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7AE"/>
    <a:srgbClr val="A0C9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41"/>
    <p:restoredTop sz="96327"/>
  </p:normalViewPr>
  <p:slideViewPr>
    <p:cSldViewPr snapToGrid="0" snapToObjects="1">
      <p:cViewPr varScale="1">
        <p:scale>
          <a:sx n="178" d="100"/>
          <a:sy n="178" d="100"/>
        </p:scale>
        <p:origin x="2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EC60-5EA8-0444-9006-3A71001F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812" y="578452"/>
            <a:ext cx="10874376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1AE24-F349-9749-9FCB-D987B957F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812" y="3602038"/>
            <a:ext cx="1087437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DK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FD7A61-E720-2144-9D2A-3143122ADAD9}"/>
              </a:ext>
            </a:extLst>
          </p:cNvPr>
          <p:cNvCxnSpPr>
            <a:cxnSpLocks/>
          </p:cNvCxnSpPr>
          <p:nvPr userDrawn="1"/>
        </p:nvCxnSpPr>
        <p:spPr>
          <a:xfrm>
            <a:off x="658812" y="3137338"/>
            <a:ext cx="10874376" cy="0"/>
          </a:xfrm>
          <a:prstGeom prst="line">
            <a:avLst/>
          </a:prstGeom>
          <a:ln w="19050">
            <a:solidFill>
              <a:srgbClr val="3467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FE03FA91-3A80-DA4C-9E80-8A5167AF5A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5360" b="35361"/>
          <a:stretch/>
        </p:blipFill>
        <p:spPr>
          <a:xfrm>
            <a:off x="4458576" y="5471709"/>
            <a:ext cx="3274848" cy="50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88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26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172" y="1347952"/>
            <a:ext cx="10825656" cy="4829011"/>
          </a:xfrm>
        </p:spPr>
        <p:txBody>
          <a:bodyPr anchor="t"/>
          <a:lstStyle>
            <a:lvl1pPr marL="342900" indent="-342900">
              <a:buFont typeface="Arial" panose="020B0604020202020204" pitchFamily="34" charset="0"/>
              <a:buChar char="•"/>
              <a:defRPr sz="1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K" dirty="0"/>
          </a:p>
          <a:p>
            <a:pPr lvl="0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58BF97-9279-714A-9881-495F7486AE2A}"/>
              </a:ext>
            </a:extLst>
          </p:cNvPr>
          <p:cNvSpPr/>
          <p:nvPr userDrawn="1"/>
        </p:nvSpPr>
        <p:spPr>
          <a:xfrm>
            <a:off x="0" y="0"/>
            <a:ext cx="12192000" cy="1079938"/>
          </a:xfrm>
          <a:prstGeom prst="rect">
            <a:avLst/>
          </a:prstGeom>
          <a:solidFill>
            <a:srgbClr val="346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49924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549EE-43E1-7340-9C74-1B9F1F841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590" y="3429001"/>
            <a:ext cx="10854120" cy="26606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3E80C-C1C8-D749-A21F-883C07F23E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351DB6-F528-9744-B6FA-416287369DEB}" type="datetimeFigureOut">
              <a:rPr lang="en-DK" smtClean="0"/>
              <a:t>21/02/2022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FDE7F-F0FA-6847-A442-7CEAF3B85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DK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A6F9AA5-189D-2B42-8AF5-BE9DAF1DB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940" y="578452"/>
            <a:ext cx="1085412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rgbClr val="3467AE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DK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D27535-3757-9C4E-9536-7A1A497174A8}"/>
              </a:ext>
            </a:extLst>
          </p:cNvPr>
          <p:cNvCxnSpPr>
            <a:cxnSpLocks/>
          </p:cNvCxnSpPr>
          <p:nvPr userDrawn="1"/>
        </p:nvCxnSpPr>
        <p:spPr>
          <a:xfrm>
            <a:off x="668940" y="3137338"/>
            <a:ext cx="10847770" cy="0"/>
          </a:xfrm>
          <a:prstGeom prst="line">
            <a:avLst/>
          </a:prstGeom>
          <a:ln w="19050">
            <a:solidFill>
              <a:srgbClr val="3467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75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CBD44-DF49-974E-97EC-7ED3D3CBD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3172" y="1347952"/>
            <a:ext cx="5336629" cy="4829011"/>
          </a:xfrm>
        </p:spPr>
        <p:txBody>
          <a:bodyPr anchor="t">
            <a:normAutofit/>
          </a:bodyPr>
          <a:lstStyle>
            <a:lvl1pPr algn="l">
              <a:defRPr sz="18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476F6-953F-5442-913C-32FD6AD55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47952"/>
            <a:ext cx="5336629" cy="4829011"/>
          </a:xfrm>
        </p:spPr>
        <p:txBody>
          <a:bodyPr anchor="t">
            <a:normAutofit/>
          </a:bodyPr>
          <a:lstStyle>
            <a:lvl1pPr algn="l">
              <a:defRPr sz="18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444F79-D31B-2840-9105-72841DA6D777}"/>
              </a:ext>
            </a:extLst>
          </p:cNvPr>
          <p:cNvSpPr/>
          <p:nvPr userDrawn="1"/>
        </p:nvSpPr>
        <p:spPr>
          <a:xfrm>
            <a:off x="0" y="0"/>
            <a:ext cx="12192000" cy="1079938"/>
          </a:xfrm>
          <a:prstGeom prst="rect">
            <a:avLst/>
          </a:prstGeom>
          <a:solidFill>
            <a:srgbClr val="346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A3E3F4F-30BF-0246-B7DD-0D710D26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6669"/>
            <a:ext cx="10825657" cy="575443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37802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FC9495-D63B-BC4A-BDCF-7705CFC24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82" y="365125"/>
            <a:ext cx="108404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31EBD-D922-3447-B552-9F9068B49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82" y="1825625"/>
            <a:ext cx="108404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K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B38FCF-95DD-E14E-AA6C-8148D32A5868}"/>
              </a:ext>
            </a:extLst>
          </p:cNvPr>
          <p:cNvSpPr/>
          <p:nvPr userDrawn="1"/>
        </p:nvSpPr>
        <p:spPr>
          <a:xfrm>
            <a:off x="11742254" y="6407132"/>
            <a:ext cx="21159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1224B91E-F4F7-4C4D-9036-FC895788D422}" type="slidenum">
              <a:rPr lang="en-DK" sz="1400" smtClean="0">
                <a:solidFill>
                  <a:srgbClr val="3467AE"/>
                </a:solidFill>
              </a:rPr>
              <a:pPr/>
              <a:t>‹#›</a:t>
            </a:fld>
            <a:endParaRPr lang="en-DK" sz="1400" dirty="0">
              <a:solidFill>
                <a:srgbClr val="3467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37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tka Heading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itka Display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itka Display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itka Display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Sitka Display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Sitka Display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EC60-5EA8-0444-9006-3A71001F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812" y="578452"/>
            <a:ext cx="10874376" cy="23876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2. </a:t>
            </a:r>
            <a:r>
              <a:rPr dirty="0" err="1"/>
              <a:t>Øvelse</a:t>
            </a:r>
            <a:r>
              <a:rPr dirty="0"/>
              <a:t>: </a:t>
            </a:r>
            <a:r>
              <a:rPr dirty="0" err="1"/>
              <a:t>Analyse</a:t>
            </a:r>
            <a:r>
              <a:rPr lang="de-DE" dirty="0" err="1"/>
              <a:t>r</a:t>
            </a:r>
            <a:r>
              <a:rPr dirty="0"/>
              <a:t> </a:t>
            </a:r>
            <a:r>
              <a:rPr dirty="0" err="1"/>
              <a:t>på</a:t>
            </a:r>
            <a:r>
              <a:rPr dirty="0"/>
              <a:t> </a:t>
            </a:r>
            <a:r>
              <a:rPr dirty="0" err="1"/>
              <a:t>netværksniveau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1AE24-F349-9749-9FCB-D987B957F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812" y="3602038"/>
            <a:ext cx="10874376" cy="1655762"/>
          </a:xfrm>
        </p:spPr>
        <p:txBody>
          <a:bodyPr>
            <a:normAutofit fontScale="70000" lnSpcReduction="20000"/>
          </a:bodyPr>
          <a:lstStyle/>
          <a:p>
            <a:pPr lvl="0"/>
            <a:br>
              <a:rPr dirty="0"/>
            </a:br>
            <a:br>
              <a:rPr dirty="0"/>
            </a:br>
            <a:r>
              <a:rPr lang="en-US" dirty="0"/>
              <a:t>Alexander Gamerdinger </a:t>
            </a:r>
          </a:p>
          <a:p>
            <a:pPr lvl="0"/>
            <a:r>
              <a:rPr lang="en-US" dirty="0"/>
              <a:t>Department of Organization, Copenhagen Business School </a:t>
            </a:r>
          </a:p>
          <a:p>
            <a:pPr lvl="0"/>
            <a:r>
              <a:rPr lang="en-US" dirty="0"/>
              <a:t>E-mail: </a:t>
            </a:r>
            <a:r>
              <a:rPr lang="en-US" dirty="0" err="1"/>
              <a:t>aga.ioa@cbs.dk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22 </a:t>
            </a:r>
            <a:r>
              <a:rPr lang="en-US" dirty="0" err="1"/>
              <a:t>februar</a:t>
            </a:r>
            <a:r>
              <a:rPr lang="en-US" dirty="0"/>
              <a:t> 2022</a:t>
            </a:r>
            <a:endParaRPr dirty="0"/>
          </a:p>
        </p:txBody>
      </p:sp>
      <p:sp>
        <p:nvSpPr>
          <p:cNvPr id="4" name=" 3"/>
          <p:cNvSpPr/>
          <p:nvPr/>
        </p:nvSpPr>
        <p:spPr/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/>
          <a:lstStyle/>
          <a:p>
            <a:pPr marL="0" lvl="0" indent="0">
              <a:buNone/>
            </a:pPr>
            <a:r>
              <a:rPr lang="da-DK"/>
              <a:t>Diameter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a-DK"/>
              <a:t>Diameter er et mål for at beregne størrelsen af et netværk.</a:t>
            </a:r>
          </a:p>
          <a:p>
            <a:pPr lvl="1"/>
            <a:r>
              <a:rPr lang="da-DK"/>
              <a:t>Er udtryk for længden af den længste sti mellem to noder.</a:t>
            </a:r>
          </a:p>
          <a:p>
            <a:pPr marL="457200" lvl="1" indent="0">
              <a:buNone/>
            </a:pPr>
            <a:endParaRPr lang="da-DK"/>
          </a:p>
          <a:p>
            <a:pPr lvl="0" indent="0">
              <a:buNone/>
            </a:pPr>
            <a:r>
              <a:rPr lang="da-DK" sz="1400" i="1">
                <a:solidFill>
                  <a:srgbClr val="60A0B0"/>
                </a:solidFill>
                <a:latin typeface="Courier"/>
              </a:rPr>
              <a:t># Længden i antallet af forbindelser </a:t>
            </a:r>
            <a:br>
              <a:rPr lang="da-DK" sz="1400"/>
            </a:br>
            <a:r>
              <a:rPr lang="da-DK" sz="1400">
                <a:solidFill>
                  <a:srgbClr val="06287E"/>
                </a:solidFill>
                <a:latin typeface="Courier"/>
              </a:rPr>
              <a:t>diameter</a:t>
            </a:r>
            <a:r>
              <a:rPr lang="da-DK" sz="1400">
                <a:latin typeface="Courier"/>
              </a:rPr>
              <a:t>(net2, </a:t>
            </a:r>
            <a:r>
              <a:rPr lang="da-DK" sz="1400">
                <a:solidFill>
                  <a:srgbClr val="7D9029"/>
                </a:solidFill>
                <a:latin typeface="Courier"/>
              </a:rPr>
              <a:t>directed =</a:t>
            </a:r>
            <a:r>
              <a:rPr lang="da-DK" sz="1400">
                <a:latin typeface="Courier"/>
              </a:rPr>
              <a:t> </a:t>
            </a:r>
            <a:r>
              <a:rPr lang="da-DK" sz="1400">
                <a:solidFill>
                  <a:srgbClr val="880000"/>
                </a:solidFill>
                <a:latin typeface="Courier"/>
              </a:rPr>
              <a:t>FALSE</a:t>
            </a:r>
            <a:r>
              <a:rPr lang="da-DK" sz="1400">
                <a:latin typeface="Courier"/>
              </a:rPr>
              <a:t>, </a:t>
            </a:r>
            <a:r>
              <a:rPr lang="da-DK" sz="1400">
                <a:solidFill>
                  <a:srgbClr val="7D9029"/>
                </a:solidFill>
                <a:latin typeface="Courier"/>
              </a:rPr>
              <a:t>weights =</a:t>
            </a:r>
            <a:r>
              <a:rPr lang="da-DK" sz="1400">
                <a:latin typeface="Courier"/>
              </a:rPr>
              <a:t> </a:t>
            </a:r>
            <a:r>
              <a:rPr lang="da-DK" sz="1400">
                <a:solidFill>
                  <a:srgbClr val="880000"/>
                </a:solidFill>
                <a:latin typeface="Courier"/>
              </a:rPr>
              <a:t>NA</a:t>
            </a:r>
            <a:r>
              <a:rPr lang="da-DK" sz="1400">
                <a:latin typeface="Courier"/>
              </a:rPr>
              <a:t>)</a:t>
            </a:r>
          </a:p>
          <a:p>
            <a:pPr lvl="0" indent="0">
              <a:buNone/>
            </a:pPr>
            <a:r>
              <a:rPr lang="da-DK" sz="1400">
                <a:latin typeface="Courier"/>
              </a:rPr>
              <a:t>## [1] 6</a:t>
            </a:r>
          </a:p>
          <a:p>
            <a:pPr lvl="0" indent="0">
              <a:buNone/>
            </a:pPr>
            <a:r>
              <a:rPr lang="da-DK" sz="1400" i="1">
                <a:solidFill>
                  <a:srgbClr val="60A0B0"/>
                </a:solidFill>
                <a:latin typeface="Courier"/>
              </a:rPr>
              <a:t># Hvilke noder er involveret?</a:t>
            </a:r>
            <a:br>
              <a:rPr lang="da-DK" sz="1400"/>
            </a:br>
            <a:r>
              <a:rPr lang="da-DK" sz="1400">
                <a:solidFill>
                  <a:srgbClr val="06287E"/>
                </a:solidFill>
                <a:latin typeface="Courier"/>
              </a:rPr>
              <a:t>get_diameter</a:t>
            </a:r>
            <a:r>
              <a:rPr lang="da-DK" sz="1400">
                <a:latin typeface="Courier"/>
              </a:rPr>
              <a:t>(net2, </a:t>
            </a:r>
            <a:r>
              <a:rPr lang="da-DK" sz="1400">
                <a:solidFill>
                  <a:srgbClr val="7D9029"/>
                </a:solidFill>
                <a:latin typeface="Courier"/>
              </a:rPr>
              <a:t>directed =</a:t>
            </a:r>
            <a:r>
              <a:rPr lang="da-DK" sz="1400">
                <a:latin typeface="Courier"/>
              </a:rPr>
              <a:t> </a:t>
            </a:r>
            <a:r>
              <a:rPr lang="da-DK" sz="1400">
                <a:solidFill>
                  <a:srgbClr val="880000"/>
                </a:solidFill>
                <a:latin typeface="Courier"/>
              </a:rPr>
              <a:t>FALSE</a:t>
            </a:r>
            <a:r>
              <a:rPr lang="da-DK" sz="1400">
                <a:latin typeface="Courier"/>
              </a:rPr>
              <a:t>)</a:t>
            </a:r>
          </a:p>
          <a:p>
            <a:pPr lvl="0" indent="0">
              <a:buNone/>
            </a:pPr>
            <a:r>
              <a:rPr lang="da-DK" sz="1400">
                <a:latin typeface="Courier"/>
              </a:rPr>
              <a:t>## + 6/48 vertices, named, from d741a0a:
## [1] Dansk Folkeparti (Hovedbestyrelse)                                   
## [2] Dansk Folkeparti (Folketingsgruppe)                                  
## [3] Folketingets Praesidium (Folketinget)                                
## [4] Socialdemokraternes gruppe (Gruppeledelse)                           
## [5] Folketingets Presseloge (Institutioner under Folketinget) (Medlemmer)
## [6] Folketingets Presseloge (Bestyrelse)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A6F9AA5-189D-2B42-8AF5-BE9DAF1DB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940" y="578452"/>
            <a:ext cx="10854120" cy="2387600"/>
          </a:xfrm>
        </p:spPr>
        <p:txBody>
          <a:bodyPr/>
          <a:lstStyle/>
          <a:p>
            <a:pPr marL="0" lvl="0" indent="0">
              <a:buNone/>
            </a:pPr>
            <a:r>
              <a:t>Netværkskomponenter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/>
          <a:lstStyle/>
          <a:p>
            <a:pPr marL="0" lvl="0" indent="0">
              <a:buNone/>
            </a:pPr>
            <a:r>
              <a:rPr sz="3600" dirty="0" err="1"/>
              <a:t>Hvordan</a:t>
            </a:r>
            <a:r>
              <a:rPr sz="3600" dirty="0"/>
              <a:t> </a:t>
            </a:r>
            <a:r>
              <a:rPr sz="3600" dirty="0" err="1"/>
              <a:t>udvælger</a:t>
            </a:r>
            <a:r>
              <a:rPr sz="3600" dirty="0"/>
              <a:t> </a:t>
            </a:r>
            <a:r>
              <a:rPr lang="de-DE" sz="3600" dirty="0"/>
              <a:t>man</a:t>
            </a:r>
            <a:r>
              <a:rPr sz="3600" dirty="0"/>
              <a:t> </a:t>
            </a:r>
            <a:r>
              <a:rPr sz="3600" dirty="0" err="1"/>
              <a:t>komponenter</a:t>
            </a:r>
            <a:r>
              <a:rPr sz="3600" dirty="0"/>
              <a:t> </a:t>
            </a:r>
            <a:r>
              <a:rPr sz="3600" dirty="0" err="1"/>
              <a:t>af</a:t>
            </a:r>
            <a:r>
              <a:rPr sz="3600" dirty="0"/>
              <a:t> et </a:t>
            </a:r>
            <a:r>
              <a:rPr sz="3600" dirty="0" err="1"/>
              <a:t>netværk</a:t>
            </a:r>
            <a:r>
              <a:rPr sz="36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 err="1"/>
              <a:t>eksempel</a:t>
            </a:r>
            <a:r>
              <a:rPr dirty="0"/>
              <a:t> </a:t>
            </a:r>
            <a:r>
              <a:rPr dirty="0" err="1"/>
              <a:t>fra</a:t>
            </a:r>
            <a:r>
              <a:rPr dirty="0"/>
              <a:t> </a:t>
            </a:r>
            <a:r>
              <a:rPr dirty="0" err="1"/>
              <a:t>EliteDB</a:t>
            </a:r>
            <a:r>
              <a:rPr dirty="0"/>
              <a:t> - </a:t>
            </a:r>
            <a:r>
              <a:rPr dirty="0" err="1"/>
              <a:t>netværk</a:t>
            </a:r>
            <a:r>
              <a:rPr dirty="0"/>
              <a:t> </a:t>
            </a:r>
            <a:r>
              <a:rPr dirty="0" err="1"/>
              <a:t>af</a:t>
            </a:r>
            <a:r>
              <a:rPr dirty="0"/>
              <a:t> </a:t>
            </a:r>
            <a:r>
              <a:rPr dirty="0" err="1"/>
              <a:t>politiske</a:t>
            </a:r>
            <a:r>
              <a:rPr dirty="0"/>
              <a:t> </a:t>
            </a:r>
            <a:r>
              <a:rPr dirty="0" err="1"/>
              <a:t>udvalg</a:t>
            </a:r>
            <a:endParaRPr dirty="0"/>
          </a:p>
        </p:txBody>
      </p:sp>
      <p:pic>
        <p:nvPicPr>
          <p:cNvPr id="4" name="Picture 3" descr="lektion02-powerpoint_files/figure-pptx/g1-1.png">
            <a:extLst>
              <a:ext uri="{FF2B5EF4-FFF2-40B4-BE49-F238E27FC236}">
                <a16:creationId xmlns:a16="http://schemas.microsoft.com/office/drawing/2014/main" id="{6CBC924B-8C3F-3845-958A-9759060C01AB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63800" y="1855459"/>
            <a:ext cx="7239000" cy="482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/>
          <a:lstStyle/>
          <a:p>
            <a:pPr marL="0" lvl="0" indent="0">
              <a:buNone/>
            </a:pPr>
            <a:r>
              <a:t>components() funktion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172" y="1347952"/>
            <a:ext cx="10825656" cy="5242034"/>
          </a:xfrm>
        </p:spPr>
        <p:txBody>
          <a:bodyPr>
            <a:normAutofit lnSpcReduction="10000"/>
          </a:bodyPr>
          <a:lstStyle/>
          <a:p>
            <a:pPr lvl="0" indent="0">
              <a:buNone/>
            </a:pPr>
            <a:r>
              <a:rPr sz="1200" i="1" dirty="0">
                <a:solidFill>
                  <a:srgbClr val="60A0B0"/>
                </a:solidFill>
                <a:latin typeface="Courier"/>
              </a:rPr>
              <a:t># 1. </a:t>
            </a:r>
            <a:r>
              <a:rPr sz="1200" i="1" dirty="0" err="1">
                <a:solidFill>
                  <a:srgbClr val="60A0B0"/>
                </a:solidFill>
                <a:latin typeface="Courier"/>
              </a:rPr>
              <a:t>Brug</a:t>
            </a:r>
            <a:r>
              <a:rPr sz="1200" i="1" dirty="0">
                <a:solidFill>
                  <a:srgbClr val="60A0B0"/>
                </a:solidFill>
                <a:latin typeface="Courier"/>
              </a:rPr>
              <a:t> components() </a:t>
            </a:r>
            <a:r>
              <a:rPr sz="1200" i="1" dirty="0" err="1">
                <a:solidFill>
                  <a:srgbClr val="60A0B0"/>
                </a:solidFill>
                <a:latin typeface="Courier"/>
              </a:rPr>
              <a:t>funktionen</a:t>
            </a:r>
            <a:r>
              <a:rPr sz="12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de-DE" sz="1200" i="1" dirty="0" err="1">
                <a:solidFill>
                  <a:srgbClr val="60A0B0"/>
                </a:solidFill>
                <a:latin typeface="Courier"/>
              </a:rPr>
              <a:t>til</a:t>
            </a:r>
            <a:r>
              <a:rPr sz="1200" i="1" dirty="0">
                <a:solidFill>
                  <a:srgbClr val="60A0B0"/>
                </a:solidFill>
                <a:latin typeface="Courier"/>
              </a:rPr>
              <a:t> at </a:t>
            </a:r>
            <a:r>
              <a:rPr sz="1200" i="1" dirty="0" err="1">
                <a:solidFill>
                  <a:srgbClr val="60A0B0"/>
                </a:solidFill>
                <a:latin typeface="Courier"/>
              </a:rPr>
              <a:t>skære</a:t>
            </a:r>
            <a:r>
              <a:rPr sz="12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200" i="1" dirty="0" err="1">
                <a:solidFill>
                  <a:srgbClr val="60A0B0"/>
                </a:solidFill>
                <a:latin typeface="Courier"/>
              </a:rPr>
              <a:t>netværk</a:t>
            </a:r>
            <a:r>
              <a:rPr sz="12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200" i="1" dirty="0" err="1">
                <a:solidFill>
                  <a:srgbClr val="60A0B0"/>
                </a:solidFill>
                <a:latin typeface="Courier"/>
              </a:rPr>
              <a:t>i</a:t>
            </a:r>
            <a:r>
              <a:rPr sz="1200" i="1" dirty="0">
                <a:solidFill>
                  <a:srgbClr val="60A0B0"/>
                </a:solidFill>
                <a:latin typeface="Courier"/>
              </a:rPr>
              <a:t> sine </a:t>
            </a:r>
            <a:r>
              <a:rPr sz="1200" i="1" dirty="0" err="1">
                <a:solidFill>
                  <a:srgbClr val="60A0B0"/>
                </a:solidFill>
                <a:latin typeface="Courier"/>
              </a:rPr>
              <a:t>komponenter</a:t>
            </a:r>
            <a:br>
              <a:rPr sz="1200" dirty="0"/>
            </a:br>
            <a:r>
              <a:rPr sz="1200" dirty="0">
                <a:latin typeface="Courier"/>
              </a:rPr>
              <a:t>comp </a:t>
            </a:r>
            <a:r>
              <a:rPr sz="12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1200" dirty="0">
                <a:latin typeface="Courier"/>
              </a:rPr>
              <a:t> </a:t>
            </a:r>
            <a:r>
              <a:rPr sz="1200" dirty="0">
                <a:solidFill>
                  <a:srgbClr val="06287E"/>
                </a:solidFill>
                <a:latin typeface="Courier"/>
              </a:rPr>
              <a:t>components</a:t>
            </a:r>
            <a:r>
              <a:rPr sz="1200" dirty="0">
                <a:latin typeface="Courier"/>
              </a:rPr>
              <a:t>(net2)</a:t>
            </a:r>
            <a:br>
              <a:rPr sz="1200" dirty="0"/>
            </a:br>
            <a:br>
              <a:rPr sz="1200" dirty="0"/>
            </a:br>
            <a:r>
              <a:rPr sz="1200" i="1" dirty="0">
                <a:solidFill>
                  <a:srgbClr val="60A0B0"/>
                </a:solidFill>
                <a:latin typeface="Courier"/>
              </a:rPr>
              <a:t># 2. Lad </a:t>
            </a:r>
            <a:r>
              <a:rPr sz="1200" i="1" dirty="0" err="1">
                <a:solidFill>
                  <a:srgbClr val="60A0B0"/>
                </a:solidFill>
                <a:latin typeface="Courier"/>
              </a:rPr>
              <a:t>os</a:t>
            </a:r>
            <a:r>
              <a:rPr sz="12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200" i="1" dirty="0" err="1">
                <a:solidFill>
                  <a:srgbClr val="60A0B0"/>
                </a:solidFill>
                <a:latin typeface="Courier"/>
              </a:rPr>
              <a:t>kigge</a:t>
            </a:r>
            <a:r>
              <a:rPr sz="12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200" i="1" dirty="0" err="1">
                <a:solidFill>
                  <a:srgbClr val="60A0B0"/>
                </a:solidFill>
                <a:latin typeface="Courier"/>
              </a:rPr>
              <a:t>nærmer</a:t>
            </a:r>
            <a:r>
              <a:rPr lang="de-DE" sz="1200" i="1" dirty="0" err="1">
                <a:solidFill>
                  <a:srgbClr val="60A0B0"/>
                </a:solidFill>
                <a:latin typeface="Courier"/>
              </a:rPr>
              <a:t>e</a:t>
            </a:r>
            <a:r>
              <a:rPr sz="12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200" i="1" dirty="0" err="1">
                <a:solidFill>
                  <a:srgbClr val="60A0B0"/>
                </a:solidFill>
                <a:latin typeface="Courier"/>
              </a:rPr>
              <a:t>i</a:t>
            </a:r>
            <a:r>
              <a:rPr sz="1200" i="1" dirty="0">
                <a:solidFill>
                  <a:srgbClr val="60A0B0"/>
                </a:solidFill>
                <a:latin typeface="Courier"/>
              </a:rPr>
              <a:t> comp </a:t>
            </a:r>
            <a:r>
              <a:rPr sz="1200" i="1" dirty="0" err="1">
                <a:solidFill>
                  <a:srgbClr val="60A0B0"/>
                </a:solidFill>
                <a:latin typeface="Courier"/>
              </a:rPr>
              <a:t>objektet</a:t>
            </a:r>
            <a:r>
              <a:rPr sz="1200" i="1" dirty="0">
                <a:solidFill>
                  <a:srgbClr val="60A0B0"/>
                </a:solidFill>
                <a:latin typeface="Courier"/>
              </a:rPr>
              <a:t> </a:t>
            </a:r>
            <a:br>
              <a:rPr sz="1200" dirty="0"/>
            </a:br>
            <a:r>
              <a:rPr sz="1200" dirty="0">
                <a:solidFill>
                  <a:srgbClr val="06287E"/>
                </a:solidFill>
                <a:latin typeface="Courier"/>
              </a:rPr>
              <a:t>class</a:t>
            </a:r>
            <a:r>
              <a:rPr sz="1200" dirty="0">
                <a:latin typeface="Courier"/>
              </a:rPr>
              <a:t>(comp)</a:t>
            </a:r>
          </a:p>
          <a:p>
            <a:pPr lvl="0" indent="0">
              <a:buNone/>
            </a:pPr>
            <a:r>
              <a:rPr sz="1200" dirty="0">
                <a:latin typeface="Courier"/>
              </a:rPr>
              <a:t>## [1] "list"</a:t>
            </a:r>
          </a:p>
          <a:p>
            <a:pPr lvl="0" indent="0">
              <a:buNone/>
            </a:pPr>
            <a:r>
              <a:rPr sz="1200" i="1" dirty="0">
                <a:solidFill>
                  <a:srgbClr val="60A0B0"/>
                </a:solidFill>
                <a:latin typeface="Courier"/>
              </a:rPr>
              <a:t># med </a:t>
            </a:r>
            <a:r>
              <a:rPr sz="1200" i="1" dirty="0" err="1">
                <a:solidFill>
                  <a:srgbClr val="60A0B0"/>
                </a:solidFill>
                <a:latin typeface="Courier"/>
              </a:rPr>
              <a:t>sapply</a:t>
            </a:r>
            <a:r>
              <a:rPr sz="1200" i="1" dirty="0">
                <a:solidFill>
                  <a:srgbClr val="60A0B0"/>
                </a:solidFill>
                <a:latin typeface="Courier"/>
              </a:rPr>
              <a:t>, </a:t>
            </a:r>
            <a:r>
              <a:rPr sz="1200" i="1" dirty="0" err="1">
                <a:solidFill>
                  <a:srgbClr val="60A0B0"/>
                </a:solidFill>
                <a:latin typeface="Courier"/>
              </a:rPr>
              <a:t>kan</a:t>
            </a:r>
            <a:r>
              <a:rPr sz="1200" i="1" dirty="0">
                <a:solidFill>
                  <a:srgbClr val="60A0B0"/>
                </a:solidFill>
                <a:latin typeface="Courier"/>
              </a:rPr>
              <a:t> vi </a:t>
            </a:r>
            <a:r>
              <a:rPr sz="1200" i="1" dirty="0" err="1">
                <a:solidFill>
                  <a:srgbClr val="60A0B0"/>
                </a:solidFill>
                <a:latin typeface="Courier"/>
              </a:rPr>
              <a:t>bruge</a:t>
            </a:r>
            <a:r>
              <a:rPr sz="12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200" i="1" dirty="0" err="1">
                <a:solidFill>
                  <a:srgbClr val="60A0B0"/>
                </a:solidFill>
                <a:latin typeface="Courier"/>
              </a:rPr>
              <a:t>en</a:t>
            </a:r>
            <a:r>
              <a:rPr sz="12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200" i="1" dirty="0" err="1">
                <a:solidFill>
                  <a:srgbClr val="60A0B0"/>
                </a:solidFill>
                <a:latin typeface="Courier"/>
              </a:rPr>
              <a:t>funktion</a:t>
            </a:r>
            <a:r>
              <a:rPr sz="12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de-DE" sz="1200" i="1" dirty="0" err="1">
                <a:solidFill>
                  <a:srgbClr val="60A0B0"/>
                </a:solidFill>
                <a:latin typeface="Courier"/>
              </a:rPr>
              <a:t>på</a:t>
            </a:r>
            <a:r>
              <a:rPr sz="1200" i="1" dirty="0">
                <a:solidFill>
                  <a:srgbClr val="60A0B0"/>
                </a:solidFill>
                <a:latin typeface="Courier"/>
              </a:rPr>
              <a:t> alle </a:t>
            </a:r>
            <a:r>
              <a:rPr sz="1200" i="1" dirty="0" err="1">
                <a:solidFill>
                  <a:srgbClr val="60A0B0"/>
                </a:solidFill>
                <a:latin typeface="Courier"/>
              </a:rPr>
              <a:t>objekter</a:t>
            </a:r>
            <a:r>
              <a:rPr sz="12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200" i="1" dirty="0" err="1">
                <a:solidFill>
                  <a:srgbClr val="60A0B0"/>
                </a:solidFill>
                <a:latin typeface="Courier"/>
              </a:rPr>
              <a:t>i</a:t>
            </a:r>
            <a:r>
              <a:rPr sz="12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200" i="1" dirty="0" err="1">
                <a:solidFill>
                  <a:srgbClr val="60A0B0"/>
                </a:solidFill>
                <a:latin typeface="Courier"/>
              </a:rPr>
              <a:t>en</a:t>
            </a:r>
            <a:r>
              <a:rPr sz="12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200" i="1" dirty="0" err="1">
                <a:solidFill>
                  <a:srgbClr val="60A0B0"/>
                </a:solidFill>
                <a:latin typeface="Courier"/>
              </a:rPr>
              <a:t>liste</a:t>
            </a:r>
            <a:br>
              <a:rPr sz="1200" dirty="0"/>
            </a:br>
            <a:r>
              <a:rPr sz="1200" dirty="0" err="1">
                <a:solidFill>
                  <a:srgbClr val="06287E"/>
                </a:solidFill>
                <a:latin typeface="Courier"/>
              </a:rPr>
              <a:t>sapply</a:t>
            </a:r>
            <a:r>
              <a:rPr sz="1200" dirty="0">
                <a:latin typeface="Courier"/>
              </a:rPr>
              <a:t>(comp, class)</a:t>
            </a:r>
          </a:p>
          <a:p>
            <a:pPr lvl="0" indent="0">
              <a:buNone/>
            </a:pPr>
            <a:r>
              <a:rPr sz="1200" dirty="0">
                <a:latin typeface="Courier"/>
              </a:rPr>
              <a:t>## membership      </a:t>
            </a:r>
            <a:r>
              <a:rPr sz="1200" dirty="0" err="1">
                <a:latin typeface="Courier"/>
              </a:rPr>
              <a:t>csize</a:t>
            </a:r>
            <a:r>
              <a:rPr sz="1200" dirty="0">
                <a:latin typeface="Courier"/>
              </a:rPr>
              <a:t>         no 
##  "numeric"  "numeric"  "integer"</a:t>
            </a:r>
          </a:p>
          <a:p>
            <a:pPr lvl="0" indent="0">
              <a:buNone/>
            </a:pPr>
            <a:r>
              <a:rPr sz="1200" dirty="0" err="1">
                <a:solidFill>
                  <a:srgbClr val="06287E"/>
                </a:solidFill>
                <a:latin typeface="Courier"/>
              </a:rPr>
              <a:t>sapply</a:t>
            </a:r>
            <a:r>
              <a:rPr sz="1200" dirty="0">
                <a:latin typeface="Courier"/>
              </a:rPr>
              <a:t>(comp, length)</a:t>
            </a:r>
          </a:p>
          <a:p>
            <a:pPr lvl="0" indent="0">
              <a:buNone/>
            </a:pPr>
            <a:r>
              <a:rPr sz="1200" dirty="0">
                <a:latin typeface="Courier"/>
              </a:rPr>
              <a:t>## membership      </a:t>
            </a:r>
            <a:r>
              <a:rPr sz="1200" dirty="0" err="1">
                <a:latin typeface="Courier"/>
              </a:rPr>
              <a:t>csize</a:t>
            </a:r>
            <a:r>
              <a:rPr sz="1200" dirty="0">
                <a:latin typeface="Courier"/>
              </a:rPr>
              <a:t>         no 
##         48          2          1</a:t>
            </a:r>
          </a:p>
          <a:p>
            <a:pPr lvl="0" indent="0">
              <a:buNone/>
            </a:pPr>
            <a:r>
              <a:rPr sz="1200" i="1" dirty="0">
                <a:solidFill>
                  <a:srgbClr val="60A0B0"/>
                </a:solidFill>
                <a:latin typeface="Courier"/>
              </a:rPr>
              <a:t># 3. For at </a:t>
            </a:r>
            <a:r>
              <a:rPr sz="1200" i="1" dirty="0" err="1">
                <a:solidFill>
                  <a:srgbClr val="60A0B0"/>
                </a:solidFill>
                <a:latin typeface="Courier"/>
              </a:rPr>
              <a:t>udvælge</a:t>
            </a:r>
            <a:r>
              <a:rPr sz="1200" i="1" dirty="0">
                <a:solidFill>
                  <a:srgbClr val="60A0B0"/>
                </a:solidFill>
                <a:latin typeface="Courier"/>
              </a:rPr>
              <a:t> de </a:t>
            </a:r>
            <a:r>
              <a:rPr sz="1200" i="1" dirty="0" err="1">
                <a:solidFill>
                  <a:srgbClr val="60A0B0"/>
                </a:solidFill>
                <a:latin typeface="Courier"/>
              </a:rPr>
              <a:t>største</a:t>
            </a:r>
            <a:r>
              <a:rPr sz="12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200" i="1" dirty="0" err="1">
                <a:solidFill>
                  <a:srgbClr val="60A0B0"/>
                </a:solidFill>
                <a:latin typeface="Courier"/>
              </a:rPr>
              <a:t>komponenter</a:t>
            </a:r>
            <a:r>
              <a:rPr sz="12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200" i="1" dirty="0" err="1">
                <a:solidFill>
                  <a:srgbClr val="60A0B0"/>
                </a:solidFill>
                <a:latin typeface="Courier"/>
              </a:rPr>
              <a:t>af</a:t>
            </a:r>
            <a:r>
              <a:rPr sz="12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200" i="1" dirty="0" err="1">
                <a:solidFill>
                  <a:srgbClr val="60A0B0"/>
                </a:solidFill>
                <a:latin typeface="Courier"/>
              </a:rPr>
              <a:t>netværket</a:t>
            </a:r>
            <a:r>
              <a:rPr sz="1200" i="1" dirty="0">
                <a:solidFill>
                  <a:srgbClr val="60A0B0"/>
                </a:solidFill>
                <a:latin typeface="Courier"/>
              </a:rPr>
              <a:t>, </a:t>
            </a:r>
            <a:r>
              <a:rPr sz="1200" i="1" dirty="0" err="1">
                <a:solidFill>
                  <a:srgbClr val="60A0B0"/>
                </a:solidFill>
                <a:latin typeface="Courier"/>
              </a:rPr>
              <a:t>skal</a:t>
            </a:r>
            <a:r>
              <a:rPr sz="1200" i="1" dirty="0">
                <a:solidFill>
                  <a:srgbClr val="60A0B0"/>
                </a:solidFill>
                <a:latin typeface="Courier"/>
              </a:rPr>
              <a:t> vi </a:t>
            </a:r>
            <a:r>
              <a:rPr sz="1200" i="1" dirty="0" err="1">
                <a:solidFill>
                  <a:srgbClr val="60A0B0"/>
                </a:solidFill>
                <a:latin typeface="Courier"/>
              </a:rPr>
              <a:t>først</a:t>
            </a:r>
            <a:r>
              <a:rPr sz="1200" i="1" dirty="0">
                <a:solidFill>
                  <a:srgbClr val="60A0B0"/>
                </a:solidFill>
                <a:latin typeface="Courier"/>
              </a:rPr>
              <a:t> lave </a:t>
            </a:r>
            <a:r>
              <a:rPr sz="1200" i="1" dirty="0" err="1">
                <a:solidFill>
                  <a:srgbClr val="60A0B0"/>
                </a:solidFill>
                <a:latin typeface="Courier"/>
              </a:rPr>
              <a:t>en</a:t>
            </a:r>
            <a:r>
              <a:rPr sz="1200" i="1" dirty="0">
                <a:solidFill>
                  <a:srgbClr val="60A0B0"/>
                </a:solidFill>
                <a:latin typeface="Courier"/>
              </a:rPr>
              <a:t> table() over </a:t>
            </a:r>
            <a:r>
              <a:rPr sz="1200" i="1" dirty="0" err="1">
                <a:solidFill>
                  <a:srgbClr val="60A0B0"/>
                </a:solidFill>
                <a:latin typeface="Courier"/>
              </a:rPr>
              <a:t>comp$membership</a:t>
            </a:r>
            <a:r>
              <a:rPr sz="1200" i="1" dirty="0">
                <a:solidFill>
                  <a:srgbClr val="60A0B0"/>
                </a:solidFill>
                <a:latin typeface="Courier"/>
              </a:rPr>
              <a:t>. </a:t>
            </a:r>
            <a:r>
              <a:rPr sz="1200" i="1" dirty="0" err="1">
                <a:solidFill>
                  <a:srgbClr val="60A0B0"/>
                </a:solidFill>
                <a:latin typeface="Courier"/>
              </a:rPr>
              <a:t>Derefter</a:t>
            </a:r>
            <a:r>
              <a:rPr sz="1200" i="1" dirty="0">
                <a:solidFill>
                  <a:srgbClr val="60A0B0"/>
                </a:solidFill>
                <a:latin typeface="Courier"/>
              </a:rPr>
              <a:t> laver vi</a:t>
            </a:r>
            <a:r>
              <a:rPr lang="de-DE" sz="12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200" i="1" dirty="0">
                <a:solidFill>
                  <a:srgbClr val="60A0B0"/>
                </a:solidFill>
                <a:latin typeface="Courier"/>
              </a:rPr>
              <a:t>table() </a:t>
            </a:r>
            <a:r>
              <a:rPr sz="1200" i="1" dirty="0" err="1">
                <a:solidFill>
                  <a:srgbClr val="60A0B0"/>
                </a:solidFill>
                <a:latin typeface="Courier"/>
              </a:rPr>
              <a:t>objektet</a:t>
            </a:r>
            <a:r>
              <a:rPr sz="1200" i="1" dirty="0">
                <a:solidFill>
                  <a:srgbClr val="60A0B0"/>
                </a:solidFill>
                <a:latin typeface="Courier"/>
              </a:rPr>
              <a:t> om </a:t>
            </a:r>
            <a:r>
              <a:rPr sz="1200" i="1" dirty="0" err="1">
                <a:solidFill>
                  <a:srgbClr val="60A0B0"/>
                </a:solidFill>
                <a:latin typeface="Courier"/>
              </a:rPr>
              <a:t>til</a:t>
            </a:r>
            <a:r>
              <a:rPr sz="12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200" i="1" dirty="0" err="1">
                <a:solidFill>
                  <a:srgbClr val="60A0B0"/>
                </a:solidFill>
                <a:latin typeface="Courier"/>
              </a:rPr>
              <a:t>en</a:t>
            </a:r>
            <a:r>
              <a:rPr sz="12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200" i="1" dirty="0" err="1">
                <a:solidFill>
                  <a:srgbClr val="60A0B0"/>
                </a:solidFill>
                <a:latin typeface="Courier"/>
              </a:rPr>
              <a:t>data.table</a:t>
            </a:r>
            <a:r>
              <a:rPr sz="1200" i="1" dirty="0">
                <a:solidFill>
                  <a:srgbClr val="60A0B0"/>
                </a:solidFill>
                <a:latin typeface="Courier"/>
              </a:rPr>
              <a:t>()</a:t>
            </a:r>
            <a:br>
              <a:rPr sz="1200" dirty="0"/>
            </a:br>
            <a:r>
              <a:rPr sz="1200" dirty="0" err="1">
                <a:latin typeface="Courier"/>
              </a:rPr>
              <a:t>tbl</a:t>
            </a:r>
            <a:r>
              <a:rPr sz="1200" dirty="0">
                <a:latin typeface="Courier"/>
              </a:rPr>
              <a:t> </a:t>
            </a:r>
            <a:r>
              <a:rPr sz="12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1200" dirty="0">
                <a:latin typeface="Courier"/>
              </a:rPr>
              <a:t> </a:t>
            </a:r>
            <a:r>
              <a:rPr sz="1200" dirty="0">
                <a:solidFill>
                  <a:srgbClr val="06287E"/>
                </a:solidFill>
                <a:latin typeface="Courier"/>
              </a:rPr>
              <a:t>table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comp</a:t>
            </a:r>
            <a:r>
              <a:rPr sz="1200" dirty="0" err="1">
                <a:solidFill>
                  <a:srgbClr val="4070A0"/>
                </a:solidFill>
                <a:latin typeface="Courier"/>
              </a:rPr>
              <a:t>$</a:t>
            </a:r>
            <a:r>
              <a:rPr sz="1200" dirty="0" err="1">
                <a:latin typeface="Courier"/>
              </a:rPr>
              <a:t>membership</a:t>
            </a:r>
            <a:r>
              <a:rPr sz="1200" dirty="0">
                <a:latin typeface="Courier"/>
              </a:rPr>
              <a:t>) </a:t>
            </a:r>
            <a:r>
              <a:rPr sz="1200" dirty="0">
                <a:solidFill>
                  <a:srgbClr val="4070A0"/>
                </a:solidFill>
                <a:latin typeface="Courier"/>
              </a:rPr>
              <a:t>%&gt;%</a:t>
            </a:r>
            <a:r>
              <a:rPr sz="1200" dirty="0">
                <a:latin typeface="Courier"/>
              </a:rPr>
              <a:t> </a:t>
            </a:r>
            <a:r>
              <a:rPr sz="1200" dirty="0" err="1">
                <a:solidFill>
                  <a:srgbClr val="06287E"/>
                </a:solidFill>
                <a:latin typeface="Courier"/>
              </a:rPr>
              <a:t>data.table</a:t>
            </a:r>
            <a:r>
              <a:rPr sz="1200" dirty="0">
                <a:latin typeface="Courier"/>
              </a:rPr>
              <a:t>()</a:t>
            </a:r>
            <a:br>
              <a:rPr sz="1200" dirty="0"/>
            </a:br>
            <a:r>
              <a:rPr sz="1200" dirty="0" err="1">
                <a:latin typeface="Courier"/>
              </a:rPr>
              <a:t>tbl</a:t>
            </a:r>
            <a:r>
              <a:rPr sz="1200" dirty="0">
                <a:latin typeface="Courier"/>
              </a:rPr>
              <a:t> </a:t>
            </a:r>
            <a:r>
              <a:rPr sz="12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1200" dirty="0">
                <a:latin typeface="Courier"/>
              </a:rPr>
              <a:t> </a:t>
            </a:r>
            <a:r>
              <a:rPr sz="1200" dirty="0" err="1">
                <a:latin typeface="Courier"/>
              </a:rPr>
              <a:t>tbl</a:t>
            </a:r>
            <a:r>
              <a:rPr sz="1200" dirty="0">
                <a:latin typeface="Courier"/>
              </a:rPr>
              <a:t> </a:t>
            </a:r>
            <a:r>
              <a:rPr sz="1200" dirty="0">
                <a:solidFill>
                  <a:srgbClr val="4070A0"/>
                </a:solidFill>
                <a:latin typeface="Courier"/>
              </a:rPr>
              <a:t>%&gt;%</a:t>
            </a:r>
            <a:r>
              <a:rPr sz="1200" dirty="0">
                <a:latin typeface="Courier"/>
              </a:rPr>
              <a:t> </a:t>
            </a:r>
            <a:r>
              <a:rPr sz="1200" dirty="0">
                <a:solidFill>
                  <a:srgbClr val="06287E"/>
                </a:solidFill>
                <a:latin typeface="Courier"/>
              </a:rPr>
              <a:t>arrange</a:t>
            </a:r>
            <a:r>
              <a:rPr sz="1200" dirty="0">
                <a:latin typeface="Courier"/>
              </a:rPr>
              <a:t>(</a:t>
            </a:r>
            <a:r>
              <a:rPr sz="1200" dirty="0">
                <a:solidFill>
                  <a:srgbClr val="06287E"/>
                </a:solidFill>
                <a:latin typeface="Courier"/>
              </a:rPr>
              <a:t>desc</a:t>
            </a:r>
            <a:r>
              <a:rPr sz="1200" dirty="0">
                <a:latin typeface="Courier"/>
              </a:rPr>
              <a:t>(N))</a:t>
            </a:r>
            <a:br>
              <a:rPr sz="1200" dirty="0"/>
            </a:br>
            <a:r>
              <a:rPr sz="1200" dirty="0">
                <a:latin typeface="Courier"/>
              </a:rPr>
              <a:t>tbl</a:t>
            </a:r>
            <a:r>
              <a:rPr sz="1200" dirty="0">
                <a:solidFill>
                  <a:srgbClr val="4070A0"/>
                </a:solidFill>
                <a:latin typeface="Courier"/>
              </a:rPr>
              <a:t>$</a:t>
            </a:r>
            <a:r>
              <a:rPr sz="1200" dirty="0">
                <a:latin typeface="Courier"/>
              </a:rPr>
              <a:t>V1 </a:t>
            </a:r>
            <a:r>
              <a:rPr sz="12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1200" dirty="0">
                <a:latin typeface="Courier"/>
              </a:rPr>
              <a:t> </a:t>
            </a:r>
            <a:r>
              <a:rPr sz="1200" dirty="0" err="1">
                <a:solidFill>
                  <a:srgbClr val="06287E"/>
                </a:solidFill>
                <a:latin typeface="Courier"/>
              </a:rPr>
              <a:t>as.numeric</a:t>
            </a:r>
            <a:r>
              <a:rPr sz="1200" dirty="0">
                <a:latin typeface="Courier"/>
              </a:rPr>
              <a:t>(tbl</a:t>
            </a:r>
            <a:r>
              <a:rPr sz="1200" dirty="0">
                <a:solidFill>
                  <a:srgbClr val="4070A0"/>
                </a:solidFill>
                <a:latin typeface="Courier"/>
              </a:rPr>
              <a:t>$</a:t>
            </a:r>
            <a:r>
              <a:rPr sz="1200" dirty="0">
                <a:latin typeface="Courier"/>
              </a:rPr>
              <a:t>V1)</a:t>
            </a:r>
            <a:br>
              <a:rPr sz="1200" dirty="0"/>
            </a:br>
            <a:br>
              <a:rPr sz="1200" dirty="0"/>
            </a:br>
            <a:r>
              <a:rPr sz="1200" i="1" dirty="0">
                <a:solidFill>
                  <a:srgbClr val="60A0B0"/>
                </a:solidFill>
                <a:latin typeface="Courier"/>
              </a:rPr>
              <a:t># </a:t>
            </a:r>
            <a:r>
              <a:rPr sz="1200" i="1" dirty="0" err="1">
                <a:solidFill>
                  <a:srgbClr val="60A0B0"/>
                </a:solidFill>
                <a:latin typeface="Courier"/>
              </a:rPr>
              <a:t>Hvordan</a:t>
            </a:r>
            <a:r>
              <a:rPr sz="1200" i="1" dirty="0">
                <a:solidFill>
                  <a:srgbClr val="60A0B0"/>
                </a:solidFill>
                <a:latin typeface="Courier"/>
              </a:rPr>
              <a:t> ser det </a:t>
            </a:r>
            <a:r>
              <a:rPr sz="1200" i="1" dirty="0" err="1">
                <a:solidFill>
                  <a:srgbClr val="60A0B0"/>
                </a:solidFill>
                <a:latin typeface="Courier"/>
              </a:rPr>
              <a:t>ud</a:t>
            </a:r>
            <a:r>
              <a:rPr sz="1200" i="1" dirty="0">
                <a:solidFill>
                  <a:srgbClr val="60A0B0"/>
                </a:solidFill>
                <a:latin typeface="Courier"/>
              </a:rPr>
              <a:t>?</a:t>
            </a:r>
            <a:br>
              <a:rPr sz="1200" dirty="0"/>
            </a:br>
            <a:r>
              <a:rPr sz="1200" dirty="0" err="1">
                <a:latin typeface="Courier"/>
              </a:rPr>
              <a:t>tbl</a:t>
            </a:r>
            <a:endParaRPr sz="1200" dirty="0">
              <a:latin typeface="Courier"/>
            </a:endParaRPr>
          </a:p>
          <a:p>
            <a:pPr lvl="0" indent="0">
              <a:buNone/>
            </a:pPr>
            <a:r>
              <a:rPr sz="1200" dirty="0">
                <a:latin typeface="Courier"/>
              </a:rPr>
              <a:t>##    V1  N
## 1:  1 45
## 2:  2 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/>
          <a:lstStyle/>
          <a:p>
            <a:pPr marL="0" lvl="0" indent="0">
              <a:buNone/>
            </a:pPr>
            <a:r>
              <a:t>decompose.graph() funktion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indent="0">
              <a:buNone/>
            </a:pPr>
            <a:r>
              <a:rPr sz="1600" i="1" dirty="0">
                <a:solidFill>
                  <a:srgbClr val="60A0B0"/>
                </a:solidFill>
                <a:latin typeface="Courier"/>
              </a:rPr>
              <a:t># 1. </a:t>
            </a:r>
            <a:r>
              <a:rPr sz="1600" i="1" dirty="0" err="1">
                <a:solidFill>
                  <a:srgbClr val="60A0B0"/>
                </a:solidFill>
                <a:latin typeface="Courier"/>
              </a:rPr>
              <a:t>Brug</a:t>
            </a:r>
            <a:r>
              <a:rPr sz="16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600" i="1" dirty="0" err="1">
                <a:solidFill>
                  <a:srgbClr val="60A0B0"/>
                </a:solidFill>
                <a:latin typeface="Courier"/>
              </a:rPr>
              <a:t>decompose.graph</a:t>
            </a:r>
            <a:r>
              <a:rPr sz="1600" i="1" dirty="0">
                <a:solidFill>
                  <a:srgbClr val="60A0B0"/>
                </a:solidFill>
                <a:latin typeface="Courier"/>
              </a:rPr>
              <a:t>() </a:t>
            </a:r>
            <a:r>
              <a:rPr sz="1600" i="1" dirty="0" err="1">
                <a:solidFill>
                  <a:srgbClr val="60A0B0"/>
                </a:solidFill>
                <a:latin typeface="Courier"/>
              </a:rPr>
              <a:t>funktionen</a:t>
            </a:r>
            <a:br>
              <a:rPr sz="1600" dirty="0"/>
            </a:br>
            <a:r>
              <a:rPr sz="1600" dirty="0">
                <a:latin typeface="Courier"/>
              </a:rPr>
              <a:t>decomp </a:t>
            </a:r>
            <a:r>
              <a:rPr sz="16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solidFill>
                  <a:srgbClr val="06287E"/>
                </a:solidFill>
                <a:latin typeface="Courier"/>
              </a:rPr>
              <a:t>decompose.graph</a:t>
            </a:r>
            <a:r>
              <a:rPr sz="1600" dirty="0">
                <a:latin typeface="Courier"/>
              </a:rPr>
              <a:t>(net2)</a:t>
            </a:r>
            <a:br>
              <a:rPr sz="1600" dirty="0"/>
            </a:br>
            <a:br>
              <a:rPr sz="1600" dirty="0"/>
            </a:br>
            <a:r>
              <a:rPr sz="1600" i="1" dirty="0">
                <a:solidFill>
                  <a:srgbClr val="60A0B0"/>
                </a:solidFill>
                <a:latin typeface="Courier"/>
              </a:rPr>
              <a:t># 2.Lad </a:t>
            </a:r>
            <a:r>
              <a:rPr sz="1600" i="1" dirty="0" err="1">
                <a:solidFill>
                  <a:srgbClr val="60A0B0"/>
                </a:solidFill>
                <a:latin typeface="Courier"/>
              </a:rPr>
              <a:t>os</a:t>
            </a:r>
            <a:r>
              <a:rPr sz="16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600" i="1" dirty="0" err="1">
                <a:solidFill>
                  <a:srgbClr val="60A0B0"/>
                </a:solidFill>
                <a:latin typeface="Courier"/>
              </a:rPr>
              <a:t>udvælge</a:t>
            </a:r>
            <a:r>
              <a:rPr sz="1600" i="1" dirty="0">
                <a:solidFill>
                  <a:srgbClr val="60A0B0"/>
                </a:solidFill>
                <a:latin typeface="Courier"/>
              </a:rPr>
              <a:t> den </a:t>
            </a:r>
            <a:r>
              <a:rPr sz="1600" i="1" dirty="0" err="1">
                <a:solidFill>
                  <a:srgbClr val="60A0B0"/>
                </a:solidFill>
                <a:latin typeface="Courier"/>
              </a:rPr>
              <a:t>største</a:t>
            </a:r>
            <a:r>
              <a:rPr sz="16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600" i="1" dirty="0" err="1">
                <a:solidFill>
                  <a:srgbClr val="60A0B0"/>
                </a:solidFill>
                <a:latin typeface="Courier"/>
              </a:rPr>
              <a:t>komponent</a:t>
            </a:r>
            <a:br>
              <a:rPr sz="1600" dirty="0"/>
            </a:br>
            <a:r>
              <a:rPr sz="1600" dirty="0">
                <a:latin typeface="Courier"/>
              </a:rPr>
              <a:t>index </a:t>
            </a:r>
            <a:r>
              <a:rPr sz="16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1600" dirty="0">
                <a:latin typeface="Courier"/>
              </a:rPr>
              <a:t> tbl</a:t>
            </a:r>
            <a:r>
              <a:rPr sz="1600" dirty="0">
                <a:solidFill>
                  <a:srgbClr val="4070A0"/>
                </a:solidFill>
                <a:latin typeface="Courier"/>
              </a:rPr>
              <a:t>$</a:t>
            </a:r>
            <a:r>
              <a:rPr sz="1600" dirty="0">
                <a:latin typeface="Courier"/>
              </a:rPr>
              <a:t>V1[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</a:t>
            </a:r>
            <a:r>
              <a:rPr sz="1600" dirty="0">
                <a:latin typeface="Courier"/>
              </a:rPr>
              <a:t>]</a:t>
            </a:r>
            <a:br>
              <a:rPr sz="1600" dirty="0"/>
            </a:br>
            <a:r>
              <a:rPr sz="1600" dirty="0" err="1">
                <a:latin typeface="Courier"/>
              </a:rPr>
              <a:t>net_large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1600" dirty="0">
                <a:latin typeface="Courier"/>
              </a:rPr>
              <a:t> decomp[[index]]</a:t>
            </a:r>
            <a:br>
              <a:rPr sz="1600" dirty="0"/>
            </a:br>
            <a:br>
              <a:rPr sz="1600" dirty="0"/>
            </a:br>
            <a:r>
              <a:rPr sz="1600" i="1" dirty="0">
                <a:solidFill>
                  <a:srgbClr val="60A0B0"/>
                </a:solidFill>
                <a:latin typeface="Courier"/>
              </a:rPr>
              <a:t># 3.Lad </a:t>
            </a:r>
            <a:r>
              <a:rPr sz="1600" i="1" dirty="0" err="1">
                <a:solidFill>
                  <a:srgbClr val="60A0B0"/>
                </a:solidFill>
                <a:latin typeface="Courier"/>
              </a:rPr>
              <a:t>os</a:t>
            </a:r>
            <a:r>
              <a:rPr sz="16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600" i="1" dirty="0" err="1">
                <a:solidFill>
                  <a:srgbClr val="60A0B0"/>
                </a:solidFill>
                <a:latin typeface="Courier"/>
              </a:rPr>
              <a:t>udvælge</a:t>
            </a:r>
            <a:r>
              <a:rPr sz="1600" i="1" dirty="0">
                <a:solidFill>
                  <a:srgbClr val="60A0B0"/>
                </a:solidFill>
                <a:latin typeface="Courier"/>
              </a:rPr>
              <a:t> den </a:t>
            </a:r>
            <a:r>
              <a:rPr sz="1600" i="1" dirty="0" err="1">
                <a:solidFill>
                  <a:srgbClr val="60A0B0"/>
                </a:solidFill>
                <a:latin typeface="Courier"/>
              </a:rPr>
              <a:t>anden</a:t>
            </a:r>
            <a:r>
              <a:rPr sz="16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600" i="1" dirty="0" err="1">
                <a:solidFill>
                  <a:srgbClr val="60A0B0"/>
                </a:solidFill>
                <a:latin typeface="Courier"/>
              </a:rPr>
              <a:t>største</a:t>
            </a:r>
            <a:r>
              <a:rPr sz="16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600" i="1" dirty="0" err="1">
                <a:solidFill>
                  <a:srgbClr val="60A0B0"/>
                </a:solidFill>
                <a:latin typeface="Courier"/>
              </a:rPr>
              <a:t>komponent</a:t>
            </a:r>
            <a:br>
              <a:rPr sz="1600" dirty="0"/>
            </a:br>
            <a:r>
              <a:rPr sz="1600" dirty="0">
                <a:latin typeface="Courier"/>
              </a:rPr>
              <a:t>index1 </a:t>
            </a:r>
            <a:r>
              <a:rPr sz="16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1600" dirty="0">
                <a:latin typeface="Courier"/>
              </a:rPr>
              <a:t> tbl</a:t>
            </a:r>
            <a:r>
              <a:rPr sz="1600" dirty="0">
                <a:solidFill>
                  <a:srgbClr val="4070A0"/>
                </a:solidFill>
                <a:latin typeface="Courier"/>
              </a:rPr>
              <a:t>$</a:t>
            </a:r>
            <a:r>
              <a:rPr sz="1600" dirty="0">
                <a:latin typeface="Courier"/>
              </a:rPr>
              <a:t>V1[</a:t>
            </a:r>
            <a:r>
              <a:rPr sz="1600" dirty="0">
                <a:solidFill>
                  <a:srgbClr val="40A070"/>
                </a:solidFill>
                <a:latin typeface="Courier"/>
              </a:rPr>
              <a:t>2</a:t>
            </a:r>
            <a:r>
              <a:rPr sz="1600" dirty="0">
                <a:latin typeface="Courier"/>
              </a:rPr>
              <a:t>]</a:t>
            </a:r>
            <a:br>
              <a:rPr sz="1600" dirty="0"/>
            </a:br>
            <a:r>
              <a:rPr sz="1600" dirty="0" err="1">
                <a:latin typeface="Courier"/>
              </a:rPr>
              <a:t>net_second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1600" dirty="0">
                <a:latin typeface="Courier"/>
              </a:rPr>
              <a:t> decomp[[index1]]</a:t>
            </a:r>
            <a:br>
              <a:rPr sz="1600" dirty="0"/>
            </a:br>
            <a:r>
              <a:rPr sz="1600" dirty="0" err="1">
                <a:latin typeface="Courier"/>
              </a:rPr>
              <a:t>net_second</a:t>
            </a:r>
            <a:endParaRPr sz="1600" dirty="0">
              <a:latin typeface="Courier"/>
            </a:endParaRPr>
          </a:p>
          <a:p>
            <a:pPr lvl="0" indent="0">
              <a:buNone/>
            </a:pPr>
            <a:r>
              <a:rPr sz="1600" dirty="0">
                <a:latin typeface="Courier"/>
              </a:rPr>
              <a:t>## IGRAPH e1b6e82 UNW- 3 3 -- 
## + </a:t>
            </a:r>
            <a:r>
              <a:rPr sz="1600" dirty="0" err="1">
                <a:latin typeface="Courier"/>
              </a:rPr>
              <a:t>attr</a:t>
            </a:r>
            <a:r>
              <a:rPr sz="1600" dirty="0">
                <a:latin typeface="Courier"/>
              </a:rPr>
              <a:t>: name (v/c), weight (e/n)
## + edges from e1b6e82 (vertex names):
## [1] </a:t>
            </a:r>
            <a:r>
              <a:rPr sz="1600" dirty="0" err="1">
                <a:latin typeface="Courier"/>
              </a:rPr>
              <a:t>Socialistisk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latin typeface="Courier"/>
              </a:rPr>
              <a:t>Folkeparti</a:t>
            </a:r>
            <a:r>
              <a:rPr sz="1600" dirty="0">
                <a:latin typeface="Courier"/>
              </a:rPr>
              <a:t> (</a:t>
            </a:r>
            <a:r>
              <a:rPr sz="1600" dirty="0" err="1">
                <a:latin typeface="Courier"/>
              </a:rPr>
              <a:t>Landsledelse</a:t>
            </a:r>
            <a:r>
              <a:rPr sz="1600" dirty="0">
                <a:latin typeface="Courier"/>
              </a:rPr>
              <a:t>)                                --</a:t>
            </a:r>
            <a:r>
              <a:rPr sz="1600" dirty="0" err="1">
                <a:latin typeface="Courier"/>
              </a:rPr>
              <a:t>Socialistisk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latin typeface="Courier"/>
              </a:rPr>
              <a:t>Folkepartis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latin typeface="Courier"/>
              </a:rPr>
              <a:t>gruppe</a:t>
            </a:r>
            <a:r>
              <a:rPr sz="1600" dirty="0">
                <a:latin typeface="Courier"/>
              </a:rPr>
              <a:t> (</a:t>
            </a:r>
            <a:r>
              <a:rPr sz="1600" dirty="0" err="1">
                <a:latin typeface="Courier"/>
              </a:rPr>
              <a:t>Folketingets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latin typeface="Courier"/>
              </a:rPr>
              <a:t>medlemmer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latin typeface="Courier"/>
              </a:rPr>
              <a:t>efter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latin typeface="Courier"/>
              </a:rPr>
              <a:t>grupper</a:t>
            </a:r>
            <a:r>
              <a:rPr sz="1600" dirty="0">
                <a:latin typeface="Courier"/>
              </a:rPr>
              <a:t>)
## [2] </a:t>
            </a:r>
            <a:r>
              <a:rPr sz="1600" dirty="0" err="1">
                <a:latin typeface="Courier"/>
              </a:rPr>
              <a:t>Socialistisk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latin typeface="Courier"/>
              </a:rPr>
              <a:t>Folkeparti</a:t>
            </a:r>
            <a:r>
              <a:rPr sz="1600" dirty="0">
                <a:latin typeface="Courier"/>
              </a:rPr>
              <a:t> (</a:t>
            </a:r>
            <a:r>
              <a:rPr sz="1600" dirty="0" err="1">
                <a:latin typeface="Courier"/>
              </a:rPr>
              <a:t>Landsledelse</a:t>
            </a:r>
            <a:r>
              <a:rPr sz="1600" dirty="0">
                <a:latin typeface="Courier"/>
              </a:rPr>
              <a:t>)                                --</a:t>
            </a:r>
            <a:r>
              <a:rPr sz="1600" dirty="0" err="1">
                <a:latin typeface="Courier"/>
              </a:rPr>
              <a:t>Socialistisk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latin typeface="Courier"/>
              </a:rPr>
              <a:t>Folkepartis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latin typeface="Courier"/>
              </a:rPr>
              <a:t>gruppe</a:t>
            </a:r>
            <a:r>
              <a:rPr sz="1600" dirty="0">
                <a:latin typeface="Courier"/>
              </a:rPr>
              <a:t> (</a:t>
            </a:r>
            <a:r>
              <a:rPr sz="1600" dirty="0" err="1">
                <a:latin typeface="Courier"/>
              </a:rPr>
              <a:t>Gruppeledelse</a:t>
            </a:r>
            <a:r>
              <a:rPr sz="1600" dirty="0">
                <a:latin typeface="Courier"/>
              </a:rPr>
              <a:t>)                       
## [3] </a:t>
            </a:r>
            <a:r>
              <a:rPr sz="1600" dirty="0" err="1">
                <a:latin typeface="Courier"/>
              </a:rPr>
              <a:t>Socialistisk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latin typeface="Courier"/>
              </a:rPr>
              <a:t>Folkepartis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latin typeface="Courier"/>
              </a:rPr>
              <a:t>gruppe</a:t>
            </a:r>
            <a:r>
              <a:rPr sz="1600" dirty="0">
                <a:latin typeface="Courier"/>
              </a:rPr>
              <a:t> (</a:t>
            </a:r>
            <a:r>
              <a:rPr sz="1600" dirty="0" err="1">
                <a:latin typeface="Courier"/>
              </a:rPr>
              <a:t>Folketingets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latin typeface="Courier"/>
              </a:rPr>
              <a:t>medlemmer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latin typeface="Courier"/>
              </a:rPr>
              <a:t>efter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latin typeface="Courier"/>
              </a:rPr>
              <a:t>grupper</a:t>
            </a:r>
            <a:r>
              <a:rPr sz="1600" dirty="0">
                <a:latin typeface="Courier"/>
              </a:rPr>
              <a:t>)--</a:t>
            </a:r>
            <a:r>
              <a:rPr sz="1600" dirty="0" err="1">
                <a:latin typeface="Courier"/>
              </a:rPr>
              <a:t>Socialistisk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latin typeface="Courier"/>
              </a:rPr>
              <a:t>Folkepartis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latin typeface="Courier"/>
              </a:rPr>
              <a:t>gruppe</a:t>
            </a:r>
            <a:r>
              <a:rPr sz="1600" dirty="0">
                <a:latin typeface="Courier"/>
              </a:rPr>
              <a:t> (</a:t>
            </a:r>
            <a:r>
              <a:rPr sz="1600" dirty="0" err="1">
                <a:latin typeface="Courier"/>
              </a:rPr>
              <a:t>Gruppeledelse</a:t>
            </a:r>
            <a:r>
              <a:rPr sz="16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A6F9AA5-189D-2B42-8AF5-BE9DAF1DB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940" y="578452"/>
            <a:ext cx="10854120" cy="2387600"/>
          </a:xfrm>
        </p:spPr>
        <p:txBody>
          <a:bodyPr/>
          <a:lstStyle/>
          <a:p>
            <a:pPr marL="0" lvl="0" indent="0">
              <a:buNone/>
            </a:pPr>
            <a:r>
              <a:t>Sammenhængskraft i netværk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/>
          <a:lstStyle/>
          <a:p>
            <a:pPr marL="0" lvl="0" indent="0">
              <a:buNone/>
            </a:pPr>
            <a:r>
              <a:t>Densitet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dirty="0"/>
              <a:t>Giver </a:t>
            </a:r>
            <a:r>
              <a:rPr dirty="0" err="1"/>
              <a:t>udtryk</a:t>
            </a:r>
            <a:r>
              <a:rPr dirty="0"/>
              <a:t> for </a:t>
            </a:r>
            <a:r>
              <a:rPr dirty="0" err="1"/>
              <a:t>hvor</a:t>
            </a:r>
            <a:r>
              <a:rPr dirty="0"/>
              <a:t> mange </a:t>
            </a:r>
            <a:r>
              <a:rPr dirty="0" err="1"/>
              <a:t>direkte</a:t>
            </a:r>
            <a:r>
              <a:rPr dirty="0"/>
              <a:t> </a:t>
            </a:r>
            <a:r>
              <a:rPr dirty="0" err="1"/>
              <a:t>relationer</a:t>
            </a:r>
            <a:r>
              <a:rPr dirty="0"/>
              <a:t> der er </a:t>
            </a:r>
            <a:r>
              <a:rPr dirty="0" err="1"/>
              <a:t>mellem</a:t>
            </a:r>
            <a:r>
              <a:rPr dirty="0"/>
              <a:t> </a:t>
            </a:r>
            <a:r>
              <a:rPr dirty="0" err="1"/>
              <a:t>aktørerne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et </a:t>
            </a:r>
            <a:r>
              <a:rPr dirty="0" err="1"/>
              <a:t>netværk</a:t>
            </a:r>
            <a:r>
              <a:rPr dirty="0"/>
              <a:t> (</a:t>
            </a:r>
            <a:r>
              <a:rPr dirty="0" err="1"/>
              <a:t>fortolkes</a:t>
            </a:r>
            <a:r>
              <a:rPr dirty="0"/>
              <a:t> </a:t>
            </a:r>
            <a:r>
              <a:rPr dirty="0" err="1"/>
              <a:t>som</a:t>
            </a:r>
            <a:r>
              <a:rPr dirty="0"/>
              <a:t> </a:t>
            </a:r>
            <a:r>
              <a:rPr dirty="0" err="1"/>
              <a:t>tæthed</a:t>
            </a:r>
            <a:r>
              <a:rPr dirty="0"/>
              <a:t>)</a:t>
            </a:r>
          </a:p>
          <a:p>
            <a:pPr lvl="1"/>
            <a:r>
              <a:rPr dirty="0" err="1"/>
              <a:t>Densitet</a:t>
            </a:r>
            <a:r>
              <a:rPr dirty="0"/>
              <a:t> </a:t>
            </a:r>
            <a:r>
              <a:rPr dirty="0" err="1"/>
              <a:t>beregnes</a:t>
            </a:r>
            <a:r>
              <a:rPr dirty="0"/>
              <a:t> </a:t>
            </a:r>
            <a:r>
              <a:rPr dirty="0" err="1"/>
              <a:t>som</a:t>
            </a:r>
            <a:r>
              <a:rPr dirty="0"/>
              <a:t> </a:t>
            </a:r>
            <a:r>
              <a:rPr dirty="0" err="1"/>
              <a:t>forholdet</a:t>
            </a:r>
            <a:r>
              <a:rPr dirty="0"/>
              <a:t> </a:t>
            </a:r>
            <a:r>
              <a:rPr dirty="0" err="1"/>
              <a:t>mellem</a:t>
            </a:r>
            <a:r>
              <a:rPr dirty="0"/>
              <a:t> </a:t>
            </a:r>
            <a:r>
              <a:rPr dirty="0" err="1"/>
              <a:t>antallet</a:t>
            </a:r>
            <a:r>
              <a:rPr dirty="0"/>
              <a:t> </a:t>
            </a:r>
            <a:r>
              <a:rPr dirty="0" err="1"/>
              <a:t>af</a:t>
            </a:r>
            <a:r>
              <a:rPr dirty="0"/>
              <a:t> </a:t>
            </a:r>
            <a:r>
              <a:rPr dirty="0" err="1"/>
              <a:t>observede</a:t>
            </a:r>
            <a:r>
              <a:rPr dirty="0"/>
              <a:t> </a:t>
            </a:r>
            <a:r>
              <a:rPr dirty="0" err="1"/>
              <a:t>relationer</a:t>
            </a:r>
            <a:r>
              <a:rPr dirty="0"/>
              <a:t> (</a:t>
            </a:r>
            <a:r>
              <a:rPr dirty="0" err="1"/>
              <a:t>tælleren</a:t>
            </a:r>
            <a:r>
              <a:rPr dirty="0"/>
              <a:t>)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antallet</a:t>
            </a:r>
            <a:r>
              <a:rPr dirty="0"/>
              <a:t> </a:t>
            </a:r>
            <a:r>
              <a:rPr dirty="0" err="1"/>
              <a:t>af</a:t>
            </a:r>
            <a:r>
              <a:rPr dirty="0"/>
              <a:t> </a:t>
            </a:r>
            <a:r>
              <a:rPr dirty="0" err="1"/>
              <a:t>mulige</a:t>
            </a:r>
            <a:r>
              <a:rPr dirty="0"/>
              <a:t> </a:t>
            </a:r>
            <a:r>
              <a:rPr dirty="0" err="1"/>
              <a:t>relationer</a:t>
            </a:r>
            <a:r>
              <a:rPr dirty="0"/>
              <a:t> (</a:t>
            </a:r>
            <a:r>
              <a:rPr dirty="0" err="1"/>
              <a:t>nævneren</a:t>
            </a:r>
            <a:r>
              <a:rPr dirty="0"/>
              <a:t>)</a:t>
            </a:r>
          </a:p>
          <a:p>
            <a:pPr lvl="1"/>
            <a:r>
              <a:rPr dirty="0"/>
              <a:t>Eksempel: </a:t>
            </a:r>
            <a:r>
              <a:rPr dirty="0" err="1"/>
              <a:t>Hvis</a:t>
            </a:r>
            <a:r>
              <a:rPr dirty="0"/>
              <a:t> </a:t>
            </a:r>
            <a:r>
              <a:rPr dirty="0" err="1"/>
              <a:t>densitet</a:t>
            </a:r>
            <a:r>
              <a:rPr dirty="0"/>
              <a:t> er 0.2, </a:t>
            </a:r>
            <a:r>
              <a:rPr dirty="0" err="1"/>
              <a:t>betyder</a:t>
            </a:r>
            <a:r>
              <a:rPr dirty="0"/>
              <a:t> det, at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aktør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netværket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gennemsnit</a:t>
            </a:r>
            <a:r>
              <a:rPr dirty="0"/>
              <a:t> er </a:t>
            </a:r>
            <a:r>
              <a:rPr dirty="0" err="1"/>
              <a:t>forbundet</a:t>
            </a:r>
            <a:r>
              <a:rPr dirty="0"/>
              <a:t> </a:t>
            </a:r>
            <a:r>
              <a:rPr dirty="0" err="1"/>
              <a:t>til</a:t>
            </a:r>
            <a:r>
              <a:rPr dirty="0"/>
              <a:t> 20% </a:t>
            </a:r>
            <a:r>
              <a:rPr dirty="0" err="1"/>
              <a:t>af</a:t>
            </a:r>
            <a:r>
              <a:rPr dirty="0"/>
              <a:t> </a:t>
            </a:r>
            <a:r>
              <a:rPr dirty="0" err="1"/>
              <a:t>netværkets</a:t>
            </a:r>
            <a:r>
              <a:rPr dirty="0"/>
              <a:t> </a:t>
            </a:r>
            <a:r>
              <a:rPr dirty="0" err="1"/>
              <a:t>øvrige</a:t>
            </a:r>
            <a:r>
              <a:rPr dirty="0"/>
              <a:t> </a:t>
            </a:r>
            <a:r>
              <a:rPr dirty="0" err="1"/>
              <a:t>aktører</a:t>
            </a:r>
            <a:r>
              <a:rPr dirty="0"/>
              <a:t>.</a:t>
            </a:r>
            <a:endParaRPr lang="de-DE" dirty="0"/>
          </a:p>
          <a:p>
            <a:pPr lvl="1"/>
            <a:endParaRPr dirty="0"/>
          </a:p>
          <a:p>
            <a:pPr lvl="0" indent="0">
              <a:buNone/>
            </a:pPr>
            <a:r>
              <a:rPr sz="1600" i="1" dirty="0">
                <a:solidFill>
                  <a:srgbClr val="60A0B0"/>
                </a:solidFill>
                <a:latin typeface="Courier"/>
              </a:rPr>
              <a:t># </a:t>
            </a:r>
            <a:r>
              <a:rPr sz="1600" i="1" dirty="0" err="1">
                <a:solidFill>
                  <a:srgbClr val="60A0B0"/>
                </a:solidFill>
                <a:latin typeface="Courier"/>
              </a:rPr>
              <a:t>densitet</a:t>
            </a:r>
            <a:r>
              <a:rPr sz="16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600" i="1" dirty="0" err="1">
                <a:solidFill>
                  <a:srgbClr val="60A0B0"/>
                </a:solidFill>
                <a:latin typeface="Courier"/>
              </a:rPr>
              <a:t>fra</a:t>
            </a:r>
            <a:r>
              <a:rPr sz="1600" i="1" dirty="0">
                <a:solidFill>
                  <a:srgbClr val="60A0B0"/>
                </a:solidFill>
                <a:latin typeface="Courier"/>
              </a:rPr>
              <a:t> hele </a:t>
            </a:r>
            <a:r>
              <a:rPr sz="1600" i="1" dirty="0" err="1">
                <a:solidFill>
                  <a:srgbClr val="60A0B0"/>
                </a:solidFill>
                <a:latin typeface="Courier"/>
              </a:rPr>
              <a:t>netværk</a:t>
            </a:r>
            <a:r>
              <a:rPr sz="1600" i="1" dirty="0">
                <a:solidFill>
                  <a:srgbClr val="60A0B0"/>
                </a:solidFill>
                <a:latin typeface="Courier"/>
              </a:rPr>
              <a:t> net2</a:t>
            </a:r>
            <a:br>
              <a:rPr sz="1600" dirty="0"/>
            </a:br>
            <a:r>
              <a:rPr sz="1600" dirty="0" err="1">
                <a:solidFill>
                  <a:srgbClr val="06287E"/>
                </a:solidFill>
                <a:latin typeface="Courier"/>
              </a:rPr>
              <a:t>edge_density</a:t>
            </a:r>
            <a:r>
              <a:rPr sz="1600" dirty="0">
                <a:latin typeface="Courier"/>
              </a:rPr>
              <a:t>(net2)</a:t>
            </a:r>
          </a:p>
          <a:p>
            <a:pPr lvl="0" indent="0">
              <a:buNone/>
            </a:pPr>
            <a:r>
              <a:rPr sz="1600" dirty="0">
                <a:latin typeface="Courier"/>
              </a:rPr>
              <a:t>## [1] 0.1640071</a:t>
            </a:r>
          </a:p>
          <a:p>
            <a:pPr lvl="0" indent="0">
              <a:buNone/>
            </a:pPr>
            <a:r>
              <a:rPr sz="1600" i="1" dirty="0">
                <a:solidFill>
                  <a:srgbClr val="60A0B0"/>
                </a:solidFill>
                <a:latin typeface="Courier"/>
              </a:rPr>
              <a:t># </a:t>
            </a:r>
            <a:r>
              <a:rPr sz="1600" i="1" dirty="0" err="1">
                <a:solidFill>
                  <a:srgbClr val="60A0B0"/>
                </a:solidFill>
                <a:latin typeface="Courier"/>
              </a:rPr>
              <a:t>største</a:t>
            </a:r>
            <a:r>
              <a:rPr sz="16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600" i="1" dirty="0" err="1">
                <a:solidFill>
                  <a:srgbClr val="60A0B0"/>
                </a:solidFill>
                <a:latin typeface="Courier"/>
              </a:rPr>
              <a:t>komponent</a:t>
            </a:r>
            <a:r>
              <a:rPr lang="de-DE" sz="1600" i="1" dirty="0" err="1">
                <a:solidFill>
                  <a:srgbClr val="60A0B0"/>
                </a:solidFill>
                <a:latin typeface="Courier"/>
              </a:rPr>
              <a:t>ens</a:t>
            </a:r>
            <a:r>
              <a:rPr lang="de-DE" sz="16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de-DE" sz="1600" i="1" dirty="0" err="1">
                <a:solidFill>
                  <a:srgbClr val="60A0B0"/>
                </a:solidFill>
                <a:latin typeface="Courier"/>
              </a:rPr>
              <a:t>densitet</a:t>
            </a:r>
            <a:r>
              <a:rPr lang="de-DE" sz="1600" i="1" dirty="0">
                <a:solidFill>
                  <a:srgbClr val="60A0B0"/>
                </a:solidFill>
                <a:latin typeface="Courier"/>
              </a:rPr>
              <a:t> </a:t>
            </a:r>
            <a:br>
              <a:rPr sz="1600" dirty="0"/>
            </a:br>
            <a:r>
              <a:rPr sz="1600" dirty="0" err="1">
                <a:solidFill>
                  <a:srgbClr val="06287E"/>
                </a:solidFill>
                <a:latin typeface="Courier"/>
              </a:rPr>
              <a:t>edge_density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latin typeface="Courier"/>
              </a:rPr>
              <a:t>net_large</a:t>
            </a:r>
            <a:r>
              <a:rPr sz="1600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sz="1600" dirty="0">
                <a:latin typeface="Courier"/>
              </a:rPr>
              <a:t>## [1] 0.1838384</a:t>
            </a:r>
          </a:p>
          <a:p>
            <a:pPr lvl="0" indent="0">
              <a:buNone/>
            </a:pPr>
            <a:r>
              <a:rPr sz="1600"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de-DE" sz="1600" i="1" dirty="0">
                <a:solidFill>
                  <a:srgbClr val="60A0B0"/>
                </a:solidFill>
                <a:latin typeface="Courier"/>
              </a:rPr>
              <a:t>Anden </a:t>
            </a:r>
            <a:r>
              <a:rPr sz="1600" i="1" dirty="0" err="1">
                <a:solidFill>
                  <a:srgbClr val="60A0B0"/>
                </a:solidFill>
                <a:latin typeface="Courier"/>
              </a:rPr>
              <a:t>største</a:t>
            </a:r>
            <a:r>
              <a:rPr sz="16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600" i="1" dirty="0" err="1">
                <a:solidFill>
                  <a:srgbClr val="60A0B0"/>
                </a:solidFill>
                <a:latin typeface="Courier"/>
              </a:rPr>
              <a:t>komponent</a:t>
            </a:r>
            <a:r>
              <a:rPr lang="de-DE" sz="1600" i="1" dirty="0" err="1">
                <a:solidFill>
                  <a:srgbClr val="60A0B0"/>
                </a:solidFill>
                <a:latin typeface="Courier"/>
              </a:rPr>
              <a:t>ens</a:t>
            </a:r>
            <a:r>
              <a:rPr lang="de-DE" sz="16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de-DE" sz="1600" i="1" dirty="0" err="1">
                <a:solidFill>
                  <a:srgbClr val="60A0B0"/>
                </a:solidFill>
                <a:latin typeface="Courier"/>
              </a:rPr>
              <a:t>densitet</a:t>
            </a:r>
            <a:br>
              <a:rPr sz="1600" dirty="0"/>
            </a:br>
            <a:r>
              <a:rPr sz="1600" dirty="0" err="1">
                <a:solidFill>
                  <a:srgbClr val="06287E"/>
                </a:solidFill>
                <a:latin typeface="Courier"/>
              </a:rPr>
              <a:t>edge_density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latin typeface="Courier"/>
              </a:rPr>
              <a:t>net_large</a:t>
            </a:r>
            <a:r>
              <a:rPr sz="1600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sz="1600" dirty="0">
                <a:latin typeface="Courier"/>
              </a:rPr>
              <a:t>## [1] 0.1838384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/>
          <a:lstStyle/>
          <a:p>
            <a:pPr marL="0" lvl="0" indent="0">
              <a:buNone/>
            </a:pPr>
            <a:r>
              <a:t>Transitivitet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 err="1"/>
              <a:t>Transivitet</a:t>
            </a:r>
            <a:r>
              <a:rPr dirty="0"/>
              <a:t> </a:t>
            </a:r>
            <a:r>
              <a:rPr dirty="0" err="1"/>
              <a:t>angiver</a:t>
            </a:r>
            <a:r>
              <a:rPr dirty="0"/>
              <a:t>,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hvilket</a:t>
            </a:r>
            <a:r>
              <a:rPr dirty="0"/>
              <a:t> </a:t>
            </a:r>
            <a:r>
              <a:rPr dirty="0" err="1"/>
              <a:t>omfang</a:t>
            </a:r>
            <a:r>
              <a:rPr dirty="0"/>
              <a:t> </a:t>
            </a:r>
            <a:r>
              <a:rPr dirty="0" err="1"/>
              <a:t>netværket</a:t>
            </a:r>
            <a:r>
              <a:rPr dirty="0"/>
              <a:t> be</a:t>
            </a:r>
            <a:r>
              <a:rPr lang="de-DE" dirty="0"/>
              <a:t>s</a:t>
            </a:r>
            <a:r>
              <a:rPr dirty="0" err="1"/>
              <a:t>tår</a:t>
            </a:r>
            <a:r>
              <a:rPr dirty="0"/>
              <a:t> </a:t>
            </a:r>
            <a:r>
              <a:rPr dirty="0" err="1"/>
              <a:t>af</a:t>
            </a:r>
            <a:r>
              <a:rPr dirty="0"/>
              <a:t> </a:t>
            </a:r>
            <a:r>
              <a:rPr dirty="0" err="1"/>
              <a:t>lukkede</a:t>
            </a:r>
            <a:r>
              <a:rPr dirty="0"/>
              <a:t> </a:t>
            </a:r>
            <a:r>
              <a:rPr dirty="0" err="1"/>
              <a:t>triader</a:t>
            </a:r>
            <a:r>
              <a:rPr dirty="0"/>
              <a:t> (</a:t>
            </a:r>
            <a:r>
              <a:rPr dirty="0" err="1"/>
              <a:t>kan</a:t>
            </a:r>
            <a:r>
              <a:rPr dirty="0"/>
              <a:t> </a:t>
            </a:r>
            <a:r>
              <a:rPr dirty="0" err="1"/>
              <a:t>fortolkes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%)</a:t>
            </a:r>
          </a:p>
          <a:p>
            <a:pPr lvl="1"/>
            <a:r>
              <a:rPr dirty="0" err="1"/>
              <a:t>Netværk</a:t>
            </a:r>
            <a:r>
              <a:rPr dirty="0"/>
              <a:t> med </a:t>
            </a:r>
            <a:r>
              <a:rPr dirty="0" err="1"/>
              <a:t>høj</a:t>
            </a:r>
            <a:r>
              <a:rPr dirty="0"/>
              <a:t> </a:t>
            </a:r>
            <a:r>
              <a:rPr dirty="0" err="1"/>
              <a:t>transitivitet</a:t>
            </a:r>
            <a:r>
              <a:rPr dirty="0"/>
              <a:t> </a:t>
            </a:r>
            <a:r>
              <a:rPr dirty="0" err="1"/>
              <a:t>vil</a:t>
            </a:r>
            <a:r>
              <a:rPr dirty="0"/>
              <a:t> </a:t>
            </a:r>
            <a:r>
              <a:rPr dirty="0" err="1"/>
              <a:t>fremstå</a:t>
            </a:r>
            <a:r>
              <a:rPr dirty="0"/>
              <a:t> </a:t>
            </a:r>
            <a:r>
              <a:rPr dirty="0" err="1"/>
              <a:t>klumpet</a:t>
            </a:r>
            <a:r>
              <a:rPr dirty="0"/>
              <a:t> </a:t>
            </a:r>
            <a:r>
              <a:rPr dirty="0" err="1"/>
              <a:t>eller</a:t>
            </a:r>
            <a:r>
              <a:rPr dirty="0"/>
              <a:t> </a:t>
            </a:r>
            <a:r>
              <a:rPr dirty="0" err="1"/>
              <a:t>klynget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strukturen</a:t>
            </a:r>
            <a:endParaRPr lang="de-DE" dirty="0"/>
          </a:p>
          <a:p>
            <a:pPr marL="457200" lvl="1" indent="0">
              <a:buNone/>
            </a:pPr>
            <a:endParaRPr dirty="0"/>
          </a:p>
          <a:p>
            <a:pPr lvl="0" indent="0">
              <a:buNone/>
            </a:pPr>
            <a:r>
              <a:rPr sz="1600" i="1" dirty="0">
                <a:solidFill>
                  <a:srgbClr val="60A0B0"/>
                </a:solidFill>
                <a:latin typeface="Courier"/>
              </a:rPr>
              <a:t># hele </a:t>
            </a:r>
            <a:r>
              <a:rPr sz="1600" i="1" dirty="0" err="1">
                <a:solidFill>
                  <a:srgbClr val="60A0B0"/>
                </a:solidFill>
                <a:latin typeface="Courier"/>
              </a:rPr>
              <a:t>netværk</a:t>
            </a:r>
            <a:br>
              <a:rPr sz="1600" dirty="0"/>
            </a:br>
            <a:r>
              <a:rPr sz="1600" dirty="0">
                <a:solidFill>
                  <a:srgbClr val="06287E"/>
                </a:solidFill>
                <a:latin typeface="Courier"/>
              </a:rPr>
              <a:t>transitivity</a:t>
            </a:r>
            <a:r>
              <a:rPr sz="1600" dirty="0">
                <a:latin typeface="Courier"/>
              </a:rPr>
              <a:t>(net2, </a:t>
            </a:r>
            <a:r>
              <a:rPr sz="1600" dirty="0">
                <a:solidFill>
                  <a:srgbClr val="7D9029"/>
                </a:solidFill>
                <a:latin typeface="Courier"/>
              </a:rPr>
              <a:t>type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"global"</a:t>
            </a:r>
            <a:r>
              <a:rPr sz="1600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sz="1600" dirty="0">
                <a:latin typeface="Courier"/>
              </a:rPr>
              <a:t>## [1] 0.6294926</a:t>
            </a:r>
          </a:p>
          <a:p>
            <a:pPr lvl="0" indent="0">
              <a:buNone/>
            </a:pPr>
            <a:r>
              <a:rPr sz="1600" i="1" dirty="0">
                <a:solidFill>
                  <a:srgbClr val="60A0B0"/>
                </a:solidFill>
                <a:latin typeface="Courier"/>
              </a:rPr>
              <a:t># </a:t>
            </a:r>
            <a:r>
              <a:rPr sz="1600" i="1" dirty="0" err="1">
                <a:solidFill>
                  <a:srgbClr val="60A0B0"/>
                </a:solidFill>
                <a:latin typeface="Courier"/>
              </a:rPr>
              <a:t>støreste</a:t>
            </a:r>
            <a:r>
              <a:rPr sz="16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600" i="1" dirty="0" err="1">
                <a:solidFill>
                  <a:srgbClr val="60A0B0"/>
                </a:solidFill>
                <a:latin typeface="Courier"/>
              </a:rPr>
              <a:t>komponent</a:t>
            </a:r>
            <a:br>
              <a:rPr sz="1600" dirty="0"/>
            </a:br>
            <a:r>
              <a:rPr sz="1600" dirty="0">
                <a:solidFill>
                  <a:srgbClr val="06287E"/>
                </a:solidFill>
                <a:latin typeface="Courier"/>
              </a:rPr>
              <a:t>transitivity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latin typeface="Courier"/>
              </a:rPr>
              <a:t>net_large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7D9029"/>
                </a:solidFill>
                <a:latin typeface="Courier"/>
              </a:rPr>
              <a:t>type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"global"</a:t>
            </a:r>
            <a:r>
              <a:rPr sz="1600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sz="1600" dirty="0">
                <a:latin typeface="Courier"/>
              </a:rPr>
              <a:t>## [1] 0.6289042</a:t>
            </a:r>
          </a:p>
          <a:p>
            <a:pPr lvl="0" indent="0">
              <a:buNone/>
            </a:pPr>
            <a:r>
              <a:rPr sz="1600" i="1" dirty="0">
                <a:solidFill>
                  <a:srgbClr val="60A0B0"/>
                </a:solidFill>
                <a:latin typeface="Courier"/>
              </a:rPr>
              <a:t># </a:t>
            </a:r>
            <a:r>
              <a:rPr sz="1600" i="1" dirty="0" err="1">
                <a:solidFill>
                  <a:srgbClr val="60A0B0"/>
                </a:solidFill>
                <a:latin typeface="Courier"/>
              </a:rPr>
              <a:t>andet</a:t>
            </a:r>
            <a:r>
              <a:rPr sz="16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600" i="1" dirty="0" err="1">
                <a:solidFill>
                  <a:srgbClr val="60A0B0"/>
                </a:solidFill>
                <a:latin typeface="Courier"/>
              </a:rPr>
              <a:t>største</a:t>
            </a:r>
            <a:r>
              <a:rPr sz="16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600" i="1" dirty="0" err="1">
                <a:solidFill>
                  <a:srgbClr val="60A0B0"/>
                </a:solidFill>
                <a:latin typeface="Courier"/>
              </a:rPr>
              <a:t>komponent</a:t>
            </a:r>
            <a:br>
              <a:rPr sz="1600" dirty="0"/>
            </a:br>
            <a:r>
              <a:rPr sz="1600" dirty="0">
                <a:solidFill>
                  <a:srgbClr val="06287E"/>
                </a:solidFill>
                <a:latin typeface="Courier"/>
              </a:rPr>
              <a:t>transitivity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latin typeface="Courier"/>
              </a:rPr>
              <a:t>net_second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7D9029"/>
                </a:solidFill>
                <a:latin typeface="Courier"/>
              </a:rPr>
              <a:t>type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"global"</a:t>
            </a:r>
            <a:r>
              <a:rPr sz="1600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sz="1600" dirty="0">
                <a:latin typeface="Courier"/>
              </a:rPr>
              <a:t>## [1] 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/>
          <a:lstStyle/>
          <a:p>
            <a:pPr marL="0" lvl="0" indent="0">
              <a:buNone/>
            </a:pPr>
            <a:r>
              <a:rPr lang="da-DK"/>
              <a:t>Afstand (stilængder)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da-DK" dirty="0"/>
              <a:t>Der findes typisk flere mulige veje til samme mål</a:t>
            </a:r>
          </a:p>
          <a:p>
            <a:pPr lvl="1"/>
            <a:r>
              <a:rPr lang="da-DK" dirty="0"/>
              <a:t>Den korteste sti mellem to aktører i et netværk er givet ved afstanden</a:t>
            </a:r>
          </a:p>
          <a:p>
            <a:pPr lvl="1"/>
            <a:r>
              <a:rPr lang="da-DK" dirty="0"/>
              <a:t>Man plejer at beregne afstande mellem aktører inden for hver komponent</a:t>
            </a:r>
          </a:p>
          <a:p>
            <a:pPr lvl="1"/>
            <a:r>
              <a:rPr lang="da-DK" dirty="0"/>
              <a:t>Den gennemsnitlige afstand kan bruges som et mål for graden af et netværks sammenhæng</a:t>
            </a:r>
          </a:p>
          <a:p>
            <a:pPr lvl="0" indent="0">
              <a:buNone/>
            </a:pPr>
            <a:endParaRPr lang="da-DK" sz="1200" i="1" dirty="0">
              <a:solidFill>
                <a:srgbClr val="60A0B0"/>
              </a:solidFill>
              <a:latin typeface="Courier"/>
            </a:endParaRPr>
          </a:p>
          <a:p>
            <a:pPr lvl="0" indent="0">
              <a:buNone/>
            </a:pPr>
            <a:r>
              <a:rPr lang="da-DK" sz="1200" i="1" dirty="0">
                <a:solidFill>
                  <a:srgbClr val="60A0B0"/>
                </a:solidFill>
                <a:latin typeface="Courier"/>
              </a:rPr>
              <a:t># afstanden mellem alle aktører - i matrix format</a:t>
            </a:r>
            <a:br>
              <a:rPr lang="da-DK" sz="2300" dirty="0"/>
            </a:br>
            <a:r>
              <a:rPr lang="da-DK" sz="1200" dirty="0" err="1">
                <a:latin typeface="Courier"/>
              </a:rPr>
              <a:t>dist</a:t>
            </a:r>
            <a:r>
              <a:rPr lang="da-DK" sz="1200" dirty="0">
                <a:latin typeface="Courier"/>
              </a:rPr>
              <a:t> </a:t>
            </a:r>
            <a:r>
              <a:rPr lang="da-DK" sz="1200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da-DK" sz="1200" dirty="0">
                <a:latin typeface="Courier"/>
              </a:rPr>
              <a:t> </a:t>
            </a:r>
            <a:r>
              <a:rPr lang="da-DK" sz="1200" dirty="0">
                <a:solidFill>
                  <a:srgbClr val="06287E"/>
                </a:solidFill>
                <a:latin typeface="Courier"/>
              </a:rPr>
              <a:t>distances</a:t>
            </a:r>
            <a:r>
              <a:rPr lang="da-DK" sz="1200" dirty="0">
                <a:latin typeface="Courier"/>
              </a:rPr>
              <a:t>(</a:t>
            </a:r>
            <a:r>
              <a:rPr lang="da-DK" sz="1200" dirty="0" err="1">
                <a:latin typeface="Courier"/>
              </a:rPr>
              <a:t>net_large</a:t>
            </a:r>
            <a:r>
              <a:rPr lang="da-DK" sz="1200" dirty="0">
                <a:latin typeface="Courier"/>
              </a:rPr>
              <a:t>)</a:t>
            </a:r>
            <a:br>
              <a:rPr lang="da-DK" sz="1200" dirty="0"/>
            </a:br>
            <a:r>
              <a:rPr lang="da-DK" sz="1200" dirty="0" err="1">
                <a:latin typeface="Courier"/>
              </a:rPr>
              <a:t>dist</a:t>
            </a:r>
            <a:r>
              <a:rPr lang="da-DK" sz="1200" dirty="0">
                <a:latin typeface="Courier"/>
              </a:rPr>
              <a:t>[</a:t>
            </a:r>
            <a:r>
              <a:rPr lang="da-DK" sz="12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a-DK" sz="1200" dirty="0">
                <a:solidFill>
                  <a:srgbClr val="4070A0"/>
                </a:solidFill>
                <a:latin typeface="Courier"/>
              </a:rPr>
              <a:t>:</a:t>
            </a:r>
            <a:r>
              <a:rPr lang="da-DK" sz="12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a-DK" sz="1200" dirty="0">
                <a:latin typeface="Courier"/>
              </a:rPr>
              <a:t>,</a:t>
            </a:r>
            <a:r>
              <a:rPr lang="da-DK" sz="12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a-DK" sz="1200" dirty="0">
                <a:solidFill>
                  <a:srgbClr val="4070A0"/>
                </a:solidFill>
                <a:latin typeface="Courier"/>
              </a:rPr>
              <a:t>:</a:t>
            </a:r>
            <a:r>
              <a:rPr lang="da-DK" sz="12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a-DK" sz="1200" dirty="0">
                <a:latin typeface="Courier"/>
              </a:rPr>
              <a:t>]</a:t>
            </a:r>
          </a:p>
          <a:p>
            <a:pPr lvl="0" indent="0">
              <a:buNone/>
            </a:pPr>
            <a:r>
              <a:rPr lang="da-DK" sz="1100" dirty="0">
                <a:latin typeface="Courier"/>
              </a:rPr>
              <a:t>##                                     Alternativet (ledelse) Alternativet (Folketingsgruppe) </a:t>
            </a:r>
            <a:r>
              <a:rPr lang="da-DK" sz="1100" dirty="0" err="1">
                <a:latin typeface="Courier"/>
              </a:rPr>
              <a:t>Ansaettelsesudvalget</a:t>
            </a:r>
            <a:r>
              <a:rPr lang="da-DK" sz="1100" dirty="0">
                <a:latin typeface="Courier"/>
              </a:rPr>
              <a:t> 
## Alternativet (ledelse)                                  0                               3                     6		
## Alternativet (Folketingsgruppe)                         3                               0                     3
## </a:t>
            </a:r>
            <a:r>
              <a:rPr lang="da-DK" sz="1100" dirty="0" err="1">
                <a:latin typeface="Courier"/>
              </a:rPr>
              <a:t>Ansaettelsesudvalget</a:t>
            </a:r>
            <a:r>
              <a:rPr lang="da-DK" sz="1100" dirty="0">
                <a:latin typeface="Courier"/>
              </a:rPr>
              <a:t>                                    6                               3                     0</a:t>
            </a:r>
            <a:r>
              <a:rPr lang="da-DK" sz="2300" dirty="0">
                <a:latin typeface="Courier"/>
              </a:rPr>
              <a:t>
</a:t>
            </a:r>
          </a:p>
          <a:p>
            <a:pPr lvl="0" indent="0">
              <a:buNone/>
            </a:pPr>
            <a:r>
              <a:rPr lang="da-DK" sz="1200" i="1" dirty="0">
                <a:solidFill>
                  <a:srgbClr val="60A0B0"/>
                </a:solidFill>
                <a:latin typeface="Courier"/>
              </a:rPr>
              <a:t># gennemsnitlig afstand </a:t>
            </a:r>
            <a:br>
              <a:rPr lang="da-DK" sz="1200" dirty="0"/>
            </a:br>
            <a:r>
              <a:rPr lang="da-DK" sz="1200" dirty="0">
                <a:latin typeface="Courier"/>
              </a:rPr>
              <a:t> </a:t>
            </a:r>
            <a:r>
              <a:rPr lang="da-DK" sz="1200" dirty="0" err="1">
                <a:solidFill>
                  <a:srgbClr val="06287E"/>
                </a:solidFill>
                <a:latin typeface="Courier"/>
              </a:rPr>
              <a:t>mean_distance</a:t>
            </a:r>
            <a:r>
              <a:rPr lang="da-DK" sz="1200" dirty="0">
                <a:latin typeface="Courier"/>
              </a:rPr>
              <a:t>(</a:t>
            </a:r>
            <a:r>
              <a:rPr lang="da-DK" sz="1200" dirty="0" err="1">
                <a:latin typeface="Courier"/>
              </a:rPr>
              <a:t>net_large</a:t>
            </a:r>
            <a:r>
              <a:rPr lang="da-DK" sz="1200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lang="da-DK" sz="1200" dirty="0">
                <a:latin typeface="Courier"/>
              </a:rPr>
              <a:t>## [1] 2.563636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908</Words>
  <Application>Microsoft Macintosh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</vt:lpstr>
      <vt:lpstr>Sitka Display</vt:lpstr>
      <vt:lpstr>Sitka Heading</vt:lpstr>
      <vt:lpstr>Office Theme</vt:lpstr>
      <vt:lpstr>2. Øvelse: Analyser på netværksniveau</vt:lpstr>
      <vt:lpstr>Netværkskomponenter</vt:lpstr>
      <vt:lpstr>Hvordan udvælger man komponenter af et netværk?</vt:lpstr>
      <vt:lpstr>components() funktion</vt:lpstr>
      <vt:lpstr>decompose.graph() funktion</vt:lpstr>
      <vt:lpstr>Sammenhængskraft i netværk</vt:lpstr>
      <vt:lpstr>Densitet</vt:lpstr>
      <vt:lpstr>Transitivitet</vt:lpstr>
      <vt:lpstr>Afstand (stilængder)</vt:lpstr>
      <vt:lpstr>Diameter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1155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Sitka Display</vt:lpstr>
      <vt:lpstr>Sitka Heading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Øvelse: Analyse på netværksniveau</dc:title>
  <dc:creator>Alexander Gamerdinger</dc:creator>
  <cp:keywords/>
  <cp:lastModifiedBy>Alexander Gamerdinger</cp:lastModifiedBy>
  <cp:revision>2</cp:revision>
  <dcterms:created xsi:type="dcterms:W3CDTF">2022-02-21T12:02:49Z</dcterms:created>
  <dcterms:modified xsi:type="dcterms:W3CDTF">2022-02-21T12:27:12Z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2022-02-21</vt:lpwstr>
  </property>
  <property fmtid="{D5CDD505-2E9C-101B-9397-08002B2CF9AE}" pid="3" name="institute">
    <vt:lpwstr>Copenhagen Business School</vt:lpwstr>
  </property>
  <property fmtid="{D5CDD505-2E9C-101B-9397-08002B2CF9AE}" pid="4" name="output">
    <vt:lpwstr/>
  </property>
</Properties>
</file>