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7AE"/>
    <a:srgbClr val="A0C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FD7A61-E720-2144-9D2A-3143122ADAD9}"/>
              </a:ext>
            </a:extLst>
          </p:cNvPr>
          <p:cNvCxnSpPr>
            <a:cxnSpLocks/>
          </p:cNvCxnSpPr>
          <p:nvPr userDrawn="1"/>
        </p:nvCxnSpPr>
        <p:spPr>
          <a:xfrm>
            <a:off x="658812" y="3137338"/>
            <a:ext cx="10874376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E03FA91-3A80-DA4C-9E80-8A5167AF5A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360" b="35361"/>
          <a:stretch/>
        </p:blipFill>
        <p:spPr>
          <a:xfrm>
            <a:off x="4458576" y="5471709"/>
            <a:ext cx="3274848" cy="5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6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1347952"/>
            <a:ext cx="10825656" cy="4829011"/>
          </a:xfrm>
        </p:spPr>
        <p:txBody>
          <a:bodyPr anchor="t"/>
          <a:lstStyle>
            <a:lvl1pPr marL="342900" indent="-342900">
              <a:buFont typeface="Arial" panose="020B0604020202020204" pitchFamily="34" charset="0"/>
              <a:buChar char="•"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8BF97-9279-714A-9881-495F7486AE2A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992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49EE-43E1-7340-9C74-1B9F1F84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90" y="3429001"/>
            <a:ext cx="10854120" cy="2660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E80C-C1C8-D749-A21F-883C07F2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51DB6-F528-9744-B6FA-416287369DEB}" type="datetimeFigureOut">
              <a:rPr lang="en-DK" smtClean="0"/>
              <a:t>15/02/2022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DE7F-F0FA-6847-A442-7CEAF3B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3467A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27535-3757-9C4E-9536-7A1A497174A8}"/>
              </a:ext>
            </a:extLst>
          </p:cNvPr>
          <p:cNvCxnSpPr>
            <a:cxnSpLocks/>
          </p:cNvCxnSpPr>
          <p:nvPr userDrawn="1"/>
        </p:nvCxnSpPr>
        <p:spPr>
          <a:xfrm>
            <a:off x="668940" y="3137338"/>
            <a:ext cx="10847770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172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44F79-D31B-2840-9105-72841DA6D777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0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C9495-D63B-BC4A-BDCF-7705CFC2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82" y="365125"/>
            <a:ext cx="108404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1EBD-D922-3447-B552-9F9068B4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82" y="1825625"/>
            <a:ext cx="10840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38FCF-95DD-E14E-AA6C-8148D32A5868}"/>
              </a:ext>
            </a:extLst>
          </p:cNvPr>
          <p:cNvSpPr/>
          <p:nvPr userDrawn="1"/>
        </p:nvSpPr>
        <p:spPr>
          <a:xfrm>
            <a:off x="11742254" y="6407132"/>
            <a:ext cx="21159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1224B91E-F4F7-4C4D-9036-FC895788D422}" type="slidenum">
              <a:rPr lang="en-DK" sz="1400" smtClean="0">
                <a:solidFill>
                  <a:srgbClr val="3467AE"/>
                </a:solidFill>
              </a:rPr>
              <a:pPr/>
              <a:t>‹#›</a:t>
            </a:fld>
            <a:endParaRPr lang="en-DK" sz="1400" dirty="0">
              <a:solidFill>
                <a:srgbClr val="3467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7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tka Heading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gamerdinger.com/teaching/virksomhedsstrate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gamerdinger.com/teaching/virksomhedsstrateg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1. </a:t>
            </a:r>
            <a:r>
              <a:rPr dirty="0" err="1"/>
              <a:t>Øvelse</a:t>
            </a:r>
            <a:r>
              <a:rPr dirty="0"/>
              <a:t>: </a:t>
            </a:r>
            <a:br>
              <a:rPr lang="de-DE" dirty="0"/>
            </a:br>
            <a:r>
              <a:rPr dirty="0"/>
              <a:t>Intro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netværksanalyse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>
            <a:normAutofit fontScale="92500" lnSpcReduction="20000"/>
          </a:bodyPr>
          <a:lstStyle/>
          <a:p>
            <a:pPr lvl="0"/>
            <a:br>
              <a:rPr dirty="0"/>
            </a:br>
            <a:r>
              <a:rPr lang="en-US" dirty="0"/>
              <a:t>Alexander Gamerdinger</a:t>
            </a:r>
          </a:p>
          <a:p>
            <a:pPr lvl="0"/>
            <a:r>
              <a:rPr lang="en-US" dirty="0"/>
              <a:t>  Department of Organization, Copenhagen Business School </a:t>
            </a:r>
          </a:p>
          <a:p>
            <a:pPr lvl="0"/>
            <a:r>
              <a:rPr lang="en-US" dirty="0"/>
              <a:t>  E-mail: </a:t>
            </a:r>
            <a:r>
              <a:rPr lang="en-US" dirty="0" err="1"/>
              <a:t>aga.ioa@cbs.dk</a:t>
            </a:r>
            <a:endParaRPr lang="en-US" dirty="0"/>
          </a:p>
          <a:p>
            <a:pPr lvl="0"/>
            <a:r>
              <a:rPr lang="en-US" dirty="0"/>
              <a:t>  15 </a:t>
            </a:r>
            <a:r>
              <a:rPr lang="en-US" dirty="0" err="1"/>
              <a:t>februar</a:t>
            </a:r>
            <a:r>
              <a:rPr lang="en-US" dirty="0"/>
              <a:t> 2022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4" name=" 3"/>
          <p:cNvSpPr/>
          <p:nvPr/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69FA0-49AF-7841-A421-A33C46EAF4E5}"/>
              </a:ext>
            </a:extLst>
          </p:cNvPr>
          <p:cNvSpPr txBox="1"/>
          <p:nvPr/>
        </p:nvSpPr>
        <p:spPr>
          <a:xfrm>
            <a:off x="287676" y="236306"/>
            <a:ext cx="506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Sitka Display" pitchFamily="2" charset="0"/>
              </a:rPr>
              <a:t>Virksomhedsstrategi </a:t>
            </a:r>
            <a:r>
              <a:rPr lang="en-US" dirty="0" err="1">
                <a:latin typeface="Sitka Display" pitchFamily="2" charset="0"/>
              </a:rPr>
              <a:t>i</a:t>
            </a:r>
            <a:r>
              <a:rPr lang="en-US" dirty="0">
                <a:latin typeface="Sitka Display" pitchFamily="2" charset="0"/>
              </a:rPr>
              <a:t> et </a:t>
            </a:r>
            <a:r>
              <a:rPr lang="en-US" dirty="0" err="1">
                <a:latin typeface="Sitka Display" pitchFamily="2" charset="0"/>
              </a:rPr>
              <a:t>netværksperspektiv</a:t>
            </a:r>
            <a:r>
              <a:rPr lang="en-US" dirty="0">
                <a:latin typeface="Sitka Display" pitchFamily="2" charset="0"/>
              </a:rPr>
              <a:t> | </a:t>
            </a:r>
            <a:r>
              <a:rPr lang="en-US" dirty="0" err="1">
                <a:latin typeface="Sitka Display" pitchFamily="2" charset="0"/>
              </a:rPr>
              <a:t>Uge</a:t>
            </a:r>
            <a:r>
              <a:rPr lang="en-US" dirty="0">
                <a:latin typeface="Sitka Display" pitchFamily="2" charset="0"/>
              </a:rPr>
              <a:t> 7</a:t>
            </a:r>
            <a:endParaRPr lang="en-DK" dirty="0">
              <a:latin typeface="Sitka Displa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Data bearbejdning 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select funktion</a:t>
            </a:r>
            <a:br/>
            <a:r>
              <a:rPr>
                <a:latin typeface="Courier"/>
              </a:rPr>
              <a:t>den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(name, gender)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56,849 × 2
##    name                 gender
##    &lt;chr&gt;                &lt;chr&gt; 
##  1 Aage Almtoft         Men   
##  2 Aage B. Andersen     Men   
##  3 Aage Christensen     Men   
##  4 Aage Dam             Men   
##  5 Aage Dam             Men   
##  6 Aage Frandsen        Men   
##  7 Aage Juhl Joergensen Men   
##  8 Aage Krogsdam        Men   
##  9 Aage Larsen          Men   
## 10 Aage Lauridsen       Men   
## # … with 56,839 more rows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count funktion</a:t>
            </a:r>
            <a:br/>
            <a:r>
              <a:rPr>
                <a:latin typeface="Courier"/>
              </a:rPr>
              <a:t>den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(sector)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 </a:t>
            </a:r>
            <a:r>
              <a:rPr i="1">
                <a:solidFill>
                  <a:srgbClr val="60A0B0"/>
                </a:solidFill>
                <a:latin typeface="Courier"/>
              </a:rPr>
              <a:t># Or simply den %&gt;% count(sector)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13 × 2
##    sector           N
##    &lt;chr&gt;        &lt;int&gt;
##  1 Commissions    795
##  2 Corporations  7989
##  3 Events        1948
##  4 Family         207
##  5 Foundations   6987
##  6 Municipal      320
##  7 NGO          17720
##  8 Organisation     6
##  9 Parliament    1087
## 10 Politics        37
## 11 State        13601
## 12 VL_networks   3803
## 13 &lt;NA&gt;          2349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Netværk visualisering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Two-mode 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subsetting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de-DE" i="1" dirty="0" err="1">
                <a:solidFill>
                  <a:srgbClr val="60A0B0"/>
                </a:solidFill>
                <a:latin typeface="Courier"/>
              </a:rPr>
              <a:t>Commissions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den1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den[sector </a:t>
            </a:r>
            <a:r>
              <a:rPr dirty="0">
                <a:solidFill>
                  <a:srgbClr val="4070A0"/>
                </a:solidFill>
                <a:latin typeface="Courier"/>
              </a:rPr>
              <a:t>==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Commissions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dplyr way: den1 &lt;- den %&gt;% filter(sector == "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Commissions”</a:t>
            </a:r>
            <a:r>
              <a:rPr i="1" dirty="0">
                <a:solidFill>
                  <a:srgbClr val="60A0B0"/>
                </a:solidFill>
                <a:latin typeface="Courier"/>
              </a:rPr>
              <a:t>)</a:t>
            </a:r>
            <a:br>
              <a:rPr dirty="0"/>
            </a:br>
            <a:endParaRPr lang="de-DE" dirty="0"/>
          </a:p>
          <a:p>
            <a:pPr lvl="0" indent="0">
              <a:buNone/>
            </a:pP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cross tabulation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som</a:t>
            </a:r>
            <a:r>
              <a:rPr i="1" dirty="0">
                <a:solidFill>
                  <a:srgbClr val="60A0B0"/>
                </a:solidFill>
                <a:latin typeface="Courier"/>
              </a:rPr>
              <a:t> giver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såkaldt</a:t>
            </a:r>
            <a:r>
              <a:rPr i="1" dirty="0">
                <a:solidFill>
                  <a:srgbClr val="60A0B0"/>
                </a:solidFill>
                <a:latin typeface="Courier"/>
              </a:rPr>
              <a:t> "incidence matrix"</a:t>
            </a:r>
            <a:br>
              <a:rPr dirty="0"/>
            </a:br>
            <a:r>
              <a:rPr dirty="0" err="1">
                <a:latin typeface="Courier"/>
              </a:rPr>
              <a:t>incidence_matrix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xtabs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7D9029"/>
                </a:solidFill>
                <a:latin typeface="Courier"/>
              </a:rPr>
              <a:t>formula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~</a:t>
            </a:r>
            <a:r>
              <a:rPr dirty="0">
                <a:latin typeface="Courier"/>
              </a:rPr>
              <a:t> name </a:t>
            </a:r>
            <a:r>
              <a:rPr dirty="0">
                <a:solidFill>
                  <a:srgbClr val="4070A0"/>
                </a:solidFill>
                <a:latin typeface="Courier"/>
              </a:rPr>
              <a:t>+</a:t>
            </a:r>
            <a:r>
              <a:rPr dirty="0">
                <a:latin typeface="Courier"/>
              </a:rPr>
              <a:t> affiliation, </a:t>
            </a:r>
            <a:r>
              <a:rPr dirty="0">
                <a:solidFill>
                  <a:srgbClr val="7D9029"/>
                </a:solidFill>
                <a:latin typeface="Courier"/>
              </a:rPr>
              <a:t>sparse =</a:t>
            </a:r>
            <a:r>
              <a:rPr dirty="0">
                <a:latin typeface="Courier"/>
              </a:rPr>
              <a:t> T, </a:t>
            </a:r>
            <a:r>
              <a:rPr dirty="0">
                <a:solidFill>
                  <a:srgbClr val="7D9029"/>
                </a:solidFill>
                <a:latin typeface="Courier"/>
              </a:rPr>
              <a:t>data =</a:t>
            </a:r>
            <a:r>
              <a:rPr dirty="0">
                <a:latin typeface="Courier"/>
              </a:rPr>
              <a:t> den1)</a:t>
            </a:r>
            <a:br>
              <a:rPr dirty="0"/>
            </a:br>
            <a:endParaRPr lang="de-DE" dirty="0"/>
          </a:p>
          <a:p>
            <a:pPr lvl="0" indent="0">
              <a:buNone/>
            </a:pP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load two-mode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netværk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br>
              <a:rPr dirty="0"/>
            </a:br>
            <a:r>
              <a:rPr dirty="0">
                <a:latin typeface="Courier"/>
              </a:rPr>
              <a:t>net1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graph_from_incidence_matrix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incidence_matrix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7D9029"/>
                </a:solidFill>
                <a:latin typeface="Courier"/>
              </a:rPr>
              <a:t>directed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880000"/>
                </a:solidFill>
                <a:latin typeface="Courier"/>
              </a:rPr>
              <a:t>FALSE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One-mode 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Option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split two-mode netværk i to one-mode netværk</a:t>
            </a:r>
            <a:br/>
            <a:r>
              <a:rPr>
                <a:latin typeface="Courier"/>
              </a:rPr>
              <a:t>net2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bipartite.projection</a:t>
            </a:r>
            <a:r>
              <a:rPr>
                <a:latin typeface="Courier"/>
              </a:rPr>
              <a:t>(net1)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individuals</a:t>
            </a:r>
            <a:br/>
            <a:r>
              <a:rPr>
                <a:latin typeface="Courier"/>
              </a:rPr>
              <a:t>net3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net2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proj1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affiliation</a:t>
            </a:r>
            <a:br/>
            <a:r>
              <a:rPr>
                <a:latin typeface="Courier"/>
              </a:rPr>
              <a:t>net4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net2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proj2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Option 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one node netværk, individuals</a:t>
            </a:r>
            <a:br/>
            <a:r>
              <a:rPr>
                <a:latin typeface="Courier"/>
              </a:rPr>
              <a:t>adjacency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incidence_matrix </a:t>
            </a:r>
            <a:r>
              <a:rPr>
                <a:solidFill>
                  <a:srgbClr val="4070A0"/>
                </a:solidFill>
                <a:latin typeface="Courier"/>
              </a:rPr>
              <a:t>%*%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(incidence_matrix)</a:t>
            </a:r>
            <a:br/>
            <a:r>
              <a:rPr>
                <a:latin typeface="Courier"/>
              </a:rPr>
              <a:t>net5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>
                <a:latin typeface="Courier"/>
              </a:rPr>
              <a:t>(adjacency,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"undirected"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affiliation</a:t>
            </a:r>
            <a:br/>
            <a:r>
              <a:rPr>
                <a:latin typeface="Courier"/>
              </a:rPr>
              <a:t>adjacency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(incidence_matrix) </a:t>
            </a:r>
            <a:r>
              <a:rPr>
                <a:solidFill>
                  <a:srgbClr val="4070A0"/>
                </a:solidFill>
                <a:latin typeface="Courier"/>
              </a:rPr>
              <a:t>%*%</a:t>
            </a:r>
            <a:r>
              <a:rPr>
                <a:latin typeface="Courier"/>
              </a:rPr>
              <a:t> incidence_matrix</a:t>
            </a:r>
            <a:br/>
            <a:r>
              <a:rPr>
                <a:latin typeface="Courier"/>
              </a:rPr>
              <a:t>net6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>
                <a:latin typeface="Courier"/>
              </a:rPr>
              <a:t>(adjacency,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"undirected"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Netværk visualisering med ggraph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lnSpc>
                <a:spcPct val="150000"/>
              </a:lnSpc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graph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objekt</a:t>
            </a:r>
            <a:br>
              <a:rPr lang="en-US" dirty="0"/>
            </a:br>
            <a:r>
              <a:rPr lang="en-US" dirty="0">
                <a:latin typeface="Courier"/>
              </a:rPr>
              <a:t>net1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graph layout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ggraph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layout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fr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forbindelser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mellem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aktørene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- alpha (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fra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0-1 - 0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svag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, 1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stærk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geom_edge_link0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color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"gray60"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alpha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0.8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punkter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eller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aktørene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geom_node_point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color =</a:t>
            </a:r>
            <a:r>
              <a:rPr lang="en-US" dirty="0">
                <a:latin typeface="Courier"/>
              </a:rPr>
              <a:t> type),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size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Commissions label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geom_node_text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filter=</a:t>
            </a:r>
            <a:r>
              <a:rPr lang="en-US" dirty="0">
                <a:latin typeface="Courier"/>
              </a:rPr>
              <a:t>type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==</a:t>
            </a:r>
            <a:r>
              <a:rPr lang="en-US" dirty="0">
                <a:solidFill>
                  <a:srgbClr val="880000"/>
                </a:solidFill>
                <a:latin typeface="Courier"/>
              </a:rPr>
              <a:t>TRUE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label =</a:t>
            </a:r>
            <a:r>
              <a:rPr lang="en-US" dirty="0">
                <a:latin typeface="Courier"/>
              </a:rPr>
              <a:t> name),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repel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880000"/>
                </a:solidFill>
                <a:latin typeface="Courier"/>
              </a:rPr>
              <a:t>TRUE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size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ændrer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farver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+ labels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scale_color_manual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values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lightblue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darkred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labels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"Individuals"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"Commissions"</a:t>
            </a:r>
            <a:r>
              <a:rPr lang="en-US" dirty="0">
                <a:latin typeface="Courier"/>
              </a:rPr>
              <a:t>))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graph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thema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som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skal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altid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tilføjes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theme_graph</a:t>
            </a:r>
            <a:r>
              <a:rPr lang="en-US" dirty="0">
                <a:latin typeface="Courier"/>
              </a:rPr>
              <a:t>()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det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gør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at "color"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titlen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ikke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bliver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vist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forklaringerne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labs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color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""</a:t>
            </a:r>
            <a:r>
              <a:rPr lang="en-US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C5DDF-518E-CE48-824C-E29F77DD9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41" y="1166735"/>
            <a:ext cx="8572918" cy="561596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Øvelse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Opgaver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AutoNum type="arabicPeriod"/>
            </a:pPr>
            <a:r>
              <a:rPr lang="en-US" dirty="0"/>
              <a:t>Download tom r-fil: </a:t>
            </a:r>
            <a:r>
              <a:rPr lang="en-US" b="1" dirty="0"/>
              <a:t>lektion01-øvelse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n-US" dirty="0" err="1"/>
              <a:t>Svar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følgende</a:t>
            </a:r>
            <a:r>
              <a:rPr lang="en-US" dirty="0"/>
              <a:t> </a:t>
            </a:r>
            <a:r>
              <a:rPr lang="en-US" dirty="0" err="1"/>
              <a:t>spørgsmål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Hvilke</a:t>
            </a:r>
            <a:r>
              <a:rPr lang="en-US" dirty="0"/>
              <a:t> </a:t>
            </a:r>
            <a:r>
              <a:rPr lang="en-US" dirty="0" err="1"/>
              <a:t>styrelser</a:t>
            </a:r>
            <a:r>
              <a:rPr lang="en-US" dirty="0"/>
              <a:t> (affiliation) har de </a:t>
            </a:r>
            <a:r>
              <a:rPr lang="en-US" dirty="0" err="1"/>
              <a:t>fleste</a:t>
            </a:r>
            <a:r>
              <a:rPr lang="en-US" dirty="0"/>
              <a:t> </a:t>
            </a:r>
            <a:r>
              <a:rPr lang="en-US" dirty="0" err="1"/>
              <a:t>medlemmer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Hvor</a:t>
            </a:r>
            <a:r>
              <a:rPr lang="en-US" dirty="0"/>
              <a:t> mange </a:t>
            </a:r>
            <a:r>
              <a:rPr lang="en-US" dirty="0" err="1"/>
              <a:t>kvinder</a:t>
            </a:r>
            <a:r>
              <a:rPr lang="en-US" dirty="0"/>
              <a:t> </a:t>
            </a:r>
            <a:r>
              <a:rPr lang="en-US" dirty="0" err="1"/>
              <a:t>findes</a:t>
            </a:r>
            <a:r>
              <a:rPr lang="en-US" dirty="0"/>
              <a:t> der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Hvem</a:t>
            </a:r>
            <a:r>
              <a:rPr lang="en-US" dirty="0"/>
              <a:t> </a:t>
            </a:r>
            <a:r>
              <a:rPr lang="en-US" dirty="0" err="1"/>
              <a:t>sidder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fleste</a:t>
            </a:r>
            <a:r>
              <a:rPr lang="en-US" dirty="0"/>
              <a:t> </a:t>
            </a:r>
            <a:r>
              <a:rPr lang="en-US" dirty="0" err="1"/>
              <a:t>styrelser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  <a:buAutoNum type="arabicPeriod" startAt="3"/>
            </a:pPr>
            <a:r>
              <a:rPr lang="en-US" dirty="0" err="1"/>
              <a:t>Lav</a:t>
            </a:r>
            <a:r>
              <a:rPr lang="en-US" dirty="0"/>
              <a:t> et </a:t>
            </a:r>
            <a:r>
              <a:rPr lang="en-US" dirty="0" err="1"/>
              <a:t>nyt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 “den1” </a:t>
            </a:r>
            <a:r>
              <a:rPr lang="en-US" dirty="0" err="1"/>
              <a:t>hvor</a:t>
            </a:r>
            <a:r>
              <a:rPr lang="en-US" dirty="0"/>
              <a:t> I </a:t>
            </a:r>
            <a:r>
              <a:rPr lang="en-US" dirty="0" err="1"/>
              <a:t>kigger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aktørene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sektor</a:t>
            </a:r>
            <a:r>
              <a:rPr lang="en-US" dirty="0"/>
              <a:t> “Parliament”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Er der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kvinder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dataseæt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  <a:buAutoNum type="arabicPeriod" startAt="4"/>
            </a:pPr>
            <a:r>
              <a:rPr lang="en-US" dirty="0" err="1"/>
              <a:t>Lav</a:t>
            </a:r>
            <a:r>
              <a:rPr lang="en-US" dirty="0"/>
              <a:t> et one-mode </a:t>
            </a:r>
            <a:r>
              <a:rPr lang="en-US" dirty="0" err="1"/>
              <a:t>netværk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individuer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visualisere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AutoNum type="arabicPeriod" startAt="4"/>
            </a:pPr>
            <a:r>
              <a:rPr lang="en-US" dirty="0" err="1"/>
              <a:t>Beskriv</a:t>
            </a:r>
            <a:r>
              <a:rPr lang="en-US" dirty="0"/>
              <a:t> </a:t>
            </a:r>
            <a:r>
              <a:rPr lang="en-US" dirty="0" err="1"/>
              <a:t>netværket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R set 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Installering af R og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funktion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i="1" dirty="0">
                <a:solidFill>
                  <a:srgbClr val="60A0B0"/>
                </a:solidFill>
                <a:latin typeface="Courier"/>
              </a:rPr>
              <a:t> at vise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informationerne</a:t>
            </a:r>
            <a:r>
              <a:rPr i="1" dirty="0">
                <a:solidFill>
                  <a:srgbClr val="60A0B0"/>
                </a:solidFill>
                <a:latin typeface="Courier"/>
              </a:rPr>
              <a:t> om 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versionen</a:t>
            </a:r>
            <a:r>
              <a:rPr i="1" dirty="0">
                <a:solidFill>
                  <a:srgbClr val="60A0B0"/>
                </a:solidFill>
                <a:latin typeface="Courier"/>
              </a:rPr>
              <a:t> +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andre</a:t>
            </a:r>
            <a:r>
              <a:rPr i="1" dirty="0">
                <a:solidFill>
                  <a:srgbClr val="60A0B0"/>
                </a:solidFill>
                <a:latin typeface="Courier"/>
              </a:rPr>
              <a:t> ting</a:t>
            </a:r>
            <a:br>
              <a:rPr dirty="0"/>
            </a:br>
            <a:r>
              <a:rPr dirty="0">
                <a:latin typeface="Courier"/>
              </a:rPr>
              <a:t>version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R.Version</a:t>
            </a:r>
            <a:r>
              <a:rPr dirty="0">
                <a:latin typeface="Courier"/>
              </a:rPr>
              <a:t>() 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kun</a:t>
            </a:r>
            <a:r>
              <a:rPr i="1" dirty="0">
                <a:solidFill>
                  <a:srgbClr val="60A0B0"/>
                </a:solidFill>
                <a:latin typeface="Courier"/>
              </a:rPr>
              <a:t> R version</a:t>
            </a:r>
            <a:br>
              <a:rPr dirty="0"/>
            </a:br>
            <a:r>
              <a:rPr dirty="0" err="1">
                <a:latin typeface="Courier"/>
              </a:rPr>
              <a:t>version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version.string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[1] "R version 4.1.2 (2021-11-01)"</a:t>
            </a:r>
            <a:endParaRPr lang="de-DE" dirty="0">
              <a:latin typeface="Courier"/>
            </a:endParaRPr>
          </a:p>
          <a:p>
            <a:pPr lvl="0" indent="0">
              <a:buNone/>
            </a:pPr>
            <a:endParaRPr lang="en-DK" dirty="0">
              <a:latin typeface="Courier"/>
            </a:endParaRPr>
          </a:p>
          <a:p>
            <a:pPr marL="0" lvl="0" indent="0">
              <a:buNone/>
            </a:pPr>
            <a:r>
              <a:rPr lang="en-US" dirty="0" err="1"/>
              <a:t>Sådan</a:t>
            </a:r>
            <a:r>
              <a:rPr lang="en-US" dirty="0"/>
              <a:t> </a:t>
            </a:r>
            <a:r>
              <a:rPr lang="en-US" dirty="0" err="1"/>
              <a:t>tjekker</a:t>
            </a:r>
            <a:r>
              <a:rPr lang="en-US" dirty="0"/>
              <a:t> du din </a:t>
            </a:r>
            <a:r>
              <a:rPr lang="en-US" dirty="0" err="1"/>
              <a:t>Rstudio</a:t>
            </a:r>
            <a:r>
              <a:rPr lang="en-US" dirty="0"/>
              <a:t> version: Help -&gt; About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b="1" dirty="0"/>
              <a:t>RStudio 2021.09.0+351</a:t>
            </a: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Folder 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funktionen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at lave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"working directory"</a:t>
            </a: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setwd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"/Users/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alexandergamerdinger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/Desktop/PhD/teaching/virksomhedsstrategi_forår_2022"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se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hvilken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"working directory" du har</a:t>
            </a: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getwd</a:t>
            </a:r>
            <a:r>
              <a:rPr lang="en-US"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"/Users/</a:t>
            </a:r>
            <a:r>
              <a:rPr lang="en-US" dirty="0" err="1">
                <a:latin typeface="Courier"/>
              </a:rPr>
              <a:t>alexandergamerdinger</a:t>
            </a:r>
            <a:r>
              <a:rPr lang="en-US" dirty="0">
                <a:latin typeface="Courier"/>
              </a:rPr>
              <a:t>/Desktop/PhD/teaching/virksomhedsstrategi_forår_2022"</a:t>
            </a:r>
          </a:p>
          <a:p>
            <a:pPr lvl="0" indent="0">
              <a:buNone/>
            </a:pPr>
            <a:endParaRPr lang="en-US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se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filerne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din "working directory" - "."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betyder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at alt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skal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vises</a:t>
            </a: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list.files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path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"."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"input"    "material" "output"   "r"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Installering af pakker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manipulation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'data.table'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'tidyverse'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data analysis &amp; visualization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'igraph'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'ggraph'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reading and writing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'readxl'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'writexl'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manipulation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'data.table'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'tidyverse'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data analysis &amp; visualization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'igraph'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'ggraph'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reading and writing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'readxl'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'writexl'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rPr dirty="0" err="1"/>
              <a:t>Indlæsning</a:t>
            </a:r>
            <a:r>
              <a:rPr dirty="0"/>
              <a:t> &amp; b</a:t>
            </a:r>
            <a:r>
              <a:rPr lang="de-DE" dirty="0" err="1"/>
              <a:t>e</a:t>
            </a:r>
            <a:r>
              <a:rPr dirty="0" err="1"/>
              <a:t>arbejdning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Load data 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sz="2900" dirty="0" err="1"/>
              <a:t>Først</a:t>
            </a:r>
            <a:r>
              <a:rPr lang="en-US" sz="2900" dirty="0"/>
              <a:t> </a:t>
            </a:r>
            <a:r>
              <a:rPr lang="en-US" sz="2900" dirty="0" err="1"/>
              <a:t>skal</a:t>
            </a:r>
            <a:r>
              <a:rPr lang="en-US" sz="2900" dirty="0"/>
              <a:t> </a:t>
            </a:r>
            <a:r>
              <a:rPr lang="en-US" sz="2900" dirty="0" err="1"/>
              <a:t>i</a:t>
            </a:r>
            <a:r>
              <a:rPr lang="en-US" sz="2900" dirty="0"/>
              <a:t> </a:t>
            </a:r>
            <a:r>
              <a:rPr lang="en-US" sz="2900" dirty="0" err="1"/>
              <a:t>downloade</a:t>
            </a:r>
            <a:r>
              <a:rPr lang="en-US" sz="2900" dirty="0"/>
              <a:t> elite </a:t>
            </a:r>
            <a:r>
              <a:rPr lang="en-US" sz="2900" dirty="0" err="1"/>
              <a:t>netværk</a:t>
            </a:r>
            <a:r>
              <a:rPr lang="en-US" sz="2900" dirty="0"/>
              <a:t> </a:t>
            </a:r>
            <a:r>
              <a:rPr lang="en-US" sz="2900" dirty="0" err="1"/>
              <a:t>datasæt</a:t>
            </a:r>
            <a:r>
              <a:rPr lang="en-US" sz="2900" dirty="0"/>
              <a:t> </a:t>
            </a:r>
            <a:r>
              <a:rPr lang="en-US" sz="2900" dirty="0" err="1"/>
              <a:t>fra</a:t>
            </a:r>
            <a:r>
              <a:rPr lang="en-US" sz="2900" dirty="0"/>
              <a:t> canvas </a:t>
            </a:r>
            <a:r>
              <a:rPr lang="en-US" sz="2900" dirty="0" err="1"/>
              <a:t>eller</a:t>
            </a:r>
            <a:r>
              <a:rPr lang="en-US" sz="2900" dirty="0"/>
              <a:t> </a:t>
            </a:r>
            <a:r>
              <a:rPr lang="en-US" sz="2900" dirty="0">
                <a:hlinkClick r:id="rId2"/>
              </a:rPr>
              <a:t>her</a:t>
            </a:r>
            <a:r>
              <a:rPr lang="en-US" sz="2900" dirty="0"/>
              <a:t> </a:t>
            </a:r>
            <a:r>
              <a:rPr lang="en-US" sz="2900" dirty="0" err="1"/>
              <a:t>og</a:t>
            </a:r>
            <a:r>
              <a:rPr lang="en-US" sz="2900" dirty="0"/>
              <a:t> gem </a:t>
            </a:r>
            <a:r>
              <a:rPr lang="en-US" sz="2900" dirty="0" err="1"/>
              <a:t>filen</a:t>
            </a:r>
            <a:r>
              <a:rPr lang="en-US" sz="2900" dirty="0"/>
              <a:t> under </a:t>
            </a:r>
            <a:r>
              <a:rPr lang="en-US" sz="2900" b="1" dirty="0" err="1"/>
              <a:t>working_directory_folder</a:t>
            </a:r>
            <a:r>
              <a:rPr lang="en-US" sz="2900" b="1" dirty="0"/>
              <a:t>/input</a:t>
            </a:r>
          </a:p>
          <a:p>
            <a:pPr lvl="0" indent="0">
              <a:buNone/>
            </a:pPr>
            <a:r>
              <a:rPr lang="en-US" sz="16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lang="en-US" sz="16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lang="en-US" sz="16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sz="1600" dirty="0"/>
            </a:br>
            <a:r>
              <a:rPr lang="en-US" sz="1600" dirty="0">
                <a:latin typeface="Courier"/>
              </a:rPr>
              <a:t>den </a:t>
            </a:r>
            <a:r>
              <a:rPr lang="en-US" sz="16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 err="1">
                <a:solidFill>
                  <a:srgbClr val="06287E"/>
                </a:solidFill>
                <a:latin typeface="Courier"/>
              </a:rPr>
              <a:t>fread</a:t>
            </a:r>
            <a:r>
              <a:rPr lang="en-US" sz="1600" dirty="0">
                <a:latin typeface="Courier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 lang="en-US" sz="1600" dirty="0">
                <a:latin typeface="Courier"/>
              </a:rPr>
              <a:t>)</a:t>
            </a:r>
            <a:br>
              <a:rPr lang="en-US" sz="1600" dirty="0"/>
            </a:br>
            <a:r>
              <a:rPr lang="en-US" sz="1600" dirty="0">
                <a:solidFill>
                  <a:srgbClr val="06287E"/>
                </a:solidFill>
                <a:latin typeface="Courier"/>
              </a:rPr>
              <a:t>head</a:t>
            </a:r>
            <a:r>
              <a:rPr lang="en-US" sz="1600" dirty="0">
                <a:latin typeface="Courier"/>
              </a:rPr>
              <a:t>(den)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               name
## 1: 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Almtoft</a:t>
            </a:r>
            <a:r>
              <a:rPr lang="en-US" dirty="0">
                <a:latin typeface="Courier"/>
              </a:rPr>
              <a:t>
## 2: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B. Andersen
## 3: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Christensen
## 4:     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
## 5:     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
## 6: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Frandsen
##                                                                      affiliation
## 1:                                                         </a:t>
            </a:r>
            <a:r>
              <a:rPr lang="en-US" dirty="0" err="1">
                <a:latin typeface="Courier"/>
              </a:rPr>
              <a:t>Middelfart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Sparekasse</a:t>
            </a:r>
            <a:r>
              <a:rPr lang="en-US" dirty="0">
                <a:latin typeface="Courier"/>
              </a:rPr>
              <a:t>
## 2: </a:t>
            </a:r>
            <a:r>
              <a:rPr lang="en-US" dirty="0" err="1">
                <a:latin typeface="Courier"/>
              </a:rPr>
              <a:t>Foreningen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OEstifterne</a:t>
            </a:r>
            <a:r>
              <a:rPr lang="en-US" dirty="0">
                <a:latin typeface="Courier"/>
              </a:rPr>
              <a:t> - </a:t>
            </a:r>
            <a:r>
              <a:rPr lang="en-US" dirty="0" err="1">
                <a:latin typeface="Courier"/>
              </a:rPr>
              <a:t>Repraesentantskab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Medlemmer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af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delegeretforsamling</a:t>
            </a:r>
            <a:r>
              <a:rPr lang="en-US" dirty="0">
                <a:latin typeface="Courier"/>
              </a:rPr>
              <a:t>)
## 3:                                                           AARHUS SOEMANDSHJEM
## 4:                 </a:t>
            </a:r>
            <a:r>
              <a:rPr lang="en-US" dirty="0" err="1">
                <a:latin typeface="Courier"/>
              </a:rPr>
              <a:t>Brancheforeningen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automatik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tryk</a:t>
            </a:r>
            <a:r>
              <a:rPr lang="en-US" dirty="0">
                <a:latin typeface="Courier"/>
              </a:rPr>
              <a:t> &amp; transmission (</a:t>
            </a:r>
            <a:r>
              <a:rPr lang="en-US" dirty="0" err="1">
                <a:latin typeface="Courier"/>
              </a:rPr>
              <a:t>bestyrelse</a:t>
            </a:r>
            <a:r>
              <a:rPr lang="en-US" dirty="0">
                <a:latin typeface="Courier"/>
              </a:rPr>
              <a:t>)
## 5:                                                    Dansk </a:t>
            </a:r>
            <a:r>
              <a:rPr lang="en-US" dirty="0" err="1">
                <a:latin typeface="Courier"/>
              </a:rPr>
              <a:t>Erhverv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bestyrelse</a:t>
            </a:r>
            <a:r>
              <a:rPr lang="en-US" dirty="0">
                <a:latin typeface="Courier"/>
              </a:rPr>
              <a:t>)
## 6:                                     </a:t>
            </a:r>
            <a:r>
              <a:rPr lang="en-US" dirty="0" err="1">
                <a:latin typeface="Courier"/>
              </a:rPr>
              <a:t>Dommere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valgt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af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Folketinget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Rigsretten</a:t>
            </a:r>
            <a:r>
              <a:rPr lang="en-US" dirty="0">
                <a:latin typeface="Courier"/>
              </a:rPr>
              <a:t>)
##        role                                             tags </a:t>
            </a:r>
            <a:r>
              <a:rPr lang="en-US" dirty="0" err="1">
                <a:latin typeface="Courier"/>
              </a:rPr>
              <a:t>position_id</a:t>
            </a:r>
            <a:r>
              <a:rPr lang="en-US" dirty="0">
                <a:latin typeface="Courier"/>
              </a:rPr>
              <a:t>     id
## 1:   Member                Corporation, FINA, Banks, Finance           1  95023</a:t>
            </a:r>
          </a:p>
          <a:p>
            <a:pPr marL="0"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Load data 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#dplyr </a:t>
            </a:r>
            <a:br>
              <a:rPr lang="en-US" dirty="0"/>
            </a:br>
            <a:r>
              <a:rPr lang="en-US" dirty="0">
                <a:latin typeface="Courier"/>
              </a:rPr>
              <a:t>den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read_csv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Rows: 56849 Columns: 17
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head</a:t>
            </a:r>
            <a:r>
              <a:rPr lang="en-US" dirty="0">
                <a:latin typeface="Courier"/>
              </a:rPr>
              <a:t>(den)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# A </a:t>
            </a:r>
            <a:r>
              <a:rPr lang="en-US" dirty="0" err="1">
                <a:latin typeface="Courier"/>
              </a:rPr>
              <a:t>tibble</a:t>
            </a:r>
            <a:r>
              <a:rPr lang="en-US" dirty="0">
                <a:latin typeface="Courier"/>
              </a:rPr>
              <a:t>: 6 × 17
##   name       affiliation role  tags  </a:t>
            </a:r>
            <a:r>
              <a:rPr lang="en-US" dirty="0" err="1">
                <a:latin typeface="Courier"/>
              </a:rPr>
              <a:t>position_id</a:t>
            </a:r>
            <a:r>
              <a:rPr lang="en-US" dirty="0">
                <a:latin typeface="Courier"/>
              </a:rPr>
              <a:t>     id sector type  description
## 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 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
## 1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Almt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Middelfart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Corp…           1  95023 </a:t>
            </a:r>
            <a:r>
              <a:rPr lang="en-US" dirty="0" err="1">
                <a:latin typeface="Courier"/>
              </a:rPr>
              <a:t>Corpo</a:t>
            </a:r>
            <a:r>
              <a:rPr lang="en-US" dirty="0">
                <a:latin typeface="Courier"/>
              </a:rPr>
              <a:t>… &lt;NA&gt;  </a:t>
            </a:r>
            <a:r>
              <a:rPr lang="en-US" dirty="0" err="1">
                <a:latin typeface="Courier"/>
              </a:rPr>
              <a:t>Automatisk</a:t>
            </a:r>
            <a:r>
              <a:rPr lang="en-US" dirty="0">
                <a:latin typeface="Courier"/>
              </a:rPr>
              <a:t>…
## 2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B. A… </a:t>
            </a:r>
            <a:r>
              <a:rPr lang="en-US" dirty="0" err="1">
                <a:latin typeface="Courier"/>
              </a:rPr>
              <a:t>Foreningen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Char…           4  67511 NGO    </a:t>
            </a:r>
            <a:r>
              <a:rPr lang="en-US" dirty="0" err="1">
                <a:latin typeface="Courier"/>
              </a:rPr>
              <a:t>Orga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Direktoer</a:t>
            </a:r>
            <a:r>
              <a:rPr lang="en-US" dirty="0">
                <a:latin typeface="Courier"/>
              </a:rPr>
              <a:t>  
## 3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Chri</a:t>
            </a:r>
            <a:r>
              <a:rPr lang="en-US" dirty="0">
                <a:latin typeface="Courier"/>
              </a:rPr>
              <a:t>… AARHUS SOE… Chai… </a:t>
            </a:r>
            <a:r>
              <a:rPr lang="en-US" dirty="0" err="1">
                <a:latin typeface="Courier"/>
              </a:rPr>
              <a:t>Foun</a:t>
            </a:r>
            <a:r>
              <a:rPr lang="en-US" dirty="0">
                <a:latin typeface="Courier"/>
              </a:rPr>
              <a:t>…           6 100903 Found… &lt;NA&gt;  </a:t>
            </a:r>
            <a:r>
              <a:rPr lang="en-US" dirty="0" err="1">
                <a:latin typeface="Courier"/>
              </a:rPr>
              <a:t>Automatisk</a:t>
            </a:r>
            <a:r>
              <a:rPr lang="en-US" dirty="0">
                <a:latin typeface="Courier"/>
              </a:rPr>
              <a:t>…
## 4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   </a:t>
            </a:r>
            <a:r>
              <a:rPr lang="en-US" dirty="0" err="1">
                <a:latin typeface="Courier"/>
              </a:rPr>
              <a:t>Branchefor</a:t>
            </a:r>
            <a:r>
              <a:rPr lang="en-US" dirty="0">
                <a:latin typeface="Courier"/>
              </a:rPr>
              <a:t>… Chai… </a:t>
            </a:r>
            <a:r>
              <a:rPr lang="en-US" dirty="0" err="1">
                <a:latin typeface="Courier"/>
              </a:rPr>
              <a:t>Busi</a:t>
            </a:r>
            <a:r>
              <a:rPr lang="en-US" dirty="0">
                <a:latin typeface="Courier"/>
              </a:rPr>
              <a:t>…           8  69156 NGO    </a:t>
            </a:r>
            <a:r>
              <a:rPr lang="en-US" dirty="0" err="1">
                <a:latin typeface="Courier"/>
              </a:rPr>
              <a:t>Orga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Formand</a:t>
            </a:r>
            <a:r>
              <a:rPr lang="en-US" dirty="0">
                <a:latin typeface="Courier"/>
              </a:rPr>
              <a:t>, A…
## 5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   Dansk </a:t>
            </a:r>
            <a:r>
              <a:rPr lang="en-US" dirty="0" err="1">
                <a:latin typeface="Courier"/>
              </a:rPr>
              <a:t>Erhv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Empl</a:t>
            </a:r>
            <a:r>
              <a:rPr lang="en-US" dirty="0">
                <a:latin typeface="Courier"/>
              </a:rPr>
              <a:t>…           9  72204 NGO    Stat  Adm. dir. …
## 6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Fran… </a:t>
            </a:r>
            <a:r>
              <a:rPr lang="en-US" dirty="0" err="1">
                <a:latin typeface="Courier"/>
              </a:rPr>
              <a:t>Dommere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va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Judg</a:t>
            </a:r>
            <a:r>
              <a:rPr lang="en-US" dirty="0">
                <a:latin typeface="Courier"/>
              </a:rPr>
              <a:t>…          15  73158 </a:t>
            </a:r>
            <a:r>
              <a:rPr lang="en-US" dirty="0" err="1">
                <a:latin typeface="Courier"/>
              </a:rPr>
              <a:t>Parli</a:t>
            </a:r>
            <a:r>
              <a:rPr lang="en-US" dirty="0">
                <a:latin typeface="Courier"/>
              </a:rPr>
              <a:t>… &lt;NA&gt;  &lt;NA&gt;       
## # … with 8 more variables: created &lt;</a:t>
            </a:r>
            <a:r>
              <a:rPr lang="en-US" dirty="0" err="1">
                <a:latin typeface="Courier"/>
              </a:rPr>
              <a:t>dttm</a:t>
            </a:r>
            <a:r>
              <a:rPr lang="en-US" dirty="0">
                <a:latin typeface="Courier"/>
              </a:rPr>
              <a:t>&gt;, archived &lt;</a:t>
            </a:r>
            <a:r>
              <a:rPr lang="en-US" dirty="0" err="1">
                <a:latin typeface="Courier"/>
              </a:rPr>
              <a:t>dttm</a:t>
            </a:r>
            <a:r>
              <a:rPr lang="en-US" dirty="0">
                <a:latin typeface="Courier"/>
              </a:rPr>
              <a:t>&gt;,
## #   </a:t>
            </a:r>
            <a:r>
              <a:rPr lang="en-US" dirty="0" err="1">
                <a:latin typeface="Courier"/>
              </a:rPr>
              <a:t>last_checked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dttm</a:t>
            </a:r>
            <a:r>
              <a:rPr lang="en-US" dirty="0">
                <a:latin typeface="Courier"/>
              </a:rPr>
              <a:t>&gt;, </a:t>
            </a:r>
            <a:r>
              <a:rPr lang="en-US" dirty="0" err="1">
                <a:latin typeface="Courier"/>
              </a:rPr>
              <a:t>cvr_person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 </a:t>
            </a:r>
            <a:r>
              <a:rPr lang="en-US" dirty="0" err="1">
                <a:latin typeface="Courier"/>
              </a:rPr>
              <a:t>cvr_affiliation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
## #   </a:t>
            </a:r>
            <a:r>
              <a:rPr lang="en-US" dirty="0" err="1">
                <a:latin typeface="Courier"/>
              </a:rPr>
              <a:t>person_id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 </a:t>
            </a:r>
            <a:r>
              <a:rPr lang="en-US" dirty="0" err="1">
                <a:latin typeface="Courier"/>
              </a:rPr>
              <a:t>affiliation_id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 gender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Data bearbejdning 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sz="22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22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sz="2200" i="1" dirty="0">
                <a:solidFill>
                  <a:srgbClr val="60A0B0"/>
                </a:solidFill>
                <a:latin typeface="Courier"/>
              </a:rPr>
              <a:t> select </a:t>
            </a:r>
            <a:r>
              <a:rPr sz="2200" i="1" dirty="0" err="1">
                <a:solidFill>
                  <a:srgbClr val="60A0B0"/>
                </a:solidFill>
                <a:latin typeface="Courier"/>
              </a:rPr>
              <a:t>funktion</a:t>
            </a:r>
            <a:br>
              <a:rPr sz="2200" dirty="0"/>
            </a:br>
            <a:r>
              <a:rPr sz="2200" dirty="0">
                <a:latin typeface="Courier"/>
              </a:rPr>
              <a:t>den[,.(name, gender)]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                         name gender
##     1: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Almtoft</a:t>
            </a:r>
            <a:r>
              <a:rPr dirty="0">
                <a:latin typeface="Courier"/>
              </a:rPr>
              <a:t>    Men
##     2: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B. Andersen    Men
##     3: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Christensen    Men
##     4:    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Men
##     5:    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Men
##    ---                                   
## 56845: Jacob </a:t>
            </a:r>
            <a:r>
              <a:rPr dirty="0" err="1">
                <a:latin typeface="Courier"/>
              </a:rPr>
              <a:t>Aarup</a:t>
            </a:r>
            <a:r>
              <a:rPr dirty="0">
                <a:latin typeface="Courier"/>
              </a:rPr>
              <a:t>-Andersen 195767    Men
## 56846:       Carsten Rasch </a:t>
            </a:r>
            <a:r>
              <a:rPr dirty="0" err="1">
                <a:latin typeface="Courier"/>
              </a:rPr>
              <a:t>Egeriis</a:t>
            </a:r>
            <a:r>
              <a:rPr dirty="0">
                <a:latin typeface="Courier"/>
              </a:rPr>
              <a:t>    Men
## 56847:             Marina </a:t>
            </a:r>
            <a:r>
              <a:rPr dirty="0" err="1">
                <a:latin typeface="Courier"/>
              </a:rPr>
              <a:t>Loenning</a:t>
            </a:r>
            <a:r>
              <a:rPr dirty="0">
                <a:latin typeface="Courier"/>
              </a:rPr>
              <a:t>  Women
## 56848:       Jaap-Jan </a:t>
            </a:r>
            <a:r>
              <a:rPr dirty="0" err="1">
                <a:latin typeface="Courier"/>
              </a:rPr>
              <a:t>Linze</a:t>
            </a:r>
            <a:r>
              <a:rPr dirty="0">
                <a:latin typeface="Courier"/>
              </a:rPr>
              <a:t> Postma       
## 56849:    Andreas Albert </a:t>
            </a:r>
            <a:r>
              <a:rPr dirty="0" err="1">
                <a:latin typeface="Courier"/>
              </a:rPr>
              <a:t>Pfisterer</a:t>
            </a:r>
            <a:r>
              <a:rPr dirty="0">
                <a:latin typeface="Courier"/>
              </a:rPr>
              <a:t>    Men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count funktion</a:t>
            </a:r>
            <a:br/>
            <a:r>
              <a:rPr>
                <a:latin typeface="Courier"/>
              </a:rPr>
              <a:t>den[, .N, .(sector)]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sector     N
##  1: Corporations  7989
##  2:          NGO 17720
##  3:  Foundations  6987
##  4:   Parliament  1087
##  5:       Family   207
##  6:        State 13601
##  7:       Events  1948
##  8:               2349
##  9:  VL_networks  3803
## 10:    Municipal   320
## 11:     Politics    37
## 12: Organisation     6
## 13:  Commissions   795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1691</Words>
  <Application>Microsoft Macintosh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</vt:lpstr>
      <vt:lpstr>Sitka Display</vt:lpstr>
      <vt:lpstr>Sitka Heading</vt:lpstr>
      <vt:lpstr>Office Theme</vt:lpstr>
      <vt:lpstr>1. Øvelse:  Intro til netværksanalyse i R</vt:lpstr>
      <vt:lpstr>R set up</vt:lpstr>
      <vt:lpstr>Installering af R og Rstudio</vt:lpstr>
      <vt:lpstr>Folder struktur</vt:lpstr>
      <vt:lpstr>Installering af pakker</vt:lpstr>
      <vt:lpstr>Indlæsning &amp; bearbejdning af data</vt:lpstr>
      <vt:lpstr>Load data (data.table)</vt:lpstr>
      <vt:lpstr>Load data (dplyr)</vt:lpstr>
      <vt:lpstr>Data bearbejdning (data.table)</vt:lpstr>
      <vt:lpstr>Data bearbejdning (dplyr)</vt:lpstr>
      <vt:lpstr>Netværk visualisering</vt:lpstr>
      <vt:lpstr>Two-mode netværk</vt:lpstr>
      <vt:lpstr>One-mode netværk</vt:lpstr>
      <vt:lpstr>Netværk visualisering med ggraph</vt:lpstr>
      <vt:lpstr>PowerPoint Presentation</vt:lpstr>
      <vt:lpstr>Øvelse</vt:lpstr>
      <vt:lpstr>Opgaver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1155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Sitka Display</vt:lpstr>
      <vt:lpstr>Sitka Heading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Øvelse: Intro til netværksanalyse i R</dc:title>
  <dc:creator>Alexander Gamerdinger</dc:creator>
  <cp:keywords/>
  <cp:lastModifiedBy>Alexander Gamerdinger</cp:lastModifiedBy>
  <cp:revision>6</cp:revision>
  <dcterms:created xsi:type="dcterms:W3CDTF">2022-02-14T16:43:06Z</dcterms:created>
  <dcterms:modified xsi:type="dcterms:W3CDTF">2022-02-15T06:44:33Z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2022-02-14</vt:lpwstr>
  </property>
  <property fmtid="{D5CDD505-2E9C-101B-9397-08002B2CF9AE}" pid="3" name="institute">
    <vt:lpwstr>Copenhagen Business School</vt:lpwstr>
  </property>
  <property fmtid="{D5CDD505-2E9C-101B-9397-08002B2CF9AE}" pid="4" name="output">
    <vt:lpwstr/>
  </property>
</Properties>
</file>