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D01E-647E-4B0F-B84B-FD1EEC87D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EBD0-9CA5-4821-A5AE-6008DF61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2D40-CBFA-48E1-9F54-7535BB5E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BBD5-27F5-4724-833F-2F7EA35D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4B7-1098-4D05-B6DD-53FD91AB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09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02F1-F644-43E7-9255-92FA9348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90AF9-A797-4E0F-BFA4-EC6C36057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B4EF-0F74-4984-B935-FFB6CFCC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C8EE4-6782-4A05-9D83-09D61E91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118F-4BC7-4B13-A730-D01999AF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681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144C6-6536-49F5-8099-77DFF946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A47-97E5-46B8-A26C-23D7A656F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5147-A9CD-405F-BFDD-1F4753C8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94BC-331B-45E3-8007-67D568A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5D6C-DE91-4609-AACB-3529635E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43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B9A3-23BE-4752-9EE0-1D62DA90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AF7B-F225-4C79-8C32-9982B1CE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C643-0CBD-4F52-ABF1-A9C9438B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D303-68D0-4AE9-A6F9-226A0B5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DAB1-5534-4231-A034-17140439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8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A0A-D65D-429E-A109-35F5338E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B1D53-69AD-4227-B890-8A1F4D97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C63-A242-439A-80BF-C1B47870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1A43-65CB-4970-B1AB-BC9A0778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0189-F81F-408F-90B0-7728266B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7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ED22-AE13-4EC8-8A98-D6CBC0D6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81B-04EF-42C4-A74F-D8E5F9BCE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4D4C0-7FC7-4349-99A0-EC5A54B5F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024DE-6C71-41E6-8613-EE7C8481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81844-4EA5-446A-87E7-3258C951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9DA4-17AE-4BCC-831C-E29FBF26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79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C3ED-534D-48B4-A1BE-47212FA7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3EE4-C61B-4EE7-835D-BC8F1C69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B3B27-5668-476E-91F6-8187D4791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A73E5-9DA7-4D6C-81A1-5F9B3B9BE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F2118-E829-4F3C-A071-4CA0B77D8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77E3D-9163-462D-A4CA-0E7F05B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409A2-6768-4EBF-8F55-DEE17C1F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C0D5D-1C4A-46DE-8529-DD2F54AC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40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453-CF5E-4465-8AF1-3FFF57A8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E8C60-D65C-4A11-B1B8-45A14E8B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00547-6438-4889-B7AC-AA038FAE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9278F-FE6B-412C-8BF9-901AA4C5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31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B058E-7892-45CE-B33F-ABD2C11E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D9207-E956-4963-A6FF-02A72E0B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74DBA-B7E4-4D00-B140-5632386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683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7238-9CCE-49A0-8109-986EEC04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B3A1-D02B-4E17-97E3-1F9EF473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C93A3-9C82-4BE8-BB76-572E1AF3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88DFA-0A33-4F68-8499-BC3F50F7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80AAD-A32D-4ECA-B98F-EBD897AF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9313-7E5A-463A-B8DB-5CC7540E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138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A7B1-BD72-40F0-84C8-54FA2C59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1682A-4292-4E9E-BAA9-F97A391D3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FD3B4-2B43-4ADB-B980-DD4704F3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199AE-0F10-4244-B26C-F0692DCD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08E8-9830-4433-9BCB-FC595FE6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8DF3-AC7B-4DC3-B3E8-E727F415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856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63861-C390-4D5E-AE1D-3C80F99F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7B8D3-55B7-4396-932E-44F96D0B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93BC-A746-4209-9CB3-618FBA580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EB2F-78E2-4C1A-A373-B7228E9B77DB}" type="datetimeFigureOut">
              <a:rPr lang="en-PH" smtClean="0"/>
              <a:t>17/04/2021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67E0-FF1B-4F19-8E71-83D441E73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1876-A175-41A0-8956-2DB8437F9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F14B-C4C7-4A5B-8415-E1D2B73675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19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7F60E-5A14-404F-9250-1A1FB36F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766887"/>
            <a:ext cx="8743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ast - Clock Fast Icon Transparent, HD Png Download , Transparent Png Image  - PNGitem">
            <a:extLst>
              <a:ext uri="{FF2B5EF4-FFF2-40B4-BE49-F238E27FC236}">
                <a16:creationId xmlns:a16="http://schemas.microsoft.com/office/drawing/2014/main" id="{26DE6604-9547-4866-A8D8-97E45B7B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0" b="96845" l="1163" r="97907">
                        <a14:foregroundMark x1="55465" y1="21262" x2="39651" y2="39095"/>
                        <a14:foregroundMark x1="73488" y1="25514" x2="88023" y2="34979"/>
                        <a14:foregroundMark x1="67674" y1="23594" x2="56744" y2="25103"/>
                        <a14:foregroundMark x1="34767" y1="50617" x2="40000" y2="75995"/>
                        <a14:foregroundMark x1="36744" y1="44856" x2="36744" y2="44856"/>
                        <a14:foregroundMark x1="39070" y1="41015" x2="41279" y2="41015"/>
                        <a14:foregroundMark x1="56395" y1="25514" x2="57674" y2="25103"/>
                        <a14:foregroundMark x1="62907" y1="21674" x2="62907" y2="21674"/>
                        <a14:foregroundMark x1="65116" y1="9877" x2="65116" y2="9877"/>
                        <a14:foregroundMark x1="64767" y1="18244" x2="64767" y2="18244"/>
                        <a14:foregroundMark x1="65116" y1="55830" x2="65116" y2="55830"/>
                        <a14:foregroundMark x1="71860" y1="45953" x2="71860" y2="45953"/>
                        <a14:foregroundMark x1="32558" y1="26200" x2="32558" y2="26200"/>
                        <a14:foregroundMark x1="21279" y1="41015" x2="21279" y2="41015"/>
                        <a14:foregroundMark x1="18372" y1="55144" x2="18372" y2="55144"/>
                        <a14:foregroundMark x1="26163" y1="69547" x2="26163" y2="69547"/>
                        <a14:foregroundMark x1="29302" y1="82579" x2="29302" y2="82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60" y="1503305"/>
            <a:ext cx="3464560" cy="29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umbs up clipart - Clip Art Library">
            <a:extLst>
              <a:ext uri="{FF2B5EF4-FFF2-40B4-BE49-F238E27FC236}">
                <a16:creationId xmlns:a16="http://schemas.microsoft.com/office/drawing/2014/main" id="{77E7EC6D-B489-470C-9F10-55324E8B5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36" y="1636265"/>
            <a:ext cx="2681543" cy="267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DDC5F0-8134-4AE7-8EE1-190DD410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0" y="4691913"/>
            <a:ext cx="2819400" cy="1325563"/>
          </a:xfrm>
        </p:spPr>
        <p:txBody>
          <a:bodyPr>
            <a:noAutofit/>
          </a:bodyPr>
          <a:lstStyle/>
          <a:p>
            <a:pPr algn="ctr"/>
            <a:r>
              <a:rPr lang="en-PH" sz="7200" dirty="0">
                <a:solidFill>
                  <a:srgbClr val="285E50"/>
                </a:solidFill>
                <a:latin typeface="Arial Black" panose="020B0A04020102020204" pitchFamily="34" charset="0"/>
              </a:rPr>
              <a:t>fast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E7D37D-24A5-4EA2-BFF5-DF4F7F2D62F2}"/>
              </a:ext>
            </a:extLst>
          </p:cNvPr>
          <p:cNvSpPr txBox="1">
            <a:spLocks/>
          </p:cNvSpPr>
          <p:nvPr/>
        </p:nvSpPr>
        <p:spPr>
          <a:xfrm>
            <a:off x="6791958" y="4558953"/>
            <a:ext cx="4191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7200" dirty="0">
                <a:solidFill>
                  <a:srgbClr val="285E50"/>
                </a:solidFill>
                <a:latin typeface="Arial Black" panose="020B0A04020102020204" pitchFamily="34" charset="0"/>
              </a:rPr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339016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6B677-EE84-421E-BC66-FA2824D8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766887"/>
            <a:ext cx="8743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75A034-481B-4DE8-AB48-EAECDAB9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18" y="1637610"/>
            <a:ext cx="3078851" cy="309042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6B51C65-B545-49E7-BBA2-A2FB86E07BBF}"/>
              </a:ext>
            </a:extLst>
          </p:cNvPr>
          <p:cNvGrpSpPr/>
          <p:nvPr/>
        </p:nvGrpSpPr>
        <p:grpSpPr>
          <a:xfrm>
            <a:off x="736849" y="1685182"/>
            <a:ext cx="2637691" cy="2995281"/>
            <a:chOff x="2940444" y="400429"/>
            <a:chExt cx="6311111" cy="6057143"/>
          </a:xfrm>
        </p:grpSpPr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3AE8A805-33C9-4CEF-92A7-A9B620CA6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444" y="400429"/>
              <a:ext cx="6311111" cy="605714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228DEF-3F77-4FF4-9EAB-8A6C5F1D9514}"/>
                </a:ext>
              </a:extLst>
            </p:cNvPr>
            <p:cNvGrpSpPr/>
            <p:nvPr/>
          </p:nvGrpSpPr>
          <p:grpSpPr>
            <a:xfrm>
              <a:off x="4833935" y="952122"/>
              <a:ext cx="2524125" cy="955773"/>
              <a:chOff x="-281935" y="2216239"/>
              <a:chExt cx="2524125" cy="95577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909544-1730-4BEC-8BF0-AF055BD2ECC5}"/>
                  </a:ext>
                </a:extLst>
              </p:cNvPr>
              <p:cNvSpPr/>
              <p:nvPr/>
            </p:nvSpPr>
            <p:spPr>
              <a:xfrm>
                <a:off x="-16425" y="2216239"/>
                <a:ext cx="1993107" cy="913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PH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FF03600-C9CA-42BB-86A6-E0A02254A1D3}"/>
                  </a:ext>
                </a:extLst>
              </p:cNvPr>
              <p:cNvGrpSpPr/>
              <p:nvPr/>
            </p:nvGrpSpPr>
            <p:grpSpPr>
              <a:xfrm>
                <a:off x="-281935" y="2319549"/>
                <a:ext cx="2524125" cy="852463"/>
                <a:chOff x="1812131" y="1616889"/>
                <a:chExt cx="2524125" cy="852463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A7C2C19-1ED8-4FC8-ACD6-AEE1CBE31ED0}"/>
                    </a:ext>
                  </a:extLst>
                </p:cNvPr>
                <p:cNvSpPr/>
                <p:nvPr/>
              </p:nvSpPr>
              <p:spPr>
                <a:xfrm>
                  <a:off x="1812131" y="2013377"/>
                  <a:ext cx="2524125" cy="45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00" b="1" dirty="0">
                      <a:solidFill>
                        <a:srgbClr val="979797"/>
                      </a:solidFill>
                      <a:latin typeface="Arial Black" panose="020B0A04020102020204" pitchFamily="34" charset="0"/>
                    </a:rPr>
                    <a:t>ASSESSMENT FORM</a:t>
                  </a:r>
                  <a:endParaRPr lang="en-PH" sz="600" b="1" dirty="0">
                    <a:solidFill>
                      <a:srgbClr val="979797"/>
                    </a:solidFill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14" name="Picture 13" descr="Logo&#10;&#10;Description automatically generated">
                  <a:extLst>
                    <a:ext uri="{FF2B5EF4-FFF2-40B4-BE49-F238E27FC236}">
                      <a16:creationId xmlns:a16="http://schemas.microsoft.com/office/drawing/2014/main" id="{0DA8B489-9137-4895-B2F8-F640D049E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6206" y="1616889"/>
                  <a:ext cx="455976" cy="45597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940CEA-4930-4B3D-BEFC-69BAA9AA9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22" y="1869923"/>
            <a:ext cx="2637691" cy="2635493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1C87CC-BB09-4847-9EC8-9A34A83B19EC}"/>
              </a:ext>
            </a:extLst>
          </p:cNvPr>
          <p:cNvSpPr/>
          <p:nvPr/>
        </p:nvSpPr>
        <p:spPr>
          <a:xfrm>
            <a:off x="7850817" y="2918512"/>
            <a:ext cx="860109" cy="510487"/>
          </a:xfrm>
          <a:prstGeom prst="rightArrow">
            <a:avLst/>
          </a:prstGeom>
          <a:solidFill>
            <a:srgbClr val="285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PH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279494-4BA2-4E10-85D9-81007C098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78" y="1765471"/>
            <a:ext cx="805124" cy="805124"/>
          </a:xfrm>
          <a:prstGeom prst="rect">
            <a:avLst/>
          </a:prstGeom>
        </p:spPr>
      </p:pic>
      <p:sp>
        <p:nvSpPr>
          <p:cNvPr id="23" name="Plus Sign 22">
            <a:extLst>
              <a:ext uri="{FF2B5EF4-FFF2-40B4-BE49-F238E27FC236}">
                <a16:creationId xmlns:a16="http://schemas.microsoft.com/office/drawing/2014/main" id="{18EAEA5E-CDFE-4792-A4E9-129A52904131}"/>
              </a:ext>
            </a:extLst>
          </p:cNvPr>
          <p:cNvSpPr/>
          <p:nvPr/>
        </p:nvSpPr>
        <p:spPr>
          <a:xfrm>
            <a:off x="3238157" y="2685672"/>
            <a:ext cx="1047565" cy="994299"/>
          </a:xfrm>
          <a:prstGeom prst="mathPlus">
            <a:avLst/>
          </a:prstGeom>
          <a:solidFill>
            <a:srgbClr val="285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9929AAC-E160-486D-89DC-7C177A7E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32" y="5062617"/>
            <a:ext cx="3611322" cy="994299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rgbClr val="285E50"/>
                </a:solidFill>
                <a:latin typeface="Arial Black" panose="020B0A04020102020204" pitchFamily="34" charset="0"/>
              </a:rPr>
              <a:t>Structured Assessment</a:t>
            </a:r>
            <a:endParaRPr lang="en-PH" sz="1200" dirty="0">
              <a:solidFill>
                <a:srgbClr val="285E50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BAB575B-7A68-4E28-B2F0-3BAFED2D0D1A}"/>
              </a:ext>
            </a:extLst>
          </p:cNvPr>
          <p:cNvSpPr txBox="1">
            <a:spLocks/>
          </p:cNvSpPr>
          <p:nvPr/>
        </p:nvSpPr>
        <p:spPr>
          <a:xfrm>
            <a:off x="4192682" y="5062618"/>
            <a:ext cx="3611322" cy="994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285E50"/>
                </a:solidFill>
                <a:latin typeface="Arial Black" panose="020B0A04020102020204" pitchFamily="34" charset="0"/>
              </a:rPr>
              <a:t>Artificial Intelligence</a:t>
            </a:r>
            <a:endParaRPr lang="en-PH" sz="1200" dirty="0">
              <a:solidFill>
                <a:srgbClr val="285E50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3B53C1C-15DB-4621-9CE6-47176ECEA2BE}"/>
              </a:ext>
            </a:extLst>
          </p:cNvPr>
          <p:cNvSpPr txBox="1">
            <a:spLocks/>
          </p:cNvSpPr>
          <p:nvPr/>
        </p:nvSpPr>
        <p:spPr>
          <a:xfrm>
            <a:off x="8397306" y="5062616"/>
            <a:ext cx="3611322" cy="994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285E50"/>
                </a:solidFill>
                <a:latin typeface="Arial Black" panose="020B0A04020102020204" pitchFamily="34" charset="0"/>
              </a:rPr>
              <a:t>Risk of having Covid19</a:t>
            </a:r>
            <a:endParaRPr lang="en-PH" sz="1200" dirty="0">
              <a:solidFill>
                <a:srgbClr val="285E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4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m Loss Of Smell To 'COVID Toes': What Experts Are Learning About Symptoms  | WAMU">
            <a:extLst>
              <a:ext uri="{FF2B5EF4-FFF2-40B4-BE49-F238E27FC236}">
                <a16:creationId xmlns:a16="http://schemas.microsoft.com/office/drawing/2014/main" id="{D6943C92-DB9B-4E2C-B6CD-ABE24B7C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8" y="450218"/>
            <a:ext cx="4106429" cy="23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C3CCAF2-62EC-4E9F-A28D-6E92DDADBAF0}"/>
              </a:ext>
            </a:extLst>
          </p:cNvPr>
          <p:cNvGrpSpPr/>
          <p:nvPr/>
        </p:nvGrpSpPr>
        <p:grpSpPr>
          <a:xfrm>
            <a:off x="7209615" y="450217"/>
            <a:ext cx="3743415" cy="2309333"/>
            <a:chOff x="2101727" y="448723"/>
            <a:chExt cx="1981200" cy="10668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35F2D74-FD86-4F6F-AC4C-60E3DA714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727" y="563023"/>
              <a:ext cx="19812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AF821341-FDC1-4743-ACAE-F54DB382A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748" y="448723"/>
              <a:ext cx="97155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3" name="Picture 9" descr="Airborne transmission of covid-19 | The BMJ">
            <a:extLst>
              <a:ext uri="{FF2B5EF4-FFF2-40B4-BE49-F238E27FC236}">
                <a16:creationId xmlns:a16="http://schemas.microsoft.com/office/drawing/2014/main" id="{FCBA9047-022A-4344-AC69-D135B51E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0" y="3510792"/>
            <a:ext cx="3939277" cy="25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87C23B-6E52-40BC-8389-150F9D9D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15" y="2647890"/>
            <a:ext cx="3611322" cy="994299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rgbClr val="285E50"/>
                </a:solidFill>
                <a:latin typeface="Arial Black" panose="020B0A04020102020204" pitchFamily="34" charset="0"/>
              </a:rPr>
              <a:t>Patient’s Symptom</a:t>
            </a:r>
            <a:endParaRPr lang="en-PH" sz="1200" dirty="0">
              <a:solidFill>
                <a:srgbClr val="285E5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ABFD5A-54F4-470A-A43B-31BFB98D487B}"/>
              </a:ext>
            </a:extLst>
          </p:cNvPr>
          <p:cNvSpPr txBox="1">
            <a:spLocks/>
          </p:cNvSpPr>
          <p:nvPr/>
        </p:nvSpPr>
        <p:spPr>
          <a:xfrm>
            <a:off x="6862422" y="2647889"/>
            <a:ext cx="3611322" cy="994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285E50"/>
                </a:solidFill>
                <a:latin typeface="Arial Black" panose="020B0A04020102020204" pitchFamily="34" charset="0"/>
              </a:rPr>
              <a:t>Travel History</a:t>
            </a:r>
            <a:endParaRPr lang="en-PH" sz="1200" dirty="0">
              <a:solidFill>
                <a:srgbClr val="285E5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85DF8C-2975-44E0-BF9E-53F0F245ADC6}"/>
              </a:ext>
            </a:extLst>
          </p:cNvPr>
          <p:cNvSpPr txBox="1">
            <a:spLocks/>
          </p:cNvSpPr>
          <p:nvPr/>
        </p:nvSpPr>
        <p:spPr>
          <a:xfrm>
            <a:off x="1239715" y="5863701"/>
            <a:ext cx="3611322" cy="994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285E50"/>
                </a:solidFill>
                <a:latin typeface="Arial Black" panose="020B0A04020102020204" pitchFamily="34" charset="0"/>
              </a:rPr>
              <a:t>Contact of Covid19</a:t>
            </a:r>
            <a:endParaRPr lang="en-PH" sz="1200" dirty="0">
              <a:solidFill>
                <a:srgbClr val="285E5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EEEDF-F574-4DC5-BA7D-34B01F669724}"/>
              </a:ext>
            </a:extLst>
          </p:cNvPr>
          <p:cNvSpPr txBox="1">
            <a:spLocks/>
          </p:cNvSpPr>
          <p:nvPr/>
        </p:nvSpPr>
        <p:spPr>
          <a:xfrm>
            <a:off x="6862422" y="5801224"/>
            <a:ext cx="3611322" cy="994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285E50"/>
                </a:solidFill>
                <a:latin typeface="Arial Black" panose="020B0A04020102020204" pitchFamily="34" charset="0"/>
              </a:rPr>
              <a:t>External Factors</a:t>
            </a:r>
            <a:endParaRPr lang="en-PH" sz="1200" dirty="0">
              <a:solidFill>
                <a:srgbClr val="285E5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929BE41-D61F-44E2-AFCF-47CF85782E72}"/>
              </a:ext>
            </a:extLst>
          </p:cNvPr>
          <p:cNvSpPr txBox="1">
            <a:spLocks/>
          </p:cNvSpPr>
          <p:nvPr/>
        </p:nvSpPr>
        <p:spPr>
          <a:xfrm>
            <a:off x="9016653" y="3761651"/>
            <a:ext cx="627239" cy="860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PH" sz="600" dirty="0">
              <a:solidFill>
                <a:srgbClr val="285E5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CDF108-5452-4B16-8072-831E212947DF}"/>
              </a:ext>
            </a:extLst>
          </p:cNvPr>
          <p:cNvGrpSpPr/>
          <p:nvPr/>
        </p:nvGrpSpPr>
        <p:grpSpPr>
          <a:xfrm>
            <a:off x="7261795" y="3315419"/>
            <a:ext cx="2812575" cy="2812575"/>
            <a:chOff x="9206006" y="3127610"/>
            <a:chExt cx="2812575" cy="2812575"/>
          </a:xfrm>
        </p:grpSpPr>
        <p:pic>
          <p:nvPicPr>
            <p:cNvPr id="1035" name="Picture 11" descr="115 External Factor Stock Illustrations, Cliparts and Royalty Free External  Factor Vectors">
              <a:extLst>
                <a:ext uri="{FF2B5EF4-FFF2-40B4-BE49-F238E27FC236}">
                  <a16:creationId xmlns:a16="http://schemas.microsoft.com/office/drawing/2014/main" id="{73716C17-8BB2-4C1D-83BF-46CFCE855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6006" y="3127610"/>
              <a:ext cx="2812575" cy="281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CBDAC7-D9A4-4D4F-9C88-F63E4C183000}"/>
                </a:ext>
              </a:extLst>
            </p:cNvPr>
            <p:cNvGrpSpPr/>
            <p:nvPr/>
          </p:nvGrpSpPr>
          <p:grpSpPr>
            <a:xfrm>
              <a:off x="9431756" y="3454499"/>
              <a:ext cx="2431505" cy="2182325"/>
              <a:chOff x="7487546" y="3708010"/>
              <a:chExt cx="2431505" cy="2182325"/>
            </a:xfrm>
          </p:grpSpPr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49439D4-2F47-452F-ABE6-116FB16CA4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645" y="4985527"/>
                <a:ext cx="627239" cy="8604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100" dirty="0">
                    <a:solidFill>
                      <a:srgbClr val="285E50"/>
                    </a:solidFill>
                    <a:latin typeface="Arial Black" panose="020B0A04020102020204" pitchFamily="34" charset="0"/>
                  </a:rPr>
                  <a:t>Age</a:t>
                </a:r>
                <a:endParaRPr lang="en-PH" sz="900" dirty="0">
                  <a:solidFill>
                    <a:srgbClr val="285E5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AF01C4B-32B9-48A4-A882-E354ED1F08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6653" y="5029917"/>
                <a:ext cx="627239" cy="8604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100" dirty="0" err="1">
                    <a:solidFill>
                      <a:srgbClr val="285E50"/>
                    </a:solidFill>
                    <a:latin typeface="Arial Black" panose="020B0A04020102020204" pitchFamily="34" charset="0"/>
                  </a:rPr>
                  <a:t>etc</a:t>
                </a:r>
                <a:endParaRPr lang="en-PH" sz="900" dirty="0">
                  <a:solidFill>
                    <a:srgbClr val="285E50"/>
                  </a:solidFill>
                  <a:latin typeface="Arial Black" panose="020B0A04020102020204" pitchFamily="34" charset="0"/>
                </a:endParaRPr>
              </a:p>
            </p:txBody>
          </p:sp>
          <p:pic>
            <p:nvPicPr>
              <p:cNvPr id="1039" name="Picture 15" descr="Female And Male PNG Transparent Female A #1657286 - PNG Images - PNGio">
                <a:extLst>
                  <a:ext uri="{FF2B5EF4-FFF2-40B4-BE49-F238E27FC236}">
                    <a16:creationId xmlns:a16="http://schemas.microsoft.com/office/drawing/2014/main" id="{ED6D05A2-3BDB-4738-8706-FDA2CCE2F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0944" y="3708010"/>
                <a:ext cx="690465" cy="690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17" descr="Age at onset - NeuRA Library">
                <a:extLst>
                  <a:ext uri="{FF2B5EF4-FFF2-40B4-BE49-F238E27FC236}">
                    <a16:creationId xmlns:a16="http://schemas.microsoft.com/office/drawing/2014/main" id="{4C4BD70C-C28D-4F59-9B43-07C911EE2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546" y="5176297"/>
                <a:ext cx="853863" cy="434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19" descr="RfH Insights: How HR Teams Are Addressing Coronavirus">
                <a:extLst>
                  <a:ext uri="{FF2B5EF4-FFF2-40B4-BE49-F238E27FC236}">
                    <a16:creationId xmlns:a16="http://schemas.microsoft.com/office/drawing/2014/main" id="{A3EA7042-F434-4D6B-9C32-A78A998665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8499" y="3910578"/>
                <a:ext cx="970552" cy="4852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17055A5-60FE-46D4-AC7C-B130E342A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8966" y="4572604"/>
                <a:ext cx="475350" cy="4749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292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om Loss Of Smell To 'COVID Toes': What Experts Are Learning About Symptoms  | WAMU">
            <a:extLst>
              <a:ext uri="{FF2B5EF4-FFF2-40B4-BE49-F238E27FC236}">
                <a16:creationId xmlns:a16="http://schemas.microsoft.com/office/drawing/2014/main" id="{01266CC5-71CB-46FE-BB4A-760E073D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8" y="103042"/>
            <a:ext cx="2168061" cy="12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0A68D3-77DB-47FC-B033-A292E5073311}"/>
              </a:ext>
            </a:extLst>
          </p:cNvPr>
          <p:cNvGrpSpPr/>
          <p:nvPr/>
        </p:nvGrpSpPr>
        <p:grpSpPr>
          <a:xfrm>
            <a:off x="568647" y="1849649"/>
            <a:ext cx="2168060" cy="1232347"/>
            <a:chOff x="2101727" y="448723"/>
            <a:chExt cx="1981200" cy="106680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740F19E5-B390-4228-BCCE-AE1DA5328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727" y="563023"/>
              <a:ext cx="19812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B392F562-18CD-4B99-A4BA-67BDBBEF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748" y="448723"/>
              <a:ext cx="97155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9" descr="Airborne transmission of covid-19 | The BMJ">
            <a:extLst>
              <a:ext uri="{FF2B5EF4-FFF2-40B4-BE49-F238E27FC236}">
                <a16:creationId xmlns:a16="http://schemas.microsoft.com/office/drawing/2014/main" id="{97FE5269-CB42-49A0-A8D2-33D9CA8F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8" y="3401496"/>
            <a:ext cx="2095254" cy="13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F02E3D7-82F8-40BD-8702-E75952C8B2E0}"/>
              </a:ext>
            </a:extLst>
          </p:cNvPr>
          <p:cNvGrpSpPr/>
          <p:nvPr/>
        </p:nvGrpSpPr>
        <p:grpSpPr>
          <a:xfrm>
            <a:off x="313971" y="4962617"/>
            <a:ext cx="2677411" cy="1895383"/>
            <a:chOff x="9206006" y="3127610"/>
            <a:chExt cx="2812575" cy="2812575"/>
          </a:xfrm>
        </p:grpSpPr>
        <p:pic>
          <p:nvPicPr>
            <p:cNvPr id="10" name="Picture 11" descr="115 External Factor Stock Illustrations, Cliparts and Royalty Free External  Factor Vectors">
              <a:extLst>
                <a:ext uri="{FF2B5EF4-FFF2-40B4-BE49-F238E27FC236}">
                  <a16:creationId xmlns:a16="http://schemas.microsoft.com/office/drawing/2014/main" id="{73388580-506C-4A7A-92F4-7D83D6FD3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6006" y="3127610"/>
              <a:ext cx="2812575" cy="281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AD6F1D-C18A-499B-9DDC-47765996A42C}"/>
                </a:ext>
              </a:extLst>
            </p:cNvPr>
            <p:cNvGrpSpPr/>
            <p:nvPr/>
          </p:nvGrpSpPr>
          <p:grpSpPr>
            <a:xfrm>
              <a:off x="9431756" y="3454499"/>
              <a:ext cx="2431505" cy="2182325"/>
              <a:chOff x="7487546" y="3708010"/>
              <a:chExt cx="2431505" cy="2182325"/>
            </a:xfrm>
          </p:grpSpPr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DFD9D189-2A93-4061-A8CA-556A8929F5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645" y="4985527"/>
                <a:ext cx="627239" cy="8604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100" dirty="0">
                    <a:solidFill>
                      <a:srgbClr val="285E50"/>
                    </a:solidFill>
                    <a:latin typeface="Arial Black" panose="020B0A04020102020204" pitchFamily="34" charset="0"/>
                  </a:rPr>
                  <a:t>Age</a:t>
                </a:r>
                <a:endParaRPr lang="en-PH" sz="900" dirty="0">
                  <a:solidFill>
                    <a:srgbClr val="285E5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4CBAF0F9-36B8-47A5-A628-F9FAEC3F7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6653" y="5029917"/>
                <a:ext cx="627239" cy="8604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100" dirty="0" err="1">
                    <a:solidFill>
                      <a:srgbClr val="285E50"/>
                    </a:solidFill>
                    <a:latin typeface="Arial Black" panose="020B0A04020102020204" pitchFamily="34" charset="0"/>
                  </a:rPr>
                  <a:t>etc</a:t>
                </a:r>
                <a:endParaRPr lang="en-PH" sz="900" dirty="0">
                  <a:solidFill>
                    <a:srgbClr val="285E50"/>
                  </a:solidFill>
                  <a:latin typeface="Arial Black" panose="020B0A04020102020204" pitchFamily="34" charset="0"/>
                </a:endParaRPr>
              </a:p>
            </p:txBody>
          </p:sp>
          <p:pic>
            <p:nvPicPr>
              <p:cNvPr id="14" name="Picture 15" descr="Female And Male PNG Transparent Female A #1657286 - PNG Images - PNGio">
                <a:extLst>
                  <a:ext uri="{FF2B5EF4-FFF2-40B4-BE49-F238E27FC236}">
                    <a16:creationId xmlns:a16="http://schemas.microsoft.com/office/drawing/2014/main" id="{CB1442AB-E6EE-41AE-B11F-D04BAA7DBF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0944" y="3708010"/>
                <a:ext cx="690465" cy="690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7" descr="Age at onset - NeuRA Library">
                <a:extLst>
                  <a:ext uri="{FF2B5EF4-FFF2-40B4-BE49-F238E27FC236}">
                    <a16:creationId xmlns:a16="http://schemas.microsoft.com/office/drawing/2014/main" id="{983DA31C-F278-4499-B3BD-C0B70C2A39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546" y="5176297"/>
                <a:ext cx="853863" cy="434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9" descr="RfH Insights: How HR Teams Are Addressing Coronavirus">
                <a:extLst>
                  <a:ext uri="{FF2B5EF4-FFF2-40B4-BE49-F238E27FC236}">
                    <a16:creationId xmlns:a16="http://schemas.microsoft.com/office/drawing/2014/main" id="{F39B7D22-57A2-4BEC-9E81-76FC617E63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8499" y="3910578"/>
                <a:ext cx="970552" cy="4852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6C85BEF-2FC6-4785-BEA1-819E3DA46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8966" y="4572604"/>
                <a:ext cx="475350" cy="474954"/>
              </a:xfrm>
              <a:prstGeom prst="rect">
                <a:avLst/>
              </a:prstGeom>
            </p:spPr>
          </p:pic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E8D71ED-7145-46E1-BA59-A8CE404A41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86" y="1030691"/>
            <a:ext cx="4368443" cy="438486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94575B2-9066-4152-88BC-BACE5ADF5216}"/>
              </a:ext>
            </a:extLst>
          </p:cNvPr>
          <p:cNvSpPr/>
          <p:nvPr/>
        </p:nvSpPr>
        <p:spPr>
          <a:xfrm>
            <a:off x="3860799" y="568240"/>
            <a:ext cx="3237395" cy="510487"/>
          </a:xfrm>
          <a:prstGeom prst="rightArrow">
            <a:avLst/>
          </a:prstGeom>
          <a:solidFill>
            <a:srgbClr val="285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PH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86657E-9308-494D-8011-897424FA39FB}"/>
              </a:ext>
            </a:extLst>
          </p:cNvPr>
          <p:cNvSpPr/>
          <p:nvPr/>
        </p:nvSpPr>
        <p:spPr>
          <a:xfrm>
            <a:off x="3860800" y="2305477"/>
            <a:ext cx="3237395" cy="510487"/>
          </a:xfrm>
          <a:prstGeom prst="rightArrow">
            <a:avLst/>
          </a:prstGeom>
          <a:solidFill>
            <a:srgbClr val="285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PH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42EEC2D-5A72-4D09-BF45-A6A8CA428645}"/>
              </a:ext>
            </a:extLst>
          </p:cNvPr>
          <p:cNvSpPr/>
          <p:nvPr/>
        </p:nvSpPr>
        <p:spPr>
          <a:xfrm>
            <a:off x="3860799" y="3944462"/>
            <a:ext cx="3237395" cy="510487"/>
          </a:xfrm>
          <a:prstGeom prst="rightArrow">
            <a:avLst/>
          </a:prstGeom>
          <a:solidFill>
            <a:srgbClr val="285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P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34418A8-7CA6-4B5D-AE14-42BE0D903E08}"/>
              </a:ext>
            </a:extLst>
          </p:cNvPr>
          <p:cNvSpPr/>
          <p:nvPr/>
        </p:nvSpPr>
        <p:spPr>
          <a:xfrm>
            <a:off x="3860798" y="5510308"/>
            <a:ext cx="3237395" cy="510487"/>
          </a:xfrm>
          <a:prstGeom prst="rightArrow">
            <a:avLst/>
          </a:prstGeom>
          <a:solidFill>
            <a:srgbClr val="285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83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atabase - Database Search Icon - Free Transparent PNG Clipart Images  Download">
            <a:extLst>
              <a:ext uri="{FF2B5EF4-FFF2-40B4-BE49-F238E27FC236}">
                <a16:creationId xmlns:a16="http://schemas.microsoft.com/office/drawing/2014/main" id="{0AC07A19-CF9F-46E2-BBE9-34FFF871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9" b="97941" l="0" r="98000">
                        <a14:foregroundMark x1="45667" y1="54118" x2="45667" y2="54118"/>
                        <a14:foregroundMark x1="64000" y1="70000" x2="64000" y2="70000"/>
                        <a14:foregroundMark x1="67000" y1="92353" x2="67000" y2="92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627" y="1608361"/>
            <a:ext cx="2787907" cy="315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984375-0E49-43A8-9E89-ADE71314B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5" y="1231293"/>
            <a:ext cx="3899106" cy="3913764"/>
          </a:xfrm>
          <a:prstGeom prst="rect">
            <a:avLst/>
          </a:prstGeom>
        </p:spPr>
      </p:pic>
      <p:sp>
        <p:nvSpPr>
          <p:cNvPr id="6" name="Arrow: U-Turn 5">
            <a:extLst>
              <a:ext uri="{FF2B5EF4-FFF2-40B4-BE49-F238E27FC236}">
                <a16:creationId xmlns:a16="http://schemas.microsoft.com/office/drawing/2014/main" id="{1C33CDDC-D042-4A9B-B74B-2AED4CBB8F9F}"/>
              </a:ext>
            </a:extLst>
          </p:cNvPr>
          <p:cNvSpPr/>
          <p:nvPr/>
        </p:nvSpPr>
        <p:spPr>
          <a:xfrm>
            <a:off x="2791666" y="519027"/>
            <a:ext cx="7355840" cy="692995"/>
          </a:xfrm>
          <a:prstGeom prst="uturnArrow">
            <a:avLst/>
          </a:prstGeom>
          <a:solidFill>
            <a:srgbClr val="285E50"/>
          </a:solidFill>
          <a:ln>
            <a:solidFill>
              <a:srgbClr val="285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3536460-4415-49F9-86D2-6045641E01DF}"/>
              </a:ext>
            </a:extLst>
          </p:cNvPr>
          <p:cNvSpPr/>
          <p:nvPr/>
        </p:nvSpPr>
        <p:spPr>
          <a:xfrm flipH="1" flipV="1">
            <a:off x="2947568" y="5213203"/>
            <a:ext cx="7355840" cy="692995"/>
          </a:xfrm>
          <a:prstGeom prst="uturnArrow">
            <a:avLst/>
          </a:prstGeom>
          <a:solidFill>
            <a:srgbClr val="285E50"/>
          </a:solidFill>
          <a:ln>
            <a:solidFill>
              <a:srgbClr val="285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mium Vector | Man patient at a doctor consultation in clinic office.  doctor consultation and diagnosis of epidemic virus wuhan coronavirus  2019-ncov pandemic medical health risk concepts illustration flat.">
            <a:extLst>
              <a:ext uri="{FF2B5EF4-FFF2-40B4-BE49-F238E27FC236}">
                <a16:creationId xmlns:a16="http://schemas.microsoft.com/office/drawing/2014/main" id="{1F2FC114-5981-4644-A82D-EDAAF9D3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7" y="1307148"/>
            <a:ext cx="6892925" cy="51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521657E-42C7-4BB2-9460-636E14A535B2}"/>
              </a:ext>
            </a:extLst>
          </p:cNvPr>
          <p:cNvSpPr/>
          <p:nvPr/>
        </p:nvSpPr>
        <p:spPr>
          <a:xfrm>
            <a:off x="6248400" y="2306320"/>
            <a:ext cx="1117600" cy="975360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C3B376-2870-4B57-9FE2-A52378A41E95}"/>
              </a:ext>
            </a:extLst>
          </p:cNvPr>
          <p:cNvGrpSpPr/>
          <p:nvPr/>
        </p:nvGrpSpPr>
        <p:grpSpPr>
          <a:xfrm>
            <a:off x="6507480" y="2319373"/>
            <a:ext cx="803796" cy="771807"/>
            <a:chOff x="6507480" y="2319373"/>
            <a:chExt cx="803796" cy="7718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7B72E0-2E44-4030-B9C1-CE0CE652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480" y="2519478"/>
              <a:ext cx="544716" cy="5717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9FBE61-B23A-45C3-B4AB-4BE6F8DEE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276" y="2319373"/>
              <a:ext cx="381000" cy="400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3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D417C4-39E4-4718-B32E-AF5E6145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PH" sz="7200" dirty="0">
                <a:solidFill>
                  <a:srgbClr val="285E50"/>
                </a:solidFill>
                <a:latin typeface="Arial Black" panose="020B0A04020102020204" pitchFamily="34" charset="0"/>
              </a:rPr>
              <a:t>Here’s how it works</a:t>
            </a:r>
          </a:p>
        </p:txBody>
      </p:sp>
    </p:spTree>
    <p:extLst>
      <p:ext uri="{BB962C8B-B14F-4D97-AF65-F5344CB8AC3E}">
        <p14:creationId xmlns:p14="http://schemas.microsoft.com/office/powerpoint/2010/main" val="5912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B0601C-8EEE-406B-B3CF-317C7968F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" t="1037" r="758" b="1604"/>
          <a:stretch/>
        </p:blipFill>
        <p:spPr>
          <a:xfrm>
            <a:off x="2230055" y="188425"/>
            <a:ext cx="7731889" cy="64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Cursor, arrows, move, pointer icon - Free download">
            <a:extLst>
              <a:ext uri="{FF2B5EF4-FFF2-40B4-BE49-F238E27FC236}">
                <a16:creationId xmlns:a16="http://schemas.microsoft.com/office/drawing/2014/main" id="{AB8034D5-E2BD-4397-973D-5F852A8E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166" y="5397622"/>
            <a:ext cx="398755" cy="3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85B47A0-D333-48B8-AB3C-0547B9D2F37B}"/>
              </a:ext>
            </a:extLst>
          </p:cNvPr>
          <p:cNvSpPr txBox="1">
            <a:spLocks/>
          </p:cNvSpPr>
          <p:nvPr/>
        </p:nvSpPr>
        <p:spPr>
          <a:xfrm>
            <a:off x="3857262" y="2510575"/>
            <a:ext cx="329166" cy="19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hiller" panose="04020404031007020602" pitchFamily="82" charset="0"/>
                <a:sym typeface="Wingdings" panose="05000000000000000000" pitchFamily="2" charset="2"/>
              </a:rPr>
              <a:t></a:t>
            </a:r>
            <a:endParaRPr lang="en-PH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DCE9AA7-E042-428A-AB5D-1B9264162ABD}"/>
              </a:ext>
            </a:extLst>
          </p:cNvPr>
          <p:cNvSpPr txBox="1">
            <a:spLocks/>
          </p:cNvSpPr>
          <p:nvPr/>
        </p:nvSpPr>
        <p:spPr>
          <a:xfrm>
            <a:off x="3857262" y="3059215"/>
            <a:ext cx="329166" cy="19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hiller" panose="04020404031007020602" pitchFamily="82" charset="0"/>
                <a:sym typeface="Wingdings" panose="05000000000000000000" pitchFamily="2" charset="2"/>
              </a:rPr>
              <a:t></a:t>
            </a:r>
            <a:endParaRPr lang="en-PH" sz="2400" dirty="0"/>
          </a:p>
        </p:txBody>
      </p:sp>
      <p:pic>
        <p:nvPicPr>
          <p:cNvPr id="1030" name="Picture 6" descr="Sparkle Glow Sticker by Nadya Chay for iOS &amp; Android | GIPHY">
            <a:extLst>
              <a:ext uri="{FF2B5EF4-FFF2-40B4-BE49-F238E27FC236}">
                <a16:creationId xmlns:a16="http://schemas.microsoft.com/office/drawing/2014/main" id="{0CAD867E-7DD2-4F01-A2A8-CFB6A3CF4C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4212">
            <a:off x="7101932" y="5228550"/>
            <a:ext cx="1227736" cy="113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65AF1E9-52E0-4AEC-80C9-D785B5D8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160" y="1253687"/>
            <a:ext cx="4139703" cy="1325563"/>
          </a:xfrm>
        </p:spPr>
        <p:txBody>
          <a:bodyPr>
            <a:no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PH" sz="3600" dirty="0">
                <a:solidFill>
                  <a:srgbClr val="285E50"/>
                </a:solidFill>
                <a:latin typeface="Arial Black" panose="020B0A04020102020204" pitchFamily="34" charset="0"/>
              </a:rPr>
              <a:t>Fill up the form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144BF1-D1BF-4E0B-847D-4E5D4EBEE8E0}"/>
              </a:ext>
            </a:extLst>
          </p:cNvPr>
          <p:cNvSpPr txBox="1">
            <a:spLocks/>
          </p:cNvSpPr>
          <p:nvPr/>
        </p:nvSpPr>
        <p:spPr>
          <a:xfrm>
            <a:off x="7854186" y="2755089"/>
            <a:ext cx="4616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PH" sz="3600" dirty="0">
                <a:solidFill>
                  <a:srgbClr val="285E50"/>
                </a:solidFill>
                <a:latin typeface="Arial Black" panose="020B0A04020102020204" pitchFamily="34" charset="0"/>
              </a:rPr>
              <a:t>Click “Check”</a:t>
            </a:r>
          </a:p>
          <a:p>
            <a:pPr algn="ctr"/>
            <a:r>
              <a:rPr lang="en-PH" sz="3600" dirty="0">
                <a:solidFill>
                  <a:srgbClr val="285E50"/>
                </a:solidFill>
                <a:latin typeface="Arial Black" panose="020B0A04020102020204" pitchFamily="34" charset="0"/>
              </a:rPr>
              <a:t>button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03C015E-6B63-47CB-8C9D-97352AE97DA0}"/>
              </a:ext>
            </a:extLst>
          </p:cNvPr>
          <p:cNvSpPr txBox="1">
            <a:spLocks/>
          </p:cNvSpPr>
          <p:nvPr/>
        </p:nvSpPr>
        <p:spPr>
          <a:xfrm>
            <a:off x="7575283" y="4216680"/>
            <a:ext cx="4616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PH" sz="3600" dirty="0">
                <a:solidFill>
                  <a:srgbClr val="285E50"/>
                </a:solidFill>
                <a:latin typeface="Arial Black" panose="020B0A04020102020204" pitchFamily="34" charset="0"/>
              </a:rPr>
              <a:t>Wait for the results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C5DC265-97C3-40F2-9803-91E59DFF7CA7}"/>
              </a:ext>
            </a:extLst>
          </p:cNvPr>
          <p:cNvSpPr txBox="1">
            <a:spLocks/>
          </p:cNvSpPr>
          <p:nvPr/>
        </p:nvSpPr>
        <p:spPr>
          <a:xfrm>
            <a:off x="3857262" y="4439490"/>
            <a:ext cx="329166" cy="19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hiller" panose="04020404031007020602" pitchFamily="82" charset="0"/>
                <a:sym typeface="Wingdings" panose="05000000000000000000" pitchFamily="2" charset="2"/>
              </a:rPr>
              <a:t>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400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41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8125 L -0.69453 -0.408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2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453 -0.40856 L -0.69401 -0.327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401 -0.32708 L -0.68998 -0.127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15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997 -0.12708 L -0.54453 0.0981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1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1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D38015-8FC3-418C-AD70-7D292D7B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716" y="861447"/>
            <a:ext cx="1855202" cy="1853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AA9AE-55B9-4112-8312-7CA62223F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076" y="2715103"/>
            <a:ext cx="1855202" cy="1853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B5135F-D119-4B9B-9B9D-B2E622B67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75" y="4522610"/>
            <a:ext cx="1855202" cy="1853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3CEED0-5EEB-437C-9E1B-8C5EC3F9F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" t="675" r="1654" b="2110"/>
          <a:stretch/>
        </p:blipFill>
        <p:spPr>
          <a:xfrm>
            <a:off x="1392459" y="448518"/>
            <a:ext cx="7252919" cy="6146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8" descr="SYNC by Teodor Bjerrang | Dribbble">
            <a:extLst>
              <a:ext uri="{FF2B5EF4-FFF2-40B4-BE49-F238E27FC236}">
                <a16:creationId xmlns:a16="http://schemas.microsoft.com/office/drawing/2014/main" id="{53558538-1E14-4809-9449-4FC86F2B13C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Chiller</vt:lpstr>
      <vt:lpstr>Office Theme</vt:lpstr>
      <vt:lpstr>PowerPoint Presentation</vt:lpstr>
      <vt:lpstr>Structured Assessment</vt:lpstr>
      <vt:lpstr>Patient’s Symptom</vt:lpstr>
      <vt:lpstr>PowerPoint Presentation</vt:lpstr>
      <vt:lpstr>PowerPoint Presentation</vt:lpstr>
      <vt:lpstr>PowerPoint Presentation</vt:lpstr>
      <vt:lpstr>Here’s how it works</vt:lpstr>
      <vt:lpstr>Fill up the form</vt:lpstr>
      <vt:lpstr>PowerPoint Presentation</vt:lpstr>
      <vt:lpstr>fast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 Jay   Llanos</dc:creator>
  <cp:lastModifiedBy>Mel Jay   Llanos</cp:lastModifiedBy>
  <cp:revision>25</cp:revision>
  <dcterms:created xsi:type="dcterms:W3CDTF">2021-04-16T14:15:03Z</dcterms:created>
  <dcterms:modified xsi:type="dcterms:W3CDTF">2021-04-17T08:59:16Z</dcterms:modified>
</cp:coreProperties>
</file>