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Miguel Guerrero Gamero" initials="LMGG" lastIdx="1" clrIdx="0">
    <p:extLst>
      <p:ext uri="{19B8F6BF-5375-455C-9EA6-DF929625EA0E}">
        <p15:presenceInfo xmlns:p15="http://schemas.microsoft.com/office/powerpoint/2012/main" userId="Luis Miguel Guerrero Gamer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4" d="100"/>
          <a:sy n="84" d="100"/>
        </p:scale>
        <p:origin x="1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27T08:42:07.797" idx="1">
    <p:pos x="10" y="1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4/27/2018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4/27/2018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DD7E8D-EA52-475D-B10C-8BF73C0E6BF1}"/>
              </a:ext>
            </a:extLst>
          </p:cNvPr>
          <p:cNvSpPr>
            <a:spLocks noGrp="1"/>
          </p:cNvSpPr>
          <p:nvPr>
            <p:ph type="ctrTitle"/>
          </p:nvPr>
        </p:nvSpPr>
        <p:spPr/>
        <p:txBody>
          <a:bodyPr/>
          <a:lstStyle/>
          <a:p>
            <a:r>
              <a:rPr lang="es-ES" dirty="0"/>
              <a:t>INSTALACION DE UBUNTU SERVER </a:t>
            </a:r>
          </a:p>
        </p:txBody>
      </p:sp>
      <p:sp>
        <p:nvSpPr>
          <p:cNvPr id="3" name="Subtítulo 2">
            <a:extLst>
              <a:ext uri="{FF2B5EF4-FFF2-40B4-BE49-F238E27FC236}">
                <a16:creationId xmlns:a16="http://schemas.microsoft.com/office/drawing/2014/main" id="{2BE77DB3-1F68-4E9F-B0E2-02E798DEEBA3}"/>
              </a:ext>
            </a:extLst>
          </p:cNvPr>
          <p:cNvSpPr>
            <a:spLocks noGrp="1"/>
          </p:cNvSpPr>
          <p:nvPr>
            <p:ph type="subTitle" idx="1"/>
          </p:nvPr>
        </p:nvSpPr>
        <p:spPr/>
        <p:txBody>
          <a:bodyPr/>
          <a:lstStyle/>
          <a:p>
            <a:r>
              <a:rPr lang="es-ES" dirty="0"/>
              <a:t>LUIS MIGUEL GUERRERO GAMERO</a:t>
            </a:r>
          </a:p>
          <a:p>
            <a:r>
              <a:rPr lang="es-ES" dirty="0"/>
              <a:t>ASIGATURA: SISTEMAS INFORMATICOS</a:t>
            </a:r>
          </a:p>
          <a:p>
            <a:endParaRPr lang="es-ES" dirty="0"/>
          </a:p>
        </p:txBody>
      </p:sp>
    </p:spTree>
    <p:extLst>
      <p:ext uri="{BB962C8B-B14F-4D97-AF65-F5344CB8AC3E}">
        <p14:creationId xmlns:p14="http://schemas.microsoft.com/office/powerpoint/2010/main" val="1757054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122F8D0-75DE-4D06-BE71-D1F819BEE455}"/>
              </a:ext>
            </a:extLst>
          </p:cNvPr>
          <p:cNvPicPr/>
          <p:nvPr/>
        </p:nvPicPr>
        <p:blipFill>
          <a:blip r:embed="rId2"/>
          <a:stretch>
            <a:fillRect/>
          </a:stretch>
        </p:blipFill>
        <p:spPr>
          <a:xfrm>
            <a:off x="3419475" y="0"/>
            <a:ext cx="8772525" cy="6515100"/>
          </a:xfrm>
          <a:prstGeom prst="rect">
            <a:avLst/>
          </a:prstGeom>
        </p:spPr>
      </p:pic>
      <p:sp>
        <p:nvSpPr>
          <p:cNvPr id="3" name="CuadroTexto 2">
            <a:extLst>
              <a:ext uri="{FF2B5EF4-FFF2-40B4-BE49-F238E27FC236}">
                <a16:creationId xmlns:a16="http://schemas.microsoft.com/office/drawing/2014/main" id="{42FDF910-D5D9-47B3-ABB8-FA6D7FACD1C7}"/>
              </a:ext>
            </a:extLst>
          </p:cNvPr>
          <p:cNvSpPr txBox="1"/>
          <p:nvPr/>
        </p:nvSpPr>
        <p:spPr>
          <a:xfrm>
            <a:off x="157163" y="457200"/>
            <a:ext cx="3043237" cy="4801314"/>
          </a:xfrm>
          <a:prstGeom prst="rect">
            <a:avLst/>
          </a:prstGeom>
          <a:noFill/>
        </p:spPr>
        <p:txBody>
          <a:bodyPr wrap="square" rtlCol="0">
            <a:spAutoFit/>
          </a:bodyPr>
          <a:lstStyle/>
          <a:p>
            <a:r>
              <a:rPr lang="es-ES" dirty="0"/>
              <a:t>LLEGADOS A ESTE PUNTO VAMOS A SELECCIONAR LOS PROGRAMAS PREDEFINIDOS POR TASKEL</a:t>
            </a:r>
          </a:p>
          <a:p>
            <a:endParaRPr lang="es-ES" dirty="0"/>
          </a:p>
          <a:p>
            <a:r>
              <a:rPr lang="es-ES" dirty="0"/>
              <a:t>EN ESTE CASO:</a:t>
            </a:r>
          </a:p>
          <a:p>
            <a:r>
              <a:rPr lang="es-ES" dirty="0"/>
              <a:t>UN SERVIDOR DNS Y LAMP </a:t>
            </a:r>
          </a:p>
          <a:p>
            <a:endParaRPr lang="es-ES" dirty="0"/>
          </a:p>
          <a:p>
            <a:r>
              <a:rPr lang="es-ES" dirty="0"/>
              <a:t>UN SERVIDOR SAMBA PARA COMPARTIR ARCHIVOS </a:t>
            </a:r>
          </a:p>
          <a:p>
            <a:endParaRPr lang="es-ES" dirty="0"/>
          </a:p>
          <a:p>
            <a:r>
              <a:rPr lang="es-ES" dirty="0"/>
              <a:t>Y UNA BASE DE DATOS MYSQL</a:t>
            </a:r>
          </a:p>
          <a:p>
            <a:endParaRPr lang="es-ES" dirty="0"/>
          </a:p>
        </p:txBody>
      </p:sp>
    </p:spTree>
    <p:extLst>
      <p:ext uri="{BB962C8B-B14F-4D97-AF65-F5344CB8AC3E}">
        <p14:creationId xmlns:p14="http://schemas.microsoft.com/office/powerpoint/2010/main" val="28203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B7C5D4E-37AB-4683-A49A-4F8E9337B05C}"/>
              </a:ext>
            </a:extLst>
          </p:cNvPr>
          <p:cNvPicPr/>
          <p:nvPr/>
        </p:nvPicPr>
        <p:blipFill>
          <a:blip r:embed="rId2"/>
          <a:stretch>
            <a:fillRect/>
          </a:stretch>
        </p:blipFill>
        <p:spPr>
          <a:xfrm>
            <a:off x="0" y="0"/>
            <a:ext cx="5400040" cy="4035425"/>
          </a:xfrm>
          <a:prstGeom prst="rect">
            <a:avLst/>
          </a:prstGeom>
        </p:spPr>
      </p:pic>
      <p:sp>
        <p:nvSpPr>
          <p:cNvPr id="3" name="CuadroTexto 2">
            <a:extLst>
              <a:ext uri="{FF2B5EF4-FFF2-40B4-BE49-F238E27FC236}">
                <a16:creationId xmlns:a16="http://schemas.microsoft.com/office/drawing/2014/main" id="{2C0E18DE-C693-4489-9674-020DF8BA4D55}"/>
              </a:ext>
            </a:extLst>
          </p:cNvPr>
          <p:cNvSpPr txBox="1"/>
          <p:nvPr/>
        </p:nvSpPr>
        <p:spPr>
          <a:xfrm>
            <a:off x="6257925" y="1457325"/>
            <a:ext cx="4972050" cy="2308324"/>
          </a:xfrm>
          <a:prstGeom prst="rect">
            <a:avLst/>
          </a:prstGeom>
          <a:noFill/>
        </p:spPr>
        <p:txBody>
          <a:bodyPr wrap="square" rtlCol="0">
            <a:spAutoFit/>
          </a:bodyPr>
          <a:lstStyle/>
          <a:p>
            <a:r>
              <a:rPr lang="es-ES" dirty="0"/>
              <a:t>CONFORME SE REALIZA LA INSTALACION DE LOS PAQUETES ALGUNOS NECESITAN DE PARAMETROS DE CONFIGURACION ADICIONALES, ES EL CASO DEL SERVIDOR MYSQL EL CUAL NOS PIDE INTRODUCIR UNA CONTRASEÑA PARA EL USUARIO ROOT DE NUESTRA BASE DE DATOS</a:t>
            </a:r>
          </a:p>
          <a:p>
            <a:endParaRPr lang="es-ES" dirty="0"/>
          </a:p>
        </p:txBody>
      </p:sp>
    </p:spTree>
    <p:extLst>
      <p:ext uri="{BB962C8B-B14F-4D97-AF65-F5344CB8AC3E}">
        <p14:creationId xmlns:p14="http://schemas.microsoft.com/office/powerpoint/2010/main" val="969950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1E9324F-189C-4A43-8CB7-08655529D685}"/>
              </a:ext>
            </a:extLst>
          </p:cNvPr>
          <p:cNvPicPr/>
          <p:nvPr/>
        </p:nvPicPr>
        <p:blipFill>
          <a:blip r:embed="rId2"/>
          <a:stretch>
            <a:fillRect/>
          </a:stretch>
        </p:blipFill>
        <p:spPr>
          <a:xfrm>
            <a:off x="3178810" y="0"/>
            <a:ext cx="5400040" cy="4150360"/>
          </a:xfrm>
          <a:prstGeom prst="rect">
            <a:avLst/>
          </a:prstGeom>
        </p:spPr>
      </p:pic>
      <p:sp>
        <p:nvSpPr>
          <p:cNvPr id="3" name="CuadroTexto 2">
            <a:extLst>
              <a:ext uri="{FF2B5EF4-FFF2-40B4-BE49-F238E27FC236}">
                <a16:creationId xmlns:a16="http://schemas.microsoft.com/office/drawing/2014/main" id="{82F303EC-89AB-4204-91B4-B31F67CF3C03}"/>
              </a:ext>
            </a:extLst>
          </p:cNvPr>
          <p:cNvSpPr txBox="1"/>
          <p:nvPr/>
        </p:nvSpPr>
        <p:spPr>
          <a:xfrm>
            <a:off x="269557" y="4481830"/>
            <a:ext cx="11652885" cy="646331"/>
          </a:xfrm>
          <a:prstGeom prst="rect">
            <a:avLst/>
          </a:prstGeom>
          <a:noFill/>
        </p:spPr>
        <p:txBody>
          <a:bodyPr wrap="square" rtlCol="0">
            <a:spAutoFit/>
          </a:bodyPr>
          <a:lstStyle/>
          <a:p>
            <a:pPr algn="ctr"/>
            <a:r>
              <a:rPr lang="es-ES" dirty="0"/>
              <a:t>UNA VEZ INTRODUCIDA LA CONTRASEÑA CONFIGURARA AUTOMATICAMENTE LOS SIGUIENTES PAQUETES Y FINALIZARA LA INSTALACION</a:t>
            </a:r>
          </a:p>
        </p:txBody>
      </p:sp>
    </p:spTree>
    <p:extLst>
      <p:ext uri="{BB962C8B-B14F-4D97-AF65-F5344CB8AC3E}">
        <p14:creationId xmlns:p14="http://schemas.microsoft.com/office/powerpoint/2010/main" val="789437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5CC7642-147C-4751-9A46-185183B969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5635EA65-CAA4-461A-8D12-2B5E8BC803D7}"/>
              </a:ext>
            </a:extLst>
          </p:cNvPr>
          <p:cNvPicPr/>
          <p:nvPr/>
        </p:nvPicPr>
        <p:blipFill rotWithShape="1">
          <a:blip r:embed="rId2"/>
          <a:srcRect t="293" r="1" b="8887"/>
          <a:stretch/>
        </p:blipFill>
        <p:spPr>
          <a:xfrm>
            <a:off x="643466" y="643467"/>
            <a:ext cx="5452533" cy="3028421"/>
          </a:xfrm>
          <a:prstGeom prst="rect">
            <a:avLst/>
          </a:prstGeom>
          <a:effectLst>
            <a:outerShdw blurRad="165100" dist="38100" dir="5400000" sx="102000" sy="102000" algn="t" rotWithShape="0">
              <a:prstClr val="black">
                <a:alpha val="40000"/>
              </a:prstClr>
            </a:outerShdw>
          </a:effectLst>
        </p:spPr>
      </p:pic>
      <p:sp>
        <p:nvSpPr>
          <p:cNvPr id="3" name="CuadroTexto 2">
            <a:extLst>
              <a:ext uri="{FF2B5EF4-FFF2-40B4-BE49-F238E27FC236}">
                <a16:creationId xmlns:a16="http://schemas.microsoft.com/office/drawing/2014/main" id="{180BD8A7-1BDC-4972-B7AA-B64228D95937}"/>
              </a:ext>
            </a:extLst>
          </p:cNvPr>
          <p:cNvSpPr txBox="1"/>
          <p:nvPr/>
        </p:nvSpPr>
        <p:spPr>
          <a:xfrm>
            <a:off x="1814513" y="4114800"/>
            <a:ext cx="10029825" cy="2031325"/>
          </a:xfrm>
          <a:prstGeom prst="rect">
            <a:avLst/>
          </a:prstGeom>
          <a:noFill/>
        </p:spPr>
        <p:txBody>
          <a:bodyPr wrap="square" rtlCol="0">
            <a:spAutoFit/>
          </a:bodyPr>
          <a:lstStyle/>
          <a:p>
            <a:r>
              <a:rPr lang="es-ES" dirty="0"/>
              <a:t>AL REINICIAR NOS ENCONTRAREMOS CON UNA TERMINAL DE COMANDOS EN LA QUE VAMOS A CONFIGURAR LA RED DEL SISTEMA. PRIMERO ACCEDIENTO A EL ARCHIVO “</a:t>
            </a:r>
            <a:r>
              <a:rPr lang="es-ES" dirty="0" err="1"/>
              <a:t>interfaces.d</a:t>
            </a:r>
            <a:r>
              <a:rPr lang="es-ES" dirty="0"/>
              <a:t>”, Y EDITANDOLO CON EL COMANDO NANO DE ESTA FORMA: </a:t>
            </a:r>
          </a:p>
          <a:p>
            <a:endParaRPr lang="es-ES" dirty="0"/>
          </a:p>
          <a:p>
            <a:r>
              <a:rPr lang="es-ES" dirty="0"/>
              <a:t>nano /</a:t>
            </a:r>
            <a:r>
              <a:rPr lang="es-ES" dirty="0" err="1"/>
              <a:t>etc</a:t>
            </a:r>
            <a:r>
              <a:rPr lang="es-ES" dirty="0"/>
              <a:t>/</a:t>
            </a:r>
            <a:r>
              <a:rPr lang="es-ES" dirty="0" err="1"/>
              <a:t>network</a:t>
            </a:r>
            <a:r>
              <a:rPr lang="es-ES" dirty="0"/>
              <a:t>/</a:t>
            </a:r>
            <a:r>
              <a:rPr lang="es-ES" dirty="0" err="1"/>
              <a:t>interfaces.d</a:t>
            </a:r>
            <a:r>
              <a:rPr lang="es-ES" dirty="0"/>
              <a:t> </a:t>
            </a:r>
            <a:r>
              <a:rPr lang="es-ES" dirty="0">
                <a:sym typeface="Wingdings" panose="05000000000000000000" pitchFamily="2" charset="2"/>
              </a:rPr>
              <a:t> MODIFICAMOS EL ARCHIVO DE TEXTO TAL Y COMO EN LA IMAGEN Y YA TENDREMOS ACCESO A INTERNET EN NUESTRA MAQUINA VIRTUAL CON UNA IP PRIVADA ESTATICA.</a:t>
            </a:r>
            <a:endParaRPr lang="es-ES" dirty="0"/>
          </a:p>
        </p:txBody>
      </p:sp>
    </p:spTree>
    <p:extLst>
      <p:ext uri="{BB962C8B-B14F-4D97-AF65-F5344CB8AC3E}">
        <p14:creationId xmlns:p14="http://schemas.microsoft.com/office/powerpoint/2010/main" val="2686767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E30AC7E3-0E48-47F7-AB89-3CDC815F99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blipFill rotWithShape="1">
            <a:blip r:embed="rId2">
              <a:duotone>
                <a:schemeClr val="bg2">
                  <a:shade val="28000"/>
                  <a:satMod val="94000"/>
                  <a:lumMod val="20000"/>
                </a:schemeClr>
                <a:schemeClr val="bg2">
                  <a:tint val="94000"/>
                  <a:shade val="84000"/>
                  <a:satMod val="148000"/>
                  <a:lumMod val="114000"/>
                </a:schemeClr>
              </a:duotone>
            </a:blip>
            <a:stretch/>
          </a:blipFill>
          <a:ln>
            <a:noFill/>
          </a:ln>
          <a:effectLst/>
        </p:spPr>
      </p:sp>
      <p:sp>
        <p:nvSpPr>
          <p:cNvPr id="14" name="Rounded Rectangle 7">
            <a:extLst>
              <a:ext uri="{FF2B5EF4-FFF2-40B4-BE49-F238E27FC236}">
                <a16:creationId xmlns:a16="http://schemas.microsoft.com/office/drawing/2014/main" id="{BB8CA088-A193-488D-A459-7D9D554173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477" y="799063"/>
            <a:ext cx="7009395" cy="5260058"/>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69B32A8B-C99A-4FAA-8CBF-A4475F7CB3BD}"/>
              </a:ext>
            </a:extLst>
          </p:cNvPr>
          <p:cNvPicPr/>
          <p:nvPr/>
        </p:nvPicPr>
        <p:blipFill>
          <a:blip r:embed="rId3"/>
          <a:stretch>
            <a:fillRect/>
          </a:stretch>
        </p:blipFill>
        <p:spPr>
          <a:xfrm>
            <a:off x="1576283" y="1123525"/>
            <a:ext cx="6097783" cy="4611134"/>
          </a:xfrm>
          <a:prstGeom prst="rect">
            <a:avLst/>
          </a:prstGeom>
        </p:spPr>
      </p:pic>
      <p:sp>
        <p:nvSpPr>
          <p:cNvPr id="8" name="CuadroTexto 7">
            <a:extLst>
              <a:ext uri="{FF2B5EF4-FFF2-40B4-BE49-F238E27FC236}">
                <a16:creationId xmlns:a16="http://schemas.microsoft.com/office/drawing/2014/main" id="{6F0E92CE-9A3D-4159-ACE1-E288697E9CD8}"/>
              </a:ext>
            </a:extLst>
          </p:cNvPr>
          <p:cNvSpPr txBox="1"/>
          <p:nvPr/>
        </p:nvSpPr>
        <p:spPr>
          <a:xfrm>
            <a:off x="8469630" y="1314450"/>
            <a:ext cx="3383280" cy="923330"/>
          </a:xfrm>
          <a:prstGeom prst="rect">
            <a:avLst/>
          </a:prstGeom>
          <a:noFill/>
        </p:spPr>
        <p:txBody>
          <a:bodyPr wrap="square" rtlCol="0">
            <a:spAutoFit/>
          </a:bodyPr>
          <a:lstStyle/>
          <a:p>
            <a:r>
              <a:rPr lang="es-ES" dirty="0"/>
              <a:t>Una vez iniciada la imagen del sistema elegiremos el idioma español.</a:t>
            </a:r>
          </a:p>
        </p:txBody>
      </p:sp>
    </p:spTree>
    <p:extLst>
      <p:ext uri="{BB962C8B-B14F-4D97-AF65-F5344CB8AC3E}">
        <p14:creationId xmlns:p14="http://schemas.microsoft.com/office/powerpoint/2010/main" val="428137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0840E58-06AC-4276-B460-B1DC9F3700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blipFill rotWithShape="1">
            <a:blip r:embed="rId2">
              <a:duotone>
                <a:schemeClr val="bg2">
                  <a:shade val="28000"/>
                  <a:satMod val="94000"/>
                  <a:lumMod val="20000"/>
                </a:schemeClr>
                <a:schemeClr val="bg2">
                  <a:tint val="94000"/>
                  <a:shade val="84000"/>
                  <a:satMod val="148000"/>
                  <a:lumMod val="114000"/>
                </a:schemeClr>
              </a:duotone>
            </a:blip>
            <a:stretch/>
          </a:blipFill>
          <a:ln>
            <a:noFill/>
          </a:ln>
          <a:effectLst/>
        </p:spPr>
      </p:sp>
      <p:pic>
        <p:nvPicPr>
          <p:cNvPr id="4" name="Imagen 3">
            <a:extLst>
              <a:ext uri="{FF2B5EF4-FFF2-40B4-BE49-F238E27FC236}">
                <a16:creationId xmlns:a16="http://schemas.microsoft.com/office/drawing/2014/main" id="{4C35A254-7C79-49B7-B3EE-38DE512C1669}"/>
              </a:ext>
            </a:extLst>
          </p:cNvPr>
          <p:cNvPicPr/>
          <p:nvPr/>
        </p:nvPicPr>
        <p:blipFill rotWithShape="1">
          <a:blip r:embed="rId3">
            <a:extLst>
              <a:ext uri="{28A0092B-C50C-407E-A947-70E740481C1C}">
                <a14:useLocalDpi xmlns:a14="http://schemas.microsoft.com/office/drawing/2010/main" val="0"/>
              </a:ext>
            </a:extLst>
          </a:blip>
          <a:srcRect t="13780" r="1" b="13408"/>
          <a:stretch/>
        </p:blipFill>
        <p:spPr>
          <a:xfrm>
            <a:off x="20" y="10"/>
            <a:ext cx="12191980" cy="6857990"/>
          </a:xfrm>
          <a:prstGeom prst="rect">
            <a:avLst/>
          </a:prstGeom>
        </p:spPr>
      </p:pic>
      <p:sp>
        <p:nvSpPr>
          <p:cNvPr id="5" name="Rectángulo 4">
            <a:extLst>
              <a:ext uri="{FF2B5EF4-FFF2-40B4-BE49-F238E27FC236}">
                <a16:creationId xmlns:a16="http://schemas.microsoft.com/office/drawing/2014/main" id="{4E4750D8-3927-4919-9A6F-ABD916F89B26}"/>
              </a:ext>
            </a:extLst>
          </p:cNvPr>
          <p:cNvSpPr/>
          <p:nvPr/>
        </p:nvSpPr>
        <p:spPr>
          <a:xfrm>
            <a:off x="3957638" y="2948940"/>
            <a:ext cx="4471987" cy="48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Conector recto de flecha 9">
            <a:extLst>
              <a:ext uri="{FF2B5EF4-FFF2-40B4-BE49-F238E27FC236}">
                <a16:creationId xmlns:a16="http://schemas.microsoft.com/office/drawing/2014/main" id="{EB998A0E-EC26-429A-BB4D-9E4F2CADF2B3}"/>
              </a:ext>
            </a:extLst>
          </p:cNvPr>
          <p:cNvCxnSpPr>
            <a:cxnSpLocks/>
          </p:cNvCxnSpPr>
          <p:nvPr/>
        </p:nvCxnSpPr>
        <p:spPr>
          <a:xfrm>
            <a:off x="3006090" y="1680210"/>
            <a:ext cx="1417320" cy="1131570"/>
          </a:xfrm>
          <a:prstGeom prst="straightConnector1">
            <a:avLst/>
          </a:prstGeom>
          <a:ln w="571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34104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13" name="Rounded Rectangle 7">
            <a:extLst>
              <a:ext uri="{FF2B5EF4-FFF2-40B4-BE49-F238E27FC236}">
                <a16:creationId xmlns:a16="http://schemas.microsoft.com/office/drawing/2014/main" id="{C0606E1B-B00B-4EA0-91C9-93AF337519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358" y="799063"/>
            <a:ext cx="7009395" cy="5260058"/>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AB510137-7BFF-4490-A468-4CF49395B986}"/>
              </a:ext>
            </a:extLst>
          </p:cNvPr>
          <p:cNvPicPr>
            <a:picLocks noChangeAspect="1"/>
          </p:cNvPicPr>
          <p:nvPr/>
        </p:nvPicPr>
        <p:blipFill>
          <a:blip r:embed="rId3"/>
          <a:stretch>
            <a:fillRect/>
          </a:stretch>
        </p:blipFill>
        <p:spPr>
          <a:xfrm>
            <a:off x="4538416" y="1123525"/>
            <a:ext cx="6067279" cy="4611134"/>
          </a:xfrm>
          <a:prstGeom prst="rect">
            <a:avLst/>
          </a:prstGeom>
        </p:spPr>
      </p:pic>
      <p:sp>
        <p:nvSpPr>
          <p:cNvPr id="5" name="CuadroTexto 4">
            <a:extLst>
              <a:ext uri="{FF2B5EF4-FFF2-40B4-BE49-F238E27FC236}">
                <a16:creationId xmlns:a16="http://schemas.microsoft.com/office/drawing/2014/main" id="{238C9FD0-556E-4AA5-8AA4-69DBF23D1556}"/>
              </a:ext>
            </a:extLst>
          </p:cNvPr>
          <p:cNvSpPr txBox="1"/>
          <p:nvPr/>
        </p:nvSpPr>
        <p:spPr>
          <a:xfrm>
            <a:off x="317183" y="2551837"/>
            <a:ext cx="3660457" cy="1754326"/>
          </a:xfrm>
          <a:prstGeom prst="rect">
            <a:avLst/>
          </a:prstGeom>
          <a:noFill/>
        </p:spPr>
        <p:txBody>
          <a:bodyPr wrap="square" rtlCol="0">
            <a:spAutoFit/>
          </a:bodyPr>
          <a:lstStyle/>
          <a:p>
            <a:r>
              <a:rPr lang="es-ES" dirty="0"/>
              <a:t>En ubicación seleccionamos España como para configurar automáticamente la zona horaria  y además ayudara a seleccionar la localización del sistema.</a:t>
            </a:r>
          </a:p>
        </p:txBody>
      </p:sp>
    </p:spTree>
    <p:extLst>
      <p:ext uri="{BB962C8B-B14F-4D97-AF65-F5344CB8AC3E}">
        <p14:creationId xmlns:p14="http://schemas.microsoft.com/office/powerpoint/2010/main" val="152805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D47BEDD-D6BE-47F6-8453-3E04EEB79E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302F29B1-814B-4A13-A20E-ACD324C7EC92}"/>
              </a:ext>
            </a:extLst>
          </p:cNvPr>
          <p:cNvPicPr>
            <a:picLocks noChangeAspect="1"/>
          </p:cNvPicPr>
          <p:nvPr/>
        </p:nvPicPr>
        <p:blipFill rotWithShape="1">
          <a:blip r:embed="rId3"/>
          <a:srcRect t="9315" b="9163"/>
          <a:stretch/>
        </p:blipFill>
        <p:spPr>
          <a:xfrm>
            <a:off x="2387601" y="342900"/>
            <a:ext cx="7416798" cy="4171950"/>
          </a:xfrm>
          <a:prstGeom prst="rect">
            <a:avLst/>
          </a:prstGeom>
        </p:spPr>
      </p:pic>
      <p:sp>
        <p:nvSpPr>
          <p:cNvPr id="3" name="CuadroTexto 2">
            <a:extLst>
              <a:ext uri="{FF2B5EF4-FFF2-40B4-BE49-F238E27FC236}">
                <a16:creationId xmlns:a16="http://schemas.microsoft.com/office/drawing/2014/main" id="{F8181F81-5C4E-4704-B148-5AA9AEC7E12D}"/>
              </a:ext>
            </a:extLst>
          </p:cNvPr>
          <p:cNvSpPr txBox="1"/>
          <p:nvPr/>
        </p:nvSpPr>
        <p:spPr>
          <a:xfrm>
            <a:off x="1768793" y="5029199"/>
            <a:ext cx="9901237" cy="646331"/>
          </a:xfrm>
          <a:prstGeom prst="rect">
            <a:avLst/>
          </a:prstGeom>
          <a:noFill/>
        </p:spPr>
        <p:txBody>
          <a:bodyPr wrap="square" rtlCol="0">
            <a:spAutoFit/>
          </a:bodyPr>
          <a:lstStyle/>
          <a:p>
            <a:r>
              <a:rPr lang="es-ES" dirty="0"/>
              <a:t>ESPERAMOS A QUE FINALICE LA INSTALACION DE COMPONENTES ADIONALES </a:t>
            </a:r>
          </a:p>
          <a:p>
            <a:endParaRPr lang="es-ES" dirty="0"/>
          </a:p>
        </p:txBody>
      </p:sp>
    </p:spTree>
    <p:extLst>
      <p:ext uri="{BB962C8B-B14F-4D97-AF65-F5344CB8AC3E}">
        <p14:creationId xmlns:p14="http://schemas.microsoft.com/office/powerpoint/2010/main" val="2790918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F557A17-52BD-4084-BF9D-519C879D5CFF}"/>
              </a:ext>
            </a:extLst>
          </p:cNvPr>
          <p:cNvPicPr/>
          <p:nvPr/>
        </p:nvPicPr>
        <p:blipFill rotWithShape="1">
          <a:blip r:embed="rId2"/>
          <a:srcRect t="13466" b="15664"/>
          <a:stretch/>
        </p:blipFill>
        <p:spPr>
          <a:xfrm>
            <a:off x="237764" y="242888"/>
            <a:ext cx="7091724" cy="3953162"/>
          </a:xfrm>
          <a:prstGeom prst="roundRect">
            <a:avLst>
              <a:gd name="adj" fmla="val 0"/>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3" name="CuadroTexto 2">
            <a:extLst>
              <a:ext uri="{FF2B5EF4-FFF2-40B4-BE49-F238E27FC236}">
                <a16:creationId xmlns:a16="http://schemas.microsoft.com/office/drawing/2014/main" id="{BCD069DB-6FAF-4F39-BD6C-4F3F07420A2B}"/>
              </a:ext>
            </a:extLst>
          </p:cNvPr>
          <p:cNvSpPr txBox="1"/>
          <p:nvPr/>
        </p:nvSpPr>
        <p:spPr>
          <a:xfrm>
            <a:off x="7509510" y="605790"/>
            <a:ext cx="4444726" cy="1477328"/>
          </a:xfrm>
          <a:prstGeom prst="rect">
            <a:avLst/>
          </a:prstGeom>
          <a:noFill/>
        </p:spPr>
        <p:txBody>
          <a:bodyPr wrap="square" rtlCol="0">
            <a:spAutoFit/>
          </a:bodyPr>
          <a:lstStyle/>
          <a:p>
            <a:r>
              <a:rPr lang="es-ES" dirty="0"/>
              <a:t>COMO BUENA PRACTICA ELEGIRIAMOS EN UN ENTORNO NORMAL CIFRAR LA CARPETA, PERO COMO ESTAMOS EN UN ENTORNO DE PRUEBAS ELEGIREMOS NO </a:t>
            </a:r>
          </a:p>
        </p:txBody>
      </p:sp>
    </p:spTree>
    <p:extLst>
      <p:ext uri="{BB962C8B-B14F-4D97-AF65-F5344CB8AC3E}">
        <p14:creationId xmlns:p14="http://schemas.microsoft.com/office/powerpoint/2010/main" val="1866861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9" name="Rounded Rectangle 7">
            <a:extLst>
              <a:ext uri="{FF2B5EF4-FFF2-40B4-BE49-F238E27FC236}">
                <a16:creationId xmlns:a16="http://schemas.microsoft.com/office/drawing/2014/main" id="{C0606E1B-B00B-4EA0-91C9-93AF337519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358" y="799063"/>
            <a:ext cx="7009395" cy="5260058"/>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4F11C4B9-2A5A-45DA-A4EA-EB7FF198BC74}"/>
              </a:ext>
            </a:extLst>
          </p:cNvPr>
          <p:cNvPicPr/>
          <p:nvPr/>
        </p:nvPicPr>
        <p:blipFill>
          <a:blip r:embed="rId3"/>
          <a:stretch>
            <a:fillRect/>
          </a:stretch>
        </p:blipFill>
        <p:spPr>
          <a:xfrm>
            <a:off x="4518324" y="1123525"/>
            <a:ext cx="6107463" cy="4611134"/>
          </a:xfrm>
          <a:prstGeom prst="rect">
            <a:avLst/>
          </a:prstGeom>
        </p:spPr>
      </p:pic>
      <p:sp>
        <p:nvSpPr>
          <p:cNvPr id="3" name="CuadroTexto 2">
            <a:extLst>
              <a:ext uri="{FF2B5EF4-FFF2-40B4-BE49-F238E27FC236}">
                <a16:creationId xmlns:a16="http://schemas.microsoft.com/office/drawing/2014/main" id="{36ADC92F-8916-4ABD-AF0D-4ABFA8E55817}"/>
              </a:ext>
            </a:extLst>
          </p:cNvPr>
          <p:cNvSpPr txBox="1"/>
          <p:nvPr/>
        </p:nvSpPr>
        <p:spPr>
          <a:xfrm>
            <a:off x="300038" y="1328738"/>
            <a:ext cx="3316354" cy="2520000"/>
          </a:xfrm>
          <a:prstGeom prst="rect">
            <a:avLst/>
          </a:prstGeom>
          <a:noFill/>
        </p:spPr>
        <p:txBody>
          <a:bodyPr wrap="square" rtlCol="0">
            <a:spAutoFit/>
          </a:bodyPr>
          <a:lstStyle/>
          <a:p>
            <a:r>
              <a:rPr lang="es-ES" dirty="0"/>
              <a:t>EN EL PROCESO DE CONFIGURACION DE RED NOS PEDIRA INTRODUCIR UN PROXY HTTP SI LO NECESITAMOS PARA CONECTAR EL SISTEMA A LA RED, EN ESTE CASO NO ES NECESARIO.</a:t>
            </a:r>
          </a:p>
        </p:txBody>
      </p:sp>
    </p:spTree>
    <p:extLst>
      <p:ext uri="{BB962C8B-B14F-4D97-AF65-F5344CB8AC3E}">
        <p14:creationId xmlns:p14="http://schemas.microsoft.com/office/powerpoint/2010/main" val="51148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7A3D101-1EA0-41E5-A9B5-2F50B5DE0851}"/>
              </a:ext>
            </a:extLst>
          </p:cNvPr>
          <p:cNvPicPr/>
          <p:nvPr/>
        </p:nvPicPr>
        <p:blipFill>
          <a:blip r:embed="rId2"/>
          <a:stretch>
            <a:fillRect/>
          </a:stretch>
        </p:blipFill>
        <p:spPr>
          <a:xfrm>
            <a:off x="2960370" y="0"/>
            <a:ext cx="6096000" cy="4457700"/>
          </a:xfrm>
          <a:prstGeom prst="rect">
            <a:avLst/>
          </a:prstGeom>
        </p:spPr>
      </p:pic>
      <p:sp>
        <p:nvSpPr>
          <p:cNvPr id="3" name="CuadroTexto 2">
            <a:extLst>
              <a:ext uri="{FF2B5EF4-FFF2-40B4-BE49-F238E27FC236}">
                <a16:creationId xmlns:a16="http://schemas.microsoft.com/office/drawing/2014/main" id="{76FC587A-3853-4AEB-9049-AC7A00D1614D}"/>
              </a:ext>
            </a:extLst>
          </p:cNvPr>
          <p:cNvSpPr txBox="1"/>
          <p:nvPr/>
        </p:nvSpPr>
        <p:spPr>
          <a:xfrm>
            <a:off x="1165860" y="4869180"/>
            <a:ext cx="10104120" cy="646331"/>
          </a:xfrm>
          <a:prstGeom prst="rect">
            <a:avLst/>
          </a:prstGeom>
          <a:noFill/>
        </p:spPr>
        <p:txBody>
          <a:bodyPr wrap="square" rtlCol="0">
            <a:spAutoFit/>
          </a:bodyPr>
          <a:lstStyle/>
          <a:p>
            <a:r>
              <a:rPr lang="es-ES" dirty="0"/>
              <a:t>CONFIGURAMOS EL RELOJ DEL SISTEMA SELECCIONANDO NUESTRA ZONA HORARIA </a:t>
            </a:r>
          </a:p>
          <a:p>
            <a:endParaRPr lang="es-ES" dirty="0"/>
          </a:p>
        </p:txBody>
      </p:sp>
    </p:spTree>
    <p:extLst>
      <p:ext uri="{BB962C8B-B14F-4D97-AF65-F5344CB8AC3E}">
        <p14:creationId xmlns:p14="http://schemas.microsoft.com/office/powerpoint/2010/main" val="1025199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2AD0D5C-3D0D-488C-AED7-E1D38BBC2DA0}"/>
              </a:ext>
            </a:extLst>
          </p:cNvPr>
          <p:cNvPicPr/>
          <p:nvPr/>
        </p:nvPicPr>
        <p:blipFill>
          <a:blip r:embed="rId2"/>
          <a:stretch>
            <a:fillRect/>
          </a:stretch>
        </p:blipFill>
        <p:spPr>
          <a:xfrm>
            <a:off x="0" y="1374775"/>
            <a:ext cx="5400040" cy="4108450"/>
          </a:xfrm>
          <a:prstGeom prst="rect">
            <a:avLst/>
          </a:prstGeom>
        </p:spPr>
      </p:pic>
      <p:sp>
        <p:nvSpPr>
          <p:cNvPr id="3" name="CuadroTexto 2">
            <a:extLst>
              <a:ext uri="{FF2B5EF4-FFF2-40B4-BE49-F238E27FC236}">
                <a16:creationId xmlns:a16="http://schemas.microsoft.com/office/drawing/2014/main" id="{B3A99610-9FE3-40CA-90DC-0F68D4D56E4D}"/>
              </a:ext>
            </a:extLst>
          </p:cNvPr>
          <p:cNvSpPr txBox="1"/>
          <p:nvPr/>
        </p:nvSpPr>
        <p:spPr>
          <a:xfrm>
            <a:off x="5715000" y="1634490"/>
            <a:ext cx="6057900" cy="3416320"/>
          </a:xfrm>
          <a:prstGeom prst="rect">
            <a:avLst/>
          </a:prstGeom>
          <a:noFill/>
        </p:spPr>
        <p:txBody>
          <a:bodyPr wrap="square" rtlCol="0">
            <a:spAutoFit/>
          </a:bodyPr>
          <a:lstStyle/>
          <a:p>
            <a:r>
              <a:rPr lang="es-ES" dirty="0"/>
              <a:t>TASKEL, ES EL SISTEMA ENCARGADO DE ACTUALIZAR NUESTRO SISTEMA, ADEMAS DE INSTALAR ALGUNOS PAQUETES DE APLICACIONES PREDEFINIDOS COMO LOS QUE VEREMOS A CONTINUACION. </a:t>
            </a:r>
          </a:p>
          <a:p>
            <a:endParaRPr lang="es-ES" dirty="0"/>
          </a:p>
          <a:p>
            <a:r>
              <a:rPr lang="es-ES" dirty="0"/>
              <a:t>ELEGIMOS INSTALAR LAS ACTUALIZACIONES DE SEGURIDAD AUTOMATICAMENTE YA QUE LO RECOMENDADO ES TENER NUESTRO SISTEMA ACTUALIZADO SIEMPRE QUE SEA POSIBLE PARA CORREGIR FALLOS DE SEGURIDAD QUE PUDIERAN PRODUCIRSE</a:t>
            </a:r>
          </a:p>
          <a:p>
            <a:endParaRPr lang="es-ES" dirty="0"/>
          </a:p>
        </p:txBody>
      </p:sp>
    </p:spTree>
    <p:extLst>
      <p:ext uri="{BB962C8B-B14F-4D97-AF65-F5344CB8AC3E}">
        <p14:creationId xmlns:p14="http://schemas.microsoft.com/office/powerpoint/2010/main" val="801119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29</TotalTime>
  <Words>332</Words>
  <Application>Microsoft Office PowerPoint</Application>
  <PresentationFormat>Panorámica</PresentationFormat>
  <Paragraphs>25</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Century Gothic</vt:lpstr>
      <vt:lpstr>Wingdings</vt:lpstr>
      <vt:lpstr>Malla</vt:lpstr>
      <vt:lpstr>INSTALACION DE UBUNTU SERVER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Miguel Guerrero Gamero</dc:creator>
  <cp:lastModifiedBy>Luis Miguel Guerrero Gamero</cp:lastModifiedBy>
  <cp:revision>4</cp:revision>
  <dcterms:created xsi:type="dcterms:W3CDTF">2018-04-27T06:29:10Z</dcterms:created>
  <dcterms:modified xsi:type="dcterms:W3CDTF">2018-04-27T06:59:05Z</dcterms:modified>
</cp:coreProperties>
</file>