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7769"/>
    <a:srgbClr val="232122"/>
    <a:srgbClr val="AF9577"/>
    <a:srgbClr val="6F6155"/>
    <a:srgbClr val="DCC0A5"/>
    <a:srgbClr val="B8B49A"/>
    <a:srgbClr val="C1BDA7"/>
    <a:srgbClr val="ABA589"/>
    <a:srgbClr val="F9F8D8"/>
    <a:srgbClr val="B89B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21" autoAdjust="0"/>
    <p:restoredTop sz="94660"/>
  </p:normalViewPr>
  <p:slideViewPr>
    <p:cSldViewPr snapToGrid="0">
      <p:cViewPr>
        <p:scale>
          <a:sx n="130" d="100"/>
          <a:sy n="130" d="100"/>
        </p:scale>
        <p:origin x="178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DC1D4-B1E6-4E64-9539-7F9F962C528A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E7302-8766-4EF9-9B09-AE36E45027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4840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8E7302-8766-4EF9-9B09-AE36E45027D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21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9F1B-BDAE-0FB9-FD59-418873114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AA60C9-2732-F4C9-41A9-D0B86F809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03E59-1E4B-5983-D56A-861E9BF8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A88-81F7-C0F3-2BC5-4432A44C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566B0-D40E-B1C7-B143-3D8B8B651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6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0840-5914-D68D-A52C-E51697A8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8FCC1-4E87-32DE-0CBD-CEFF15397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84A7-6CA6-EA45-330E-BC7CA297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57355-E715-375A-8A0F-F8847522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96A39-839F-A99F-0C81-0B46E388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42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6357C-5B06-5509-41DD-E6087B381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2885A-9ED9-8A35-231F-B02DCBCFD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C5437-70CE-145C-BA62-A7274818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3EBF-9FF7-AFF4-C005-4C2DDA31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3BA-F400-49B6-16B7-3019D471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309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B4C3-E41D-36CE-5D28-2AC8518E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053E9-AB67-B6B3-0032-6BD52B83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E511B-E6AF-0A94-A012-1F017A56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8FEC2-6F03-F3EE-BDA5-77AB6D65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98972-4C67-BF53-C4E7-FEF5F79C0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791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603-4FAB-E541-2368-F2D211BC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DC472-00BA-22FC-1ECF-8386A43CA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6E076-7BD5-25CF-A467-CF61A91E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499A7-D924-A069-9B74-994EC4B8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033FF-718A-2B28-C953-FF538A60D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81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359C-4CA2-BC5D-9CCC-5A1D4FEA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E7638-3EC9-8169-0FD5-A9BA13394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5240E-E56E-CB96-7223-87A73C2A5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FDD025-5D19-9E75-725A-034578005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564-A2C7-8F71-2449-6988DFF2D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203B4-3AFB-E136-8111-DE3551BE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19FA-5E12-9D72-7D07-E1101F67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B1F75-51FB-DBEA-97A3-B43A67E49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69CE9-B6E1-08E4-7A08-3E5A63AEC0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B9FA11-FB5A-5DA7-6746-0E54FFCD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85657-C7E4-D793-DB8D-56AC6CD0E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66C089-92E8-9495-8DAC-ADC413C1B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2F6A0-3708-1F5D-B879-20841058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C9AA3-13EF-5836-0C05-685E59EF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53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A757-D5EE-190C-3537-32323B28B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2D3482-4855-D555-3A7E-6F850E3BA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2F3AC-7A96-74E0-FD2A-B86003ED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11663-093E-2F63-56A9-A0053DD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338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E7A98-276A-01A3-54A5-34EF95E56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09EDF-432D-0DD9-56DD-3450D314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5CC8B-013D-22AB-F04E-452D4439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40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F134-1B20-3ACB-9533-7534492D9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6CEB8-9C5D-AB97-E6C8-079FA0EC2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CC80F-5193-BAF1-8B63-E2EAFC18F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19E35-B923-8CB4-9C22-55E653AB7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0220FC-7F57-4E88-C216-241CA86C7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78F21-6B82-B070-1C1C-C13AA1E2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4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75F8-697A-78EB-E81D-E81A82CC0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9A0802-B741-FB62-39EC-B1650AEF5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D8BE2-C0BA-A971-D991-33A978EBD3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34AF-A8C4-9FE4-77A8-129F44B73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0155D-2309-3CF3-4286-C8F2122D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F7A9E-A614-0EC1-B1E8-031580421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979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F8ED9-9172-2645-B917-CE3F93C2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95813-7814-6037-F2B9-089B2965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2E9C-ED7E-1EA7-8FBE-48E75A887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8D73C-56D3-43AF-87A1-713F012AFE75}" type="datetimeFigureOut">
              <a:rPr lang="en-GB" smtClean="0"/>
              <a:t>27/03/2025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16E7E-6D67-7504-CC08-48B5448810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8F0F-2CD9-91F5-3192-3C7240030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C2628-9B78-4A69-9D4C-09B0C1FF5F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50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lowchart: Terminator 32">
            <a:extLst>
              <a:ext uri="{FF2B5EF4-FFF2-40B4-BE49-F238E27FC236}">
                <a16:creationId xmlns:a16="http://schemas.microsoft.com/office/drawing/2014/main" id="{40A320FB-5B9C-E77D-468C-7E440C171F6B}"/>
              </a:ext>
            </a:extLst>
          </p:cNvPr>
          <p:cNvSpPr/>
          <p:nvPr/>
        </p:nvSpPr>
        <p:spPr>
          <a:xfrm>
            <a:off x="1847392" y="2465908"/>
            <a:ext cx="8497213" cy="3248420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DCC0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83D159-61E3-29F1-1BF0-04B6AB4FBC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" y="0"/>
            <a:ext cx="12191999" cy="1876926"/>
          </a:xfrm>
          <a:prstGeom prst="rect">
            <a:avLst/>
          </a:prstGeom>
          <a:solidFill>
            <a:srgbClr val="232122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FDF054-D3D4-CFE6-3FB9-A46234603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911" y="151815"/>
            <a:ext cx="6220178" cy="1019426"/>
          </a:xfrm>
        </p:spPr>
        <p:txBody>
          <a:bodyPr/>
          <a:lstStyle/>
          <a:p>
            <a:r>
              <a:rPr lang="en-GB" dirty="0">
                <a:solidFill>
                  <a:srgbClr val="DCC0A5"/>
                </a:solidFill>
                <a:latin typeface="Varcon" pitchFamily="50" charset="0"/>
              </a:rPr>
              <a:t>Cloud 9 Socials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65636-163B-C342-42FF-E494256B7D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1651" y="1280847"/>
            <a:ext cx="7768698" cy="512762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DCC0A5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Brand Identity and Marketing Strategy Presentation</a:t>
            </a:r>
          </a:p>
        </p:txBody>
      </p:sp>
      <p:sp>
        <p:nvSpPr>
          <p:cNvPr id="28" name="Flowchart: Terminator 27">
            <a:extLst>
              <a:ext uri="{FF2B5EF4-FFF2-40B4-BE49-F238E27FC236}">
                <a16:creationId xmlns:a16="http://schemas.microsoft.com/office/drawing/2014/main" id="{342FA42D-3F6D-A3EF-AFC7-5B7AD5B4639F}"/>
              </a:ext>
            </a:extLst>
          </p:cNvPr>
          <p:cNvSpPr/>
          <p:nvPr/>
        </p:nvSpPr>
        <p:spPr>
          <a:xfrm>
            <a:off x="9358489" y="201747"/>
            <a:ext cx="2193219" cy="838451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DCC0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lowchart: Terminator 26">
            <a:extLst>
              <a:ext uri="{FF2B5EF4-FFF2-40B4-BE49-F238E27FC236}">
                <a16:creationId xmlns:a16="http://schemas.microsoft.com/office/drawing/2014/main" id="{C49B2991-2D62-2190-F6A1-891A85A13231}"/>
              </a:ext>
            </a:extLst>
          </p:cNvPr>
          <p:cNvSpPr/>
          <p:nvPr/>
        </p:nvSpPr>
        <p:spPr>
          <a:xfrm>
            <a:off x="9787997" y="497031"/>
            <a:ext cx="2193219" cy="838451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DCC0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C8E48FA8-D309-4B78-18D7-59C73925DE82}"/>
              </a:ext>
            </a:extLst>
          </p:cNvPr>
          <p:cNvSpPr/>
          <p:nvPr/>
        </p:nvSpPr>
        <p:spPr>
          <a:xfrm>
            <a:off x="640292" y="201746"/>
            <a:ext cx="2193219" cy="838451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DCC0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073B2526-72D9-4D87-65C4-1CCDA6AED970}"/>
              </a:ext>
            </a:extLst>
          </p:cNvPr>
          <p:cNvSpPr/>
          <p:nvPr/>
        </p:nvSpPr>
        <p:spPr>
          <a:xfrm>
            <a:off x="210784" y="519237"/>
            <a:ext cx="2193219" cy="838451"/>
          </a:xfrm>
          <a:prstGeom prst="flowChartTerminator">
            <a:avLst/>
          </a:prstGeom>
          <a:solidFill>
            <a:schemeClr val="bg1"/>
          </a:solidFill>
          <a:ln w="38100">
            <a:solidFill>
              <a:srgbClr val="DCC0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AE4403-A4AC-7501-A631-E7EB23659171}"/>
              </a:ext>
            </a:extLst>
          </p:cNvPr>
          <p:cNvSpPr txBox="1"/>
          <p:nvPr/>
        </p:nvSpPr>
        <p:spPr>
          <a:xfrm>
            <a:off x="2328319" y="3074455"/>
            <a:ext cx="75353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 great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digital marketing strategy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can drive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audience engagement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by connecting hospitality services with guests through tailored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online strategies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 By taking advantage of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social media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search engine optimisation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and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targeted adverts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, businesses can take greater control of their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bookings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and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brand identity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 A data driven approach can enable your business to thrive through the application of an efficient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digital content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 campaign, ensuring that you get the most out of every </a:t>
            </a: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audience interaction</a:t>
            </a:r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badi" panose="020B0604020104020204" pitchFamily="34" charset="0"/>
              </a:rPr>
              <a:t>.</a:t>
            </a:r>
            <a:endParaRPr lang="en-GB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55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BF5AF4D-0B8D-1E80-30CB-310C0E07634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357315"/>
            <a:ext cx="12192000" cy="2500685"/>
          </a:xfrm>
          <a:prstGeom prst="rect">
            <a:avLst/>
          </a:prstGeom>
          <a:solidFill>
            <a:srgbClr val="6F61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8DE40F-BCCE-D44F-65C6-49984F68BBD4}"/>
              </a:ext>
            </a:extLst>
          </p:cNvPr>
          <p:cNvSpPr/>
          <p:nvPr/>
        </p:nvSpPr>
        <p:spPr>
          <a:xfrm>
            <a:off x="1" y="0"/>
            <a:ext cx="3910262" cy="2586790"/>
          </a:xfrm>
          <a:prstGeom prst="rect">
            <a:avLst/>
          </a:prstGeom>
          <a:solidFill>
            <a:srgbClr val="232122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247093-893A-00AF-FC2E-1C4C13EF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10263" cy="258679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solidFill>
                  <a:srgbClr val="DCC0A5"/>
                </a:solidFill>
                <a:latin typeface="Varcon" pitchFamily="50" charset="0"/>
              </a:rPr>
              <a:t>Brand Identity</a:t>
            </a:r>
            <a:br>
              <a:rPr lang="en-GB" dirty="0">
                <a:solidFill>
                  <a:srgbClr val="DCC0A5"/>
                </a:solidFill>
                <a:latin typeface="Varcon" pitchFamily="50" charset="0"/>
              </a:rPr>
            </a:br>
            <a:r>
              <a:rPr lang="en-GB" dirty="0">
                <a:solidFill>
                  <a:srgbClr val="DCC0A5"/>
                </a:solidFill>
                <a:latin typeface="Varcon" pitchFamily="50" charset="0"/>
              </a:rPr>
              <a:t>and</a:t>
            </a:r>
            <a:br>
              <a:rPr lang="en-GB" dirty="0">
                <a:solidFill>
                  <a:srgbClr val="DCC0A5"/>
                </a:solidFill>
                <a:latin typeface="Varcon" pitchFamily="50" charset="0"/>
              </a:rPr>
            </a:br>
            <a:r>
              <a:rPr lang="en-GB" dirty="0">
                <a:solidFill>
                  <a:srgbClr val="DCC0A5"/>
                </a:solidFill>
                <a:latin typeface="Varcon" pitchFamily="50" charset="0"/>
              </a:rPr>
              <a:t>Logo Concepts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E0877A-C24A-5067-F149-0F5A3FF4A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66" y="4653720"/>
            <a:ext cx="2882929" cy="1928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A26ABF-6E1D-A38B-0601-0C2370FC3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3646" y="4541676"/>
            <a:ext cx="3336983" cy="21319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C7D293-1E85-7239-A07E-9E3006348A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6490" y="4541676"/>
            <a:ext cx="3590974" cy="207433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676C04-84BD-985D-D1E1-A7445BDC8D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9180234" y="1388706"/>
            <a:ext cx="3910262" cy="159817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215A839-03E7-BF51-07B5-4990895FD788}"/>
              </a:ext>
            </a:extLst>
          </p:cNvPr>
          <p:cNvSpPr txBox="1"/>
          <p:nvPr/>
        </p:nvSpPr>
        <p:spPr>
          <a:xfrm>
            <a:off x="8223657" y="2086502"/>
            <a:ext cx="16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Contacts Print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62FC7B-D4F6-46FE-0196-3746D1DD0F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89411" y="2455834"/>
            <a:ext cx="2676936" cy="168709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A902B39-7D1F-4968-46F0-87031FC8B7AE}"/>
              </a:ext>
            </a:extLst>
          </p:cNvPr>
          <p:cNvSpPr/>
          <p:nvPr/>
        </p:nvSpPr>
        <p:spPr>
          <a:xfrm>
            <a:off x="0" y="4343188"/>
            <a:ext cx="12192000" cy="69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1F3771-FECF-62A6-D941-79147BC617BF}"/>
              </a:ext>
            </a:extLst>
          </p:cNvPr>
          <p:cNvSpPr txBox="1"/>
          <p:nvPr/>
        </p:nvSpPr>
        <p:spPr>
          <a:xfrm>
            <a:off x="8547237" y="235280"/>
            <a:ext cx="1661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Colour Pallet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653CE0F-915F-F14C-DC24-85E1D54A2D51}"/>
              </a:ext>
            </a:extLst>
          </p:cNvPr>
          <p:cNvSpPr/>
          <p:nvPr/>
        </p:nvSpPr>
        <p:spPr>
          <a:xfrm rot="5400000">
            <a:off x="10116229" y="360312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E4112A-A238-BAD3-69A5-2FDD8FDE58D8}"/>
              </a:ext>
            </a:extLst>
          </p:cNvPr>
          <p:cNvSpPr/>
          <p:nvPr/>
        </p:nvSpPr>
        <p:spPr>
          <a:xfrm rot="10800000">
            <a:off x="9874344" y="2211534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5BDE8ED-4AC5-4F85-3C18-C7CA6A056F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43" y="2741110"/>
            <a:ext cx="4001058" cy="7049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2516502-D0D7-7AFE-F909-303B2EFDE3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43" y="3604367"/>
            <a:ext cx="3210373" cy="61921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1720AD-A34B-9109-C269-6446548424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28662" y="3645399"/>
            <a:ext cx="1314633" cy="5239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CB35BBF-B399-9C90-A6B0-5E3020063C64}"/>
              </a:ext>
            </a:extLst>
          </p:cNvPr>
          <p:cNvSpPr txBox="1"/>
          <p:nvPr/>
        </p:nvSpPr>
        <p:spPr>
          <a:xfrm>
            <a:off x="4275145" y="2671010"/>
            <a:ext cx="123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Title Case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E000A-238B-1227-1A90-59BE4E32642A}"/>
              </a:ext>
            </a:extLst>
          </p:cNvPr>
          <p:cNvSpPr txBox="1"/>
          <p:nvPr/>
        </p:nvSpPr>
        <p:spPr>
          <a:xfrm>
            <a:off x="3461058" y="3504402"/>
            <a:ext cx="1512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Information &amp; Links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ED1D753-5B7B-5386-C92A-F9ED635D1798}"/>
              </a:ext>
            </a:extLst>
          </p:cNvPr>
          <p:cNvSpPr txBox="1"/>
          <p:nvPr/>
        </p:nvSpPr>
        <p:spPr>
          <a:xfrm>
            <a:off x="6487180" y="3553618"/>
            <a:ext cx="76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Body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92045899-2552-BD2B-378E-14C398BB3711}"/>
              </a:ext>
            </a:extLst>
          </p:cNvPr>
          <p:cNvSpPr/>
          <p:nvPr/>
        </p:nvSpPr>
        <p:spPr>
          <a:xfrm rot="16200000">
            <a:off x="6390970" y="3678650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CE7E6391-2131-8C01-E350-469FDDA0BA9B}"/>
              </a:ext>
            </a:extLst>
          </p:cNvPr>
          <p:cNvSpPr/>
          <p:nvPr/>
        </p:nvSpPr>
        <p:spPr>
          <a:xfrm rot="16200000">
            <a:off x="4159141" y="2801627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550DC381-6628-6D8E-801B-21B2896AC60A}"/>
              </a:ext>
            </a:extLst>
          </p:cNvPr>
          <p:cNvSpPr/>
          <p:nvPr/>
        </p:nvSpPr>
        <p:spPr>
          <a:xfrm rot="16200000">
            <a:off x="3349390" y="3644714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944FC8B-E6E4-FC0D-A8A3-7E9D5F4D8DAD}"/>
              </a:ext>
            </a:extLst>
          </p:cNvPr>
          <p:cNvSpPr/>
          <p:nvPr/>
        </p:nvSpPr>
        <p:spPr>
          <a:xfrm>
            <a:off x="4291045" y="241993"/>
            <a:ext cx="1808520" cy="617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  <a:latin typeface="Varcon" pitchFamily="50" charset="0"/>
              </a:rPr>
              <a:t>Varcon</a:t>
            </a:r>
            <a:endParaRPr lang="en-GB" dirty="0">
              <a:solidFill>
                <a:schemeClr val="tx1"/>
              </a:solidFill>
              <a:latin typeface="Varcon" pitchFamily="50" charset="0"/>
            </a:endParaRPr>
          </a:p>
        </p:txBody>
      </p:sp>
      <p:pic>
        <p:nvPicPr>
          <p:cNvPr id="42" name="Picture 41" descr="A logo with clouds on it&#10;&#10;AI-generated content may be incorrect.">
            <a:extLst>
              <a:ext uri="{FF2B5EF4-FFF2-40B4-BE49-F238E27FC236}">
                <a16:creationId xmlns:a16="http://schemas.microsoft.com/office/drawing/2014/main" id="{48A5A6A5-278A-4B82-5DFD-429F0EEEA29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82" y="149385"/>
            <a:ext cx="1950457" cy="161987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1A2E0A2F-40F1-9C3A-4C0D-3328401A903F}"/>
              </a:ext>
            </a:extLst>
          </p:cNvPr>
          <p:cNvSpPr txBox="1"/>
          <p:nvPr/>
        </p:nvSpPr>
        <p:spPr>
          <a:xfrm>
            <a:off x="5028662" y="1063361"/>
            <a:ext cx="123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Branding Prompts</a:t>
            </a: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253F1023-8311-91CE-C8D8-C8DC489F0852}"/>
              </a:ext>
            </a:extLst>
          </p:cNvPr>
          <p:cNvSpPr/>
          <p:nvPr/>
        </p:nvSpPr>
        <p:spPr>
          <a:xfrm rot="5400000">
            <a:off x="6077443" y="1454890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58F715F4-B420-E380-B009-62A56CA7875F}"/>
              </a:ext>
            </a:extLst>
          </p:cNvPr>
          <p:cNvSpPr/>
          <p:nvPr/>
        </p:nvSpPr>
        <p:spPr>
          <a:xfrm>
            <a:off x="5126129" y="950774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1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BFF317-C7C5-90FA-E732-B6F73674075E}"/>
              </a:ext>
            </a:extLst>
          </p:cNvPr>
          <p:cNvSpPr/>
          <p:nvPr/>
        </p:nvSpPr>
        <p:spPr>
          <a:xfrm>
            <a:off x="4139865" y="0"/>
            <a:ext cx="3912268" cy="1443788"/>
          </a:xfrm>
          <a:prstGeom prst="rect">
            <a:avLst/>
          </a:prstGeom>
          <a:solidFill>
            <a:srgbClr val="232122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1232B-2EB0-4C59-FD61-670556BC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9494" y="0"/>
            <a:ext cx="3433011" cy="1443788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DCC0A5"/>
                </a:solidFill>
                <a:latin typeface="Varcon" pitchFamily="50" charset="0"/>
              </a:rPr>
              <a:t>Marketing Strategy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965A74-9711-EB89-69B5-6AACE2CD7479}"/>
              </a:ext>
            </a:extLst>
          </p:cNvPr>
          <p:cNvSpPr/>
          <p:nvPr/>
        </p:nvSpPr>
        <p:spPr>
          <a:xfrm>
            <a:off x="385012" y="1443790"/>
            <a:ext cx="3064042" cy="403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Small, independent and new hospitality providers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Event venue managers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Restaurant and café owners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Marketing team leaders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Brand image leaders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5AFDC8-60E8-50F9-DF2C-1EB52800C3C7}"/>
              </a:ext>
            </a:extLst>
          </p:cNvPr>
          <p:cNvSpPr/>
          <p:nvPr/>
        </p:nvSpPr>
        <p:spPr>
          <a:xfrm>
            <a:off x="385012" y="705855"/>
            <a:ext cx="3064042" cy="737935"/>
          </a:xfrm>
          <a:prstGeom prst="rect">
            <a:avLst/>
          </a:prstGeom>
          <a:solidFill>
            <a:srgbClr val="232122"/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The Audience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C1F033-1B9F-0615-AD06-798BDCD0B6DA}"/>
              </a:ext>
            </a:extLst>
          </p:cNvPr>
          <p:cNvSpPr/>
          <p:nvPr/>
        </p:nvSpPr>
        <p:spPr>
          <a:xfrm>
            <a:off x="4563979" y="2394284"/>
            <a:ext cx="3064042" cy="403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Facebook, Instagram – </a:t>
            </a:r>
            <a:r>
              <a:rPr lang="en-GB" sz="16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for contacting potential clients based on their present digital marketing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LinkedIn – </a:t>
            </a:r>
            <a:r>
              <a:rPr lang="en-GB" sz="16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networking to find relevant clients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YouTube – </a:t>
            </a:r>
            <a:r>
              <a:rPr lang="en-GB" sz="1600" i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host video case studies based on previous experience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639B15-4E20-D2D1-0527-8C97A9DF5A0A}"/>
              </a:ext>
            </a:extLst>
          </p:cNvPr>
          <p:cNvSpPr/>
          <p:nvPr/>
        </p:nvSpPr>
        <p:spPr>
          <a:xfrm>
            <a:off x="4563979" y="1656349"/>
            <a:ext cx="3064042" cy="737935"/>
          </a:xfrm>
          <a:prstGeom prst="rect">
            <a:avLst/>
          </a:prstGeom>
          <a:solidFill>
            <a:srgbClr val="232122"/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The Platforms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430435-5E10-FA09-106C-7A35BB09A07F}"/>
              </a:ext>
            </a:extLst>
          </p:cNvPr>
          <p:cNvSpPr/>
          <p:nvPr/>
        </p:nvSpPr>
        <p:spPr>
          <a:xfrm>
            <a:off x="8742944" y="1443788"/>
            <a:ext cx="3064042" cy="4030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Growth in client application &amp; target audience engagement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Establishment of a brand identity, visual identity and tone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Position the business as a trusted organisation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Advertise the services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EBBC4-1295-C55F-D93E-94BF38A63928}"/>
              </a:ext>
            </a:extLst>
          </p:cNvPr>
          <p:cNvSpPr/>
          <p:nvPr/>
        </p:nvSpPr>
        <p:spPr>
          <a:xfrm>
            <a:off x="8742944" y="705853"/>
            <a:ext cx="3064042" cy="737935"/>
          </a:xfrm>
          <a:prstGeom prst="rect">
            <a:avLst/>
          </a:prstGeom>
          <a:solidFill>
            <a:srgbClr val="232122"/>
          </a:solidFill>
          <a:ln>
            <a:solidFill>
              <a:srgbClr val="23212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latin typeface="Aharoni" panose="02010803020104030203" pitchFamily="2" charset="-79"/>
                <a:cs typeface="Aharoni" panose="02010803020104030203" pitchFamily="2" charset="-79"/>
              </a:rPr>
              <a:t>The Goals</a:t>
            </a:r>
          </a:p>
        </p:txBody>
      </p:sp>
    </p:spTree>
    <p:extLst>
      <p:ext uri="{BB962C8B-B14F-4D97-AF65-F5344CB8AC3E}">
        <p14:creationId xmlns:p14="http://schemas.microsoft.com/office/powerpoint/2010/main" val="335317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3CAF6F-734B-5445-EBD1-897AE580B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8D0D6E7-709D-AFC2-2FF3-34C8F10E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1356" y="494662"/>
            <a:ext cx="2272788" cy="28388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8DF0A6-E470-A43D-DD9D-3CC47D5CA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3979" y="737736"/>
            <a:ext cx="2272787" cy="2840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CA49DCB-0DD8-2E1A-0A8A-8A8DC7207D4C}"/>
              </a:ext>
            </a:extLst>
          </p:cNvPr>
          <p:cNvSpPr/>
          <p:nvPr/>
        </p:nvSpPr>
        <p:spPr>
          <a:xfrm>
            <a:off x="0" y="0"/>
            <a:ext cx="3433011" cy="1443788"/>
          </a:xfrm>
          <a:prstGeom prst="rect">
            <a:avLst/>
          </a:prstGeom>
          <a:solidFill>
            <a:srgbClr val="232122"/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C1694-8039-DBE2-C6B6-D828BFE7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433011" cy="1443788"/>
          </a:xfrm>
        </p:spPr>
        <p:txBody>
          <a:bodyPr>
            <a:normAutofit/>
          </a:bodyPr>
          <a:lstStyle/>
          <a:p>
            <a:pPr algn="ctr"/>
            <a:r>
              <a:rPr lang="en-GB" sz="4800" dirty="0">
                <a:solidFill>
                  <a:srgbClr val="DCC0A5"/>
                </a:solidFill>
                <a:latin typeface="Varcon" pitchFamily="50" charset="0"/>
              </a:rPr>
              <a:t>Concept Content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84F005-491E-567A-8C20-4AA842C5DD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1356" y="3706729"/>
            <a:ext cx="2289124" cy="2838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B556CC-2F58-7A13-8108-42375825A33E}"/>
              </a:ext>
            </a:extLst>
          </p:cNvPr>
          <p:cNvSpPr txBox="1"/>
          <p:nvPr/>
        </p:nvSpPr>
        <p:spPr>
          <a:xfrm>
            <a:off x="6300832" y="435830"/>
            <a:ext cx="1569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Tips &amp; Tricks Post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25B8339-32F5-FFB8-9EB1-0E9FEA157A5F}"/>
              </a:ext>
            </a:extLst>
          </p:cNvPr>
          <p:cNvSpPr/>
          <p:nvPr/>
        </p:nvSpPr>
        <p:spPr>
          <a:xfrm rot="5400000">
            <a:off x="6980936" y="824669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AB0D9B-3079-2FF5-B47F-C9C57B48E844}"/>
              </a:ext>
            </a:extLst>
          </p:cNvPr>
          <p:cNvSpPr txBox="1"/>
          <p:nvPr/>
        </p:nvSpPr>
        <p:spPr>
          <a:xfrm>
            <a:off x="8626374" y="3578721"/>
            <a:ext cx="1134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Industry Insight Post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2B4B1547-2EF6-8E76-57F9-8634E832381A}"/>
              </a:ext>
            </a:extLst>
          </p:cNvPr>
          <p:cNvSpPr/>
          <p:nvPr/>
        </p:nvSpPr>
        <p:spPr>
          <a:xfrm rot="5400000">
            <a:off x="9516386" y="3980752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C938EB-0646-CE8B-E9C4-CF635467A39D}"/>
              </a:ext>
            </a:extLst>
          </p:cNvPr>
          <p:cNvSpPr txBox="1"/>
          <p:nvPr/>
        </p:nvSpPr>
        <p:spPr>
          <a:xfrm>
            <a:off x="8934450" y="104201"/>
            <a:ext cx="155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haroni" panose="02010803020104030203" pitchFamily="2" charset="-79"/>
                <a:cs typeface="Aharoni" panose="02010803020104030203" pitchFamily="2" charset="-79"/>
              </a:rPr>
              <a:t>Introductory Post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190988D5-AD65-8306-DC40-2CA32CCE8439}"/>
              </a:ext>
            </a:extLst>
          </p:cNvPr>
          <p:cNvSpPr/>
          <p:nvPr/>
        </p:nvSpPr>
        <p:spPr>
          <a:xfrm rot="5400000">
            <a:off x="9560780" y="504204"/>
            <a:ext cx="138352" cy="119269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514A249-DF5B-4814-7B31-71C476204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367528"/>
              </p:ext>
            </p:extLst>
          </p:nvPr>
        </p:nvGraphicFramePr>
        <p:xfrm>
          <a:off x="566021" y="1936035"/>
          <a:ext cx="5771229" cy="43470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27974">
                  <a:extLst>
                    <a:ext uri="{9D8B030D-6E8A-4147-A177-3AD203B41FA5}">
                      <a16:colId xmlns:a16="http://schemas.microsoft.com/office/drawing/2014/main" val="558836357"/>
                    </a:ext>
                  </a:extLst>
                </a:gridCol>
                <a:gridCol w="620396">
                  <a:extLst>
                    <a:ext uri="{9D8B030D-6E8A-4147-A177-3AD203B41FA5}">
                      <a16:colId xmlns:a16="http://schemas.microsoft.com/office/drawing/2014/main" val="1189381547"/>
                    </a:ext>
                  </a:extLst>
                </a:gridCol>
                <a:gridCol w="2195249">
                  <a:extLst>
                    <a:ext uri="{9D8B030D-6E8A-4147-A177-3AD203B41FA5}">
                      <a16:colId xmlns:a16="http://schemas.microsoft.com/office/drawing/2014/main" val="3987022794"/>
                    </a:ext>
                  </a:extLst>
                </a:gridCol>
                <a:gridCol w="1927610">
                  <a:extLst>
                    <a:ext uri="{9D8B030D-6E8A-4147-A177-3AD203B41FA5}">
                      <a16:colId xmlns:a16="http://schemas.microsoft.com/office/drawing/2014/main" val="2409967960"/>
                    </a:ext>
                  </a:extLst>
                </a:gridCol>
              </a:tblGrid>
              <a:tr h="31831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1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1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12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Goals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321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4207497"/>
                  </a:ext>
                </a:extLst>
              </a:tr>
              <a:tr h="63611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9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Facebook: Industry insight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Present importance of service, showcase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730810"/>
                  </a:ext>
                </a:extLst>
              </a:tr>
              <a:tr h="63611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Tuesday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9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Instagram: Brand introduction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Improve brand awareness, attract new followers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167284"/>
                  </a:ext>
                </a:extLst>
              </a:tr>
              <a:tr h="63611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Wednesday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10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LinkedIn: Tips &amp; Tricks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Engage professionals, showcase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886463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Thursday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9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Facebook: Case study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Showcase client success, build credibility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10418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Friday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9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Instagram: Consultation advertisement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Increase number of consultation bookings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91676"/>
                  </a:ext>
                </a:extLst>
              </a:tr>
              <a:tr h="63611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Saturday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10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LinkedIn: Industry insight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Present importance of service, showcase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669476"/>
                  </a:ext>
                </a:extLst>
              </a:tr>
              <a:tr h="494757"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Sunday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000" b="1" dirty="0">
                          <a:latin typeface="Abadi" panose="020B0604020104020204" pitchFamily="34" charset="0"/>
                          <a:cs typeface="Aharoni" panose="02010803020104030203" pitchFamily="2" charset="-79"/>
                        </a:rPr>
                        <a:t>9</a:t>
                      </a:r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Facebook: Tips &amp; Tricks post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Engage audience, showcase knowledge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0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6382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303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</vt:lpstr>
      <vt:lpstr>Aharoni</vt:lpstr>
      <vt:lpstr>Aptos</vt:lpstr>
      <vt:lpstr>Aptos Display</vt:lpstr>
      <vt:lpstr>Arial</vt:lpstr>
      <vt:lpstr>Varcon</vt:lpstr>
      <vt:lpstr>Office Theme</vt:lpstr>
      <vt:lpstr>Cloud 9 Socials</vt:lpstr>
      <vt:lpstr>Brand Identity and Logo Concepts</vt:lpstr>
      <vt:lpstr>Marketing Strategy</vt:lpstr>
      <vt:lpstr>Concept 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Harley Morton</dc:creator>
  <cp:lastModifiedBy>Harley Morton</cp:lastModifiedBy>
  <cp:revision>2</cp:revision>
  <dcterms:created xsi:type="dcterms:W3CDTF">2025-03-27T19:38:30Z</dcterms:created>
  <dcterms:modified xsi:type="dcterms:W3CDTF">2025-03-28T01:11:44Z</dcterms:modified>
</cp:coreProperties>
</file>