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980B9"/>
    <a:srgbClr val="DBFAF4"/>
    <a:srgbClr val="EEFFCC"/>
    <a:srgbClr val="1ABC9C"/>
    <a:srgbClr val="404044"/>
    <a:srgbClr val="4070A0"/>
    <a:srgbClr val="007020"/>
    <a:srgbClr val="E1E4E5"/>
    <a:srgbClr val="1A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56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378B3-BDE5-42E9-9504-6903F4C3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B3A34-3A5F-4110-BE4B-80A6250CE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CAAD9-3921-4A90-99E8-29DD3D0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4C767-D5E4-462A-B032-D2733DFB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E29C3-B927-41D7-B899-0825F18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7BCD3-81EB-4F03-A354-BF4D94BB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BA1259-AE0B-4FE3-8545-19B42371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D83CE-1859-46FD-81AE-CF66EA98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D25C8-A9FE-4590-8961-D458E7A7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82D2-926B-444D-8093-92D2B301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41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BFB5E-6C1B-4C3E-9765-CE7A8ED04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91D2C-9C11-450D-BE03-0421D60C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1E6AA-8E30-40CD-93AC-FD024C0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1E56F-595E-4923-BFA6-0BA2B59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1F3C-33BE-43FC-9270-DB69E510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07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A947-9988-4157-B48F-DBD82BC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BC653-9529-43F9-88C1-97A4F915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78660-AC10-4F44-AA86-751F9533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9C36-BED0-41B8-B565-7E5B4B50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728D7-34BB-4E24-B0C0-A4242E2E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62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12ECD-4BC0-49F8-A37C-A1806964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7DD0AA-A5E0-4CD7-8530-34A2C8B6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2C125-A110-406A-9DB1-1750460C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5797C-21B0-4939-BC2C-6E1456E9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2349C-6EAF-4ADD-A89A-6060DEAB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2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F230-628E-4951-913B-47CC37CB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ECC14-8EC6-422A-A310-A85C29B8A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F16D8D-92B9-45AD-923F-D3CF41F0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43366-17C6-44D0-B3F7-886594C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835CFB-5A24-4664-9D75-9AABD6A8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C9AB03-1719-470E-8821-DFC172DC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96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B9D1A-BDC5-4361-87FE-3144AD5D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A8E47C-E05B-4A8D-A34A-48DC4126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F2DAF5-0D1F-49B0-B810-0F40E974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3D29CB-F0F2-4D60-8930-05B3D694F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2C6255-FBA2-4030-AE9C-007800EE6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D5679A-5316-4AB6-8D67-890E69D8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3F4A2F-4248-4CC1-8D6A-B0D05A8E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0C39A3-99FF-4325-B8F7-5B1CE0F2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58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EB772-EDF7-4D77-8D33-19E1EEE5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F17ECC-9EF3-485C-ADA5-5616BF9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B71468-0E06-42BE-BBF2-8F60D889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5834A2-404A-40D3-A6E7-F4D597BC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0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95375-8163-4495-80A8-FC5BFE51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D9CB63-8D18-40EA-AC96-34005B0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21D84-0D3E-4E1D-8591-9556C7D1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61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E19A9-E3AF-40F0-8EBD-EC99D67A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BF8B2-FAD3-4870-A3E4-FD8BD50E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6137AD-3C81-4E05-83E3-620F0FBA7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1541B2-2268-47D6-86B2-97204F17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04B12-3634-4B8B-AE9C-F846DC3F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E5F18B-48D5-4CD1-B82D-02714EF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2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455B-FB7D-44BB-AA10-EF6D74E6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734136-B80F-464E-A97E-A332DD65F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618A32-C90F-442C-A452-BCAF0FDA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E358C6-2CE8-47E1-8DBD-01CF3087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2059C-9B1A-43C8-8980-97C511BA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7B3BA3-3A14-4AA8-8BF9-1AEC6A5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BB05C1-7D46-45E6-A06E-39089850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44383-C63E-48E5-9DBF-500AA966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E70A8-5DD1-4E8B-BDCD-A4B519C8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34CE-D4A7-4898-AE82-7C05DE55A7C4}" type="datetimeFigureOut">
              <a:rPr lang="es-ES" smtClean="0"/>
              <a:t>13/01/2020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67796-23D9-4EA7-BE17-D0C960FC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7EC9A-2A73-4687-9A4E-7168B6E88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4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B0B1CDE-812C-4CF2-B1C6-64E15C586596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4CBA684-7C63-4D16-828F-11F64EF243EB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35BA772-C120-4AD6-B293-94E908EA6D88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E271117-36AF-4F09-80B6-EFDF75309995}"/>
              </a:ext>
            </a:extLst>
          </p:cNvPr>
          <p:cNvSpPr/>
          <p:nvPr/>
        </p:nvSpPr>
        <p:spPr>
          <a:xfrm>
            <a:off x="2567033" y="921224"/>
            <a:ext cx="9303391" cy="290092"/>
          </a:xfrm>
          <a:prstGeom prst="rect">
            <a:avLst/>
          </a:prstGeom>
          <a:solidFill>
            <a:srgbClr val="6AB0DE"/>
          </a:solidFill>
          <a:ln>
            <a:solidFill>
              <a:srgbClr val="6AB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21" name="Gráfico 20" descr="Información">
            <a:extLst>
              <a:ext uri="{FF2B5EF4-FFF2-40B4-BE49-F238E27FC236}">
                <a16:creationId xmlns:a16="http://schemas.microsoft.com/office/drawing/2014/main" id="{682D9FC4-BAC9-4726-8AC4-ECAFD6512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322" y="921225"/>
            <a:ext cx="275245" cy="290986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014636AE-BF95-4BC8-94C3-9CF6C4310B54}"/>
              </a:ext>
            </a:extLst>
          </p:cNvPr>
          <p:cNvSpPr txBox="1"/>
          <p:nvPr/>
        </p:nvSpPr>
        <p:spPr>
          <a:xfrm>
            <a:off x="2766878" y="884219"/>
            <a:ext cx="89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Vectores y el Sistema de coordenadas 2D</a:t>
            </a:r>
            <a:endParaRPr lang="es-ES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10AE15F-3E92-4794-888E-0EC6A934F71C}"/>
              </a:ext>
            </a:extLst>
          </p:cNvPr>
          <p:cNvSpPr/>
          <p:nvPr/>
        </p:nvSpPr>
        <p:spPr>
          <a:xfrm>
            <a:off x="2563779" y="1226023"/>
            <a:ext cx="9303390" cy="2202969"/>
          </a:xfrm>
          <a:prstGeom prst="rect">
            <a:avLst/>
          </a:prstGeom>
          <a:solidFill>
            <a:srgbClr val="E7F2FA"/>
          </a:solidFill>
          <a:ln>
            <a:solidFill>
              <a:srgbClr val="E7F2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>
                <a:solidFill>
                  <a:srgbClr val="404040"/>
                </a:solidFill>
              </a:rPr>
              <a:t>Cuando se trabaja en </a:t>
            </a:r>
            <a:r>
              <a:rPr lang="es-ES" sz="1600" b="1" dirty="0">
                <a:solidFill>
                  <a:srgbClr val="404040"/>
                </a:solidFill>
              </a:rPr>
              <a:t>2D</a:t>
            </a:r>
            <a:r>
              <a:rPr lang="es-ES" sz="1600" dirty="0">
                <a:solidFill>
                  <a:srgbClr val="404040"/>
                </a:solidFill>
              </a:rPr>
              <a:t> se usan coordenadas cartesianas para identificar ubicaciones en el plano. Una posición en particular en un plano </a:t>
            </a:r>
            <a:r>
              <a:rPr lang="es-ES" sz="1600" b="1" dirty="0">
                <a:solidFill>
                  <a:srgbClr val="404040"/>
                </a:solidFill>
              </a:rPr>
              <a:t>2D</a:t>
            </a:r>
            <a:r>
              <a:rPr lang="es-ES" sz="1600" dirty="0">
                <a:solidFill>
                  <a:srgbClr val="404040"/>
                </a:solidFill>
              </a:rPr>
              <a:t> se escribe con un par de valores como </a:t>
            </a:r>
            <a:r>
              <a:rPr lang="es-ES" sz="1600" b="1" dirty="0">
                <a:solidFill>
                  <a:srgbClr val="404040"/>
                </a:solidFill>
              </a:rPr>
              <a:t>(3, 6)</a:t>
            </a:r>
            <a:r>
              <a:rPr lang="es-ES" sz="1600" dirty="0">
                <a:solidFill>
                  <a:srgbClr val="404040"/>
                </a:solidFill>
              </a:rPr>
              <a:t>, representando la posición a lo largo del eje </a:t>
            </a:r>
            <a:r>
              <a:rPr lang="es-ES" sz="1600" b="1" dirty="0">
                <a:solidFill>
                  <a:srgbClr val="404040"/>
                </a:solidFill>
              </a:rPr>
              <a:t>X </a:t>
            </a:r>
            <a:r>
              <a:rPr lang="es-ES" sz="1600" dirty="0">
                <a:solidFill>
                  <a:srgbClr val="404040"/>
                </a:solidFill>
              </a:rPr>
              <a:t>y del eje </a:t>
            </a:r>
            <a:r>
              <a:rPr lang="es-ES" sz="1600" b="1" dirty="0">
                <a:solidFill>
                  <a:srgbClr val="404040"/>
                </a:solidFill>
              </a:rPr>
              <a:t>Y</a:t>
            </a:r>
            <a:r>
              <a:rPr lang="es-ES" sz="1600" dirty="0">
                <a:solidFill>
                  <a:srgbClr val="404040"/>
                </a:solidFill>
              </a:rPr>
              <a:t> respectivamente.</a:t>
            </a:r>
          </a:p>
          <a:p>
            <a:pPr algn="just"/>
            <a:endParaRPr lang="es-ES" sz="1600" dirty="0">
              <a:solidFill>
                <a:srgbClr val="404040"/>
              </a:solidFill>
            </a:endParaRPr>
          </a:p>
          <a:p>
            <a:pPr algn="just"/>
            <a:r>
              <a:rPr lang="es-ES" dirty="0">
                <a:solidFill>
                  <a:srgbClr val="404040"/>
                </a:solidFill>
              </a:rPr>
              <a:t>En espacios </a:t>
            </a:r>
            <a:r>
              <a:rPr lang="es-ES" b="1" dirty="0">
                <a:solidFill>
                  <a:srgbClr val="404040"/>
                </a:solidFill>
              </a:rPr>
              <a:t>2D:</a:t>
            </a:r>
            <a:r>
              <a:rPr lang="es-ES" dirty="0">
                <a:solidFill>
                  <a:srgbClr val="404040"/>
                </a:solidFill>
              </a:rPr>
              <a:t> </a:t>
            </a:r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 sigue la práctica común de la graficas computacionales la cual consiste en orientar el eje horizontal </a:t>
            </a:r>
            <a:r>
              <a:rPr lang="es-ES" b="1" dirty="0">
                <a:solidFill>
                  <a:srgbClr val="404040"/>
                </a:solidFill>
              </a:rPr>
              <a:t>(x)</a:t>
            </a:r>
            <a:r>
              <a:rPr lang="es-ES" dirty="0">
                <a:solidFill>
                  <a:srgbClr val="404040"/>
                </a:solidFill>
              </a:rPr>
              <a:t> hacia la derecha y el eje vertical </a:t>
            </a:r>
            <a:r>
              <a:rPr lang="es-ES" b="1" dirty="0">
                <a:solidFill>
                  <a:srgbClr val="404040"/>
                </a:solidFill>
              </a:rPr>
              <a:t>(y)</a:t>
            </a:r>
            <a:r>
              <a:rPr lang="es-ES" dirty="0">
                <a:solidFill>
                  <a:srgbClr val="404040"/>
                </a:solidFill>
              </a:rPr>
              <a:t> hacia abajo. </a:t>
            </a:r>
            <a:endParaRPr lang="es-ES" sz="1050" dirty="0">
              <a:solidFill>
                <a:srgbClr val="404040"/>
              </a:solidFill>
            </a:endParaRPr>
          </a:p>
          <a:p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1028" name="Picture 4" descr="(0,0) &#10;х &#10;(4,3) ">
            <a:extLst>
              <a:ext uri="{FF2B5EF4-FFF2-40B4-BE49-F238E27FC236}">
                <a16:creationId xmlns:a16="http://schemas.microsoft.com/office/drawing/2014/main" id="{3650A773-7B48-4F0A-B967-B8DD89AB3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79" y="3792084"/>
            <a:ext cx="2714625" cy="2657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55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47EBF0E-FC71-4B9F-989E-E604B91F073F}"/>
              </a:ext>
            </a:extLst>
          </p:cNvPr>
          <p:cNvGrpSpPr/>
          <p:nvPr/>
        </p:nvGrpSpPr>
        <p:grpSpPr>
          <a:xfrm>
            <a:off x="2563779" y="880537"/>
            <a:ext cx="9306645" cy="4441309"/>
            <a:chOff x="2563779" y="710653"/>
            <a:chExt cx="9306645" cy="4441309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B7DBD36-1415-4897-A9E9-A984C57DD9C8}"/>
                </a:ext>
              </a:extLst>
            </p:cNvPr>
            <p:cNvSpPr/>
            <p:nvPr/>
          </p:nvSpPr>
          <p:spPr>
            <a:xfrm>
              <a:off x="2567033" y="747658"/>
              <a:ext cx="9303391" cy="290092"/>
            </a:xfrm>
            <a:prstGeom prst="rect">
              <a:avLst/>
            </a:prstGeom>
            <a:solidFill>
              <a:srgbClr val="1ABC9C"/>
            </a:solidFill>
            <a:ln>
              <a:solidFill>
                <a:srgbClr val="1AB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49" name="Gráfico 48" descr="Información">
              <a:extLst>
                <a:ext uri="{FF2B5EF4-FFF2-40B4-BE49-F238E27FC236}">
                  <a16:creationId xmlns:a16="http://schemas.microsoft.com/office/drawing/2014/main" id="{838D659A-7D96-4593-968D-4AF2662A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747659"/>
              <a:ext cx="275245" cy="290986"/>
            </a:xfrm>
            <a:prstGeom prst="rect">
              <a:avLst/>
            </a:prstGeom>
          </p:spPr>
        </p:pic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F5B8A7A1-4A7F-452B-8E2F-3994FD8FDE34}"/>
                </a:ext>
              </a:extLst>
            </p:cNvPr>
            <p:cNvSpPr txBox="1"/>
            <p:nvPr/>
          </p:nvSpPr>
          <p:spPr>
            <a:xfrm>
              <a:off x="2766878" y="710653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La función _process(delta)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E252599B-8E41-48F0-B2FA-4485853A7C66}"/>
                </a:ext>
              </a:extLst>
            </p:cNvPr>
            <p:cNvSpPr/>
            <p:nvPr/>
          </p:nvSpPr>
          <p:spPr>
            <a:xfrm>
              <a:off x="2563779" y="1052457"/>
              <a:ext cx="9303390" cy="4099505"/>
            </a:xfrm>
            <a:prstGeom prst="rect">
              <a:avLst/>
            </a:prstGeom>
            <a:solidFill>
              <a:srgbClr val="DBFAF4"/>
            </a:solidFill>
            <a:ln>
              <a:solidFill>
                <a:srgbClr val="DBF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06CD4E4-B2AC-4E66-A659-3019AB5DC85F}"/>
                </a:ext>
              </a:extLst>
            </p:cNvPr>
            <p:cNvSpPr txBox="1"/>
            <p:nvPr/>
          </p:nvSpPr>
          <p:spPr>
            <a:xfrm>
              <a:off x="2589727" y="1210112"/>
              <a:ext cx="913302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b="1" dirty="0">
                  <a:solidFill>
                    <a:srgbClr val="2980B9"/>
                  </a:solidFill>
                </a:rPr>
                <a:t>¿Qué es delta?</a:t>
              </a:r>
            </a:p>
            <a:p>
              <a:pPr algn="just"/>
              <a:endParaRPr lang="es-ES" sz="1600" dirty="0">
                <a:solidFill>
                  <a:srgbClr val="404040"/>
                </a:solidFill>
              </a:endParaRPr>
            </a:p>
            <a:p>
              <a:pPr algn="just"/>
              <a:r>
                <a:rPr lang="es-ES" dirty="0">
                  <a:solidFill>
                    <a:srgbClr val="404040"/>
                  </a:solidFill>
                </a:rPr>
                <a:t>El motor del juego intenta ejecutarse en unos consistentes </a:t>
              </a:r>
              <a:r>
                <a:rPr lang="es-ES" b="1" dirty="0">
                  <a:solidFill>
                    <a:srgbClr val="404040"/>
                  </a:solidFill>
                </a:rPr>
                <a:t>60</a:t>
              </a:r>
              <a:r>
                <a:rPr lang="es-ES" dirty="0">
                  <a:solidFill>
                    <a:srgbClr val="404040"/>
                  </a:solidFill>
                </a:rPr>
                <a:t> fotogramas por segundo </a:t>
              </a:r>
              <a:r>
                <a:rPr lang="es-ES" b="1" dirty="0">
                  <a:solidFill>
                    <a:srgbClr val="404040"/>
                  </a:solidFill>
                </a:rPr>
                <a:t>(FPS). </a:t>
              </a:r>
              <a:r>
                <a:rPr lang="es-ES" dirty="0">
                  <a:solidFill>
                    <a:srgbClr val="404040"/>
                  </a:solidFill>
                </a:rPr>
                <a:t>Sin embargo, esto puede variar debido a bajones que sufra el computador, sean causados por </a:t>
              </a:r>
              <a:r>
                <a:rPr lang="es-ES" b="1" dirty="0">
                  <a:solidFill>
                    <a:srgbClr val="404040"/>
                  </a:solidFill>
                </a:rPr>
                <a:t>Godot</a:t>
              </a:r>
              <a:r>
                <a:rPr lang="es-ES" dirty="0">
                  <a:solidFill>
                    <a:srgbClr val="404040"/>
                  </a:solidFill>
                </a:rPr>
                <a:t> o por el mismo computador. Si los fotogramas no son consistentes entonces afectarán los movimientos en todos los objetos del juego. </a:t>
              </a:r>
            </a:p>
            <a:p>
              <a:pPr algn="just"/>
              <a:endParaRPr lang="es-ES" dirty="0">
                <a:solidFill>
                  <a:srgbClr val="404040"/>
                </a:solidFill>
              </a:endParaRPr>
            </a:p>
            <a:p>
              <a:pPr algn="just"/>
              <a:r>
                <a:rPr lang="es-ES" b="1" dirty="0">
                  <a:solidFill>
                    <a:srgbClr val="404040"/>
                  </a:solidFill>
                </a:rPr>
                <a:t>Por ejemplo:</a:t>
              </a:r>
              <a:r>
                <a:rPr lang="es-ES" dirty="0">
                  <a:solidFill>
                    <a:srgbClr val="404040"/>
                  </a:solidFill>
                </a:rPr>
                <a:t> supongamos que tenemos un objeto configurado para moverse a </a:t>
              </a:r>
              <a:r>
                <a:rPr lang="es-ES" b="1" dirty="0">
                  <a:solidFill>
                    <a:srgbClr val="404040"/>
                  </a:solidFill>
                </a:rPr>
                <a:t>10</a:t>
              </a:r>
              <a:r>
                <a:rPr lang="es-ES" dirty="0">
                  <a:solidFill>
                    <a:srgbClr val="404040"/>
                  </a:solidFill>
                </a:rPr>
                <a:t> píxeles en cada fotograma. Si todo se ejecuta perfectamente entonces el objeto se trasladaría </a:t>
              </a:r>
              <a:r>
                <a:rPr lang="es-ES" b="1" dirty="0">
                  <a:solidFill>
                    <a:srgbClr val="404040"/>
                  </a:solidFill>
                </a:rPr>
                <a:t>600</a:t>
              </a:r>
              <a:r>
                <a:rPr lang="es-ES" dirty="0">
                  <a:solidFill>
                    <a:srgbClr val="404040"/>
                  </a:solidFill>
                </a:rPr>
                <a:t> píxeles en un segundo. Sin embargo, si alguno de esos fotogramas se demora y supongamos que ya no se ejecutaron </a:t>
              </a:r>
              <a:r>
                <a:rPr lang="es-ES" b="1" dirty="0">
                  <a:solidFill>
                    <a:srgbClr val="404040"/>
                  </a:solidFill>
                </a:rPr>
                <a:t>60</a:t>
              </a:r>
              <a:r>
                <a:rPr lang="es-ES" dirty="0">
                  <a:solidFill>
                    <a:srgbClr val="404040"/>
                  </a:solidFill>
                </a:rPr>
                <a:t> sino </a:t>
              </a:r>
              <a:r>
                <a:rPr lang="es-ES" b="1" dirty="0">
                  <a:solidFill>
                    <a:srgbClr val="404040"/>
                  </a:solidFill>
                </a:rPr>
                <a:t>50</a:t>
              </a:r>
              <a:r>
                <a:rPr lang="es-ES" dirty="0">
                  <a:solidFill>
                    <a:srgbClr val="404040"/>
                  </a:solidFill>
                </a:rPr>
                <a:t> </a:t>
              </a:r>
              <a:r>
                <a:rPr lang="es-ES" b="1" dirty="0">
                  <a:solidFill>
                    <a:srgbClr val="404040"/>
                  </a:solidFill>
                </a:rPr>
                <a:t>FPS</a:t>
              </a:r>
              <a:r>
                <a:rPr lang="es-ES" dirty="0">
                  <a:solidFill>
                    <a:srgbClr val="404040"/>
                  </a:solidFill>
                </a:rPr>
                <a:t> en ese segundo, entonces el objeto solo se movería </a:t>
              </a:r>
              <a:r>
                <a:rPr lang="es-ES" b="1" dirty="0">
                  <a:solidFill>
                    <a:srgbClr val="404040"/>
                  </a:solidFill>
                </a:rPr>
                <a:t>500</a:t>
              </a:r>
              <a:r>
                <a:rPr lang="es-ES" dirty="0">
                  <a:solidFill>
                    <a:srgbClr val="404040"/>
                  </a:solidFill>
                </a:rPr>
                <a:t> píxeles en ese segundo. 									</a:t>
              </a:r>
              <a:br>
                <a:rPr lang="es-ES" sz="1100" dirty="0">
                  <a:solidFill>
                    <a:srgbClr val="404040"/>
                  </a:solidFill>
                </a:rPr>
              </a:br>
              <a:endParaRPr lang="es-ES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34F465E-5B70-4827-B6B9-665C4E63CDD7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5E5EFEF-EE03-4905-BA0D-4DB7A8A0274A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E483FF3-BDDF-4CC4-B2D3-53E28E93812A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75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B7DBD36-1415-4897-A9E9-A984C57DD9C8}"/>
              </a:ext>
            </a:extLst>
          </p:cNvPr>
          <p:cNvSpPr/>
          <p:nvPr/>
        </p:nvSpPr>
        <p:spPr>
          <a:xfrm>
            <a:off x="2567033" y="917542"/>
            <a:ext cx="9303391" cy="290092"/>
          </a:xfrm>
          <a:prstGeom prst="rect">
            <a:avLst/>
          </a:prstGeom>
          <a:solidFill>
            <a:srgbClr val="1ABC9C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49" name="Gráfico 48" descr="Información">
            <a:extLst>
              <a:ext uri="{FF2B5EF4-FFF2-40B4-BE49-F238E27FC236}">
                <a16:creationId xmlns:a16="http://schemas.microsoft.com/office/drawing/2014/main" id="{838D659A-7D96-4593-968D-4AF2662AA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322" y="917543"/>
            <a:ext cx="275245" cy="290986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F5B8A7A1-4A7F-452B-8E2F-3994FD8FDE34}"/>
              </a:ext>
            </a:extLst>
          </p:cNvPr>
          <p:cNvSpPr txBox="1"/>
          <p:nvPr/>
        </p:nvSpPr>
        <p:spPr>
          <a:xfrm>
            <a:off x="2766878" y="880537"/>
            <a:ext cx="89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La función _process(delta)</a:t>
            </a:r>
            <a:endParaRPr lang="es-ES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252599B-8E41-48F0-B2FA-4485853A7C66}"/>
              </a:ext>
            </a:extLst>
          </p:cNvPr>
          <p:cNvSpPr/>
          <p:nvPr/>
        </p:nvSpPr>
        <p:spPr>
          <a:xfrm>
            <a:off x="2563779" y="1222342"/>
            <a:ext cx="9303390" cy="3163392"/>
          </a:xfrm>
          <a:prstGeom prst="rect">
            <a:avLst/>
          </a:prstGeom>
          <a:solidFill>
            <a:srgbClr val="DBFAF4"/>
          </a:solidFill>
          <a:ln>
            <a:solidFill>
              <a:srgbClr val="DBF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06CD4E4-B2AC-4E66-A659-3019AB5DC85F}"/>
              </a:ext>
            </a:extLst>
          </p:cNvPr>
          <p:cNvSpPr txBox="1"/>
          <p:nvPr/>
        </p:nvSpPr>
        <p:spPr>
          <a:xfrm>
            <a:off x="2589727" y="1379996"/>
            <a:ext cx="91330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2980B9"/>
                </a:solidFill>
              </a:rPr>
              <a:t>¿Qué es delta?</a:t>
            </a:r>
          </a:p>
          <a:p>
            <a:pPr algn="just"/>
            <a:endParaRPr lang="es-ES" sz="1600" dirty="0">
              <a:solidFill>
                <a:srgbClr val="404040"/>
              </a:solidFill>
            </a:endParaRPr>
          </a:p>
          <a:p>
            <a:pPr algn="just"/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 </a:t>
            </a:r>
            <a:r>
              <a:rPr lang="es-ES" i="1" dirty="0">
                <a:solidFill>
                  <a:srgbClr val="404040"/>
                </a:solidFill>
              </a:rPr>
              <a:t>(al igual que la mayoría de los motores y frameworks de videojuegos)</a:t>
            </a:r>
            <a:r>
              <a:rPr lang="es-ES" dirty="0">
                <a:solidFill>
                  <a:srgbClr val="404040"/>
                </a:solidFill>
              </a:rPr>
              <a:t> resuelve esto pasándote el parámetro </a:t>
            </a:r>
            <a:r>
              <a:rPr lang="es-ES" b="1" i="1" dirty="0">
                <a:solidFill>
                  <a:srgbClr val="404040"/>
                </a:solidFill>
              </a:rPr>
              <a:t>delta</a:t>
            </a:r>
            <a:r>
              <a:rPr lang="es-ES" dirty="0">
                <a:solidFill>
                  <a:srgbClr val="404040"/>
                </a:solidFill>
              </a:rPr>
              <a:t>, el cual contiene el tiempo transcurrido desde el </a:t>
            </a:r>
            <a:r>
              <a:rPr lang="es-ES" b="1" dirty="0">
                <a:solidFill>
                  <a:srgbClr val="404040"/>
                </a:solidFill>
              </a:rPr>
              <a:t>fotograma anterior.</a:t>
            </a:r>
            <a:r>
              <a:rPr lang="es-ES" dirty="0">
                <a:solidFill>
                  <a:srgbClr val="404040"/>
                </a:solidFill>
              </a:rPr>
              <a:t> La mayoría de las veces, este valor estaría alrededor de </a:t>
            </a:r>
            <a:r>
              <a:rPr lang="es-ES" b="1" dirty="0">
                <a:solidFill>
                  <a:srgbClr val="404040"/>
                </a:solidFill>
              </a:rPr>
              <a:t>0.016</a:t>
            </a:r>
            <a:r>
              <a:rPr lang="es-ES" dirty="0">
                <a:solidFill>
                  <a:srgbClr val="404040"/>
                </a:solidFill>
              </a:rPr>
              <a:t> segundos </a:t>
            </a:r>
            <a:r>
              <a:rPr lang="es-ES" i="1" dirty="0">
                <a:solidFill>
                  <a:srgbClr val="404040"/>
                </a:solidFill>
              </a:rPr>
              <a:t>(16 milisegundos)</a:t>
            </a:r>
            <a:r>
              <a:rPr lang="es-ES" dirty="0">
                <a:solidFill>
                  <a:srgbClr val="404040"/>
                </a:solidFill>
              </a:rPr>
              <a:t>. Si tomas tu velocidad deseada </a:t>
            </a:r>
            <a:r>
              <a:rPr lang="es-ES" b="1" dirty="0">
                <a:solidFill>
                  <a:srgbClr val="404040"/>
                </a:solidFill>
              </a:rPr>
              <a:t>(600</a:t>
            </a:r>
            <a:r>
              <a:rPr lang="es-ES" dirty="0">
                <a:solidFill>
                  <a:srgbClr val="404040"/>
                </a:solidFill>
              </a:rPr>
              <a:t> </a:t>
            </a:r>
            <a:r>
              <a:rPr lang="es-ES" b="1" dirty="0">
                <a:solidFill>
                  <a:srgbClr val="404040"/>
                </a:solidFill>
              </a:rPr>
              <a:t>px/s)</a:t>
            </a:r>
            <a:r>
              <a:rPr lang="es-ES" dirty="0">
                <a:solidFill>
                  <a:srgbClr val="404040"/>
                </a:solidFill>
              </a:rPr>
              <a:t> y la multiplicas por </a:t>
            </a:r>
            <a:r>
              <a:rPr lang="es-ES" b="1" i="1" dirty="0">
                <a:solidFill>
                  <a:srgbClr val="404040"/>
                </a:solidFill>
              </a:rPr>
              <a:t>delta</a:t>
            </a:r>
            <a:r>
              <a:rPr lang="es-ES" dirty="0">
                <a:solidFill>
                  <a:srgbClr val="404040"/>
                </a:solidFill>
              </a:rPr>
              <a:t> entonces obtendrás un movimiento exacto de </a:t>
            </a:r>
            <a:r>
              <a:rPr lang="es-ES" b="1" dirty="0">
                <a:solidFill>
                  <a:srgbClr val="404040"/>
                </a:solidFill>
              </a:rPr>
              <a:t>10px</a:t>
            </a:r>
            <a:r>
              <a:rPr lang="es-ES" dirty="0">
                <a:solidFill>
                  <a:srgbClr val="404040"/>
                </a:solidFill>
              </a:rPr>
              <a:t>.</a:t>
            </a:r>
          </a:p>
          <a:p>
            <a:pPr algn="just"/>
            <a:endParaRPr lang="es-ES" b="1" dirty="0">
              <a:solidFill>
                <a:srgbClr val="404040"/>
              </a:solidFill>
            </a:endParaRPr>
          </a:p>
          <a:p>
            <a:pPr algn="just"/>
            <a:r>
              <a:rPr lang="es-ES" b="1" dirty="0">
                <a:solidFill>
                  <a:srgbClr val="404040"/>
                </a:solidFill>
              </a:rPr>
              <a:t>Resumen: </a:t>
            </a:r>
            <a:r>
              <a:rPr lang="es-ES" dirty="0">
                <a:solidFill>
                  <a:srgbClr val="404040"/>
                </a:solidFill>
              </a:rPr>
              <a:t>la velocidad del movimiento es consistente e independiente del fotograma.</a:t>
            </a:r>
            <a:r>
              <a:rPr lang="es-ES" dirty="0"/>
              <a:t> </a:t>
            </a:r>
            <a:r>
              <a:rPr lang="es-ES" dirty="0">
                <a:solidFill>
                  <a:srgbClr val="404040"/>
                </a:solidFill>
              </a:rPr>
              <a:t>									</a:t>
            </a:r>
            <a:br>
              <a:rPr lang="es-ES" sz="1100" dirty="0">
                <a:solidFill>
                  <a:srgbClr val="404040"/>
                </a:solidFill>
              </a:rPr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53DD679-8F82-4AAE-AF4E-34E3AE80B229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BB7C273-9F90-4FA7-B67B-65E1497DC1B4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09DA0AD-9354-4933-A952-C46EF5A82FE0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42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Física de los Cuerpos Rígidos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404040"/>
                </a:solidFill>
              </a:rPr>
              <a:t>En desarrollo de videojuegos, a menudo necesitas conocer cuando dos objetos se interceptan en el espacio del juego o cuando entran en contacto. Esto se conoce como </a:t>
            </a:r>
            <a:r>
              <a:rPr lang="es-ES" b="1" i="1" dirty="0">
                <a:solidFill>
                  <a:srgbClr val="404040"/>
                </a:solidFill>
              </a:rPr>
              <a:t>detección de colisión. </a:t>
            </a:r>
            <a:r>
              <a:rPr lang="es-ES" dirty="0">
                <a:solidFill>
                  <a:srgbClr val="404040"/>
                </a:solidFill>
              </a:rPr>
              <a:t>Cuando una colisión se detecta, típicamente quieres que algo suceda. Esto se conoce como </a:t>
            </a:r>
            <a:r>
              <a:rPr lang="es-ES" b="1" i="1" dirty="0">
                <a:solidFill>
                  <a:srgbClr val="404040"/>
                </a:solidFill>
              </a:rPr>
              <a:t>respuesta de colisión</a:t>
            </a:r>
            <a:r>
              <a:rPr lang="es-ES" i="1" dirty="0">
                <a:solidFill>
                  <a:srgbClr val="404040"/>
                </a:solidFill>
              </a:rPr>
              <a:t>. </a:t>
            </a:r>
            <a:endParaRPr lang="es-ES" sz="1600" dirty="0">
              <a:solidFill>
                <a:srgbClr val="404040"/>
              </a:solidFill>
            </a:endParaRPr>
          </a:p>
          <a:p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26D7C7-3F9F-43BE-9504-8B5F0AB9D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876" y="3873775"/>
            <a:ext cx="3833092" cy="2488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025A1E1-6231-4583-89A6-14ED4A4A4774}"/>
              </a:ext>
            </a:extLst>
          </p:cNvPr>
          <p:cNvSpPr txBox="1"/>
          <p:nvPr/>
        </p:nvSpPr>
        <p:spPr>
          <a:xfrm>
            <a:off x="2507608" y="3088217"/>
            <a:ext cx="911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404040"/>
                </a:solidFill>
                <a:latin typeface="Roboto Slab Medium" pitchFamily="2" charset="0"/>
                <a:ea typeface="Roboto Slab Medium" pitchFamily="2" charset="0"/>
              </a:rPr>
              <a:t>Godot ofrece tres tipos de cuerpos físicos agrupados bajo el objeto PhysicsBody2D: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08F8A92-1262-4070-AD0B-3417904A9D31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5478D706-8F71-4223-A95E-EEA10AD344F2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C68B3CC-764B-4988-972C-881129A90464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73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StaticBody2D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rgbClr val="404040"/>
                </a:solidFill>
              </a:rPr>
              <a:t>Un cuerpo estático es uno que </a:t>
            </a:r>
            <a:r>
              <a:rPr lang="es-ES" b="1" i="1" dirty="0">
                <a:solidFill>
                  <a:srgbClr val="404040"/>
                </a:solidFill>
              </a:rPr>
              <a:t>no es movido </a:t>
            </a:r>
            <a:r>
              <a:rPr lang="es-ES" dirty="0">
                <a:solidFill>
                  <a:srgbClr val="404040"/>
                </a:solidFill>
              </a:rPr>
              <a:t>por el </a:t>
            </a:r>
            <a:r>
              <a:rPr lang="es-ES" b="1" i="1" dirty="0">
                <a:solidFill>
                  <a:srgbClr val="404040"/>
                </a:solidFill>
              </a:rPr>
              <a:t>motor de físicas</a:t>
            </a:r>
            <a:r>
              <a:rPr lang="es-ES" dirty="0">
                <a:solidFill>
                  <a:srgbClr val="404040"/>
                </a:solidFill>
              </a:rPr>
              <a:t>. Participa en la </a:t>
            </a:r>
            <a:r>
              <a:rPr lang="es-ES" b="1" i="1" dirty="0">
                <a:solidFill>
                  <a:srgbClr val="404040"/>
                </a:solidFill>
              </a:rPr>
              <a:t>detección de colisiones</a:t>
            </a:r>
            <a:r>
              <a:rPr lang="es-ES" dirty="0">
                <a:solidFill>
                  <a:srgbClr val="404040"/>
                </a:solidFill>
              </a:rPr>
              <a:t> pero no se mueve en </a:t>
            </a:r>
            <a:r>
              <a:rPr lang="es-ES" b="1" i="1" dirty="0">
                <a:solidFill>
                  <a:srgbClr val="404040"/>
                </a:solidFill>
              </a:rPr>
              <a:t>respuesta a la colisión</a:t>
            </a:r>
            <a:r>
              <a:rPr lang="es-ES" dirty="0">
                <a:solidFill>
                  <a:srgbClr val="404040"/>
                </a:solidFill>
              </a:rPr>
              <a:t>. Este tipo de cuerpo es usado mayormente por objetos que son parte del entorno o que no necesitan tener ningún comportamiento dinámico como una </a:t>
            </a:r>
            <a:r>
              <a:rPr lang="es-ES" b="1" i="1" dirty="0">
                <a:solidFill>
                  <a:srgbClr val="404040"/>
                </a:solidFill>
              </a:rPr>
              <a:t>pared</a:t>
            </a:r>
            <a:r>
              <a:rPr lang="es-ES" dirty="0">
                <a:solidFill>
                  <a:srgbClr val="404040"/>
                </a:solidFill>
              </a:rPr>
              <a:t> o el </a:t>
            </a:r>
            <a:r>
              <a:rPr lang="es-ES" b="1" i="1" dirty="0">
                <a:solidFill>
                  <a:srgbClr val="404040"/>
                </a:solidFill>
              </a:rPr>
              <a:t>suelo</a:t>
            </a:r>
            <a:r>
              <a:rPr lang="es-ES" dirty="0">
                <a:solidFill>
                  <a:srgbClr val="404040"/>
                </a:solidFill>
              </a:rPr>
              <a:t>.</a:t>
            </a:r>
          </a:p>
          <a:p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B5E8077-862F-45BA-B0CF-040F17244DEC}"/>
              </a:ext>
            </a:extLst>
          </p:cNvPr>
          <p:cNvSpPr txBox="1"/>
          <p:nvPr/>
        </p:nvSpPr>
        <p:spPr>
          <a:xfrm>
            <a:off x="2491713" y="2902994"/>
            <a:ext cx="5767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 Medium" pitchFamily="2" charset="0"/>
                <a:ea typeface="Roboto Slab Medium" pitchFamily="2" charset="0"/>
              </a:rPr>
              <a:t>Ejemplos de uso para un StaticBody2D</a:t>
            </a:r>
            <a:endParaRPr lang="es-ES" sz="2400" dirty="0">
              <a:solidFill>
                <a:srgbClr val="404040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3434679-106A-45B2-AAD9-125D0F1DA439}"/>
              </a:ext>
            </a:extLst>
          </p:cNvPr>
          <p:cNvGrpSpPr/>
          <p:nvPr/>
        </p:nvGrpSpPr>
        <p:grpSpPr>
          <a:xfrm>
            <a:off x="4410775" y="1274264"/>
            <a:ext cx="5289512" cy="5289512"/>
            <a:chOff x="4410775" y="1274264"/>
            <a:chExt cx="5289512" cy="5289512"/>
          </a:xfrm>
        </p:grpSpPr>
        <p:pic>
          <p:nvPicPr>
            <p:cNvPr id="40" name="Imagen 39" descr="Imagen que contiene cerca&#10;&#10;Descripción generada automáticamente">
              <a:extLst>
                <a:ext uri="{FF2B5EF4-FFF2-40B4-BE49-F238E27FC236}">
                  <a16:creationId xmlns:a16="http://schemas.microsoft.com/office/drawing/2014/main" id="{B2A0FCEB-DCC1-40EB-A4F4-94BF2144E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75" y="1274264"/>
              <a:ext cx="5289512" cy="5289512"/>
            </a:xfrm>
            <a:prstGeom prst="rect">
              <a:avLst/>
            </a:prstGeom>
          </p:spPr>
        </p:pic>
        <p:pic>
          <p:nvPicPr>
            <p:cNvPr id="26" name="Imagen 25" descr="Imagen que contiene sostener, tabla, béisbol, grande&#10;&#10;Descripción generada automáticamente">
              <a:extLst>
                <a:ext uri="{FF2B5EF4-FFF2-40B4-BE49-F238E27FC236}">
                  <a16:creationId xmlns:a16="http://schemas.microsoft.com/office/drawing/2014/main" id="{7947FA74-A9A3-4449-9227-807D0A56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929" y="5262770"/>
              <a:ext cx="1254688" cy="310370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CB7AF459-8DE5-4881-877D-EAA41A8C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835" y="6242578"/>
              <a:ext cx="575733" cy="321198"/>
            </a:xfrm>
            <a:prstGeom prst="rect">
              <a:avLst/>
            </a:prstGeom>
          </p:spPr>
        </p:pic>
        <p:pic>
          <p:nvPicPr>
            <p:cNvPr id="38" name="Imagen 37" descr="Imagen que contiene puesta de sol, exterior, agua, playa&#10;&#10;Descripción generada automáticamente">
              <a:extLst>
                <a:ext uri="{FF2B5EF4-FFF2-40B4-BE49-F238E27FC236}">
                  <a16:creationId xmlns:a16="http://schemas.microsoft.com/office/drawing/2014/main" id="{E39301BB-9766-484E-9C6B-A370AFBAD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366" y="5605715"/>
              <a:ext cx="1389781" cy="343788"/>
            </a:xfrm>
            <a:prstGeom prst="rect">
              <a:avLst/>
            </a:prstGeom>
          </p:spPr>
        </p:pic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00828160-0D8F-4152-A729-88B2007FC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408" y="6242578"/>
              <a:ext cx="575733" cy="321198"/>
            </a:xfrm>
            <a:prstGeom prst="rect">
              <a:avLst/>
            </a:prstGeom>
          </p:spPr>
        </p:pic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95910EC5-2BC3-469D-81D4-5384E2FC3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981" y="6242578"/>
              <a:ext cx="575733" cy="321198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1AF049C9-5F9F-4C44-BC26-40067DE8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554" y="6242578"/>
              <a:ext cx="575733" cy="321198"/>
            </a:xfrm>
            <a:prstGeom prst="rect">
              <a:avLst/>
            </a:prstGeom>
          </p:spPr>
        </p:pic>
        <p:pic>
          <p:nvPicPr>
            <p:cNvPr id="45" name="Imagen 44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9D790B46-51A1-4C0B-9BA3-B67F0BAF5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973" y="5846898"/>
              <a:ext cx="517616" cy="707851"/>
            </a:xfrm>
            <a:prstGeom prst="rect">
              <a:avLst/>
            </a:prstGeom>
          </p:spPr>
        </p:pic>
        <p:pic>
          <p:nvPicPr>
            <p:cNvPr id="47" name="Imagen 46" descr="Imagen que contiene tabla, reloj&#10;&#10;Descripción generada automáticamente">
              <a:extLst>
                <a:ext uri="{FF2B5EF4-FFF2-40B4-BE49-F238E27FC236}">
                  <a16:creationId xmlns:a16="http://schemas.microsoft.com/office/drawing/2014/main" id="{B5C45C6C-8C88-409A-92E2-DE9E410EF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2432" y="5025297"/>
              <a:ext cx="785316" cy="392658"/>
            </a:xfrm>
            <a:prstGeom prst="rect">
              <a:avLst/>
            </a:prstGeom>
          </p:spPr>
        </p:pic>
        <p:pic>
          <p:nvPicPr>
            <p:cNvPr id="49" name="Imagen 48" descr="Imagen que contiene taburete, luz, sillón&#10;&#10;Descripción generada automáticamente">
              <a:extLst>
                <a:ext uri="{FF2B5EF4-FFF2-40B4-BE49-F238E27FC236}">
                  <a16:creationId xmlns:a16="http://schemas.microsoft.com/office/drawing/2014/main" id="{1092003E-FEA4-4BB8-8685-BEB9FD0DB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366" y="5350775"/>
              <a:ext cx="208587" cy="254939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0B696A7-1502-4B5A-92C7-5A93A705538E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DA9B8450-26C2-4311-815C-B22937A8F842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D5768940-0479-4D50-96AF-F825643DEF5B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15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RigidBody2D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rgbClr val="404040"/>
                </a:solidFill>
              </a:rPr>
              <a:t>Este es el cuerpo físico de </a:t>
            </a:r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 que provee </a:t>
            </a:r>
            <a:r>
              <a:rPr lang="es-ES" b="1" i="1" dirty="0">
                <a:solidFill>
                  <a:srgbClr val="404040"/>
                </a:solidFill>
              </a:rPr>
              <a:t>física simulada</a:t>
            </a:r>
            <a:r>
              <a:rPr lang="es-ES" dirty="0">
                <a:solidFill>
                  <a:srgbClr val="404040"/>
                </a:solidFill>
              </a:rPr>
              <a:t>. Esto significa que no puedes controlar un </a:t>
            </a:r>
            <a:r>
              <a:rPr lang="es-ES" b="1" dirty="0">
                <a:solidFill>
                  <a:srgbClr val="404040"/>
                </a:solidFill>
              </a:rPr>
              <a:t>RigidBody2D</a:t>
            </a:r>
            <a:r>
              <a:rPr lang="es-ES" dirty="0">
                <a:solidFill>
                  <a:srgbClr val="404040"/>
                </a:solidFill>
              </a:rPr>
              <a:t> directamente. En su lugar debes aplicarle fuerza </a:t>
            </a:r>
            <a:r>
              <a:rPr lang="es-ES" i="1" dirty="0">
                <a:solidFill>
                  <a:srgbClr val="404040"/>
                </a:solidFill>
              </a:rPr>
              <a:t>(gravedad, impulso, etc.) </a:t>
            </a:r>
            <a:r>
              <a:rPr lang="es-ES" dirty="0">
                <a:solidFill>
                  <a:srgbClr val="404040"/>
                </a:solidFill>
              </a:rPr>
              <a:t>y las físicas incorporadas de </a:t>
            </a:r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 calcularán el movimiento resultante, incluyendo </a:t>
            </a:r>
            <a:r>
              <a:rPr lang="es-ES" i="1" dirty="0">
                <a:solidFill>
                  <a:srgbClr val="404040"/>
                </a:solidFill>
              </a:rPr>
              <a:t>colisiones, rebotes y rotaciones, etc</a:t>
            </a:r>
            <a:r>
              <a:rPr lang="es-ES" dirty="0">
                <a:solidFill>
                  <a:srgbClr val="404040"/>
                </a:solidFill>
              </a:rPr>
              <a:t>.							</a:t>
            </a:r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D4E84C1-A417-4A99-B3B6-A2344668677D}"/>
              </a:ext>
            </a:extLst>
          </p:cNvPr>
          <p:cNvSpPr txBox="1"/>
          <p:nvPr/>
        </p:nvSpPr>
        <p:spPr>
          <a:xfrm>
            <a:off x="2491713" y="2902994"/>
            <a:ext cx="569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 Medium" pitchFamily="2" charset="0"/>
                <a:ea typeface="Roboto Slab Medium" pitchFamily="2" charset="0"/>
              </a:rPr>
              <a:t>Ejemplos de uso para un RigidBody2D</a:t>
            </a:r>
            <a:endParaRPr lang="es-ES" sz="2400" dirty="0">
              <a:solidFill>
                <a:srgbClr val="404040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pic>
        <p:nvPicPr>
          <p:cNvPr id="5122" name="Picture 2" descr="Resultado de imagen de flappy bird">
            <a:extLst>
              <a:ext uri="{FF2B5EF4-FFF2-40B4-BE49-F238E27FC236}">
                <a16:creationId xmlns:a16="http://schemas.microsoft.com/office/drawing/2014/main" id="{42E519EA-496B-4CEE-BEDA-B77E96E9F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1030" r="7048" b="9982"/>
          <a:stretch/>
        </p:blipFill>
        <p:spPr bwMode="auto">
          <a:xfrm>
            <a:off x="4538134" y="3968613"/>
            <a:ext cx="1639854" cy="15213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angry birds">
            <a:extLst>
              <a:ext uri="{FF2B5EF4-FFF2-40B4-BE49-F238E27FC236}">
                <a16:creationId xmlns:a16="http://schemas.microsoft.com/office/drawing/2014/main" id="{BB127AB7-7016-4E64-816F-D72246269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 r="2084" b="10851"/>
          <a:stretch/>
        </p:blipFill>
        <p:spPr bwMode="auto">
          <a:xfrm>
            <a:off x="7653867" y="3972642"/>
            <a:ext cx="1727200" cy="15204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02B1ACE0-AF72-4E81-9B8A-9077F73678FA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4799B44-6545-4B28-AA95-2FC6485EC21E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D55D28A-9F3C-425F-AF4B-E23C7E42134F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23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KinematicBody2D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rgbClr val="404040"/>
                </a:solidFill>
              </a:rPr>
              <a:t>Este tipo de cuerpo provee </a:t>
            </a:r>
            <a:r>
              <a:rPr lang="es-ES" b="1" i="1" dirty="0">
                <a:solidFill>
                  <a:srgbClr val="404040"/>
                </a:solidFill>
              </a:rPr>
              <a:t>detección de colisión </a:t>
            </a:r>
            <a:r>
              <a:rPr lang="es-ES" dirty="0">
                <a:solidFill>
                  <a:srgbClr val="404040"/>
                </a:solidFill>
              </a:rPr>
              <a:t>pero no </a:t>
            </a:r>
            <a:r>
              <a:rPr lang="es-ES" b="1" i="1" dirty="0">
                <a:solidFill>
                  <a:srgbClr val="404040"/>
                </a:solidFill>
              </a:rPr>
              <a:t>físicas</a:t>
            </a:r>
            <a:r>
              <a:rPr lang="es-ES" dirty="0">
                <a:solidFill>
                  <a:srgbClr val="404040"/>
                </a:solidFill>
              </a:rPr>
              <a:t>. Todos sus movimientos deben ser implementados en el código al igual que las </a:t>
            </a:r>
            <a:r>
              <a:rPr lang="es-ES" b="1" i="1" dirty="0">
                <a:solidFill>
                  <a:srgbClr val="404040"/>
                </a:solidFill>
              </a:rPr>
              <a:t>respuestas a las colisiones</a:t>
            </a:r>
            <a:r>
              <a:rPr lang="es-ES" dirty="0">
                <a:solidFill>
                  <a:srgbClr val="404040"/>
                </a:solidFill>
              </a:rPr>
              <a:t>. Los cuerpos </a:t>
            </a:r>
            <a:r>
              <a:rPr lang="es-ES" i="1" dirty="0">
                <a:solidFill>
                  <a:srgbClr val="404040"/>
                </a:solidFill>
              </a:rPr>
              <a:t>kinemáticos</a:t>
            </a:r>
            <a:r>
              <a:rPr lang="es-ES" dirty="0">
                <a:solidFill>
                  <a:srgbClr val="404040"/>
                </a:solidFill>
              </a:rPr>
              <a:t> son utilizados mayormente para aquellos personajes que requieren un juego con físicas </a:t>
            </a:r>
            <a:r>
              <a:rPr lang="es-ES" b="1" i="1" dirty="0">
                <a:solidFill>
                  <a:srgbClr val="404040"/>
                </a:solidFill>
              </a:rPr>
              <a:t>estilo arcade </a:t>
            </a:r>
            <a:r>
              <a:rPr lang="es-ES" dirty="0">
                <a:solidFill>
                  <a:srgbClr val="404040"/>
                </a:solidFill>
              </a:rPr>
              <a:t>en lugar de simulaciones de físicas realistas.					</a:t>
            </a:r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86D544-1216-4554-9BF7-0AD3836475C8}"/>
              </a:ext>
            </a:extLst>
          </p:cNvPr>
          <p:cNvSpPr txBox="1"/>
          <p:nvPr/>
        </p:nvSpPr>
        <p:spPr>
          <a:xfrm>
            <a:off x="2491713" y="2902994"/>
            <a:ext cx="6452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 Medium" pitchFamily="2" charset="0"/>
                <a:ea typeface="Roboto Slab Medium" pitchFamily="2" charset="0"/>
              </a:rPr>
              <a:t>Ejemplos de uso para un KinematicBody2D</a:t>
            </a:r>
            <a:endParaRPr lang="es-ES" sz="2400" dirty="0">
              <a:solidFill>
                <a:srgbClr val="404040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pic>
        <p:nvPicPr>
          <p:cNvPr id="4098" name="Picture 2" descr="Resultado de imagen de circus charlie">
            <a:extLst>
              <a:ext uri="{FF2B5EF4-FFF2-40B4-BE49-F238E27FC236}">
                <a16:creationId xmlns:a16="http://schemas.microsoft.com/office/drawing/2014/main" id="{7091A040-5F6F-49F3-A96B-B934A9B4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78" y="4760090"/>
            <a:ext cx="3113737" cy="17437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super mario bros 1985">
            <a:extLst>
              <a:ext uri="{FF2B5EF4-FFF2-40B4-BE49-F238E27FC236}">
                <a16:creationId xmlns:a16="http://schemas.microsoft.com/office/drawing/2014/main" id="{A20CD3A2-4CC1-4F47-9C75-7F06FAF33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2" t="29373" r="12890"/>
          <a:stretch/>
        </p:blipFill>
        <p:spPr bwMode="auto">
          <a:xfrm>
            <a:off x="5769749" y="3493342"/>
            <a:ext cx="2983348" cy="2129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de contra nes">
            <a:extLst>
              <a:ext uri="{FF2B5EF4-FFF2-40B4-BE49-F238E27FC236}">
                <a16:creationId xmlns:a16="http://schemas.microsoft.com/office/drawing/2014/main" id="{BC84F3FC-833F-4257-8896-1BB902399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8" r="14629" b="9547"/>
          <a:stretch/>
        </p:blipFill>
        <p:spPr bwMode="auto">
          <a:xfrm>
            <a:off x="8781343" y="4657664"/>
            <a:ext cx="2681136" cy="18455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92C3915A-D100-4960-859D-F653CCD625FC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7CA374C-5ECD-4D9B-9A63-D9FA01B070FC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DFFCF53-9FE7-4A77-A02E-7F44CD11851F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47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82A08A0-53CB-4E6D-9CC5-DD78AC782562}"/>
              </a:ext>
            </a:extLst>
          </p:cNvPr>
          <p:cNvSpPr/>
          <p:nvPr/>
        </p:nvSpPr>
        <p:spPr>
          <a:xfrm>
            <a:off x="1204780" y="2420640"/>
            <a:ext cx="9303390" cy="800561"/>
          </a:xfrm>
          <a:prstGeom prst="rect">
            <a:avLst/>
          </a:prstGeom>
          <a:solidFill>
            <a:srgbClr val="EEFFCC"/>
          </a:solidFill>
          <a:ln>
            <a:solidFill>
              <a:srgbClr val="E1E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C980FC-05A0-4640-B5F6-1B12130FFAED}"/>
              </a:ext>
            </a:extLst>
          </p:cNvPr>
          <p:cNvSpPr txBox="1"/>
          <p:nvPr/>
        </p:nvSpPr>
        <p:spPr>
          <a:xfrm>
            <a:off x="1242126" y="2433261"/>
            <a:ext cx="456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rgbClr val="007020"/>
                </a:solidFill>
                <a:latin typeface="Roboto Slab Medium" pitchFamily="2" charset="0"/>
                <a:ea typeface="Roboto Slab Medium" pitchFamily="2" charset="0"/>
              </a:rPr>
              <a:t>for</a:t>
            </a:r>
            <a:endParaRPr lang="es-ES" dirty="0">
              <a:solidFill>
                <a:srgbClr val="007020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C54E1BA-27E2-4757-A695-1F5925F74592}"/>
              </a:ext>
            </a:extLst>
          </p:cNvPr>
          <p:cNvSpPr txBox="1"/>
          <p:nvPr/>
        </p:nvSpPr>
        <p:spPr>
          <a:xfrm>
            <a:off x="1581048" y="2438342"/>
            <a:ext cx="79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rgbClr val="4070A0"/>
                </a:solidFill>
                <a:latin typeface="Roboto Slab Medium" pitchFamily="2" charset="0"/>
                <a:ea typeface="Roboto Slab Medium" pitchFamily="2" charset="0"/>
              </a:rPr>
              <a:t>“Hello”</a:t>
            </a:r>
            <a:endParaRPr lang="es-ES" dirty="0">
              <a:solidFill>
                <a:srgbClr val="4070A0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8BBEA2-EF2E-4DBA-8B32-E7522F14FC48}"/>
              </a:ext>
            </a:extLst>
          </p:cNvPr>
          <p:cNvSpPr txBox="1"/>
          <p:nvPr/>
        </p:nvSpPr>
        <p:spPr>
          <a:xfrm>
            <a:off x="1581047" y="2703568"/>
            <a:ext cx="79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rgbClr val="404044"/>
                </a:solidFill>
                <a:latin typeface="Roboto Slab Medium" pitchFamily="2" charset="0"/>
                <a:ea typeface="Roboto Slab Medium" pitchFamily="2" charset="0"/>
              </a:rPr>
              <a:t>Hello</a:t>
            </a:r>
            <a:endParaRPr lang="es-ES" dirty="0">
              <a:solidFill>
                <a:srgbClr val="404044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3F4F405-A131-49A2-A56A-2A42DD144A62}"/>
              </a:ext>
            </a:extLst>
          </p:cNvPr>
          <p:cNvGrpSpPr/>
          <p:nvPr/>
        </p:nvGrpSpPr>
        <p:grpSpPr>
          <a:xfrm>
            <a:off x="1090480" y="608789"/>
            <a:ext cx="9306645" cy="1564327"/>
            <a:chOff x="2491713" y="3758653"/>
            <a:chExt cx="9306645" cy="156432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785F8E3-4853-445E-9D1F-EA3A8864FB75}"/>
                </a:ext>
              </a:extLst>
            </p:cNvPr>
            <p:cNvSpPr/>
            <p:nvPr/>
          </p:nvSpPr>
          <p:spPr>
            <a:xfrm>
              <a:off x="2494967" y="3795658"/>
              <a:ext cx="9303391" cy="290092"/>
            </a:xfrm>
            <a:prstGeom prst="rect">
              <a:avLst/>
            </a:prstGeom>
            <a:solidFill>
              <a:srgbClr val="1ABC9C"/>
            </a:solidFill>
            <a:ln>
              <a:solidFill>
                <a:srgbClr val="1AB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16" name="Gráfico 15" descr="Información">
              <a:extLst>
                <a:ext uri="{FF2B5EF4-FFF2-40B4-BE49-F238E27FC236}">
                  <a16:creationId xmlns:a16="http://schemas.microsoft.com/office/drawing/2014/main" id="{9A0784A0-515C-4C4B-A692-EC595206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3256" y="3795659"/>
              <a:ext cx="275245" cy="290986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E16275E-DB29-452D-90FB-D9E99F1D6BDE}"/>
                </a:ext>
              </a:extLst>
            </p:cNvPr>
            <p:cNvSpPr txBox="1"/>
            <p:nvPr/>
          </p:nvSpPr>
          <p:spPr>
            <a:xfrm>
              <a:off x="2694812" y="3758653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Titulo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3B60BBE-2798-4605-A2CB-7F2268A65B7B}"/>
                </a:ext>
              </a:extLst>
            </p:cNvPr>
            <p:cNvSpPr/>
            <p:nvPr/>
          </p:nvSpPr>
          <p:spPr>
            <a:xfrm>
              <a:off x="2491713" y="4100458"/>
              <a:ext cx="9303390" cy="1222522"/>
            </a:xfrm>
            <a:prstGeom prst="rect">
              <a:avLst/>
            </a:prstGeom>
            <a:solidFill>
              <a:srgbClr val="DBFAF4"/>
            </a:solidFill>
            <a:ln>
              <a:solidFill>
                <a:srgbClr val="DBF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3522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764</Words>
  <Application>Microsoft Office PowerPoint</Application>
  <PresentationFormat>Panorámica</PresentationFormat>
  <Paragraphs>105</Paragraphs>
  <Slides>8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 Slab</vt:lpstr>
      <vt:lpstr>Roboto Slab ExtraBold</vt:lpstr>
      <vt:lpstr>Roboto Slab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irwin</dc:creator>
  <cp:lastModifiedBy>irwin</cp:lastModifiedBy>
  <cp:revision>21</cp:revision>
  <dcterms:created xsi:type="dcterms:W3CDTF">2020-01-13T16:40:12Z</dcterms:created>
  <dcterms:modified xsi:type="dcterms:W3CDTF">2020-01-13T19:37:42Z</dcterms:modified>
</cp:coreProperties>
</file>