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5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70A0"/>
    <a:srgbClr val="404040"/>
    <a:srgbClr val="EC2562"/>
    <a:srgbClr val="AC0B5E"/>
    <a:srgbClr val="CDDC39"/>
    <a:srgbClr val="39B54A"/>
    <a:srgbClr val="FFEB3B"/>
    <a:srgbClr val="FF9901"/>
    <a:srgbClr val="2980B9"/>
    <a:srgbClr val="DBF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378B3-BDE5-42E9-9504-6903F4C3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DB3A34-3A5F-4110-BE4B-80A6250CE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DCAAD9-3921-4A90-99E8-29DD3D02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74C767-D5E4-462A-B032-D2733DFB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4E29C3-B927-41D7-B899-0825F18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4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A7BCD3-81EB-4F03-A354-BF4D94BB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BA1259-AE0B-4FE3-8545-19B42371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D83CE-1859-46FD-81AE-CF66EA98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FD25C8-A9FE-4590-8961-D458E7A7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82D2-926B-444D-8093-92D2B301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419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8BFB5E-6C1B-4C3E-9765-CE7A8ED04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91D2C-9C11-450D-BE03-0421D60C2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E1E6AA-8E30-40CD-93AC-FD024C0EC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1E56F-595E-4923-BFA6-0BA2B59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B1F3C-33BE-43FC-9270-DB69E510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7072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6A947-9988-4157-B48F-DBD82BC9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8BC653-9529-43F9-88C1-97A4F915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D78660-AC10-4F44-AA86-751F95339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BB9C36-BED0-41B8-B565-7E5B4B50B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D728D7-34BB-4E24-B0C0-A4242E2E4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662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12ECD-4BC0-49F8-A37C-A18069649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7DD0AA-A5E0-4CD7-8530-34A2C8B68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E2C125-A110-406A-9DB1-1750460C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C5797C-21B0-4939-BC2C-6E1456E9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2349C-6EAF-4ADD-A89A-6060DEAB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27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F230-628E-4951-913B-47CC37CBA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DECC14-8EC6-422A-A310-A85C29B8A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2F16D8D-92B9-45AD-923F-D3CF41F0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443366-17C6-44D0-B3F7-886594C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835CFB-5A24-4664-9D75-9AABD6A8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DC9AB03-1719-470E-8821-DFC172DC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696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B9D1A-BDC5-4361-87FE-3144AD5D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A8E47C-E05B-4A8D-A34A-48DC4126A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CF2DAF5-0D1F-49B0-B810-0F40E9747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3D29CB-F0F2-4D60-8930-05B3D694F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2C6255-FBA2-4030-AE9C-007800EE6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9D5679A-5316-4AB6-8D67-890E69D82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3F4A2F-4248-4CC1-8D6A-B0D05A8E7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0C39A3-99FF-4325-B8F7-5B1CE0F2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580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EB772-EDF7-4D77-8D33-19E1EEE5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F17ECC-9EF3-485C-ADA5-5616BF91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BB71468-0E06-42BE-BBF2-8F60D8894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B5834A2-404A-40D3-A6E7-F4D597BC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7036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A295375-8163-4495-80A8-FC5BFE51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BD9CB63-8D18-40EA-AC96-34005B0F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D21D84-0D3E-4E1D-8591-9556C7D1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361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E19A9-E3AF-40F0-8EBD-EC99D67A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8BF8B2-FAD3-4870-A3E4-FD8BD50E5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6137AD-3C81-4E05-83E3-620F0FBA7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1541B2-2268-47D6-86B2-97204F17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404B12-3634-4B8B-AE9C-F846DC3F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E5F18B-48D5-4CD1-B82D-02714EF3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125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B455B-FB7D-44BB-AA10-EF6D74E6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734136-B80F-464E-A97E-A332DD65F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618A32-C90F-442C-A452-BCAF0FDA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E358C6-2CE8-47E1-8DBD-01CF30879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52059C-9B1A-43C8-8980-97C511BA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7B3BA3-3A14-4AA8-8BF9-1AEC6A584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0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BB05C1-7D46-45E6-A06E-39089850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A44383-C63E-48E5-9DBF-500AA966E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CE70A8-5DD1-4E8B-BDCD-A4B519C810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734CE-D4A7-4898-AE82-7C05DE55A7C4}" type="datetimeFigureOut">
              <a:rPr lang="es-ES" smtClean="0"/>
              <a:t>18/01/2020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67796-23D9-4EA7-BE17-D0C960FC2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B7EC9A-2A73-4687-9A4E-7168B6E88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E2D36-2FBE-459F-AC08-4A645C6C305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74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3.sv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4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pic>
        <p:nvPicPr>
          <p:cNvPr id="21" name="Gráfico 20" descr="Información">
            <a:extLst>
              <a:ext uri="{FF2B5EF4-FFF2-40B4-BE49-F238E27FC236}">
                <a16:creationId xmlns:a16="http://schemas.microsoft.com/office/drawing/2014/main" id="{682D9FC4-BAC9-4726-8AC4-ECAFD6512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65322" y="921225"/>
            <a:ext cx="275245" cy="290986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4CBA44D3-D1AA-4E06-A796-ABCF2A740CC8}"/>
              </a:ext>
            </a:extLst>
          </p:cNvPr>
          <p:cNvGrpSpPr/>
          <p:nvPr/>
        </p:nvGrpSpPr>
        <p:grpSpPr>
          <a:xfrm>
            <a:off x="4260044" y="2364386"/>
            <a:ext cx="6106159" cy="1538882"/>
            <a:chOff x="3994547" y="2113839"/>
            <a:chExt cx="6106159" cy="1538882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F497D68-9B55-4BB9-87A8-1EF917BEA3DA}"/>
                </a:ext>
              </a:extLst>
            </p:cNvPr>
            <p:cNvSpPr txBox="1"/>
            <p:nvPr/>
          </p:nvSpPr>
          <p:spPr>
            <a:xfrm>
              <a:off x="3994547" y="2113839"/>
              <a:ext cx="610615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4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!Tu primer videojuego</a:t>
              </a:r>
              <a:endParaRPr lang="es-ES" sz="4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656CECA1-1408-4089-9B12-433BACD50A38}"/>
                </a:ext>
              </a:extLst>
            </p:cNvPr>
            <p:cNvSpPr txBox="1"/>
            <p:nvPr/>
          </p:nvSpPr>
          <p:spPr>
            <a:xfrm>
              <a:off x="4386593" y="2883280"/>
              <a:ext cx="5421677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4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con GODOT Engine!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7557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StaticBody2D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Un cuerpo estático es uno que </a:t>
            </a:r>
            <a:r>
              <a:rPr lang="es-ES" b="1" i="1" dirty="0">
                <a:solidFill>
                  <a:srgbClr val="404040"/>
                </a:solidFill>
              </a:rPr>
              <a:t>no es movido </a:t>
            </a:r>
            <a:r>
              <a:rPr lang="es-ES" dirty="0">
                <a:solidFill>
                  <a:srgbClr val="404040"/>
                </a:solidFill>
              </a:rPr>
              <a:t>por el </a:t>
            </a:r>
            <a:r>
              <a:rPr lang="es-ES" b="1" i="1" dirty="0">
                <a:solidFill>
                  <a:srgbClr val="404040"/>
                </a:solidFill>
              </a:rPr>
              <a:t>motor de físicas</a:t>
            </a:r>
            <a:r>
              <a:rPr lang="es-ES" dirty="0">
                <a:solidFill>
                  <a:srgbClr val="404040"/>
                </a:solidFill>
              </a:rPr>
              <a:t>. Participa en la </a:t>
            </a:r>
            <a:r>
              <a:rPr lang="es-ES" b="1" i="1" dirty="0">
                <a:solidFill>
                  <a:srgbClr val="404040"/>
                </a:solidFill>
              </a:rPr>
              <a:t>detección de colisiones</a:t>
            </a:r>
            <a:r>
              <a:rPr lang="es-ES" dirty="0">
                <a:solidFill>
                  <a:srgbClr val="404040"/>
                </a:solidFill>
              </a:rPr>
              <a:t> pero no se mueve en </a:t>
            </a:r>
            <a:r>
              <a:rPr lang="es-ES" b="1" i="1" dirty="0">
                <a:solidFill>
                  <a:srgbClr val="404040"/>
                </a:solidFill>
              </a:rPr>
              <a:t>respuesta a la colisión</a:t>
            </a:r>
            <a:r>
              <a:rPr lang="es-ES" dirty="0">
                <a:solidFill>
                  <a:srgbClr val="404040"/>
                </a:solidFill>
              </a:rPr>
              <a:t>. Este tipo de cuerpo es usado mayormente por objetos que son parte del entorno o que no necesitan tener ningún comportamiento dinámico como una </a:t>
            </a:r>
            <a:r>
              <a:rPr lang="es-ES" b="1" i="1" dirty="0">
                <a:solidFill>
                  <a:srgbClr val="404040"/>
                </a:solidFill>
              </a:rPr>
              <a:t>pared</a:t>
            </a:r>
            <a:r>
              <a:rPr lang="es-ES" dirty="0">
                <a:solidFill>
                  <a:srgbClr val="404040"/>
                </a:solidFill>
              </a:rPr>
              <a:t> o el </a:t>
            </a:r>
            <a:r>
              <a:rPr lang="es-ES" b="1" i="1" dirty="0">
                <a:solidFill>
                  <a:srgbClr val="404040"/>
                </a:solidFill>
              </a:rPr>
              <a:t>suelo</a:t>
            </a:r>
            <a:r>
              <a:rPr lang="es-ES" dirty="0">
                <a:solidFill>
                  <a:srgbClr val="404040"/>
                </a:solidFill>
              </a:rPr>
              <a:t>.</a:t>
            </a:r>
          </a:p>
          <a:p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B5E8077-862F-45BA-B0CF-040F17244DEC}"/>
              </a:ext>
            </a:extLst>
          </p:cNvPr>
          <p:cNvSpPr txBox="1"/>
          <p:nvPr/>
        </p:nvSpPr>
        <p:spPr>
          <a:xfrm>
            <a:off x="2491713" y="2902994"/>
            <a:ext cx="5865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Ejemplos de uso para un StaticBody2D</a:t>
            </a:r>
            <a:endParaRPr lang="es-ES" sz="24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3434679-106A-45B2-AAD9-125D0F1DA439}"/>
              </a:ext>
            </a:extLst>
          </p:cNvPr>
          <p:cNvGrpSpPr/>
          <p:nvPr/>
        </p:nvGrpSpPr>
        <p:grpSpPr>
          <a:xfrm>
            <a:off x="4410775" y="1274264"/>
            <a:ext cx="5289512" cy="5289512"/>
            <a:chOff x="4410775" y="1274264"/>
            <a:chExt cx="5289512" cy="5289512"/>
          </a:xfrm>
        </p:grpSpPr>
        <p:pic>
          <p:nvPicPr>
            <p:cNvPr id="40" name="Imagen 39" descr="Imagen que contiene cerca&#10;&#10;Descripción generada automáticamente">
              <a:extLst>
                <a:ext uri="{FF2B5EF4-FFF2-40B4-BE49-F238E27FC236}">
                  <a16:creationId xmlns:a16="http://schemas.microsoft.com/office/drawing/2014/main" id="{B2A0FCEB-DCC1-40EB-A4F4-94BF2144E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10775" y="1274264"/>
              <a:ext cx="5289512" cy="5289512"/>
            </a:xfrm>
            <a:prstGeom prst="rect">
              <a:avLst/>
            </a:prstGeom>
          </p:spPr>
        </p:pic>
        <p:pic>
          <p:nvPicPr>
            <p:cNvPr id="26" name="Imagen 25" descr="Imagen que contiene sostener, tabla, béisbol, grande&#10;&#10;Descripción generada automáticamente">
              <a:extLst>
                <a:ext uri="{FF2B5EF4-FFF2-40B4-BE49-F238E27FC236}">
                  <a16:creationId xmlns:a16="http://schemas.microsoft.com/office/drawing/2014/main" id="{7947FA74-A9A3-4449-9227-807D0A563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5929" y="5262770"/>
              <a:ext cx="1254688" cy="310370"/>
            </a:xfrm>
            <a:prstGeom prst="rect">
              <a:avLst/>
            </a:prstGeom>
          </p:spPr>
        </p:pic>
        <p:pic>
          <p:nvPicPr>
            <p:cNvPr id="35" name="Imagen 34">
              <a:extLst>
                <a:ext uri="{FF2B5EF4-FFF2-40B4-BE49-F238E27FC236}">
                  <a16:creationId xmlns:a16="http://schemas.microsoft.com/office/drawing/2014/main" id="{CB7AF459-8DE5-4881-877D-EAA41A8C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2835" y="6242578"/>
              <a:ext cx="575733" cy="321198"/>
            </a:xfrm>
            <a:prstGeom prst="rect">
              <a:avLst/>
            </a:prstGeom>
          </p:spPr>
        </p:pic>
        <p:pic>
          <p:nvPicPr>
            <p:cNvPr id="38" name="Imagen 37" descr="Imagen que contiene puesta de sol, exterior, agua, playa&#10;&#10;Descripción generada automáticamente">
              <a:extLst>
                <a:ext uri="{FF2B5EF4-FFF2-40B4-BE49-F238E27FC236}">
                  <a16:creationId xmlns:a16="http://schemas.microsoft.com/office/drawing/2014/main" id="{E39301BB-9766-484E-9C6B-A370AFBAD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366" y="5605715"/>
              <a:ext cx="1389781" cy="343788"/>
            </a:xfrm>
            <a:prstGeom prst="rect">
              <a:avLst/>
            </a:prstGeom>
          </p:spPr>
        </p:pic>
        <p:pic>
          <p:nvPicPr>
            <p:cNvPr id="42" name="Imagen 41">
              <a:extLst>
                <a:ext uri="{FF2B5EF4-FFF2-40B4-BE49-F238E27FC236}">
                  <a16:creationId xmlns:a16="http://schemas.microsoft.com/office/drawing/2014/main" id="{00828160-0D8F-4152-A729-88B2007FC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408" y="6242578"/>
              <a:ext cx="575733" cy="321198"/>
            </a:xfrm>
            <a:prstGeom prst="rect">
              <a:avLst/>
            </a:prstGeom>
          </p:spPr>
        </p:pic>
        <p:pic>
          <p:nvPicPr>
            <p:cNvPr id="43" name="Imagen 42">
              <a:extLst>
                <a:ext uri="{FF2B5EF4-FFF2-40B4-BE49-F238E27FC236}">
                  <a16:creationId xmlns:a16="http://schemas.microsoft.com/office/drawing/2014/main" id="{95910EC5-2BC3-469D-81D4-5384E2FC3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3981" y="6242578"/>
              <a:ext cx="575733" cy="321198"/>
            </a:xfrm>
            <a:prstGeom prst="rect">
              <a:avLst/>
            </a:prstGeom>
          </p:spPr>
        </p:pic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1AF049C9-5F9F-4C44-BC26-40067DE8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4554" y="6242578"/>
              <a:ext cx="575733" cy="321198"/>
            </a:xfrm>
            <a:prstGeom prst="rect">
              <a:avLst/>
            </a:prstGeom>
          </p:spPr>
        </p:pic>
        <p:pic>
          <p:nvPicPr>
            <p:cNvPr id="45" name="Imagen 44" descr="Imagen que contiene dibujo&#10;&#10;Descripción generada automáticamente">
              <a:extLst>
                <a:ext uri="{FF2B5EF4-FFF2-40B4-BE49-F238E27FC236}">
                  <a16:creationId xmlns:a16="http://schemas.microsoft.com/office/drawing/2014/main" id="{9D790B46-51A1-4C0B-9BA3-B67F0BAF5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49973" y="5846898"/>
              <a:ext cx="517616" cy="707851"/>
            </a:xfrm>
            <a:prstGeom prst="rect">
              <a:avLst/>
            </a:prstGeom>
          </p:spPr>
        </p:pic>
        <p:pic>
          <p:nvPicPr>
            <p:cNvPr id="47" name="Imagen 46" descr="Imagen que contiene tabla, reloj&#10;&#10;Descripción generada automáticamente">
              <a:extLst>
                <a:ext uri="{FF2B5EF4-FFF2-40B4-BE49-F238E27FC236}">
                  <a16:creationId xmlns:a16="http://schemas.microsoft.com/office/drawing/2014/main" id="{B5C45C6C-8C88-409A-92E2-DE9E410EF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2432" y="5025297"/>
              <a:ext cx="785316" cy="392658"/>
            </a:xfrm>
            <a:prstGeom prst="rect">
              <a:avLst/>
            </a:prstGeom>
          </p:spPr>
        </p:pic>
        <p:pic>
          <p:nvPicPr>
            <p:cNvPr id="49" name="Imagen 48" descr="Imagen que contiene taburete, luz, sillón&#10;&#10;Descripción generada automáticamente">
              <a:extLst>
                <a:ext uri="{FF2B5EF4-FFF2-40B4-BE49-F238E27FC236}">
                  <a16:creationId xmlns:a16="http://schemas.microsoft.com/office/drawing/2014/main" id="{1092003E-FEA4-4BB8-8685-BEB9FD0DB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4366" y="5350775"/>
              <a:ext cx="208587" cy="254939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E0B696A7-1502-4B5A-92C7-5A93A705538E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53" name="CuadroTexto 52">
              <a:extLst>
                <a:ext uri="{FF2B5EF4-FFF2-40B4-BE49-F238E27FC236}">
                  <a16:creationId xmlns:a16="http://schemas.microsoft.com/office/drawing/2014/main" id="{DA9B8450-26C2-4311-815C-B22937A8F842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4" name="CuadroTexto 53">
              <a:extLst>
                <a:ext uri="{FF2B5EF4-FFF2-40B4-BE49-F238E27FC236}">
                  <a16:creationId xmlns:a16="http://schemas.microsoft.com/office/drawing/2014/main" id="{D5768940-0479-4D50-96AF-F825643DEF5B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5151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RigidBody2D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Este es el cuerpo físico de </a:t>
            </a:r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 que provee </a:t>
            </a:r>
            <a:r>
              <a:rPr lang="es-ES" b="1" i="1" dirty="0">
                <a:solidFill>
                  <a:srgbClr val="404040"/>
                </a:solidFill>
              </a:rPr>
              <a:t>física simulada</a:t>
            </a:r>
            <a:r>
              <a:rPr lang="es-ES" dirty="0">
                <a:solidFill>
                  <a:srgbClr val="404040"/>
                </a:solidFill>
              </a:rPr>
              <a:t>. Esto significa que no puedes controlar un </a:t>
            </a:r>
            <a:r>
              <a:rPr lang="es-ES" b="1" dirty="0">
                <a:solidFill>
                  <a:srgbClr val="404040"/>
                </a:solidFill>
              </a:rPr>
              <a:t>RigidBody2D</a:t>
            </a:r>
            <a:r>
              <a:rPr lang="es-ES" dirty="0">
                <a:solidFill>
                  <a:srgbClr val="404040"/>
                </a:solidFill>
              </a:rPr>
              <a:t> directamente. En su lugar debes aplicarle fuerza </a:t>
            </a:r>
            <a:r>
              <a:rPr lang="es-ES" i="1" dirty="0">
                <a:solidFill>
                  <a:srgbClr val="404040"/>
                </a:solidFill>
              </a:rPr>
              <a:t>(gravedad, impulso, etc.) </a:t>
            </a:r>
            <a:r>
              <a:rPr lang="es-ES" dirty="0">
                <a:solidFill>
                  <a:srgbClr val="404040"/>
                </a:solidFill>
              </a:rPr>
              <a:t>y las físicas incorporadas de </a:t>
            </a:r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 calcularán el movimiento resultante, incluyendo </a:t>
            </a:r>
            <a:r>
              <a:rPr lang="es-ES" i="1" dirty="0">
                <a:solidFill>
                  <a:srgbClr val="404040"/>
                </a:solidFill>
              </a:rPr>
              <a:t>colisiones, rebotes y rotaciones, etc</a:t>
            </a:r>
            <a:r>
              <a:rPr lang="es-ES" dirty="0">
                <a:solidFill>
                  <a:srgbClr val="404040"/>
                </a:solidFill>
              </a:rPr>
              <a:t>.							</a:t>
            </a:r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D4E84C1-A417-4A99-B3B6-A2344668677D}"/>
              </a:ext>
            </a:extLst>
          </p:cNvPr>
          <p:cNvSpPr txBox="1"/>
          <p:nvPr/>
        </p:nvSpPr>
        <p:spPr>
          <a:xfrm>
            <a:off x="2491713" y="2902994"/>
            <a:ext cx="5795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Ejemplos de uso para un RigidBody2D</a:t>
            </a:r>
            <a:endParaRPr lang="es-ES" sz="24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pic>
        <p:nvPicPr>
          <p:cNvPr id="5122" name="Picture 2" descr="Resultado de imagen de flappy bird">
            <a:extLst>
              <a:ext uri="{FF2B5EF4-FFF2-40B4-BE49-F238E27FC236}">
                <a16:creationId xmlns:a16="http://schemas.microsoft.com/office/drawing/2014/main" id="{42E519EA-496B-4CEE-BEDA-B77E96E9F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2" t="11030" r="7048" b="9982"/>
          <a:stretch/>
        </p:blipFill>
        <p:spPr bwMode="auto">
          <a:xfrm>
            <a:off x="4538134" y="3968613"/>
            <a:ext cx="1639854" cy="152134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n de angry birds">
            <a:extLst>
              <a:ext uri="{FF2B5EF4-FFF2-40B4-BE49-F238E27FC236}">
                <a16:creationId xmlns:a16="http://schemas.microsoft.com/office/drawing/2014/main" id="{BB127AB7-7016-4E64-816F-D72246269B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52" r="2084" b="10851"/>
          <a:stretch/>
        </p:blipFill>
        <p:spPr bwMode="auto">
          <a:xfrm>
            <a:off x="7653867" y="3972642"/>
            <a:ext cx="1727200" cy="15204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4" name="Grupo 33">
            <a:extLst>
              <a:ext uri="{FF2B5EF4-FFF2-40B4-BE49-F238E27FC236}">
                <a16:creationId xmlns:a16="http://schemas.microsoft.com/office/drawing/2014/main" id="{02B1ACE0-AF72-4E81-9B8A-9077F73678FA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E4799B44-6545-4B28-AA95-2FC6485EC21E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CD55D28A-9F3C-425F-AF4B-E23C7E42134F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52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KinematicBody2D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base"/>
            <a:r>
              <a:rPr lang="es-ES" dirty="0">
                <a:solidFill>
                  <a:srgbClr val="404040"/>
                </a:solidFill>
              </a:rPr>
              <a:t>Este tipo de cuerpo provee </a:t>
            </a:r>
            <a:r>
              <a:rPr lang="es-ES" b="1" i="1" dirty="0">
                <a:solidFill>
                  <a:srgbClr val="404040"/>
                </a:solidFill>
              </a:rPr>
              <a:t>detección de colisión </a:t>
            </a:r>
            <a:r>
              <a:rPr lang="es-ES" dirty="0">
                <a:solidFill>
                  <a:srgbClr val="404040"/>
                </a:solidFill>
              </a:rPr>
              <a:t>pero no </a:t>
            </a:r>
            <a:r>
              <a:rPr lang="es-ES" b="1" i="1" dirty="0">
                <a:solidFill>
                  <a:srgbClr val="404040"/>
                </a:solidFill>
              </a:rPr>
              <a:t>físicas</a:t>
            </a:r>
            <a:r>
              <a:rPr lang="es-ES" dirty="0">
                <a:solidFill>
                  <a:srgbClr val="404040"/>
                </a:solidFill>
              </a:rPr>
              <a:t>. Todos sus movimientos deben ser implementados en el código al igual que las </a:t>
            </a:r>
            <a:r>
              <a:rPr lang="es-ES" b="1" i="1" dirty="0">
                <a:solidFill>
                  <a:srgbClr val="404040"/>
                </a:solidFill>
              </a:rPr>
              <a:t>respuestas a las colisiones</a:t>
            </a:r>
            <a:r>
              <a:rPr lang="es-ES" dirty="0">
                <a:solidFill>
                  <a:srgbClr val="404040"/>
                </a:solidFill>
              </a:rPr>
              <a:t>. Los cuerpos </a:t>
            </a:r>
            <a:r>
              <a:rPr lang="es-ES" i="1" dirty="0">
                <a:solidFill>
                  <a:srgbClr val="404040"/>
                </a:solidFill>
              </a:rPr>
              <a:t>kinemáticos</a:t>
            </a:r>
            <a:r>
              <a:rPr lang="es-ES" dirty="0">
                <a:solidFill>
                  <a:srgbClr val="404040"/>
                </a:solidFill>
              </a:rPr>
              <a:t> son utilizados mayormente para aquellos personajes que requieren un juego con físicas </a:t>
            </a:r>
            <a:r>
              <a:rPr lang="es-ES" b="1" i="1" dirty="0">
                <a:solidFill>
                  <a:srgbClr val="404040"/>
                </a:solidFill>
              </a:rPr>
              <a:t>estilo arcade </a:t>
            </a:r>
            <a:r>
              <a:rPr lang="es-ES" dirty="0">
                <a:solidFill>
                  <a:srgbClr val="404040"/>
                </a:solidFill>
              </a:rPr>
              <a:t>en lugar de simulaciones de físicas realistas.					</a:t>
            </a:r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86D544-1216-4554-9BF7-0AD3836475C8}"/>
              </a:ext>
            </a:extLst>
          </p:cNvPr>
          <p:cNvSpPr txBox="1"/>
          <p:nvPr/>
        </p:nvSpPr>
        <p:spPr>
          <a:xfrm>
            <a:off x="2491713" y="2902994"/>
            <a:ext cx="6538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Ejemplos de uso para un KinematicBody2D</a:t>
            </a:r>
            <a:endParaRPr lang="es-ES" sz="24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pic>
        <p:nvPicPr>
          <p:cNvPr id="4098" name="Picture 2" descr="Resultado de imagen de circus charlie">
            <a:extLst>
              <a:ext uri="{FF2B5EF4-FFF2-40B4-BE49-F238E27FC236}">
                <a16:creationId xmlns:a16="http://schemas.microsoft.com/office/drawing/2014/main" id="{7091A040-5F6F-49F3-A96B-B934A9B4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878" y="4760090"/>
            <a:ext cx="3113737" cy="17437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n de super mario bros 1985">
            <a:extLst>
              <a:ext uri="{FF2B5EF4-FFF2-40B4-BE49-F238E27FC236}">
                <a16:creationId xmlns:a16="http://schemas.microsoft.com/office/drawing/2014/main" id="{A20CD3A2-4CC1-4F47-9C75-7F06FAF33C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2" t="29373" r="12890"/>
          <a:stretch/>
        </p:blipFill>
        <p:spPr bwMode="auto">
          <a:xfrm>
            <a:off x="5769749" y="3493342"/>
            <a:ext cx="2983348" cy="21295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esultado de imagen de contra nes">
            <a:extLst>
              <a:ext uri="{FF2B5EF4-FFF2-40B4-BE49-F238E27FC236}">
                <a16:creationId xmlns:a16="http://schemas.microsoft.com/office/drawing/2014/main" id="{BC84F3FC-833F-4257-8896-1BB9023990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8" r="14629" b="9547"/>
          <a:stretch/>
        </p:blipFill>
        <p:spPr bwMode="auto">
          <a:xfrm>
            <a:off x="8781343" y="4657664"/>
            <a:ext cx="2681136" cy="18455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upo 29">
            <a:extLst>
              <a:ext uri="{FF2B5EF4-FFF2-40B4-BE49-F238E27FC236}">
                <a16:creationId xmlns:a16="http://schemas.microsoft.com/office/drawing/2014/main" id="{92C3915A-D100-4960-859D-F653CCD625FC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7CA374C-5ECD-4D9B-9A63-D9FA01B070FC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DFFCF53-9FE7-4A77-A02E-7F44CD11851F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7470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186D544-1216-4554-9BF7-0AD3836475C8}"/>
              </a:ext>
            </a:extLst>
          </p:cNvPr>
          <p:cNvSpPr txBox="1"/>
          <p:nvPr/>
        </p:nvSpPr>
        <p:spPr>
          <a:xfrm>
            <a:off x="3617780" y="3010716"/>
            <a:ext cx="67762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!Gracias por ver el video!</a:t>
            </a:r>
            <a:endParaRPr lang="es-ES" sz="4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2C3915A-D100-4960-859D-F653CCD625FC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C7CA374C-5ECD-4D9B-9A63-D9FA01B070FC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9DFFCF53-9FE7-4A77-A02E-7F44CD11851F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33" name="CuadroTexto 32">
            <a:extLst>
              <a:ext uri="{FF2B5EF4-FFF2-40B4-BE49-F238E27FC236}">
                <a16:creationId xmlns:a16="http://schemas.microsoft.com/office/drawing/2014/main" id="{BBD50815-0C49-4487-A2CE-C725979FB496}"/>
              </a:ext>
            </a:extLst>
          </p:cNvPr>
          <p:cNvSpPr txBox="1"/>
          <p:nvPr/>
        </p:nvSpPr>
        <p:spPr>
          <a:xfrm>
            <a:off x="3849026" y="5779391"/>
            <a:ext cx="63241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4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Suscribirse es GRATIS</a:t>
            </a:r>
            <a:endParaRPr lang="es-ES" sz="4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E82A08A0-53CB-4E6D-9CC5-DD78AC782562}"/>
              </a:ext>
            </a:extLst>
          </p:cNvPr>
          <p:cNvSpPr/>
          <p:nvPr/>
        </p:nvSpPr>
        <p:spPr>
          <a:xfrm>
            <a:off x="1204780" y="2420640"/>
            <a:ext cx="9303390" cy="800561"/>
          </a:xfrm>
          <a:prstGeom prst="rect">
            <a:avLst/>
          </a:prstGeom>
          <a:solidFill>
            <a:srgbClr val="EEFFCC"/>
          </a:solidFill>
          <a:ln>
            <a:solidFill>
              <a:srgbClr val="E1E4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C980FC-05A0-4640-B5F6-1B12130FFAED}"/>
              </a:ext>
            </a:extLst>
          </p:cNvPr>
          <p:cNvSpPr txBox="1"/>
          <p:nvPr/>
        </p:nvSpPr>
        <p:spPr>
          <a:xfrm>
            <a:off x="1242126" y="2433261"/>
            <a:ext cx="4563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007020"/>
                </a:solidFill>
                <a:latin typeface="Roboto Slab Medium" pitchFamily="2" charset="0"/>
                <a:ea typeface="Roboto Slab Medium" pitchFamily="2" charset="0"/>
              </a:rPr>
              <a:t>for</a:t>
            </a:r>
            <a:endParaRPr lang="es-ES" dirty="0">
              <a:solidFill>
                <a:srgbClr val="00702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C54E1BA-27E2-4757-A695-1F5925F74592}"/>
              </a:ext>
            </a:extLst>
          </p:cNvPr>
          <p:cNvSpPr txBox="1"/>
          <p:nvPr/>
        </p:nvSpPr>
        <p:spPr>
          <a:xfrm>
            <a:off x="1581048" y="2438342"/>
            <a:ext cx="79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4070A0"/>
                </a:solidFill>
                <a:latin typeface="Roboto Slab Medium" pitchFamily="2" charset="0"/>
                <a:ea typeface="Roboto Slab Medium" pitchFamily="2" charset="0"/>
              </a:rPr>
              <a:t>“Hello”</a:t>
            </a:r>
            <a:endParaRPr lang="es-ES" dirty="0">
              <a:solidFill>
                <a:srgbClr val="4070A0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8BBEA2-EF2E-4DBA-8B32-E7522F14FC48}"/>
              </a:ext>
            </a:extLst>
          </p:cNvPr>
          <p:cNvSpPr txBox="1"/>
          <p:nvPr/>
        </p:nvSpPr>
        <p:spPr>
          <a:xfrm>
            <a:off x="1581047" y="2703568"/>
            <a:ext cx="798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sz="1200" dirty="0">
                <a:solidFill>
                  <a:srgbClr val="404044"/>
                </a:solidFill>
                <a:latin typeface="Roboto Slab Medium" pitchFamily="2" charset="0"/>
                <a:ea typeface="Roboto Slab Medium" pitchFamily="2" charset="0"/>
              </a:rPr>
              <a:t>Hello</a:t>
            </a:r>
            <a:endParaRPr lang="es-ES" dirty="0">
              <a:solidFill>
                <a:srgbClr val="404044"/>
              </a:solidFill>
              <a:latin typeface="Roboto Slab Medium" pitchFamily="2" charset="0"/>
              <a:ea typeface="Roboto Slab Medium" pitchFamily="2" charset="0"/>
            </a:endParaRP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3F4F405-A131-49A2-A56A-2A42DD144A62}"/>
              </a:ext>
            </a:extLst>
          </p:cNvPr>
          <p:cNvGrpSpPr/>
          <p:nvPr/>
        </p:nvGrpSpPr>
        <p:grpSpPr>
          <a:xfrm>
            <a:off x="1090480" y="608789"/>
            <a:ext cx="9306645" cy="1564327"/>
            <a:chOff x="2491713" y="3758653"/>
            <a:chExt cx="9306645" cy="1564327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7785F8E3-4853-445E-9D1F-EA3A8864FB75}"/>
                </a:ext>
              </a:extLst>
            </p:cNvPr>
            <p:cNvSpPr/>
            <p:nvPr/>
          </p:nvSpPr>
          <p:spPr>
            <a:xfrm>
              <a:off x="2494967" y="3795658"/>
              <a:ext cx="9303391" cy="290092"/>
            </a:xfrm>
            <a:prstGeom prst="rect">
              <a:avLst/>
            </a:prstGeom>
            <a:solidFill>
              <a:srgbClr val="1ABC9C"/>
            </a:solidFill>
            <a:ln>
              <a:solidFill>
                <a:srgbClr val="1A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16" name="Gráfico 15" descr="Información">
              <a:extLst>
                <a:ext uri="{FF2B5EF4-FFF2-40B4-BE49-F238E27FC236}">
                  <a16:creationId xmlns:a16="http://schemas.microsoft.com/office/drawing/2014/main" id="{9A0784A0-515C-4C4B-A692-EC5952069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93256" y="3795659"/>
              <a:ext cx="275245" cy="290986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E16275E-DB29-452D-90FB-D9E99F1D6BDE}"/>
                </a:ext>
              </a:extLst>
            </p:cNvPr>
            <p:cNvSpPr txBox="1"/>
            <p:nvPr/>
          </p:nvSpPr>
          <p:spPr>
            <a:xfrm>
              <a:off x="2694812" y="3758653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Titulo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63B60BBE-2798-4605-A2CB-7F2268A65B7B}"/>
                </a:ext>
              </a:extLst>
            </p:cNvPr>
            <p:cNvSpPr/>
            <p:nvPr/>
          </p:nvSpPr>
          <p:spPr>
            <a:xfrm>
              <a:off x="2491713" y="4100458"/>
              <a:ext cx="9303390" cy="1222522"/>
            </a:xfrm>
            <a:prstGeom prst="rect">
              <a:avLst/>
            </a:prstGeom>
            <a:solidFill>
              <a:srgbClr val="DBFAF4"/>
            </a:solidFill>
            <a:ln>
              <a:solidFill>
                <a:srgbClr val="DBF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BB2DE6D7-9A67-4B46-95CA-8F7362F967B3}"/>
              </a:ext>
            </a:extLst>
          </p:cNvPr>
          <p:cNvSpPr/>
          <p:nvPr/>
        </p:nvSpPr>
        <p:spPr>
          <a:xfrm>
            <a:off x="2563779" y="4572000"/>
            <a:ext cx="156633" cy="156633"/>
          </a:xfrm>
          <a:prstGeom prst="ellipse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437499B-3EBA-4CCA-83DC-17F7D5637C2C}"/>
              </a:ext>
            </a:extLst>
          </p:cNvPr>
          <p:cNvSpPr/>
          <p:nvPr/>
        </p:nvSpPr>
        <p:spPr>
          <a:xfrm>
            <a:off x="2563779" y="5003800"/>
            <a:ext cx="156633" cy="156633"/>
          </a:xfrm>
          <a:prstGeom prst="ellipse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88FF058-BABC-4D5B-A2D1-04264FDCF15C}"/>
              </a:ext>
            </a:extLst>
          </p:cNvPr>
          <p:cNvSpPr txBox="1"/>
          <p:nvPr/>
        </p:nvSpPr>
        <p:spPr>
          <a:xfrm>
            <a:off x="2696389" y="4851283"/>
            <a:ext cx="4129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La Función _process(delta)</a:t>
            </a:r>
            <a:endParaRPr lang="es-ES" sz="2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9EC414A-1214-4B68-8FAF-5DF65587AE64}"/>
              </a:ext>
            </a:extLst>
          </p:cNvPr>
          <p:cNvSpPr/>
          <p:nvPr/>
        </p:nvSpPr>
        <p:spPr>
          <a:xfrm>
            <a:off x="2587802" y="5387149"/>
            <a:ext cx="156633" cy="156633"/>
          </a:xfrm>
          <a:prstGeom prst="ellipse">
            <a:avLst/>
          </a:prstGeom>
          <a:solidFill>
            <a:srgbClr val="2980B9"/>
          </a:solidFill>
          <a:ln>
            <a:solidFill>
              <a:srgbClr val="29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BC7BA9DF-76A2-47CB-9566-CE4EAFA97DE8}"/>
              </a:ext>
            </a:extLst>
          </p:cNvPr>
          <p:cNvSpPr txBox="1"/>
          <p:nvPr/>
        </p:nvSpPr>
        <p:spPr>
          <a:xfrm>
            <a:off x="2720412" y="5234632"/>
            <a:ext cx="2425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rPr>
              <a:t>Cuerpos físicos</a:t>
            </a:r>
            <a:endParaRPr lang="es-ES" sz="2400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F3DCFE7-D0F7-4EE1-B0A4-3911FBB9BC19}"/>
              </a:ext>
            </a:extLst>
          </p:cNvPr>
          <p:cNvSpPr/>
          <p:nvPr/>
        </p:nvSpPr>
        <p:spPr>
          <a:xfrm>
            <a:off x="5397501" y="5619918"/>
            <a:ext cx="156634" cy="156633"/>
          </a:xfrm>
          <a:prstGeom prst="roundRect">
            <a:avLst/>
          </a:prstGeom>
          <a:solidFill>
            <a:srgbClr val="CDDC39"/>
          </a:solidFill>
          <a:ln w="28575">
            <a:solidFill>
              <a:srgbClr val="39B54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92E47898-69FE-4646-916B-CEBEACCE816C}"/>
              </a:ext>
            </a:extLst>
          </p:cNvPr>
          <p:cNvSpPr/>
          <p:nvPr/>
        </p:nvSpPr>
        <p:spPr>
          <a:xfrm>
            <a:off x="5648926" y="5620384"/>
            <a:ext cx="156634" cy="156633"/>
          </a:xfrm>
          <a:prstGeom prst="roundRect">
            <a:avLst/>
          </a:prstGeom>
          <a:solidFill>
            <a:srgbClr val="EC2562"/>
          </a:solidFill>
          <a:ln w="28575">
            <a:solidFill>
              <a:srgbClr val="AC0B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52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B0B1CDE-812C-4CF2-B1C6-64E15C586596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4CBA684-7C63-4D16-828F-11F64EF243EB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35BA772-C120-4AD6-B293-94E908EA6D88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 primer videojuego con Godot Engine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A1CE3AD4-65E9-49EA-BD0B-9AFF4FF23536}"/>
              </a:ext>
            </a:extLst>
          </p:cNvPr>
          <p:cNvGrpSpPr/>
          <p:nvPr/>
        </p:nvGrpSpPr>
        <p:grpSpPr>
          <a:xfrm>
            <a:off x="2563779" y="884219"/>
            <a:ext cx="9306645" cy="1211281"/>
            <a:chOff x="2563779" y="884219"/>
            <a:chExt cx="9306645" cy="1211281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¡Bienvenido!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869477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588E536C-2993-4C23-AE73-61352E71E1D1}"/>
                </a:ext>
              </a:extLst>
            </p:cNvPr>
            <p:cNvSpPr txBox="1"/>
            <p:nvPr/>
          </p:nvSpPr>
          <p:spPr>
            <a:xfrm>
              <a:off x="2620876" y="1267364"/>
              <a:ext cx="91330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Este primer juego te guiará en la creación de tu primer proyecto con </a:t>
              </a:r>
              <a:r>
                <a:rPr lang="es-ES" sz="1600" b="1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Godot Engine.</a:t>
              </a:r>
              <a:br>
                <a:rPr lang="es-ES" sz="1100" b="1" dirty="0">
                  <a:latin typeface="Roboto Slab" pitchFamily="2" charset="0"/>
                  <a:ea typeface="Roboto Slab" pitchFamily="2" charset="0"/>
                </a:rPr>
              </a:br>
              <a:endParaRPr lang="es-ES" b="1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5D34C0F6-CB3F-4786-9781-7E1F96A8457B}"/>
              </a:ext>
            </a:extLst>
          </p:cNvPr>
          <p:cNvGrpSpPr/>
          <p:nvPr/>
        </p:nvGrpSpPr>
        <p:grpSpPr>
          <a:xfrm>
            <a:off x="2840567" y="3257295"/>
            <a:ext cx="4073091" cy="400110"/>
            <a:chOff x="2840567" y="3013922"/>
            <a:chExt cx="4073091" cy="400110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23E942C-1FEB-4635-B899-F3C5B566AC8D}"/>
                </a:ext>
              </a:extLst>
            </p:cNvPr>
            <p:cNvSpPr txBox="1"/>
            <p:nvPr/>
          </p:nvSpPr>
          <p:spPr>
            <a:xfrm>
              <a:off x="2997201" y="3013922"/>
              <a:ext cx="39164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Trabajar con el editor de Godot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CD80F0B7-0095-40C4-8288-956A43B43C48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32A4DE7-4B84-47FB-86EF-DDBD1AE1A4B2}"/>
              </a:ext>
            </a:extLst>
          </p:cNvPr>
          <p:cNvSpPr txBox="1"/>
          <p:nvPr/>
        </p:nvSpPr>
        <p:spPr>
          <a:xfrm>
            <a:off x="2491713" y="2629648"/>
            <a:ext cx="3786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¿Qué aprenderás?</a:t>
            </a:r>
            <a:endParaRPr lang="es-ES" sz="32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F0870CF-13F7-46AC-AD20-0CD43B497F71}"/>
              </a:ext>
            </a:extLst>
          </p:cNvPr>
          <p:cNvGrpSpPr/>
          <p:nvPr/>
        </p:nvGrpSpPr>
        <p:grpSpPr>
          <a:xfrm>
            <a:off x="2840567" y="3560019"/>
            <a:ext cx="3353343" cy="400110"/>
            <a:chOff x="2840567" y="3013922"/>
            <a:chExt cx="3353343" cy="400110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A262DDD6-3568-47C6-BF02-4CC5D168D481}"/>
                </a:ext>
              </a:extLst>
            </p:cNvPr>
            <p:cNvSpPr txBox="1"/>
            <p:nvPr/>
          </p:nvSpPr>
          <p:spPr>
            <a:xfrm>
              <a:off x="2997201" y="3013922"/>
              <a:ext cx="3196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Estructurar un Proyecto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21247EE1-46E2-46AA-95B8-87EF24806E5D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3D872B7-24C1-4D85-AA00-813D2E99EE23}"/>
              </a:ext>
            </a:extLst>
          </p:cNvPr>
          <p:cNvGrpSpPr/>
          <p:nvPr/>
        </p:nvGrpSpPr>
        <p:grpSpPr>
          <a:xfrm>
            <a:off x="2840567" y="3846534"/>
            <a:ext cx="2923738" cy="400110"/>
            <a:chOff x="2840567" y="3013922"/>
            <a:chExt cx="2923738" cy="400110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98A4B069-5082-4BB5-A9F5-953BE02BC31B}"/>
                </a:ext>
              </a:extLst>
            </p:cNvPr>
            <p:cNvSpPr txBox="1"/>
            <p:nvPr/>
          </p:nvSpPr>
          <p:spPr>
            <a:xfrm>
              <a:off x="2997201" y="3013922"/>
              <a:ext cx="27671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Paradigma de Diseño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577B486E-EC11-4C44-BAAC-D23B76C5A930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ACFC992-4040-43BB-BDA7-8AE8431DC38A}"/>
              </a:ext>
            </a:extLst>
          </p:cNvPr>
          <p:cNvGrpSpPr/>
          <p:nvPr/>
        </p:nvGrpSpPr>
        <p:grpSpPr>
          <a:xfrm>
            <a:off x="2840567" y="4149787"/>
            <a:ext cx="3534482" cy="400110"/>
            <a:chOff x="2840567" y="3013922"/>
            <a:chExt cx="3534482" cy="400110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AF4D2D3D-7994-4930-9560-5B6B4DC57108}"/>
                </a:ext>
              </a:extLst>
            </p:cNvPr>
            <p:cNvSpPr txBox="1"/>
            <p:nvPr/>
          </p:nvSpPr>
          <p:spPr>
            <a:xfrm>
              <a:off x="2997201" y="3013922"/>
              <a:ext cx="33778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Crear un videojuego en 2D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F86B02A4-1E10-427A-9BAF-3A0D00176A17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011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B0B1CDE-812C-4CF2-B1C6-64E15C586596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4CBA684-7C63-4D16-828F-11F64EF243EB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35BA772-C120-4AD6-B293-94E908EA6D88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 primer videojuego con Godot Engine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5D34C0F6-CB3F-4786-9781-7E1F96A8457B}"/>
              </a:ext>
            </a:extLst>
          </p:cNvPr>
          <p:cNvGrpSpPr/>
          <p:nvPr/>
        </p:nvGrpSpPr>
        <p:grpSpPr>
          <a:xfrm>
            <a:off x="3360811" y="2035645"/>
            <a:ext cx="1509890" cy="400110"/>
            <a:chOff x="2840567" y="3013922"/>
            <a:chExt cx="1509890" cy="400110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23E942C-1FEB-4635-B899-F3C5B566AC8D}"/>
                </a:ext>
              </a:extLst>
            </p:cNvPr>
            <p:cNvSpPr txBox="1"/>
            <p:nvPr/>
          </p:nvSpPr>
          <p:spPr>
            <a:xfrm>
              <a:off x="2997201" y="3013922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Variables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CD80F0B7-0095-40C4-8288-956A43B43C48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32A4DE7-4B84-47FB-86EF-DDBD1AE1A4B2}"/>
              </a:ext>
            </a:extLst>
          </p:cNvPr>
          <p:cNvSpPr txBox="1"/>
          <p:nvPr/>
        </p:nvSpPr>
        <p:spPr>
          <a:xfrm>
            <a:off x="2466362" y="812225"/>
            <a:ext cx="2247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Requisitos</a:t>
            </a:r>
            <a:endParaRPr lang="es-ES" sz="32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F0870CF-13F7-46AC-AD20-0CD43B497F71}"/>
              </a:ext>
            </a:extLst>
          </p:cNvPr>
          <p:cNvGrpSpPr/>
          <p:nvPr/>
        </p:nvGrpSpPr>
        <p:grpSpPr>
          <a:xfrm>
            <a:off x="3360811" y="2338369"/>
            <a:ext cx="1583628" cy="400110"/>
            <a:chOff x="2840567" y="3013922"/>
            <a:chExt cx="1583628" cy="400110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A262DDD6-3568-47C6-BF02-4CC5D168D481}"/>
                </a:ext>
              </a:extLst>
            </p:cNvPr>
            <p:cNvSpPr txBox="1"/>
            <p:nvPr/>
          </p:nvSpPr>
          <p:spPr>
            <a:xfrm>
              <a:off x="2997201" y="3013922"/>
              <a:ext cx="1426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Iteradores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21247EE1-46E2-46AA-95B8-87EF24806E5D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3D872B7-24C1-4D85-AA00-813D2E99EE23}"/>
              </a:ext>
            </a:extLst>
          </p:cNvPr>
          <p:cNvGrpSpPr/>
          <p:nvPr/>
        </p:nvGrpSpPr>
        <p:grpSpPr>
          <a:xfrm>
            <a:off x="3360811" y="2624884"/>
            <a:ext cx="2274521" cy="400110"/>
            <a:chOff x="2840567" y="3013922"/>
            <a:chExt cx="2274521" cy="400110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98A4B069-5082-4BB5-A9F5-953BE02BC31B}"/>
                </a:ext>
              </a:extLst>
            </p:cNvPr>
            <p:cNvSpPr txBox="1"/>
            <p:nvPr/>
          </p:nvSpPr>
          <p:spPr>
            <a:xfrm>
              <a:off x="2997201" y="3013922"/>
              <a:ext cx="21178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Control de Flujo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577B486E-EC11-4C44-BAAC-D23B76C5A930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3FB1B124-8F29-44AD-A8E2-2B965EDCC64B}"/>
              </a:ext>
            </a:extLst>
          </p:cNvPr>
          <p:cNvGrpSpPr/>
          <p:nvPr/>
        </p:nvGrpSpPr>
        <p:grpSpPr>
          <a:xfrm>
            <a:off x="2964605" y="1570280"/>
            <a:ext cx="3417484" cy="461665"/>
            <a:chOff x="2538428" y="2741473"/>
            <a:chExt cx="3417484" cy="461665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E408589D-5F57-4F34-BB23-0C230C861333}"/>
                </a:ext>
              </a:extLst>
            </p:cNvPr>
            <p:cNvSpPr/>
            <p:nvPr/>
          </p:nvSpPr>
          <p:spPr>
            <a:xfrm>
              <a:off x="2538428" y="2893990"/>
              <a:ext cx="156633" cy="156633"/>
            </a:xfrm>
            <a:prstGeom prst="ellipse">
              <a:avLst/>
            </a:prstGeom>
            <a:solidFill>
              <a:srgbClr val="2980B9"/>
            </a:solidFill>
            <a:ln>
              <a:solidFill>
                <a:srgbClr val="298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0335B07B-8170-46A3-A57B-BFCA892E39C2}"/>
                </a:ext>
              </a:extLst>
            </p:cNvPr>
            <p:cNvSpPr txBox="1"/>
            <p:nvPr/>
          </p:nvSpPr>
          <p:spPr>
            <a:xfrm>
              <a:off x="2671038" y="2741473"/>
              <a:ext cx="3284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Programación básica</a:t>
              </a:r>
              <a:endParaRPr lang="es-ES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786A7B06-D904-4EF7-9D00-E6F591D3AC2A}"/>
              </a:ext>
            </a:extLst>
          </p:cNvPr>
          <p:cNvGrpSpPr/>
          <p:nvPr/>
        </p:nvGrpSpPr>
        <p:grpSpPr>
          <a:xfrm>
            <a:off x="3390445" y="3477052"/>
            <a:ext cx="1041813" cy="400110"/>
            <a:chOff x="2840567" y="3013922"/>
            <a:chExt cx="1041813" cy="400110"/>
          </a:xfrm>
        </p:grpSpPr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739BD044-2410-48CF-AF4D-5F8E16924C5A}"/>
                </a:ext>
              </a:extLst>
            </p:cNvPr>
            <p:cNvSpPr txBox="1"/>
            <p:nvPr/>
          </p:nvSpPr>
          <p:spPr>
            <a:xfrm>
              <a:off x="2997201" y="3013922"/>
              <a:ext cx="8851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Suma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3" name="Rectángulo: esquinas redondeadas 52">
              <a:extLst>
                <a:ext uri="{FF2B5EF4-FFF2-40B4-BE49-F238E27FC236}">
                  <a16:creationId xmlns:a16="http://schemas.microsoft.com/office/drawing/2014/main" id="{8D561486-9AFA-478A-A022-789B725132CD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F1C8E369-C305-41D1-938D-C6EE33F60EAC}"/>
              </a:ext>
            </a:extLst>
          </p:cNvPr>
          <p:cNvGrpSpPr/>
          <p:nvPr/>
        </p:nvGrpSpPr>
        <p:grpSpPr>
          <a:xfrm>
            <a:off x="3390445" y="3779776"/>
            <a:ext cx="1017767" cy="400110"/>
            <a:chOff x="2840567" y="3013922"/>
            <a:chExt cx="1017767" cy="400110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FC5DF3F-C81E-4A44-8A2F-E5C1AED639C6}"/>
                </a:ext>
              </a:extLst>
            </p:cNvPr>
            <p:cNvSpPr txBox="1"/>
            <p:nvPr/>
          </p:nvSpPr>
          <p:spPr>
            <a:xfrm>
              <a:off x="2997201" y="3013922"/>
              <a:ext cx="8611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Resta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6" name="Rectángulo: esquinas redondeadas 55">
              <a:extLst>
                <a:ext uri="{FF2B5EF4-FFF2-40B4-BE49-F238E27FC236}">
                  <a16:creationId xmlns:a16="http://schemas.microsoft.com/office/drawing/2014/main" id="{4AF1330D-560E-48C9-809F-4A6A019EB6E4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1D6F8728-60B5-4189-B36D-BB8CD1ACC663}"/>
              </a:ext>
            </a:extLst>
          </p:cNvPr>
          <p:cNvGrpSpPr/>
          <p:nvPr/>
        </p:nvGrpSpPr>
        <p:grpSpPr>
          <a:xfrm>
            <a:off x="3390445" y="4066291"/>
            <a:ext cx="2144679" cy="400110"/>
            <a:chOff x="2840567" y="3013922"/>
            <a:chExt cx="2144679" cy="400110"/>
          </a:xfrm>
        </p:grpSpPr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15293944-63D3-4E26-B2C3-4681814A9042}"/>
                </a:ext>
              </a:extLst>
            </p:cNvPr>
            <p:cNvSpPr txBox="1"/>
            <p:nvPr/>
          </p:nvSpPr>
          <p:spPr>
            <a:xfrm>
              <a:off x="2997201" y="3013922"/>
              <a:ext cx="1988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Multiplicación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9" name="Rectángulo: esquinas redondeadas 58">
              <a:extLst>
                <a:ext uri="{FF2B5EF4-FFF2-40B4-BE49-F238E27FC236}">
                  <a16:creationId xmlns:a16="http://schemas.microsoft.com/office/drawing/2014/main" id="{C51DDD8D-1C2E-497B-BD1E-BEEF765A176D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BE1F7D5F-91FF-469E-B166-B210132EB1D9}"/>
              </a:ext>
            </a:extLst>
          </p:cNvPr>
          <p:cNvGrpSpPr/>
          <p:nvPr/>
        </p:nvGrpSpPr>
        <p:grpSpPr>
          <a:xfrm>
            <a:off x="2994239" y="3011687"/>
            <a:ext cx="3096883" cy="461665"/>
            <a:chOff x="2538428" y="2741473"/>
            <a:chExt cx="3096883" cy="461665"/>
          </a:xfrm>
        </p:grpSpPr>
        <p:sp>
          <p:nvSpPr>
            <p:cNvPr id="61" name="Elipse 60">
              <a:extLst>
                <a:ext uri="{FF2B5EF4-FFF2-40B4-BE49-F238E27FC236}">
                  <a16:creationId xmlns:a16="http://schemas.microsoft.com/office/drawing/2014/main" id="{3186BDC3-4AAD-4AFD-85F1-8E0236AB99E0}"/>
                </a:ext>
              </a:extLst>
            </p:cNvPr>
            <p:cNvSpPr/>
            <p:nvPr/>
          </p:nvSpPr>
          <p:spPr>
            <a:xfrm>
              <a:off x="2538428" y="2893990"/>
              <a:ext cx="156633" cy="156633"/>
            </a:xfrm>
            <a:prstGeom prst="ellipse">
              <a:avLst/>
            </a:prstGeom>
            <a:solidFill>
              <a:srgbClr val="2980B9"/>
            </a:solidFill>
            <a:ln>
              <a:solidFill>
                <a:srgbClr val="298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64F3D4D7-7504-43B0-8E74-DD21AFC480AD}"/>
                </a:ext>
              </a:extLst>
            </p:cNvPr>
            <p:cNvSpPr txBox="1"/>
            <p:nvPr/>
          </p:nvSpPr>
          <p:spPr>
            <a:xfrm>
              <a:off x="2671038" y="2741473"/>
              <a:ext cx="29642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Matemática básica</a:t>
              </a:r>
              <a:endParaRPr lang="es-ES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9A886BF3-6EC0-4959-AED6-AA14D00C61BD}"/>
              </a:ext>
            </a:extLst>
          </p:cNvPr>
          <p:cNvGrpSpPr/>
          <p:nvPr/>
        </p:nvGrpSpPr>
        <p:grpSpPr>
          <a:xfrm>
            <a:off x="3390445" y="4372715"/>
            <a:ext cx="1362413" cy="400110"/>
            <a:chOff x="2840567" y="3013922"/>
            <a:chExt cx="1362413" cy="400110"/>
          </a:xfrm>
        </p:grpSpPr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7D95B890-5611-4C1E-B549-37C35E8BB3A7}"/>
                </a:ext>
              </a:extLst>
            </p:cNvPr>
            <p:cNvSpPr txBox="1"/>
            <p:nvPr/>
          </p:nvSpPr>
          <p:spPr>
            <a:xfrm>
              <a:off x="2997201" y="3013922"/>
              <a:ext cx="12057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División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5" name="Rectángulo: esquinas redondeadas 64">
              <a:extLst>
                <a:ext uri="{FF2B5EF4-FFF2-40B4-BE49-F238E27FC236}">
                  <a16:creationId xmlns:a16="http://schemas.microsoft.com/office/drawing/2014/main" id="{7A105145-4662-4457-A896-E431F1951D52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upo 65">
            <a:extLst>
              <a:ext uri="{FF2B5EF4-FFF2-40B4-BE49-F238E27FC236}">
                <a16:creationId xmlns:a16="http://schemas.microsoft.com/office/drawing/2014/main" id="{3086F990-633E-4175-856F-AB54226FE46E}"/>
              </a:ext>
            </a:extLst>
          </p:cNvPr>
          <p:cNvGrpSpPr/>
          <p:nvPr/>
        </p:nvGrpSpPr>
        <p:grpSpPr>
          <a:xfrm>
            <a:off x="3390445" y="4679139"/>
            <a:ext cx="1772782" cy="400110"/>
            <a:chOff x="2840567" y="3013922"/>
            <a:chExt cx="1772782" cy="400110"/>
          </a:xfrm>
        </p:grpSpPr>
        <p:sp>
          <p:nvSpPr>
            <p:cNvPr id="67" name="CuadroTexto 66">
              <a:extLst>
                <a:ext uri="{FF2B5EF4-FFF2-40B4-BE49-F238E27FC236}">
                  <a16:creationId xmlns:a16="http://schemas.microsoft.com/office/drawing/2014/main" id="{0CD7BEC7-B334-46BA-8E0B-DF879FC46191}"/>
                </a:ext>
              </a:extLst>
            </p:cNvPr>
            <p:cNvSpPr txBox="1"/>
            <p:nvPr/>
          </p:nvSpPr>
          <p:spPr>
            <a:xfrm>
              <a:off x="2997201" y="3013922"/>
              <a:ext cx="16161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Porcentajes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68" name="Rectángulo: esquinas redondeadas 67">
              <a:extLst>
                <a:ext uri="{FF2B5EF4-FFF2-40B4-BE49-F238E27FC236}">
                  <a16:creationId xmlns:a16="http://schemas.microsoft.com/office/drawing/2014/main" id="{72F72109-3538-466B-A617-A4928A190623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upo 68">
            <a:extLst>
              <a:ext uri="{FF2B5EF4-FFF2-40B4-BE49-F238E27FC236}">
                <a16:creationId xmlns:a16="http://schemas.microsoft.com/office/drawing/2014/main" id="{E29CFD47-EF91-4CBC-980B-86B345BB4977}"/>
              </a:ext>
            </a:extLst>
          </p:cNvPr>
          <p:cNvGrpSpPr/>
          <p:nvPr/>
        </p:nvGrpSpPr>
        <p:grpSpPr>
          <a:xfrm>
            <a:off x="2968797" y="5125956"/>
            <a:ext cx="2357899" cy="461665"/>
            <a:chOff x="2538428" y="2741473"/>
            <a:chExt cx="2357899" cy="461665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A94EEF67-1D2B-4AF8-B51F-E87AD3237B8D}"/>
                </a:ext>
              </a:extLst>
            </p:cNvPr>
            <p:cNvSpPr/>
            <p:nvPr/>
          </p:nvSpPr>
          <p:spPr>
            <a:xfrm>
              <a:off x="2538428" y="2893990"/>
              <a:ext cx="156633" cy="156633"/>
            </a:xfrm>
            <a:prstGeom prst="ellipse">
              <a:avLst/>
            </a:prstGeom>
            <a:solidFill>
              <a:srgbClr val="2980B9"/>
            </a:solidFill>
            <a:ln>
              <a:solidFill>
                <a:srgbClr val="298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CuadroTexto 70">
              <a:extLst>
                <a:ext uri="{FF2B5EF4-FFF2-40B4-BE49-F238E27FC236}">
                  <a16:creationId xmlns:a16="http://schemas.microsoft.com/office/drawing/2014/main" id="{70FDA722-436C-4D0A-B678-3C1B3420F57D}"/>
                </a:ext>
              </a:extLst>
            </p:cNvPr>
            <p:cNvSpPr txBox="1"/>
            <p:nvPr/>
          </p:nvSpPr>
          <p:spPr>
            <a:xfrm>
              <a:off x="2671038" y="2741473"/>
              <a:ext cx="2225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Inglés técnico</a:t>
              </a:r>
              <a:endParaRPr lang="es-ES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72" name="Grupo 71">
            <a:extLst>
              <a:ext uri="{FF2B5EF4-FFF2-40B4-BE49-F238E27FC236}">
                <a16:creationId xmlns:a16="http://schemas.microsoft.com/office/drawing/2014/main" id="{C6889D5F-961F-407C-A3BE-25F309A6725C}"/>
              </a:ext>
            </a:extLst>
          </p:cNvPr>
          <p:cNvGrpSpPr/>
          <p:nvPr/>
        </p:nvGrpSpPr>
        <p:grpSpPr>
          <a:xfrm>
            <a:off x="2964605" y="5634328"/>
            <a:ext cx="4089142" cy="461665"/>
            <a:chOff x="2538428" y="2741473"/>
            <a:chExt cx="4089142" cy="461665"/>
          </a:xfrm>
        </p:grpSpPr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7569EC99-ADC9-4B7F-B907-30A59B3B7852}"/>
                </a:ext>
              </a:extLst>
            </p:cNvPr>
            <p:cNvSpPr/>
            <p:nvPr/>
          </p:nvSpPr>
          <p:spPr>
            <a:xfrm>
              <a:off x="2538428" y="2893990"/>
              <a:ext cx="156633" cy="156633"/>
            </a:xfrm>
            <a:prstGeom prst="ellipse">
              <a:avLst/>
            </a:prstGeom>
            <a:solidFill>
              <a:srgbClr val="2980B9"/>
            </a:solidFill>
            <a:ln>
              <a:solidFill>
                <a:srgbClr val="2980B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98948727-0F96-461A-9FD6-4F9369A9B9BD}"/>
                </a:ext>
              </a:extLst>
            </p:cNvPr>
            <p:cNvSpPr txBox="1"/>
            <p:nvPr/>
          </p:nvSpPr>
          <p:spPr>
            <a:xfrm>
              <a:off x="2671038" y="2741473"/>
              <a:ext cx="39565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4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Motivación y Entusiasmo</a:t>
              </a:r>
              <a:endParaRPr lang="es-ES" sz="24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510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B0B1CDE-812C-4CF2-B1C6-64E15C586596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4CBA684-7C63-4D16-828F-11F64EF243EB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35BA772-C120-4AD6-B293-94E908EA6D88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 primer videojuego con Godot Engine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pic>
        <p:nvPicPr>
          <p:cNvPr id="75" name="VideoIntro">
            <a:hlinkClick r:id="" action="ppaction://media"/>
            <a:extLst>
              <a:ext uri="{FF2B5EF4-FFF2-40B4-BE49-F238E27FC236}">
                <a16:creationId xmlns:a16="http://schemas.microsoft.com/office/drawing/2014/main" id="{8591F6BF-28A5-444F-882A-1E6EBBC514E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619618" y="2152262"/>
            <a:ext cx="2928937" cy="4572000"/>
          </a:xfrm>
          <a:prstGeom prst="rect">
            <a:avLst/>
          </a:prstGeom>
        </p:spPr>
      </p:pic>
      <p:grpSp>
        <p:nvGrpSpPr>
          <p:cNvPr id="76" name="Grupo 75">
            <a:extLst>
              <a:ext uri="{FF2B5EF4-FFF2-40B4-BE49-F238E27FC236}">
                <a16:creationId xmlns:a16="http://schemas.microsoft.com/office/drawing/2014/main" id="{844C8618-64DF-49AB-B163-8AEB2CB0D500}"/>
              </a:ext>
            </a:extLst>
          </p:cNvPr>
          <p:cNvGrpSpPr/>
          <p:nvPr/>
        </p:nvGrpSpPr>
        <p:grpSpPr>
          <a:xfrm>
            <a:off x="2563779" y="884219"/>
            <a:ext cx="9306645" cy="1211281"/>
            <a:chOff x="2563779" y="884219"/>
            <a:chExt cx="9306645" cy="1211281"/>
          </a:xfrm>
        </p:grpSpPr>
        <p:sp>
          <p:nvSpPr>
            <p:cNvPr id="77" name="Rectángulo 76">
              <a:extLst>
                <a:ext uri="{FF2B5EF4-FFF2-40B4-BE49-F238E27FC236}">
                  <a16:creationId xmlns:a16="http://schemas.microsoft.com/office/drawing/2014/main" id="{590EE9DC-89FC-4AB6-8C0F-718083EEF21A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78" name="Gráfico 77" descr="Información">
              <a:extLst>
                <a:ext uri="{FF2B5EF4-FFF2-40B4-BE49-F238E27FC236}">
                  <a16:creationId xmlns:a16="http://schemas.microsoft.com/office/drawing/2014/main" id="{F02C49F0-4CCE-473C-877C-17CD23944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E478D82C-1C2C-4E07-A35B-74A326A46FF0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Acerca del Juego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110456AE-A663-4CE5-80FF-25078C3586BC}"/>
                </a:ext>
              </a:extLst>
            </p:cNvPr>
            <p:cNvSpPr/>
            <p:nvPr/>
          </p:nvSpPr>
          <p:spPr>
            <a:xfrm>
              <a:off x="2563779" y="1226023"/>
              <a:ext cx="9303390" cy="869477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81" name="CuadroTexto 80">
              <a:extLst>
                <a:ext uri="{FF2B5EF4-FFF2-40B4-BE49-F238E27FC236}">
                  <a16:creationId xmlns:a16="http://schemas.microsoft.com/office/drawing/2014/main" id="{094B15B9-3FB4-4E4D-B958-F53554D05DF1}"/>
                </a:ext>
              </a:extLst>
            </p:cNvPr>
            <p:cNvSpPr txBox="1"/>
            <p:nvPr/>
          </p:nvSpPr>
          <p:spPr>
            <a:xfrm>
              <a:off x="2620876" y="1267364"/>
              <a:ext cx="9133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6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Crearemos un juego llamado </a:t>
              </a:r>
              <a:r>
                <a:rPr lang="es-ES" sz="1600" b="1" dirty="0">
                  <a:solidFill>
                    <a:srgbClr val="4070A0"/>
                  </a:solidFill>
                  <a:latin typeface="Roboto Slab" pitchFamily="2" charset="0"/>
                  <a:ea typeface="Roboto Slab" pitchFamily="2" charset="0"/>
                </a:rPr>
                <a:t>Catch ‘Em All</a:t>
              </a:r>
              <a:r>
                <a:rPr lang="es-ES" sz="1600" b="1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. </a:t>
              </a:r>
              <a:r>
                <a:rPr lang="es-ES" sz="16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Tu personaje debe moverse por la pantalla y recoger todas las gemas posibles antes que el tiempo se acabe.</a:t>
              </a:r>
              <a:endParaRPr lang="es-ES" b="1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57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700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75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B0B1CDE-812C-4CF2-B1C6-64E15C586596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4CBA684-7C63-4D16-828F-11F64EF243EB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35BA772-C120-4AD6-B293-94E908EA6D88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 primer videojuego con Godot Engine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5D34C0F6-CB3F-4786-9781-7E1F96A8457B}"/>
              </a:ext>
            </a:extLst>
          </p:cNvPr>
          <p:cNvGrpSpPr/>
          <p:nvPr/>
        </p:nvGrpSpPr>
        <p:grpSpPr>
          <a:xfrm>
            <a:off x="2815216" y="1660211"/>
            <a:ext cx="6065624" cy="400110"/>
            <a:chOff x="2840567" y="3013922"/>
            <a:chExt cx="6065624" cy="400110"/>
          </a:xfrm>
        </p:grpSpPr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023E942C-1FEB-4635-B899-F3C5B566AC8D}"/>
                </a:ext>
              </a:extLst>
            </p:cNvPr>
            <p:cNvSpPr txBox="1"/>
            <p:nvPr/>
          </p:nvSpPr>
          <p:spPr>
            <a:xfrm>
              <a:off x="2997201" y="3013922"/>
              <a:ext cx="5908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Crear y configurar un Proyecto para Juegos 2D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CD80F0B7-0095-40C4-8288-956A43B43C48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32A4DE7-4B84-47FB-86EF-DDBD1AE1A4B2}"/>
              </a:ext>
            </a:extLst>
          </p:cNvPr>
          <p:cNvSpPr txBox="1"/>
          <p:nvPr/>
        </p:nvSpPr>
        <p:spPr>
          <a:xfrm>
            <a:off x="2466362" y="1032564"/>
            <a:ext cx="6280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32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¿Qué aprenderás en esta clase?</a:t>
            </a:r>
            <a:endParaRPr lang="es-ES" sz="32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  <p:grpSp>
        <p:nvGrpSpPr>
          <p:cNvPr id="38" name="Grupo 37">
            <a:extLst>
              <a:ext uri="{FF2B5EF4-FFF2-40B4-BE49-F238E27FC236}">
                <a16:creationId xmlns:a16="http://schemas.microsoft.com/office/drawing/2014/main" id="{CF0870CF-13F7-46AC-AD20-0CD43B497F71}"/>
              </a:ext>
            </a:extLst>
          </p:cNvPr>
          <p:cNvGrpSpPr/>
          <p:nvPr/>
        </p:nvGrpSpPr>
        <p:grpSpPr>
          <a:xfrm>
            <a:off x="2815216" y="1962935"/>
            <a:ext cx="2471691" cy="400110"/>
            <a:chOff x="2840567" y="3013922"/>
            <a:chExt cx="2471691" cy="400110"/>
          </a:xfrm>
        </p:grpSpPr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A262DDD6-3568-47C6-BF02-4CC5D168D481}"/>
                </a:ext>
              </a:extLst>
            </p:cNvPr>
            <p:cNvSpPr txBox="1"/>
            <p:nvPr/>
          </p:nvSpPr>
          <p:spPr>
            <a:xfrm>
              <a:off x="2997201" y="3013922"/>
              <a:ext cx="23150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Crear una Escena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0" name="Rectángulo: esquinas redondeadas 39">
              <a:extLst>
                <a:ext uri="{FF2B5EF4-FFF2-40B4-BE49-F238E27FC236}">
                  <a16:creationId xmlns:a16="http://schemas.microsoft.com/office/drawing/2014/main" id="{21247EE1-46E2-46AA-95B8-87EF24806E5D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73D872B7-24C1-4D85-AA00-813D2E99EE23}"/>
              </a:ext>
            </a:extLst>
          </p:cNvPr>
          <p:cNvGrpSpPr/>
          <p:nvPr/>
        </p:nvGrpSpPr>
        <p:grpSpPr>
          <a:xfrm>
            <a:off x="2815216" y="2249450"/>
            <a:ext cx="2452455" cy="400110"/>
            <a:chOff x="2840567" y="3013922"/>
            <a:chExt cx="2452455" cy="400110"/>
          </a:xfrm>
        </p:grpSpPr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98A4B069-5082-4BB5-A9F5-953BE02BC31B}"/>
                </a:ext>
              </a:extLst>
            </p:cNvPr>
            <p:cNvSpPr txBox="1"/>
            <p:nvPr/>
          </p:nvSpPr>
          <p:spPr>
            <a:xfrm>
              <a:off x="2997201" y="3013922"/>
              <a:ext cx="2295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Animar un Sprite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4" name="Rectángulo: esquinas redondeadas 43">
              <a:extLst>
                <a:ext uri="{FF2B5EF4-FFF2-40B4-BE49-F238E27FC236}">
                  <a16:creationId xmlns:a16="http://schemas.microsoft.com/office/drawing/2014/main" id="{577B486E-EC11-4C44-BAAC-D23B76C5A930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CACFC992-4040-43BB-BDA7-8AE8431DC38A}"/>
              </a:ext>
            </a:extLst>
          </p:cNvPr>
          <p:cNvGrpSpPr/>
          <p:nvPr/>
        </p:nvGrpSpPr>
        <p:grpSpPr>
          <a:xfrm>
            <a:off x="2815216" y="2552703"/>
            <a:ext cx="4946728" cy="400110"/>
            <a:chOff x="2840567" y="3013922"/>
            <a:chExt cx="4946728" cy="400110"/>
          </a:xfrm>
        </p:grpSpPr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AF4D2D3D-7994-4930-9560-5B6B4DC57108}"/>
                </a:ext>
              </a:extLst>
            </p:cNvPr>
            <p:cNvSpPr txBox="1"/>
            <p:nvPr/>
          </p:nvSpPr>
          <p:spPr>
            <a:xfrm>
              <a:off x="2997201" y="3013922"/>
              <a:ext cx="47900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C" sz="20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Figura de Colisión (CollisionShape2D)</a:t>
              </a:r>
              <a:endParaRPr lang="es-ES" sz="2000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47" name="Rectángulo: esquinas redondeadas 46">
              <a:extLst>
                <a:ext uri="{FF2B5EF4-FFF2-40B4-BE49-F238E27FC236}">
                  <a16:creationId xmlns:a16="http://schemas.microsoft.com/office/drawing/2014/main" id="{F86B02A4-1E10-427A-9BAF-3A0D00176A17}"/>
                </a:ext>
              </a:extLst>
            </p:cNvPr>
            <p:cNvSpPr/>
            <p:nvPr/>
          </p:nvSpPr>
          <p:spPr>
            <a:xfrm>
              <a:off x="2840567" y="3117120"/>
              <a:ext cx="156634" cy="156633"/>
            </a:xfrm>
            <a:prstGeom prst="roundRect">
              <a:avLst/>
            </a:prstGeom>
            <a:solidFill>
              <a:srgbClr val="FFEB3B"/>
            </a:solidFill>
            <a:ln w="28575">
              <a:solidFill>
                <a:srgbClr val="FF99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377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B0B1CDE-812C-4CF2-B1C6-64E15C586596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74CBA684-7C63-4D16-828F-11F64EF243EB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235BA772-C120-4AD6-B293-94E908EA6D88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 primer videojuego con Godot Engine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35" name="CuadroTexto 34">
            <a:extLst>
              <a:ext uri="{FF2B5EF4-FFF2-40B4-BE49-F238E27FC236}">
                <a16:creationId xmlns:a16="http://schemas.microsoft.com/office/drawing/2014/main" id="{F32A4DE7-4B84-47FB-86EF-DDBD1AE1A4B2}"/>
              </a:ext>
            </a:extLst>
          </p:cNvPr>
          <p:cNvSpPr txBox="1"/>
          <p:nvPr/>
        </p:nvSpPr>
        <p:spPr>
          <a:xfrm>
            <a:off x="4480638" y="2894189"/>
            <a:ext cx="54761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sz="6000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¡Comencemos!</a:t>
            </a:r>
            <a:endParaRPr lang="es-ES" sz="6000" dirty="0">
              <a:solidFill>
                <a:srgbClr val="404040"/>
              </a:solidFill>
              <a:latin typeface="Roboto Slab Black" pitchFamily="2" charset="0"/>
              <a:ea typeface="Roboto Slab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085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747EBF0E-FC71-4B9F-989E-E604B91F073F}"/>
              </a:ext>
            </a:extLst>
          </p:cNvPr>
          <p:cNvGrpSpPr/>
          <p:nvPr/>
        </p:nvGrpSpPr>
        <p:grpSpPr>
          <a:xfrm>
            <a:off x="2563779" y="880537"/>
            <a:ext cx="9306645" cy="4441309"/>
            <a:chOff x="2563779" y="710653"/>
            <a:chExt cx="9306645" cy="4441309"/>
          </a:xfrm>
        </p:grpSpPr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8B7DBD36-1415-4897-A9E9-A984C57DD9C8}"/>
                </a:ext>
              </a:extLst>
            </p:cNvPr>
            <p:cNvSpPr/>
            <p:nvPr/>
          </p:nvSpPr>
          <p:spPr>
            <a:xfrm>
              <a:off x="2567033" y="747658"/>
              <a:ext cx="9303391" cy="290092"/>
            </a:xfrm>
            <a:prstGeom prst="rect">
              <a:avLst/>
            </a:prstGeom>
            <a:solidFill>
              <a:srgbClr val="1ABC9C"/>
            </a:solidFill>
            <a:ln>
              <a:solidFill>
                <a:srgbClr val="1ABC9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49" name="Gráfico 48" descr="Información">
              <a:extLst>
                <a:ext uri="{FF2B5EF4-FFF2-40B4-BE49-F238E27FC236}">
                  <a16:creationId xmlns:a16="http://schemas.microsoft.com/office/drawing/2014/main" id="{838D659A-7D96-4593-968D-4AF2662A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747659"/>
              <a:ext cx="275245" cy="290986"/>
            </a:xfrm>
            <a:prstGeom prst="rect">
              <a:avLst/>
            </a:prstGeom>
          </p:spPr>
        </p:pic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F5B8A7A1-4A7F-452B-8E2F-3994FD8FDE34}"/>
                </a:ext>
              </a:extLst>
            </p:cNvPr>
            <p:cNvSpPr txBox="1"/>
            <p:nvPr/>
          </p:nvSpPr>
          <p:spPr>
            <a:xfrm>
              <a:off x="2766878" y="710653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La función _process(delta)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1" name="Rectángulo 50">
              <a:extLst>
                <a:ext uri="{FF2B5EF4-FFF2-40B4-BE49-F238E27FC236}">
                  <a16:creationId xmlns:a16="http://schemas.microsoft.com/office/drawing/2014/main" id="{E252599B-8E41-48F0-B2FA-4485853A7C66}"/>
                </a:ext>
              </a:extLst>
            </p:cNvPr>
            <p:cNvSpPr/>
            <p:nvPr/>
          </p:nvSpPr>
          <p:spPr>
            <a:xfrm>
              <a:off x="2563779" y="1052457"/>
              <a:ext cx="9303390" cy="4099505"/>
            </a:xfrm>
            <a:prstGeom prst="rect">
              <a:avLst/>
            </a:prstGeom>
            <a:solidFill>
              <a:srgbClr val="DBFAF4"/>
            </a:solidFill>
            <a:ln>
              <a:solidFill>
                <a:srgbClr val="DBFA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106CD4E4-B2AC-4E66-A659-3019AB5DC85F}"/>
                </a:ext>
              </a:extLst>
            </p:cNvPr>
            <p:cNvSpPr txBox="1"/>
            <p:nvPr/>
          </p:nvSpPr>
          <p:spPr>
            <a:xfrm>
              <a:off x="2589727" y="1210112"/>
              <a:ext cx="9133025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ES" b="1" dirty="0">
                  <a:solidFill>
                    <a:srgbClr val="2980B9"/>
                  </a:solidFill>
                </a:rPr>
                <a:t>¿Qué es delta?</a:t>
              </a:r>
            </a:p>
            <a:p>
              <a:pPr algn="just"/>
              <a:endParaRPr lang="es-ES" sz="1600" dirty="0">
                <a:solidFill>
                  <a:srgbClr val="404040"/>
                </a:solidFill>
              </a:endParaRPr>
            </a:p>
            <a:p>
              <a:pPr algn="just"/>
              <a:r>
                <a:rPr lang="es-ES" dirty="0">
                  <a:solidFill>
                    <a:srgbClr val="404040"/>
                  </a:solidFill>
                </a:rPr>
                <a:t>El motor del juego intenta ejecutarse en unos consistentes </a:t>
              </a:r>
              <a:r>
                <a:rPr lang="es-ES" b="1" dirty="0">
                  <a:solidFill>
                    <a:srgbClr val="404040"/>
                  </a:solidFill>
                </a:rPr>
                <a:t>60</a:t>
              </a:r>
              <a:r>
                <a:rPr lang="es-ES" dirty="0">
                  <a:solidFill>
                    <a:srgbClr val="404040"/>
                  </a:solidFill>
                </a:rPr>
                <a:t> fotogramas por segundo </a:t>
              </a:r>
              <a:r>
                <a:rPr lang="es-ES" b="1" dirty="0">
                  <a:solidFill>
                    <a:srgbClr val="404040"/>
                  </a:solidFill>
                </a:rPr>
                <a:t>(FPS). </a:t>
              </a:r>
              <a:r>
                <a:rPr lang="es-ES" dirty="0">
                  <a:solidFill>
                    <a:srgbClr val="404040"/>
                  </a:solidFill>
                </a:rPr>
                <a:t>Sin embargo, esto puede variar debido a bajones que sufra el computador, sean causados por </a:t>
              </a:r>
              <a:r>
                <a:rPr lang="es-ES" b="1" dirty="0">
                  <a:solidFill>
                    <a:srgbClr val="404040"/>
                  </a:solidFill>
                </a:rPr>
                <a:t>Godot</a:t>
              </a:r>
              <a:r>
                <a:rPr lang="es-ES" dirty="0">
                  <a:solidFill>
                    <a:srgbClr val="404040"/>
                  </a:solidFill>
                </a:rPr>
                <a:t> o por el mismo computador. Si los fotogramas no son consistentes entonces afectarán los movimientos en todos los objetos del juego. </a:t>
              </a:r>
            </a:p>
            <a:p>
              <a:pPr algn="just"/>
              <a:endParaRPr lang="es-ES" dirty="0">
                <a:solidFill>
                  <a:srgbClr val="404040"/>
                </a:solidFill>
              </a:endParaRPr>
            </a:p>
            <a:p>
              <a:pPr algn="just"/>
              <a:r>
                <a:rPr lang="es-ES" b="1" dirty="0">
                  <a:solidFill>
                    <a:srgbClr val="404040"/>
                  </a:solidFill>
                </a:rPr>
                <a:t>Por ejemplo:</a:t>
              </a:r>
              <a:r>
                <a:rPr lang="es-ES" dirty="0">
                  <a:solidFill>
                    <a:srgbClr val="404040"/>
                  </a:solidFill>
                </a:rPr>
                <a:t> supongamos que tenemos un objeto configurado para moverse a </a:t>
              </a:r>
              <a:r>
                <a:rPr lang="es-ES" b="1" dirty="0">
                  <a:solidFill>
                    <a:srgbClr val="404040"/>
                  </a:solidFill>
                </a:rPr>
                <a:t>10</a:t>
              </a:r>
              <a:r>
                <a:rPr lang="es-ES" dirty="0">
                  <a:solidFill>
                    <a:srgbClr val="404040"/>
                  </a:solidFill>
                </a:rPr>
                <a:t> píxeles en cada fotograma. Si todo se ejecuta perfectamente entonces el objeto se trasladaría </a:t>
              </a:r>
              <a:r>
                <a:rPr lang="es-ES" b="1" dirty="0">
                  <a:solidFill>
                    <a:srgbClr val="404040"/>
                  </a:solidFill>
                </a:rPr>
                <a:t>600</a:t>
              </a:r>
              <a:r>
                <a:rPr lang="es-ES" dirty="0">
                  <a:solidFill>
                    <a:srgbClr val="404040"/>
                  </a:solidFill>
                </a:rPr>
                <a:t> píxeles en un segundo. Sin embargo, si alguno de esos fotogramas se demora y supongamos que ya no se ejecutaron </a:t>
              </a:r>
              <a:r>
                <a:rPr lang="es-ES" b="1" dirty="0">
                  <a:solidFill>
                    <a:srgbClr val="404040"/>
                  </a:solidFill>
                </a:rPr>
                <a:t>60</a:t>
              </a:r>
              <a:r>
                <a:rPr lang="es-ES" dirty="0">
                  <a:solidFill>
                    <a:srgbClr val="404040"/>
                  </a:solidFill>
                </a:rPr>
                <a:t> sino </a:t>
              </a:r>
              <a:r>
                <a:rPr lang="es-ES" b="1" dirty="0">
                  <a:solidFill>
                    <a:srgbClr val="404040"/>
                  </a:solidFill>
                </a:rPr>
                <a:t>50</a:t>
              </a:r>
              <a:r>
                <a:rPr lang="es-ES" dirty="0">
                  <a:solidFill>
                    <a:srgbClr val="404040"/>
                  </a:solidFill>
                </a:rPr>
                <a:t> </a:t>
              </a:r>
              <a:r>
                <a:rPr lang="es-ES" b="1" dirty="0">
                  <a:solidFill>
                    <a:srgbClr val="404040"/>
                  </a:solidFill>
                </a:rPr>
                <a:t>FPS</a:t>
              </a:r>
              <a:r>
                <a:rPr lang="es-ES" dirty="0">
                  <a:solidFill>
                    <a:srgbClr val="404040"/>
                  </a:solidFill>
                </a:rPr>
                <a:t> en ese segundo, entonces el objeto solo se movería </a:t>
              </a:r>
              <a:r>
                <a:rPr lang="es-ES" b="1" dirty="0">
                  <a:solidFill>
                    <a:srgbClr val="404040"/>
                  </a:solidFill>
                </a:rPr>
                <a:t>500</a:t>
              </a:r>
              <a:r>
                <a:rPr lang="es-ES" dirty="0">
                  <a:solidFill>
                    <a:srgbClr val="404040"/>
                  </a:solidFill>
                </a:rPr>
                <a:t> píxeles en ese segundo. 									</a:t>
              </a:r>
              <a:br>
                <a:rPr lang="es-ES" sz="1100" dirty="0">
                  <a:solidFill>
                    <a:srgbClr val="404040"/>
                  </a:solidFill>
                </a:rPr>
              </a:br>
              <a:endParaRPr lang="es-ES" dirty="0">
                <a:solidFill>
                  <a:srgbClr val="404040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C34F465E-5B70-4827-B6B9-665C4E63CDD7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95E5EFEF-EE03-4905-BA0D-4DB7A8A0274A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6E483FF3-BDDF-4CC4-B2D3-53E28E93812A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3753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B7DBD36-1415-4897-A9E9-A984C57DD9C8}"/>
              </a:ext>
            </a:extLst>
          </p:cNvPr>
          <p:cNvSpPr/>
          <p:nvPr/>
        </p:nvSpPr>
        <p:spPr>
          <a:xfrm>
            <a:off x="2567033" y="917542"/>
            <a:ext cx="9303391" cy="290092"/>
          </a:xfrm>
          <a:prstGeom prst="rect">
            <a:avLst/>
          </a:prstGeom>
          <a:solidFill>
            <a:srgbClr val="1ABC9C"/>
          </a:solidFill>
          <a:ln>
            <a:solidFill>
              <a:srgbClr val="1AB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49" name="Gráfico 48" descr="Información">
            <a:extLst>
              <a:ext uri="{FF2B5EF4-FFF2-40B4-BE49-F238E27FC236}">
                <a16:creationId xmlns:a16="http://schemas.microsoft.com/office/drawing/2014/main" id="{838D659A-7D96-4593-968D-4AF2662AA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65322" y="917543"/>
            <a:ext cx="275245" cy="290986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F5B8A7A1-4A7F-452B-8E2F-3994FD8FDE34}"/>
              </a:ext>
            </a:extLst>
          </p:cNvPr>
          <p:cNvSpPr txBox="1"/>
          <p:nvPr/>
        </p:nvSpPr>
        <p:spPr>
          <a:xfrm>
            <a:off x="2766878" y="880537"/>
            <a:ext cx="898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rPr>
              <a:t>La función _process(delta)</a:t>
            </a:r>
            <a:endParaRPr lang="es-ES" sz="3200" b="1" dirty="0">
              <a:solidFill>
                <a:schemeClr val="bg1"/>
              </a:solidFill>
              <a:latin typeface="Roboto Slab" pitchFamily="2" charset="0"/>
              <a:ea typeface="Roboto Slab" pitchFamily="2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E252599B-8E41-48F0-B2FA-4485853A7C66}"/>
              </a:ext>
            </a:extLst>
          </p:cNvPr>
          <p:cNvSpPr/>
          <p:nvPr/>
        </p:nvSpPr>
        <p:spPr>
          <a:xfrm>
            <a:off x="2563779" y="1222342"/>
            <a:ext cx="9303390" cy="3163392"/>
          </a:xfrm>
          <a:prstGeom prst="rect">
            <a:avLst/>
          </a:prstGeom>
          <a:solidFill>
            <a:srgbClr val="DBFAF4"/>
          </a:solidFill>
          <a:ln>
            <a:solidFill>
              <a:srgbClr val="DBF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06CD4E4-B2AC-4E66-A659-3019AB5DC85F}"/>
              </a:ext>
            </a:extLst>
          </p:cNvPr>
          <p:cNvSpPr txBox="1"/>
          <p:nvPr/>
        </p:nvSpPr>
        <p:spPr>
          <a:xfrm>
            <a:off x="2589727" y="1379996"/>
            <a:ext cx="913302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>
                <a:solidFill>
                  <a:srgbClr val="2980B9"/>
                </a:solidFill>
              </a:rPr>
              <a:t>¿Qué es delta?</a:t>
            </a:r>
          </a:p>
          <a:p>
            <a:pPr algn="just"/>
            <a:endParaRPr lang="es-ES" sz="1600" dirty="0">
              <a:solidFill>
                <a:srgbClr val="404040"/>
              </a:solidFill>
            </a:endParaRPr>
          </a:p>
          <a:p>
            <a:pPr algn="just"/>
            <a:r>
              <a:rPr lang="es-ES" b="1" dirty="0">
                <a:solidFill>
                  <a:srgbClr val="404040"/>
                </a:solidFill>
              </a:rPr>
              <a:t>Godot</a:t>
            </a:r>
            <a:r>
              <a:rPr lang="es-ES" dirty="0">
                <a:solidFill>
                  <a:srgbClr val="404040"/>
                </a:solidFill>
              </a:rPr>
              <a:t> </a:t>
            </a:r>
            <a:r>
              <a:rPr lang="es-ES" i="1" dirty="0">
                <a:solidFill>
                  <a:srgbClr val="404040"/>
                </a:solidFill>
              </a:rPr>
              <a:t>(al igual que la mayoría de los motores y frameworks de videojuegos)</a:t>
            </a:r>
            <a:r>
              <a:rPr lang="es-ES" dirty="0">
                <a:solidFill>
                  <a:srgbClr val="404040"/>
                </a:solidFill>
              </a:rPr>
              <a:t> resuelve esto pasándote el parámetro </a:t>
            </a:r>
            <a:r>
              <a:rPr lang="es-ES" b="1" i="1" dirty="0">
                <a:solidFill>
                  <a:srgbClr val="404040"/>
                </a:solidFill>
              </a:rPr>
              <a:t>delta</a:t>
            </a:r>
            <a:r>
              <a:rPr lang="es-ES" dirty="0">
                <a:solidFill>
                  <a:srgbClr val="404040"/>
                </a:solidFill>
              </a:rPr>
              <a:t>, el cual contiene el tiempo transcurrido desde el </a:t>
            </a:r>
            <a:r>
              <a:rPr lang="es-ES" b="1" dirty="0">
                <a:solidFill>
                  <a:srgbClr val="404040"/>
                </a:solidFill>
              </a:rPr>
              <a:t>fotograma anterior.</a:t>
            </a:r>
            <a:r>
              <a:rPr lang="es-ES" dirty="0">
                <a:solidFill>
                  <a:srgbClr val="404040"/>
                </a:solidFill>
              </a:rPr>
              <a:t> La mayoría de las veces, este valor estaría alrededor de </a:t>
            </a:r>
            <a:r>
              <a:rPr lang="es-ES" b="1" dirty="0">
                <a:solidFill>
                  <a:srgbClr val="404040"/>
                </a:solidFill>
              </a:rPr>
              <a:t>0.016</a:t>
            </a:r>
            <a:r>
              <a:rPr lang="es-ES" dirty="0">
                <a:solidFill>
                  <a:srgbClr val="404040"/>
                </a:solidFill>
              </a:rPr>
              <a:t> segundos </a:t>
            </a:r>
            <a:r>
              <a:rPr lang="es-ES" i="1" dirty="0">
                <a:solidFill>
                  <a:srgbClr val="404040"/>
                </a:solidFill>
              </a:rPr>
              <a:t>(16 milisegundos)</a:t>
            </a:r>
            <a:r>
              <a:rPr lang="es-ES" dirty="0">
                <a:solidFill>
                  <a:srgbClr val="404040"/>
                </a:solidFill>
              </a:rPr>
              <a:t>. Si tomas tu velocidad deseada </a:t>
            </a:r>
            <a:r>
              <a:rPr lang="es-ES" b="1" dirty="0">
                <a:solidFill>
                  <a:srgbClr val="404040"/>
                </a:solidFill>
              </a:rPr>
              <a:t>(600</a:t>
            </a:r>
            <a:r>
              <a:rPr lang="es-ES" dirty="0">
                <a:solidFill>
                  <a:srgbClr val="404040"/>
                </a:solidFill>
              </a:rPr>
              <a:t> </a:t>
            </a:r>
            <a:r>
              <a:rPr lang="es-ES" b="1" dirty="0">
                <a:solidFill>
                  <a:srgbClr val="404040"/>
                </a:solidFill>
              </a:rPr>
              <a:t>px/s)</a:t>
            </a:r>
            <a:r>
              <a:rPr lang="es-ES" dirty="0">
                <a:solidFill>
                  <a:srgbClr val="404040"/>
                </a:solidFill>
              </a:rPr>
              <a:t> y la multiplicas por </a:t>
            </a:r>
            <a:r>
              <a:rPr lang="es-ES" b="1" i="1" dirty="0">
                <a:solidFill>
                  <a:srgbClr val="404040"/>
                </a:solidFill>
              </a:rPr>
              <a:t>delta</a:t>
            </a:r>
            <a:r>
              <a:rPr lang="es-ES" dirty="0">
                <a:solidFill>
                  <a:srgbClr val="404040"/>
                </a:solidFill>
              </a:rPr>
              <a:t> entonces obtendrás un movimiento exacto de </a:t>
            </a:r>
            <a:r>
              <a:rPr lang="es-ES" b="1" dirty="0">
                <a:solidFill>
                  <a:srgbClr val="404040"/>
                </a:solidFill>
              </a:rPr>
              <a:t>10px</a:t>
            </a:r>
            <a:r>
              <a:rPr lang="es-ES" dirty="0">
                <a:solidFill>
                  <a:srgbClr val="404040"/>
                </a:solidFill>
              </a:rPr>
              <a:t>.</a:t>
            </a:r>
          </a:p>
          <a:p>
            <a:pPr algn="just"/>
            <a:endParaRPr lang="es-ES" b="1" dirty="0">
              <a:solidFill>
                <a:srgbClr val="404040"/>
              </a:solidFill>
            </a:endParaRPr>
          </a:p>
          <a:p>
            <a:pPr algn="just"/>
            <a:r>
              <a:rPr lang="es-ES" b="1" dirty="0">
                <a:solidFill>
                  <a:srgbClr val="404040"/>
                </a:solidFill>
              </a:rPr>
              <a:t>Resumen: </a:t>
            </a:r>
            <a:r>
              <a:rPr lang="es-ES" dirty="0">
                <a:solidFill>
                  <a:srgbClr val="404040"/>
                </a:solidFill>
              </a:rPr>
              <a:t>la velocidad del movimiento es consistente e independiente del fotograma.</a:t>
            </a:r>
            <a:r>
              <a:rPr lang="es-ES" dirty="0"/>
              <a:t> </a:t>
            </a:r>
            <a:r>
              <a:rPr lang="es-ES" dirty="0">
                <a:solidFill>
                  <a:srgbClr val="404040"/>
                </a:solidFill>
              </a:rPr>
              <a:t>									</a:t>
            </a:r>
            <a:br>
              <a:rPr lang="es-ES" sz="1100" dirty="0">
                <a:solidFill>
                  <a:srgbClr val="404040"/>
                </a:solidFill>
              </a:rPr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A53DD679-8F82-4AAE-AF4E-34E3AE80B229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FBB7C273-9F90-4FA7-B67B-65E1497DC1B4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F09DA0AD-9354-4933-A952-C46EF5A82FE0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3428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D5D111-669F-4D14-8A82-F487C3E3F0C1}"/>
              </a:ext>
            </a:extLst>
          </p:cNvPr>
          <p:cNvSpPr/>
          <p:nvPr/>
        </p:nvSpPr>
        <p:spPr>
          <a:xfrm>
            <a:off x="0" y="0"/>
            <a:ext cx="2218888" cy="2420224"/>
          </a:xfrm>
          <a:prstGeom prst="rect">
            <a:avLst/>
          </a:prstGeom>
          <a:solidFill>
            <a:srgbClr val="2980B9"/>
          </a:solidFill>
          <a:ln>
            <a:solidFill>
              <a:srgbClr val="338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2B16BEB5-34F4-4F9E-A7EA-D0184C8FA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48" y="35059"/>
            <a:ext cx="1280391" cy="12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91482C0-D1FC-4853-BE4F-B6B065F34CDF}"/>
              </a:ext>
            </a:extLst>
          </p:cNvPr>
          <p:cNvSpPr/>
          <p:nvPr/>
        </p:nvSpPr>
        <p:spPr>
          <a:xfrm>
            <a:off x="-1" y="2420223"/>
            <a:ext cx="2218888" cy="4402717"/>
          </a:xfrm>
          <a:prstGeom prst="rect">
            <a:avLst/>
          </a:prstGeom>
          <a:solidFill>
            <a:srgbClr val="343131"/>
          </a:solidFill>
          <a:ln>
            <a:solidFill>
              <a:srgbClr val="3431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FD203FA-DEA3-44D3-952E-10CD0DAE2155}"/>
              </a:ext>
            </a:extLst>
          </p:cNvPr>
          <p:cNvSpPr txBox="1"/>
          <p:nvPr/>
        </p:nvSpPr>
        <p:spPr>
          <a:xfrm>
            <a:off x="871237" y="139700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>
                <a:solidFill>
                  <a:srgbClr val="6AA6CE"/>
                </a:solidFill>
                <a:latin typeface="Roboto Slab ExtraBold" pitchFamily="2" charset="0"/>
                <a:ea typeface="Roboto Slab ExtraBold" pitchFamily="2" charset="0"/>
              </a:rPr>
              <a:t>3.1</a:t>
            </a:r>
            <a:endParaRPr lang="es-ES" dirty="0">
              <a:solidFill>
                <a:srgbClr val="6AA6CE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BCEDA03-B748-4FD7-9F37-6DA3B7B49CD3}"/>
              </a:ext>
            </a:extLst>
          </p:cNvPr>
          <p:cNvSpPr/>
          <p:nvPr/>
        </p:nvSpPr>
        <p:spPr>
          <a:xfrm>
            <a:off x="247475" y="1942051"/>
            <a:ext cx="1765883" cy="247476"/>
          </a:xfrm>
          <a:prstGeom prst="roundRect">
            <a:avLst/>
          </a:prstGeom>
          <a:solidFill>
            <a:srgbClr val="FFFFFF"/>
          </a:solidFill>
          <a:ln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C" sz="1200" dirty="0">
                <a:solidFill>
                  <a:srgbClr val="959595"/>
                </a:solidFill>
              </a:rPr>
              <a:t>Buscar en el Canal</a:t>
            </a:r>
            <a:endParaRPr lang="es-ES" sz="1200" dirty="0">
              <a:solidFill>
                <a:srgbClr val="959595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33EDE5B-8D32-4FFB-8203-B974897185D2}"/>
              </a:ext>
            </a:extLst>
          </p:cNvPr>
          <p:cNvSpPr txBox="1"/>
          <p:nvPr/>
        </p:nvSpPr>
        <p:spPr>
          <a:xfrm>
            <a:off x="121030" y="2499678"/>
            <a:ext cx="1681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C" sz="1200" dirty="0">
                <a:solidFill>
                  <a:srgbClr val="3A7CA8"/>
                </a:solidFill>
                <a:latin typeface="Roboto Slab ExtraBold" pitchFamily="2" charset="0"/>
                <a:ea typeface="Roboto Slab ExtraBold" pitchFamily="2" charset="0"/>
              </a:rPr>
              <a:t>CÓMO AGRADECER</a:t>
            </a:r>
            <a:endParaRPr lang="es-ES" sz="2000" dirty="0">
              <a:solidFill>
                <a:srgbClr val="3A7CA8"/>
              </a:solidFill>
              <a:latin typeface="Roboto Slab ExtraBold" pitchFamily="2" charset="0"/>
              <a:ea typeface="Roboto Slab ExtraBold" pitchFamily="2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C7691B0C-4F22-403C-AEA0-015A96CF8479}"/>
              </a:ext>
            </a:extLst>
          </p:cNvPr>
          <p:cNvGrpSpPr/>
          <p:nvPr/>
        </p:nvGrpSpPr>
        <p:grpSpPr>
          <a:xfrm>
            <a:off x="250453" y="2763384"/>
            <a:ext cx="1783881" cy="824970"/>
            <a:chOff x="401451" y="2763384"/>
            <a:chExt cx="1783881" cy="824970"/>
          </a:xfrm>
        </p:grpSpPr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C1F8EB57-33C4-4033-AA8D-FC10A25F42B2}"/>
                </a:ext>
              </a:extLst>
            </p:cNvPr>
            <p:cNvSpPr txBox="1"/>
            <p:nvPr/>
          </p:nvSpPr>
          <p:spPr>
            <a:xfrm>
              <a:off x="401452" y="2763384"/>
              <a:ext cx="17838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</a:t>
              </a:r>
              <a:r>
                <a:rPr lang="es-EC" sz="1100" b="1" dirty="0">
                  <a:solidFill>
                    <a:srgbClr val="FFFFFF"/>
                  </a:solidFill>
                  <a:latin typeface="Roboto Slab" pitchFamily="2" charset="0"/>
                  <a:ea typeface="Roboto Slab" pitchFamily="2" charset="0"/>
                </a:rPr>
                <a:t>SUSCRIBETE</a:t>
              </a:r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 al Canal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43FFCE67-7EBE-418A-9898-466614E67378}"/>
                </a:ext>
              </a:extLst>
            </p:cNvPr>
            <p:cNvSpPr txBox="1"/>
            <p:nvPr/>
          </p:nvSpPr>
          <p:spPr>
            <a:xfrm>
              <a:off x="401451" y="2952813"/>
              <a:ext cx="17838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Dale Like a este Video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DACBB831-D306-4834-AB3C-1EB9FA485614}"/>
                </a:ext>
              </a:extLst>
            </p:cNvPr>
            <p:cNvSpPr txBox="1"/>
            <p:nvPr/>
          </p:nvSpPr>
          <p:spPr>
            <a:xfrm>
              <a:off x="401451" y="3133827"/>
              <a:ext cx="112115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Compártelo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18B7368-A5C3-4EBC-99E8-D78382DAEB6A}"/>
                </a:ext>
              </a:extLst>
            </p:cNvPr>
            <p:cNvSpPr txBox="1"/>
            <p:nvPr/>
          </p:nvSpPr>
          <p:spPr>
            <a:xfrm>
              <a:off x="401451" y="3326744"/>
              <a:ext cx="16119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D9D9D9"/>
                  </a:solidFill>
                  <a:latin typeface="Roboto Slab" pitchFamily="2" charset="0"/>
                  <a:ea typeface="Roboto Slab" pitchFamily="2" charset="0"/>
                </a:rPr>
                <a:t>+ Deja un Comentario </a:t>
              </a:r>
              <a:endParaRPr lang="es-ES" dirty="0">
                <a:solidFill>
                  <a:srgbClr val="D9D9D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AA10E3C-921F-46D5-94FB-E38F7B4ED3B8}"/>
              </a:ext>
            </a:extLst>
          </p:cNvPr>
          <p:cNvCxnSpPr/>
          <p:nvPr/>
        </p:nvCxnSpPr>
        <p:spPr>
          <a:xfrm>
            <a:off x="2567033" y="604007"/>
            <a:ext cx="9303391" cy="0"/>
          </a:xfrm>
          <a:prstGeom prst="line">
            <a:avLst/>
          </a:prstGeom>
          <a:ln>
            <a:solidFill>
              <a:srgbClr val="E1E4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o 16">
            <a:extLst>
              <a:ext uri="{FF2B5EF4-FFF2-40B4-BE49-F238E27FC236}">
                <a16:creationId xmlns:a16="http://schemas.microsoft.com/office/drawing/2014/main" id="{D4CDD93E-97F8-4C05-B441-69FEFEA5F1BA}"/>
              </a:ext>
            </a:extLst>
          </p:cNvPr>
          <p:cNvGrpSpPr/>
          <p:nvPr/>
        </p:nvGrpSpPr>
        <p:grpSpPr>
          <a:xfrm>
            <a:off x="10912869" y="318004"/>
            <a:ext cx="987846" cy="261610"/>
            <a:chOff x="9801335" y="318004"/>
            <a:chExt cx="987846" cy="261610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E726A2B6-FEC8-4827-AA4D-BB9516721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801335" y="354740"/>
              <a:ext cx="172797" cy="184317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DB248E5C-1BD6-48B2-8934-11EAC47C30E6}"/>
                </a:ext>
              </a:extLst>
            </p:cNvPr>
            <p:cNvSpPr txBox="1"/>
            <p:nvPr/>
          </p:nvSpPr>
          <p:spPr>
            <a:xfrm>
              <a:off x="9912709" y="318004"/>
              <a:ext cx="8764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1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Irwin1985</a:t>
              </a:r>
              <a:endParaRPr lang="es-ES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8E87C828-4BB8-405E-9D3E-4966CA5960AC}"/>
              </a:ext>
            </a:extLst>
          </p:cNvPr>
          <p:cNvGrpSpPr/>
          <p:nvPr/>
        </p:nvGrpSpPr>
        <p:grpSpPr>
          <a:xfrm>
            <a:off x="2563779" y="884219"/>
            <a:ext cx="9306645" cy="1775435"/>
            <a:chOff x="2563779" y="884219"/>
            <a:chExt cx="9306645" cy="1775435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9E271117-36AF-4F09-80B6-EFDF75309995}"/>
                </a:ext>
              </a:extLst>
            </p:cNvPr>
            <p:cNvSpPr/>
            <p:nvPr/>
          </p:nvSpPr>
          <p:spPr>
            <a:xfrm>
              <a:off x="2567033" y="921224"/>
              <a:ext cx="9303391" cy="290092"/>
            </a:xfrm>
            <a:prstGeom prst="rect">
              <a:avLst/>
            </a:prstGeom>
            <a:solidFill>
              <a:srgbClr val="6AB0DE"/>
            </a:solidFill>
            <a:ln>
              <a:solidFill>
                <a:srgbClr val="6AB0D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  <p:pic>
          <p:nvPicPr>
            <p:cNvPr id="21" name="Gráfico 20" descr="Información">
              <a:extLst>
                <a:ext uri="{FF2B5EF4-FFF2-40B4-BE49-F238E27FC236}">
                  <a16:creationId xmlns:a16="http://schemas.microsoft.com/office/drawing/2014/main" id="{682D9FC4-BAC9-4726-8AC4-ECAFD651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65322" y="921225"/>
              <a:ext cx="275245" cy="290986"/>
            </a:xfrm>
            <a:prstGeom prst="rect">
              <a:avLst/>
            </a:prstGeom>
          </p:spPr>
        </p:pic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14636AE-BF95-4BC8-94C3-9CF6C4310B54}"/>
                </a:ext>
              </a:extLst>
            </p:cNvPr>
            <p:cNvSpPr txBox="1"/>
            <p:nvPr/>
          </p:nvSpPr>
          <p:spPr>
            <a:xfrm>
              <a:off x="2766878" y="884219"/>
              <a:ext cx="89890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b="1" dirty="0">
                  <a:solidFill>
                    <a:schemeClr val="bg1"/>
                  </a:solidFill>
                  <a:latin typeface="Roboto Slab" pitchFamily="2" charset="0"/>
                  <a:ea typeface="Roboto Slab" pitchFamily="2" charset="0"/>
                </a:rPr>
                <a:t>Física de los Cuerpos Rígidos</a:t>
              </a:r>
              <a:endParaRPr lang="es-ES" sz="3200" b="1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25" name="Rectángulo 24">
              <a:extLst>
                <a:ext uri="{FF2B5EF4-FFF2-40B4-BE49-F238E27FC236}">
                  <a16:creationId xmlns:a16="http://schemas.microsoft.com/office/drawing/2014/main" id="{410AE15F-3E92-4794-888E-0EC6A934F71C}"/>
                </a:ext>
              </a:extLst>
            </p:cNvPr>
            <p:cNvSpPr/>
            <p:nvPr/>
          </p:nvSpPr>
          <p:spPr>
            <a:xfrm>
              <a:off x="2563779" y="1226023"/>
              <a:ext cx="9303390" cy="1433631"/>
            </a:xfrm>
            <a:prstGeom prst="rect">
              <a:avLst/>
            </a:prstGeom>
            <a:solidFill>
              <a:srgbClr val="E7F2FA"/>
            </a:solidFill>
            <a:ln>
              <a:solidFill>
                <a:srgbClr val="E7F2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s-ES" dirty="0"/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588E536C-2993-4C23-AE73-61352E71E1D1}"/>
              </a:ext>
            </a:extLst>
          </p:cNvPr>
          <p:cNvSpPr txBox="1"/>
          <p:nvPr/>
        </p:nvSpPr>
        <p:spPr>
          <a:xfrm>
            <a:off x="2620876" y="1267364"/>
            <a:ext cx="91330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>
                <a:solidFill>
                  <a:srgbClr val="404040"/>
                </a:solidFill>
              </a:rPr>
              <a:t>En desarrollo de videojuegos, a menudo necesitas conocer cuando dos objetos se interceptan en el espacio del juego o cuando entran en contacto. Esto se conoce como </a:t>
            </a:r>
            <a:r>
              <a:rPr lang="es-ES" b="1" i="1" dirty="0">
                <a:solidFill>
                  <a:srgbClr val="404040"/>
                </a:solidFill>
              </a:rPr>
              <a:t>detección de colisión. </a:t>
            </a:r>
            <a:r>
              <a:rPr lang="es-ES" dirty="0">
                <a:solidFill>
                  <a:srgbClr val="404040"/>
                </a:solidFill>
              </a:rPr>
              <a:t>Cuando una colisión se detecta, típicamente quieres que algo suceda. Esto se conoce como </a:t>
            </a:r>
            <a:r>
              <a:rPr lang="es-ES" b="1" i="1" dirty="0">
                <a:solidFill>
                  <a:srgbClr val="404040"/>
                </a:solidFill>
              </a:rPr>
              <a:t>respuesta de colisión</a:t>
            </a:r>
            <a:r>
              <a:rPr lang="es-ES" i="1" dirty="0">
                <a:solidFill>
                  <a:srgbClr val="404040"/>
                </a:solidFill>
              </a:rPr>
              <a:t>. </a:t>
            </a:r>
            <a:endParaRPr lang="es-ES" sz="1600" dirty="0">
              <a:solidFill>
                <a:srgbClr val="404040"/>
              </a:solidFill>
            </a:endParaRPr>
          </a:p>
          <a:p>
            <a:br>
              <a:rPr lang="es-ES" sz="1600" dirty="0"/>
            </a:br>
            <a:br>
              <a:rPr lang="es-ES" sz="1100" dirty="0"/>
            </a:br>
            <a:endParaRPr lang="es-ES" dirty="0">
              <a:solidFill>
                <a:srgbClr val="404040"/>
              </a:solidFill>
              <a:latin typeface="Roboto Slab" pitchFamily="2" charset="0"/>
              <a:ea typeface="Roboto Slab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26D7C7-3F9F-43BE-9504-8B5F0AB9D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20876" y="3873775"/>
            <a:ext cx="3833092" cy="24889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025A1E1-6231-4583-89A6-14ED4A4A4774}"/>
              </a:ext>
            </a:extLst>
          </p:cNvPr>
          <p:cNvSpPr txBox="1"/>
          <p:nvPr/>
        </p:nvSpPr>
        <p:spPr>
          <a:xfrm>
            <a:off x="2507608" y="3088217"/>
            <a:ext cx="9336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404040"/>
                </a:solidFill>
                <a:latin typeface="Roboto Slab Black" pitchFamily="2" charset="0"/>
                <a:ea typeface="Roboto Slab Black" pitchFamily="2" charset="0"/>
              </a:rPr>
              <a:t>Godot ofrece tres tipos de cuerpos físicos agrupados bajo el objeto PhysicsBody2D: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908F8A92-1262-4070-AD0B-3417904A9D31}"/>
              </a:ext>
            </a:extLst>
          </p:cNvPr>
          <p:cNvGrpSpPr/>
          <p:nvPr/>
        </p:nvGrpSpPr>
        <p:grpSpPr>
          <a:xfrm>
            <a:off x="2491713" y="294224"/>
            <a:ext cx="7208574" cy="289675"/>
            <a:chOff x="2491713" y="294224"/>
            <a:chExt cx="7208574" cy="289675"/>
          </a:xfrm>
        </p:grpSpPr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5478D706-8F71-4223-A95E-EEA10AD344F2}"/>
                </a:ext>
              </a:extLst>
            </p:cNvPr>
            <p:cNvSpPr txBox="1"/>
            <p:nvPr/>
          </p:nvSpPr>
          <p:spPr>
            <a:xfrm>
              <a:off x="2491713" y="294224"/>
              <a:ext cx="2714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Tutoriales </a:t>
              </a:r>
              <a:r>
                <a:rPr lang="es-EC" sz="1200" dirty="0">
                  <a:solidFill>
                    <a:srgbClr val="404040"/>
                  </a:solidFill>
                  <a:latin typeface="Roboto Slab" pitchFamily="2" charset="0"/>
                  <a:ea typeface="Roboto Slab" pitchFamily="2" charset="0"/>
                </a:rPr>
                <a:t>&gt;&gt; Godot Engine – 3.1 &gt;&gt; 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AC68B3CC-764B-4988-972C-881129A90464}"/>
                </a:ext>
              </a:extLst>
            </p:cNvPr>
            <p:cNvSpPr txBox="1"/>
            <p:nvPr/>
          </p:nvSpPr>
          <p:spPr>
            <a:xfrm>
              <a:off x="5019096" y="306900"/>
              <a:ext cx="46811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C" sz="1200" dirty="0">
                  <a:solidFill>
                    <a:srgbClr val="2980B9"/>
                  </a:solidFill>
                  <a:latin typeface="Roboto Slab" pitchFamily="2" charset="0"/>
                  <a:ea typeface="Roboto Slab" pitchFamily="2" charset="0"/>
                </a:rPr>
                <a:t>Lo que necesitas saber antes de comenzar a crear videojuegos</a:t>
              </a:r>
              <a:endParaRPr lang="es-ES" sz="2000" dirty="0">
                <a:solidFill>
                  <a:srgbClr val="2980B9"/>
                </a:solidFill>
                <a:latin typeface="Roboto Slab" pitchFamily="2" charset="0"/>
                <a:ea typeface="Roboto Slab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27305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1192</Words>
  <Application>Microsoft Office PowerPoint</Application>
  <PresentationFormat>Panorámica</PresentationFormat>
  <Paragraphs>191</Paragraphs>
  <Slides>14</Slides>
  <Notes>0</Notes>
  <HiddenSlides>7</HiddenSlides>
  <MMClips>1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Roboto Slab</vt:lpstr>
      <vt:lpstr>Roboto Slab Black</vt:lpstr>
      <vt:lpstr>Roboto Slab ExtraBold</vt:lpstr>
      <vt:lpstr>Roboto Slab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irwin</dc:creator>
  <cp:lastModifiedBy>IRWIN RODRIGUEZ</cp:lastModifiedBy>
  <cp:revision>28</cp:revision>
  <dcterms:created xsi:type="dcterms:W3CDTF">2020-01-13T16:40:12Z</dcterms:created>
  <dcterms:modified xsi:type="dcterms:W3CDTF">2020-01-18T13:35:19Z</dcterms:modified>
</cp:coreProperties>
</file>