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68" r:id="rId3"/>
    <p:sldId id="257" r:id="rId4"/>
    <p:sldId id="261" r:id="rId5"/>
    <p:sldId id="263" r:id="rId6"/>
    <p:sldId id="269" r:id="rId7"/>
    <p:sldId id="264" r:id="rId8"/>
    <p:sldId id="259" r:id="rId9"/>
    <p:sldId id="267" r:id="rId10"/>
    <p:sldId id="258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60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056" autoAdjust="0"/>
  </p:normalViewPr>
  <p:slideViewPr>
    <p:cSldViewPr snapToGrid="0">
      <p:cViewPr varScale="1">
        <p:scale>
          <a:sx n="92" d="100"/>
          <a:sy n="92" d="100"/>
        </p:scale>
        <p:origin x="4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2B33C-3DFA-4C2F-BD92-D37895759FA8}" type="datetimeFigureOut">
              <a:rPr lang="en-GB" smtClean="0"/>
              <a:t>06/06/2016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25372-0542-480F-B0CF-44A11105944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01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Easy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Replace</a:t>
            </a:r>
            <a:r>
              <a:rPr lang="de-DE" baseline="0" dirty="0" smtClean="0"/>
              <a:t> Communication Typ!</a:t>
            </a:r>
          </a:p>
          <a:p>
            <a:endParaRPr lang="de-DE" baseline="0" dirty="0" smtClean="0"/>
          </a:p>
          <a:p>
            <a:r>
              <a:rPr lang="en-GB" dirty="0" smtClean="0"/>
              <a:t>Frameworks?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25372-0542-480F-B0CF-44A11105944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25372-0542-480F-B0CF-44A11105944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578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Prepared</a:t>
            </a:r>
            <a:r>
              <a:rPr lang="de-DE" dirty="0" smtClean="0"/>
              <a:t> Statements</a:t>
            </a:r>
          </a:p>
          <a:p>
            <a:endParaRPr lang="de-DE" dirty="0" smtClean="0"/>
          </a:p>
          <a:p>
            <a:r>
              <a:rPr lang="de-DE" dirty="0" smtClean="0"/>
              <a:t>Frameworks?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25372-0542-480F-B0CF-44A11105944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424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 </a:t>
            </a:r>
            <a:r>
              <a:rPr lang="de-DE" dirty="0" err="1" smtClean="0"/>
              <a:t>updated</a:t>
            </a:r>
            <a:r>
              <a:rPr lang="de-DE" dirty="0" smtClean="0"/>
              <a:t>?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25372-0542-480F-B0CF-44A11105944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748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err="1" smtClean="0"/>
              <a:t>term</a:t>
            </a:r>
            <a:r>
              <a:rPr lang="de-DE" dirty="0" smtClean="0"/>
              <a:t> </a:t>
            </a:r>
            <a:r>
              <a:rPr lang="de-DE" dirty="0" err="1" smtClean="0"/>
              <a:t>Planning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Integrated </a:t>
            </a:r>
            <a:r>
              <a:rPr lang="de-DE" dirty="0" err="1" smtClean="0"/>
              <a:t>jira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baseline="0" dirty="0" smtClean="0"/>
              <a:t> </a:t>
            </a:r>
            <a:r>
              <a:rPr lang="de-DE" baseline="0" dirty="0" smtClean="0"/>
              <a:t>IDE (at least at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point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past</a:t>
            </a:r>
            <a:r>
              <a:rPr lang="de-DE" baseline="0" dirty="0" smtClean="0"/>
              <a:t>)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Automatically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worktime</a:t>
            </a:r>
            <a:endParaRPr lang="de-DE" baseline="0" dirty="0" smtClean="0"/>
          </a:p>
          <a:p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WHY RUP? WHY SCRUM?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Integrate</a:t>
            </a:r>
            <a:r>
              <a:rPr lang="de-DE" baseline="0" dirty="0" smtClean="0"/>
              <a:t> Change </a:t>
            </a:r>
            <a:r>
              <a:rPr lang="de-DE" baseline="0" dirty="0" err="1" smtClean="0"/>
              <a:t>requests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workflow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Client </a:t>
            </a:r>
            <a:r>
              <a:rPr lang="de-DE" baseline="0" dirty="0" err="1" smtClean="0"/>
              <a:t>sees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product</a:t>
            </a:r>
            <a:r>
              <a:rPr lang="de-DE" baseline="0" dirty="0" smtClean="0"/>
              <a:t> on a </a:t>
            </a:r>
            <a:r>
              <a:rPr lang="de-DE" baseline="0" dirty="0" err="1" smtClean="0"/>
              <a:t>regular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basis</a:t>
            </a:r>
            <a:r>
              <a:rPr lang="de-DE" baseline="0" dirty="0" smtClean="0"/>
              <a:t>, not just 2 </a:t>
            </a:r>
            <a:r>
              <a:rPr lang="de-DE" baseline="0" dirty="0" err="1" smtClean="0"/>
              <a:t>weeks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before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release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25372-0542-480F-B0CF-44A11105944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961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Integrated </a:t>
            </a:r>
            <a:r>
              <a:rPr lang="de-DE" dirty="0" err="1" smtClean="0"/>
              <a:t>jira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baseline="0" dirty="0" smtClean="0"/>
              <a:t> DIE</a:t>
            </a:r>
          </a:p>
          <a:p>
            <a:r>
              <a:rPr lang="de-DE" baseline="0" dirty="0" err="1" smtClean="0"/>
              <a:t>Automatically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worktime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25372-0542-480F-B0CF-44A11105944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991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25372-0542-480F-B0CF-44A11105944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909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Outlier</a:t>
            </a:r>
            <a:r>
              <a:rPr lang="de-DE" dirty="0" smtClean="0"/>
              <a:t> / </a:t>
            </a:r>
            <a:r>
              <a:rPr lang="de-DE" dirty="0" err="1" smtClean="0"/>
              <a:t>spike</a:t>
            </a:r>
            <a:r>
              <a:rPr lang="de-DE" dirty="0" smtClean="0"/>
              <a:t>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reusage</a:t>
            </a:r>
            <a:r>
              <a:rPr lang="de-DE" baseline="0" dirty="0" smtClean="0"/>
              <a:t> </a:t>
            </a:r>
          </a:p>
          <a:p>
            <a:endParaRPr lang="de-DE" baseline="0" dirty="0" smtClean="0"/>
          </a:p>
          <a:p>
            <a:r>
              <a:rPr lang="de-DE" baseline="0" dirty="0" smtClean="0"/>
              <a:t>At </a:t>
            </a:r>
            <a:r>
              <a:rPr lang="de-DE" baseline="0" dirty="0" err="1" smtClean="0"/>
              <a:t>lot</a:t>
            </a:r>
            <a:r>
              <a:rPr lang="de-DE" baseline="0" dirty="0" smtClean="0"/>
              <a:t>/Most </a:t>
            </a:r>
            <a:r>
              <a:rPr lang="de-DE" baseline="0" dirty="0" err="1" smtClean="0"/>
              <a:t>work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server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logic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configuration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aswell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modelling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25372-0542-480F-B0CF-44A11105944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056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Badges</a:t>
            </a:r>
            <a:r>
              <a:rPr lang="de-DE" dirty="0" smtClean="0"/>
              <a:t> on </a:t>
            </a:r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representation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actual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status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embedded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platforms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aswell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25372-0542-480F-B0CF-44A11105944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149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25372-0542-480F-B0CF-44A11105944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50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etize.io/app/ggg5h9jmmjy2873wbp1rzpve7g?device=nexus5&amp;scale=75&amp;orientation=portrait&amp;osVersion=5.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Gaming-Bets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280965"/>
          </a:xfrm>
        </p:spPr>
        <p:txBody>
          <a:bodyPr>
            <a:normAutofit/>
          </a:bodyPr>
          <a:lstStyle/>
          <a:p>
            <a:r>
              <a:rPr lang="de-DE" dirty="0" smtClean="0"/>
              <a:t>An E-Sport App!</a:t>
            </a:r>
          </a:p>
          <a:p>
            <a:r>
              <a:rPr lang="de-DE" i="1" dirty="0" err="1" smtClean="0"/>
              <a:t>By</a:t>
            </a:r>
            <a:r>
              <a:rPr lang="de-DE" i="1" dirty="0" smtClean="0"/>
              <a:t> André Helbig, Felix Morsbach</a:t>
            </a:r>
            <a:endParaRPr lang="de-DE" i="1" dirty="0"/>
          </a:p>
          <a:p>
            <a:endParaRPr lang="de-DE" dirty="0" smtClean="0"/>
          </a:p>
          <a:p>
            <a:r>
              <a:rPr lang="de-DE" dirty="0" err="1" smtClean="0"/>
              <a:t>If</a:t>
            </a:r>
            <a:r>
              <a:rPr lang="de-DE" dirty="0" smtClean="0"/>
              <a:t> E-Sport was easy,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Soccer!</a:t>
            </a:r>
          </a:p>
        </p:txBody>
      </p:sp>
    </p:spTree>
    <p:extLst>
      <p:ext uri="{BB962C8B-B14F-4D97-AF65-F5344CB8AC3E}">
        <p14:creationId xmlns:p14="http://schemas.microsoft.com/office/powerpoint/2010/main" val="19429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Management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err="1" smtClean="0"/>
              <a:t>Jira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en-GB" dirty="0" smtClean="0"/>
              <a:t>preferred</a:t>
            </a:r>
            <a:r>
              <a:rPr lang="de-DE" dirty="0" smtClean="0"/>
              <a:t> </a:t>
            </a:r>
            <a:r>
              <a:rPr lang="de-DE" dirty="0" err="1" smtClean="0"/>
              <a:t>platform</a:t>
            </a:r>
            <a:endParaRPr lang="de-DE" dirty="0" smtClean="0"/>
          </a:p>
          <a:p>
            <a:pPr lvl="1"/>
            <a:r>
              <a:rPr lang="de-DE" dirty="0" smtClean="0"/>
              <a:t>Optimal </a:t>
            </a:r>
            <a:r>
              <a:rPr lang="de-DE" dirty="0" err="1" smtClean="0"/>
              <a:t>for</a:t>
            </a:r>
            <a:r>
              <a:rPr lang="de-DE" dirty="0" smtClean="0"/>
              <a:t> Agile </a:t>
            </a:r>
            <a:r>
              <a:rPr lang="de-DE" dirty="0" err="1" smtClean="0"/>
              <a:t>Developement</a:t>
            </a:r>
            <a:endParaRPr lang="de-DE" dirty="0" smtClean="0"/>
          </a:p>
          <a:p>
            <a:pPr lvl="1"/>
            <a:r>
              <a:rPr lang="de-DE" dirty="0" err="1" smtClean="0"/>
              <a:t>Statistics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Diagrams</a:t>
            </a:r>
            <a:r>
              <a:rPr lang="de-DE" dirty="0" smtClean="0"/>
              <a:t> like a </a:t>
            </a:r>
            <a:r>
              <a:rPr lang="de-DE" dirty="0" err="1" smtClean="0"/>
              <a:t>Burndown</a:t>
            </a:r>
            <a:r>
              <a:rPr lang="de-DE" dirty="0" smtClean="0"/>
              <a:t> </a:t>
            </a:r>
            <a:r>
              <a:rPr lang="de-DE" dirty="0" smtClean="0"/>
              <a:t>Chart</a:t>
            </a:r>
          </a:p>
          <a:p>
            <a:r>
              <a:rPr lang="de-DE" dirty="0"/>
              <a:t>Iterative </a:t>
            </a:r>
            <a:r>
              <a:rPr lang="de-DE" dirty="0" err="1"/>
              <a:t>Process</a:t>
            </a:r>
            <a:endParaRPr lang="de-DE" dirty="0"/>
          </a:p>
          <a:p>
            <a:r>
              <a:rPr lang="de-DE" dirty="0" err="1"/>
              <a:t>Ready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YOUR</a:t>
            </a:r>
            <a:r>
              <a:rPr lang="de-DE" dirty="0"/>
              <a:t> </a:t>
            </a:r>
            <a:r>
              <a:rPr lang="de-DE" dirty="0" err="1"/>
              <a:t>Wishes</a:t>
            </a:r>
            <a:r>
              <a:rPr lang="de-DE" dirty="0"/>
              <a:t>!</a:t>
            </a:r>
            <a:endParaRPr lang="en-GB" dirty="0"/>
          </a:p>
          <a:p>
            <a:pPr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142" y="2666999"/>
            <a:ext cx="1792061" cy="17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4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Management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err="1" smtClean="0"/>
              <a:t>Jira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en-GB" dirty="0" smtClean="0"/>
              <a:t>preferred</a:t>
            </a:r>
            <a:r>
              <a:rPr lang="de-DE" dirty="0" smtClean="0"/>
              <a:t> </a:t>
            </a:r>
            <a:r>
              <a:rPr lang="de-DE" dirty="0" err="1" smtClean="0"/>
              <a:t>platform</a:t>
            </a:r>
            <a:endParaRPr lang="de-DE" dirty="0" smtClean="0"/>
          </a:p>
          <a:p>
            <a:pPr lvl="1"/>
            <a:r>
              <a:rPr lang="de-DE" dirty="0" smtClean="0"/>
              <a:t>Optimal </a:t>
            </a:r>
            <a:r>
              <a:rPr lang="de-DE" dirty="0" err="1" smtClean="0"/>
              <a:t>for</a:t>
            </a:r>
            <a:r>
              <a:rPr lang="de-DE" dirty="0" smtClean="0"/>
              <a:t> Agile </a:t>
            </a:r>
            <a:r>
              <a:rPr lang="de-DE" dirty="0" err="1" smtClean="0"/>
              <a:t>Developement</a:t>
            </a:r>
            <a:endParaRPr lang="de-DE" dirty="0" smtClean="0"/>
          </a:p>
          <a:p>
            <a:pPr lvl="1"/>
            <a:r>
              <a:rPr lang="de-DE" dirty="0" err="1" smtClean="0"/>
              <a:t>Statistics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Diagrams</a:t>
            </a:r>
            <a:r>
              <a:rPr lang="de-DE" dirty="0" smtClean="0"/>
              <a:t> like a </a:t>
            </a:r>
            <a:r>
              <a:rPr lang="de-DE" dirty="0" err="1" smtClean="0"/>
              <a:t>Burndown</a:t>
            </a:r>
            <a:r>
              <a:rPr lang="de-DE" dirty="0" smtClean="0"/>
              <a:t> </a:t>
            </a:r>
            <a:r>
              <a:rPr lang="de-DE" dirty="0" smtClean="0"/>
              <a:t>Chart</a:t>
            </a:r>
          </a:p>
          <a:p>
            <a:r>
              <a:rPr lang="de-DE" dirty="0"/>
              <a:t>Iterative </a:t>
            </a:r>
            <a:r>
              <a:rPr lang="de-DE" dirty="0" err="1"/>
              <a:t>Process</a:t>
            </a:r>
            <a:endParaRPr lang="de-DE" dirty="0"/>
          </a:p>
          <a:p>
            <a:r>
              <a:rPr lang="de-DE" dirty="0" err="1"/>
              <a:t>Ready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YOUR</a:t>
            </a:r>
            <a:r>
              <a:rPr lang="de-DE" dirty="0"/>
              <a:t> </a:t>
            </a:r>
            <a:r>
              <a:rPr lang="de-DE" dirty="0" err="1"/>
              <a:t>Wishes</a:t>
            </a:r>
            <a:r>
              <a:rPr lang="de-DE" dirty="0"/>
              <a:t>!</a:t>
            </a:r>
            <a:endParaRPr lang="en-GB" dirty="0"/>
          </a:p>
          <a:p>
            <a:pPr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142" y="2666999"/>
            <a:ext cx="1792061" cy="179206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0604">
            <a:off x="435381" y="991490"/>
            <a:ext cx="9616093" cy="312241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0693">
            <a:off x="3414597" y="2513822"/>
            <a:ext cx="7796645" cy="209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4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Gantt Chart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62563" y="866453"/>
            <a:ext cx="6240462" cy="4744093"/>
          </a:xfrm>
          <a:prstGeom prst="rect">
            <a:avLst/>
          </a:prstGeom>
        </p:spPr>
      </p:pic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err="1" smtClean="0"/>
              <a:t>Logged</a:t>
            </a:r>
            <a:r>
              <a:rPr lang="de-DE" dirty="0" smtClean="0"/>
              <a:t> </a:t>
            </a:r>
            <a:r>
              <a:rPr lang="de-DE" dirty="0" err="1" smtClean="0"/>
              <a:t>worklog</a:t>
            </a:r>
            <a:r>
              <a:rPr lang="de-DE" dirty="0" smtClean="0"/>
              <a:t>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Issue</a:t>
            </a:r>
            <a:r>
              <a:rPr lang="de-DE" dirty="0" smtClean="0"/>
              <a:t>/</a:t>
            </a:r>
            <a:r>
              <a:rPr lang="de-DE" dirty="0" err="1" smtClean="0"/>
              <a:t>Subject</a:t>
            </a:r>
            <a:endParaRPr lang="de-DE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err="1" smtClean="0"/>
              <a:t>Results</a:t>
            </a:r>
            <a:r>
              <a:rPr lang="de-DE" dirty="0" smtClean="0"/>
              <a:t> in a Gantt Chart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past</a:t>
            </a:r>
            <a:r>
              <a:rPr lang="de-DE" dirty="0" smtClean="0"/>
              <a:t> </a:t>
            </a:r>
            <a:r>
              <a:rPr lang="de-DE" dirty="0" err="1" smtClean="0"/>
              <a:t>activities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66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754" y="892044"/>
            <a:ext cx="9448028" cy="5280156"/>
          </a:xfrm>
        </p:spPr>
      </p:pic>
      <p:sp>
        <p:nvSpPr>
          <p:cNvPr id="7" name="Textplatzhalter 6"/>
          <p:cNvSpPr>
            <a:spLocks noGrp="1"/>
          </p:cNvSpPr>
          <p:nvPr>
            <p:ph type="body" sz="half" idx="2"/>
          </p:nvPr>
        </p:nvSpPr>
        <p:spPr>
          <a:xfrm>
            <a:off x="1484312" y="1600200"/>
            <a:ext cx="4947661" cy="4572000"/>
          </a:xfrm>
        </p:spPr>
        <p:txBody>
          <a:bodyPr anchor="t" anchorCtr="0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b="1" dirty="0" smtClean="0"/>
              <a:t>Check Game </a:t>
            </a:r>
            <a:r>
              <a:rPr lang="de-DE" b="1" dirty="0" err="1" smtClean="0"/>
              <a:t>Results</a:t>
            </a:r>
            <a:r>
              <a:rPr lang="de-DE" b="1" dirty="0" smtClean="0"/>
              <a:t>: </a:t>
            </a:r>
            <a:r>
              <a:rPr lang="de-DE" dirty="0" smtClean="0"/>
              <a:t>	51,92	 FP</a:t>
            </a:r>
            <a:r>
              <a:rPr lang="de-DE" dirty="0">
                <a:sym typeface="Wingdings" panose="05000000000000000000" pitchFamily="2" charset="2"/>
              </a:rPr>
              <a:t>	</a:t>
            </a:r>
            <a:r>
              <a:rPr lang="de-DE" dirty="0" smtClean="0">
                <a:sym typeface="Wingdings" panose="05000000000000000000" pitchFamily="2" charset="2"/>
              </a:rPr>
              <a:t>	2,28h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b="1" dirty="0" err="1" smtClean="0">
                <a:sym typeface="Wingdings" panose="05000000000000000000" pitchFamily="2" charset="2"/>
              </a:rPr>
              <a:t>Bet</a:t>
            </a:r>
            <a:r>
              <a:rPr lang="de-DE" b="1" dirty="0" smtClean="0">
                <a:sym typeface="Wingdings" panose="05000000000000000000" pitchFamily="2" charset="2"/>
              </a:rPr>
              <a:t> on </a:t>
            </a:r>
            <a:r>
              <a:rPr lang="de-DE" b="1" dirty="0" err="1" smtClean="0">
                <a:sym typeface="Wingdings" panose="05000000000000000000" pitchFamily="2" charset="2"/>
              </a:rPr>
              <a:t>Win</a:t>
            </a:r>
            <a:r>
              <a:rPr lang="de-DE" b="1" dirty="0" smtClean="0">
                <a:sym typeface="Wingdings" panose="05000000000000000000" pitchFamily="2" charset="2"/>
              </a:rPr>
              <a:t>:	</a:t>
            </a:r>
            <a:r>
              <a:rPr lang="de-DE" dirty="0" smtClean="0">
                <a:sym typeface="Wingdings" panose="05000000000000000000" pitchFamily="2" charset="2"/>
              </a:rPr>
              <a:t>		76,5	FP		6,47h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b="1" dirty="0" err="1" smtClean="0">
                <a:sym typeface="Wingdings" panose="05000000000000000000" pitchFamily="2" charset="2"/>
              </a:rPr>
              <a:t>Wager</a:t>
            </a:r>
            <a:r>
              <a:rPr lang="de-DE" b="1" dirty="0" smtClean="0">
                <a:sym typeface="Wingdings" panose="05000000000000000000" pitchFamily="2" charset="2"/>
              </a:rPr>
              <a:t> </a:t>
            </a:r>
            <a:r>
              <a:rPr lang="de-DE" b="1" dirty="0" err="1" smtClean="0">
                <a:sym typeface="Wingdings" panose="05000000000000000000" pitchFamily="2" charset="2"/>
              </a:rPr>
              <a:t>Bet</a:t>
            </a:r>
            <a:r>
              <a:rPr lang="de-DE" b="1" dirty="0" smtClean="0">
                <a:sym typeface="Wingdings" panose="05000000000000000000" pitchFamily="2" charset="2"/>
              </a:rPr>
              <a:t>:	</a:t>
            </a:r>
            <a:r>
              <a:rPr lang="de-DE" dirty="0" smtClean="0">
                <a:sym typeface="Wingdings" panose="05000000000000000000" pitchFamily="2" charset="2"/>
              </a:rPr>
              <a:t>		87,1 	FP		8,39h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b="1" dirty="0" err="1" smtClean="0">
                <a:sym typeface="Wingdings" panose="05000000000000000000" pitchFamily="2" charset="2"/>
              </a:rPr>
              <a:t>Buy</a:t>
            </a:r>
            <a:r>
              <a:rPr lang="de-DE" b="1" dirty="0" smtClean="0">
                <a:sym typeface="Wingdings" panose="05000000000000000000" pitchFamily="2" charset="2"/>
              </a:rPr>
              <a:t> </a:t>
            </a:r>
            <a:r>
              <a:rPr lang="de-DE" b="1" dirty="0" err="1" smtClean="0">
                <a:sym typeface="Wingdings" panose="05000000000000000000" pitchFamily="2" charset="2"/>
              </a:rPr>
              <a:t>Reward</a:t>
            </a:r>
            <a:r>
              <a:rPr lang="de-DE" b="1" dirty="0" smtClean="0">
                <a:sym typeface="Wingdings" panose="05000000000000000000" pitchFamily="2" charset="2"/>
              </a:rPr>
              <a:t>:	</a:t>
            </a:r>
            <a:r>
              <a:rPr lang="de-DE" dirty="0" smtClean="0">
                <a:sym typeface="Wingdings" panose="05000000000000000000" pitchFamily="2" charset="2"/>
              </a:rPr>
              <a:t>	63,7 	FP		4,32h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763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0.2556 0.2652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Gantt Chart - </a:t>
            </a:r>
            <a:r>
              <a:rPr lang="de-DE" dirty="0" err="1" smtClean="0"/>
              <a:t>Estimation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632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Risk</a:t>
            </a:r>
            <a:r>
              <a:rPr lang="de-DE" dirty="0" smtClean="0"/>
              <a:t> Management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63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Life </a:t>
            </a:r>
            <a:r>
              <a:rPr lang="de-DE" dirty="0" err="1"/>
              <a:t>C</a:t>
            </a:r>
            <a:r>
              <a:rPr lang="de-DE" dirty="0" err="1" smtClean="0"/>
              <a:t>ylce</a:t>
            </a:r>
            <a:r>
              <a:rPr lang="de-DE" dirty="0" smtClean="0"/>
              <a:t> Management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1484311" y="2729345"/>
            <a:ext cx="10018713" cy="3124201"/>
          </a:xfrm>
        </p:spPr>
        <p:txBody>
          <a:bodyPr anchor="t" anchorCtr="0"/>
          <a:lstStyle/>
          <a:p>
            <a:pPr lvl="1"/>
            <a:r>
              <a:rPr lang="de-DE" dirty="0" err="1" smtClean="0"/>
              <a:t>Versioncontrol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GitHub</a:t>
            </a:r>
            <a:endParaRPr lang="de-DE" dirty="0" smtClean="0"/>
          </a:p>
          <a:p>
            <a:pPr lvl="2"/>
            <a:r>
              <a:rPr lang="de-DE" dirty="0" smtClean="0"/>
              <a:t>IDE </a:t>
            </a:r>
            <a:r>
              <a:rPr lang="de-DE" dirty="0" err="1" smtClean="0"/>
              <a:t>integration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Automated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GitHub</a:t>
            </a:r>
            <a:r>
              <a:rPr lang="de-DE" dirty="0" smtClean="0"/>
              <a:t> Push</a:t>
            </a:r>
          </a:p>
          <a:p>
            <a:pPr lvl="1"/>
            <a:r>
              <a:rPr lang="de-DE" dirty="0" err="1" smtClean="0"/>
              <a:t>Automated</a:t>
            </a:r>
            <a:r>
              <a:rPr lang="de-DE" dirty="0" smtClean="0"/>
              <a:t> Test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endParaRPr lang="de-DE" dirty="0" smtClean="0"/>
          </a:p>
          <a:p>
            <a:pPr lvl="1"/>
            <a:r>
              <a:rPr lang="de-DE" dirty="0" err="1" smtClean="0"/>
              <a:t>Static</a:t>
            </a:r>
            <a:r>
              <a:rPr lang="de-DE" dirty="0" smtClean="0"/>
              <a:t> Code Analysis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coverage</a:t>
            </a:r>
            <a:r>
              <a:rPr lang="de-DE" dirty="0" smtClean="0"/>
              <a:t> </a:t>
            </a:r>
            <a:r>
              <a:rPr lang="de-DE" dirty="0" err="1" smtClean="0"/>
              <a:t>reports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endParaRPr lang="de-DE" dirty="0" smtClean="0"/>
          </a:p>
          <a:p>
            <a:pPr lvl="1"/>
            <a:r>
              <a:rPr lang="de-DE" dirty="0" err="1" smtClean="0"/>
              <a:t>Automated</a:t>
            </a:r>
            <a:r>
              <a:rPr lang="de-DE" dirty="0" smtClean="0"/>
              <a:t> </a:t>
            </a:r>
            <a:r>
              <a:rPr lang="de-DE" dirty="0" err="1" smtClean="0"/>
              <a:t>deploy</a:t>
            </a:r>
            <a:r>
              <a:rPr lang="de-DE" dirty="0" smtClean="0"/>
              <a:t> after </a:t>
            </a:r>
            <a:r>
              <a:rPr lang="de-DE" dirty="0" err="1" smtClean="0"/>
              <a:t>succesful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785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16" y="1073726"/>
            <a:ext cx="10537816" cy="492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2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Driven</a:t>
            </a:r>
            <a:r>
              <a:rPr lang="de-DE" dirty="0" smtClean="0"/>
              <a:t> </a:t>
            </a:r>
            <a:r>
              <a:rPr lang="de-DE" dirty="0" err="1" smtClean="0"/>
              <a:t>Developement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smtClean="0"/>
              <a:t>Tests </a:t>
            </a:r>
            <a:r>
              <a:rPr lang="de-DE" dirty="0" err="1" smtClean="0"/>
              <a:t>written</a:t>
            </a:r>
            <a:r>
              <a:rPr lang="de-DE" dirty="0" smtClean="0"/>
              <a:t> in </a:t>
            </a:r>
            <a:r>
              <a:rPr lang="de-DE" dirty="0" err="1" smtClean="0"/>
              <a:t>Gherkin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non </a:t>
            </a:r>
            <a:r>
              <a:rPr lang="de-DE" dirty="0" err="1" smtClean="0"/>
              <a:t>Programmers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predefined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r>
              <a:rPr lang="de-DE" dirty="0" smtClean="0"/>
              <a:t>!</a:t>
            </a:r>
          </a:p>
          <a:p>
            <a:r>
              <a:rPr lang="de-DE" dirty="0" err="1" smtClean="0"/>
              <a:t>Calabash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Android </a:t>
            </a:r>
            <a:r>
              <a:rPr lang="de-DE" dirty="0" err="1" smtClean="0"/>
              <a:t>Testing</a:t>
            </a:r>
            <a:endParaRPr lang="de-DE" dirty="0" smtClean="0"/>
          </a:p>
          <a:p>
            <a:pPr lvl="1"/>
            <a:r>
              <a:rPr lang="de-DE" dirty="0" smtClean="0"/>
              <a:t>Reports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9169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3087689" cy="1714500"/>
          </a:xfrm>
        </p:spPr>
        <p:txBody>
          <a:bodyPr/>
          <a:lstStyle/>
          <a:p>
            <a:r>
              <a:rPr lang="de-DE" dirty="0" smtClean="0"/>
              <a:t>.</a:t>
            </a:r>
            <a:r>
              <a:rPr lang="de-DE" dirty="0" err="1" smtClean="0"/>
              <a:t>feature</a:t>
            </a:r>
            <a:r>
              <a:rPr lang="de-DE" dirty="0" smtClean="0"/>
              <a:t> File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1441" y="2988128"/>
            <a:ext cx="4313093" cy="2800123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8441871" y="1189108"/>
            <a:ext cx="2890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Report</a:t>
            </a:r>
            <a:endParaRPr lang="de-DE" sz="4000" dirty="0"/>
          </a:p>
        </p:txBody>
      </p:sp>
      <p:sp>
        <p:nvSpPr>
          <p:cNvPr id="5" name="Pfeil nach rechts 4"/>
          <p:cNvSpPr/>
          <p:nvPr/>
        </p:nvSpPr>
        <p:spPr>
          <a:xfrm>
            <a:off x="4844480" y="721179"/>
            <a:ext cx="3298371" cy="1812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err="1" smtClean="0"/>
              <a:t>Calabash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815" y="2849901"/>
            <a:ext cx="40386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8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Vision</a:t>
            </a:r>
          </a:p>
          <a:p>
            <a:r>
              <a:rPr lang="en-US" dirty="0" smtClean="0"/>
              <a:t>Use Cases</a:t>
            </a:r>
          </a:p>
          <a:p>
            <a:r>
              <a:rPr lang="en-US" dirty="0"/>
              <a:t>Project Team</a:t>
            </a:r>
          </a:p>
          <a:p>
            <a:r>
              <a:rPr lang="en-US" dirty="0" smtClean="0"/>
              <a:t>Project Management</a:t>
            </a:r>
          </a:p>
          <a:p>
            <a:r>
              <a:rPr lang="en-US" dirty="0" smtClean="0"/>
              <a:t>Technical Architecture</a:t>
            </a:r>
          </a:p>
          <a:p>
            <a:r>
              <a:rPr lang="en-US" dirty="0" smtClean="0"/>
              <a:t>Database</a:t>
            </a:r>
          </a:p>
          <a:p>
            <a:r>
              <a:rPr lang="en-US" dirty="0" smtClean="0"/>
              <a:t>Behavior Driven Development</a:t>
            </a:r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66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7780"/>
            <a:ext cx="12192000" cy="36576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6642" y="207235"/>
            <a:ext cx="10018713" cy="1752599"/>
          </a:xfrm>
        </p:spPr>
        <p:txBody>
          <a:bodyPr/>
          <a:lstStyle/>
          <a:p>
            <a:r>
              <a:rPr lang="de-DE" dirty="0" smtClean="0"/>
              <a:t>Vision &amp; </a:t>
            </a:r>
            <a:r>
              <a:rPr lang="de-DE" dirty="0" err="1" smtClean="0"/>
              <a:t>Scope</a:t>
            </a:r>
            <a:r>
              <a:rPr lang="de-DE" dirty="0" smtClean="0"/>
              <a:t>!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7617" y="1996692"/>
            <a:ext cx="3117066" cy="817947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love</a:t>
            </a:r>
            <a:r>
              <a:rPr lang="de-DE" dirty="0" smtClean="0"/>
              <a:t> E-Sports!</a:t>
            </a:r>
          </a:p>
          <a:p>
            <a:pPr marL="3657600" lvl="8" indent="0">
              <a:buNone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8787245" y="1996692"/>
            <a:ext cx="253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/>
              <a:t>We</a:t>
            </a:r>
            <a:r>
              <a:rPr lang="de-DE" sz="2400" dirty="0" smtClean="0"/>
              <a:t> </a:t>
            </a:r>
            <a:r>
              <a:rPr lang="de-DE" sz="2400" dirty="0" err="1" smtClean="0"/>
              <a:t>want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win</a:t>
            </a:r>
            <a:r>
              <a:rPr lang="de-DE" sz="2400" dirty="0" smtClean="0"/>
              <a:t>!!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4492332" y="1627360"/>
            <a:ext cx="3207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/>
              <a:t>We</a:t>
            </a:r>
            <a:r>
              <a:rPr lang="de-DE" sz="2800" dirty="0"/>
              <a:t> </a:t>
            </a:r>
            <a:r>
              <a:rPr lang="de-DE" sz="2800" dirty="0" err="1"/>
              <a:t>strive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be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best</a:t>
            </a:r>
            <a:r>
              <a:rPr lang="de-DE" sz="2800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826199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782" y="416959"/>
            <a:ext cx="6072674" cy="5994115"/>
          </a:xfrm>
        </p:spPr>
      </p:pic>
      <p:sp>
        <p:nvSpPr>
          <p:cNvPr id="6" name="Pfeil nach links 5"/>
          <p:cNvSpPr/>
          <p:nvPr/>
        </p:nvSpPr>
        <p:spPr>
          <a:xfrm rot="852164">
            <a:off x="7190925" y="4456780"/>
            <a:ext cx="3355391" cy="14153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Open </a:t>
            </a:r>
            <a:r>
              <a:rPr lang="de-DE" dirty="0" err="1" smtClean="0"/>
              <a:t>for</a:t>
            </a:r>
            <a:r>
              <a:rPr lang="de-DE" dirty="0" smtClean="0"/>
              <a:t> MORE!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986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Technical </a:t>
            </a:r>
            <a:r>
              <a:rPr lang="de-DE" dirty="0" err="1" smtClean="0"/>
              <a:t>Architecture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2" y="2288619"/>
            <a:ext cx="10018712" cy="2134539"/>
          </a:xfrm>
        </p:spPr>
      </p:pic>
      <p:sp>
        <p:nvSpPr>
          <p:cNvPr id="5" name="Pfeil nach oben 4"/>
          <p:cNvSpPr/>
          <p:nvPr/>
        </p:nvSpPr>
        <p:spPr>
          <a:xfrm>
            <a:off x="9794790" y="4588475"/>
            <a:ext cx="1881229" cy="8320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MySQL</a:t>
            </a:r>
            <a:endParaRPr lang="en-GB" dirty="0"/>
          </a:p>
        </p:txBody>
      </p:sp>
      <p:sp>
        <p:nvSpPr>
          <p:cNvPr id="6" name="Pfeil nach oben 5"/>
          <p:cNvSpPr/>
          <p:nvPr/>
        </p:nvSpPr>
        <p:spPr>
          <a:xfrm>
            <a:off x="6915666" y="4588475"/>
            <a:ext cx="1881229" cy="8320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Java</a:t>
            </a:r>
            <a:endParaRPr lang="en-GB" dirty="0"/>
          </a:p>
        </p:txBody>
      </p:sp>
      <p:sp>
        <p:nvSpPr>
          <p:cNvPr id="7" name="Pfeil nach oben 6"/>
          <p:cNvSpPr/>
          <p:nvPr/>
        </p:nvSpPr>
        <p:spPr>
          <a:xfrm>
            <a:off x="3471309" y="4588475"/>
            <a:ext cx="2039806" cy="8320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Android</a:t>
            </a:r>
            <a:br>
              <a:rPr lang="de-DE" dirty="0" smtClean="0"/>
            </a:br>
            <a:endParaRPr lang="en-GB" dirty="0"/>
          </a:p>
        </p:txBody>
      </p:sp>
      <p:sp>
        <p:nvSpPr>
          <p:cNvPr id="8" name="Pfeil nach oben 7"/>
          <p:cNvSpPr/>
          <p:nvPr/>
        </p:nvSpPr>
        <p:spPr>
          <a:xfrm rot="1303070">
            <a:off x="918520" y="4269944"/>
            <a:ext cx="1881229" cy="8320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Human</a:t>
            </a:r>
            <a:endParaRPr lang="en-GB" dirty="0"/>
          </a:p>
        </p:txBody>
      </p:sp>
      <p:sp>
        <p:nvSpPr>
          <p:cNvPr id="10" name="Ellipse 9"/>
          <p:cNvSpPr/>
          <p:nvPr/>
        </p:nvSpPr>
        <p:spPr>
          <a:xfrm>
            <a:off x="4822432" y="2438399"/>
            <a:ext cx="2524991" cy="1748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*Insert </a:t>
            </a:r>
            <a:r>
              <a:rPr lang="de-DE" dirty="0" err="1" smtClean="0"/>
              <a:t>wanted</a:t>
            </a:r>
            <a:r>
              <a:rPr lang="de-DE" dirty="0" smtClean="0"/>
              <a:t> </a:t>
            </a:r>
            <a:r>
              <a:rPr lang="de-DE" dirty="0" err="1" smtClean="0"/>
              <a:t>Communcation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*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9326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Database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 smtClean="0"/>
              <a:t>ERM Modell</a:t>
            </a:r>
          </a:p>
          <a:p>
            <a:r>
              <a:rPr lang="de-DE" dirty="0" err="1" smtClean="0"/>
              <a:t>Prepared</a:t>
            </a:r>
            <a:r>
              <a:rPr lang="de-DE" dirty="0" smtClean="0"/>
              <a:t> Statements</a:t>
            </a:r>
          </a:p>
          <a:p>
            <a:pPr lvl="1"/>
            <a:r>
              <a:rPr lang="de-DE" dirty="0" err="1" smtClean="0"/>
              <a:t>Protection</a:t>
            </a:r>
            <a:r>
              <a:rPr lang="de-DE" dirty="0" smtClean="0"/>
              <a:t> </a:t>
            </a:r>
            <a:r>
              <a:rPr lang="de-DE" dirty="0" err="1" smtClean="0"/>
              <a:t>against</a:t>
            </a:r>
            <a:r>
              <a:rPr lang="de-DE" dirty="0" smtClean="0"/>
              <a:t> SQL-</a:t>
            </a:r>
            <a:r>
              <a:rPr lang="de-DE" dirty="0" err="1" smtClean="0"/>
              <a:t>Injections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49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Entity </a:t>
            </a:r>
            <a:r>
              <a:rPr lang="de-DE" dirty="0" err="1" smtClean="0"/>
              <a:t>Relationship</a:t>
            </a:r>
            <a:r>
              <a:rPr lang="de-DE" dirty="0" smtClean="0"/>
              <a:t> Model</a:t>
            </a:r>
            <a:endParaRPr lang="en-GB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77395"/>
          </a:xfrm>
        </p:spPr>
      </p:pic>
    </p:spTree>
    <p:extLst>
      <p:ext uri="{BB962C8B-B14F-4D97-AF65-F5344CB8AC3E}">
        <p14:creationId xmlns:p14="http://schemas.microsoft.com/office/powerpoint/2010/main" val="1071914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dirty="0" err="1" smtClean="0">
                <a:hlinkClick r:id="rId3"/>
              </a:rPr>
              <a:t>lets</a:t>
            </a:r>
            <a:r>
              <a:rPr lang="de-DE" sz="4000" dirty="0" smtClean="0">
                <a:hlinkClick r:id="rId3"/>
              </a:rPr>
              <a:t> </a:t>
            </a:r>
            <a:r>
              <a:rPr lang="de-DE" sz="4000" dirty="0" err="1" smtClean="0">
                <a:hlinkClick r:id="rId3"/>
              </a:rPr>
              <a:t>gooo</a:t>
            </a:r>
            <a:r>
              <a:rPr lang="de-DE" sz="6000" dirty="0" smtClean="0">
                <a:hlinkClick r:id="rId3"/>
              </a:rPr>
              <a:t>?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1494621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Team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de-DE" b="1" dirty="0" smtClean="0"/>
              <a:t>Felix Morsbach: </a:t>
            </a:r>
            <a:r>
              <a:rPr lang="de-DE" i="1" dirty="0" smtClean="0"/>
              <a:t>Project Manager, Test Manager, </a:t>
            </a:r>
            <a:r>
              <a:rPr lang="de-DE" dirty="0" err="1" smtClean="0"/>
              <a:t>Implementer</a:t>
            </a:r>
            <a:r>
              <a:rPr lang="de-DE" dirty="0" smtClean="0"/>
              <a:t>, </a:t>
            </a:r>
            <a:r>
              <a:rPr lang="de-DE" dirty="0" err="1" smtClean="0"/>
              <a:t>Desinger</a:t>
            </a:r>
            <a:endParaRPr lang="de-DE" dirty="0" smtClean="0"/>
          </a:p>
          <a:p>
            <a:endParaRPr lang="de-DE" i="1" dirty="0" smtClean="0"/>
          </a:p>
          <a:p>
            <a:r>
              <a:rPr lang="de-DE" b="1" dirty="0" smtClean="0"/>
              <a:t>André Helbig:</a:t>
            </a:r>
            <a:r>
              <a:rPr lang="de-DE" dirty="0" smtClean="0"/>
              <a:t> </a:t>
            </a:r>
            <a:r>
              <a:rPr lang="de-DE" i="1" dirty="0" smtClean="0"/>
              <a:t>Integrator</a:t>
            </a:r>
            <a:r>
              <a:rPr lang="de-DE" dirty="0" smtClean="0"/>
              <a:t>, </a:t>
            </a:r>
            <a:r>
              <a:rPr lang="de-DE" i="1" dirty="0"/>
              <a:t>Software </a:t>
            </a:r>
            <a:r>
              <a:rPr lang="de-DE" i="1" dirty="0" err="1" smtClean="0"/>
              <a:t>Architect</a:t>
            </a:r>
            <a:r>
              <a:rPr lang="de-DE" i="1" dirty="0" smtClean="0"/>
              <a:t>, </a:t>
            </a:r>
            <a:r>
              <a:rPr lang="de-DE" dirty="0" smtClean="0"/>
              <a:t>Tester</a:t>
            </a:r>
            <a:r>
              <a:rPr lang="de-DE" dirty="0" smtClean="0"/>
              <a:t>, Designer</a:t>
            </a:r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55023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368</Words>
  <Application>Microsoft Office PowerPoint</Application>
  <PresentationFormat>Breitbild</PresentationFormat>
  <Paragraphs>105</Paragraphs>
  <Slides>19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Wingdings</vt:lpstr>
      <vt:lpstr>Parallax</vt:lpstr>
      <vt:lpstr>Gaming-Bets</vt:lpstr>
      <vt:lpstr>Agenda</vt:lpstr>
      <vt:lpstr>Vision &amp; Scope! </vt:lpstr>
      <vt:lpstr>PowerPoint-Präsentation</vt:lpstr>
      <vt:lpstr>Technical Architecture</vt:lpstr>
      <vt:lpstr>Database</vt:lpstr>
      <vt:lpstr>Entity Relationship Model</vt:lpstr>
      <vt:lpstr>Demo</vt:lpstr>
      <vt:lpstr>Project Team</vt:lpstr>
      <vt:lpstr>Project Management</vt:lpstr>
      <vt:lpstr>Project Management</vt:lpstr>
      <vt:lpstr>Gantt Chart</vt:lpstr>
      <vt:lpstr>PowerPoint-Präsentation</vt:lpstr>
      <vt:lpstr>Gantt Chart - Estimation</vt:lpstr>
      <vt:lpstr>Risk Management</vt:lpstr>
      <vt:lpstr>Life Cylce Management</vt:lpstr>
      <vt:lpstr>PowerPoint-Präsentation</vt:lpstr>
      <vt:lpstr>Behavior Driven Developement</vt:lpstr>
      <vt:lpstr>.feature File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Gaming-Bets</dc:title>
  <dc:creator>Felix Morsbach</dc:creator>
  <cp:lastModifiedBy>Felix Morsbach</cp:lastModifiedBy>
  <cp:revision>42</cp:revision>
  <dcterms:created xsi:type="dcterms:W3CDTF">2015-12-09T22:47:48Z</dcterms:created>
  <dcterms:modified xsi:type="dcterms:W3CDTF">2016-06-06T18:32:41Z</dcterms:modified>
</cp:coreProperties>
</file>