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1" r:id="rId5"/>
    <p:sldId id="266" r:id="rId6"/>
    <p:sldId id="267" r:id="rId7"/>
    <p:sldId id="268" r:id="rId8"/>
    <p:sldId id="269" r:id="rId9"/>
    <p:sldId id="270" r:id="rId10"/>
    <p:sldId id="271" r:id="rId11"/>
    <p:sldId id="263" r:id="rId12"/>
    <p:sldId id="264" r:id="rId13"/>
  </p:sldIdLst>
  <p:sldSz cx="12192000" cy="6858000"/>
  <p:notesSz cx="6954838" cy="9309100"/>
  <p:defaultTextStyle>
    <a:defPPr>
      <a:defRPr lang="en-US"/>
    </a:defPPr>
    <a:lvl1pPr algn="l" defTabSz="457200">
      <a:spcBef>
        <a:spcPts val="0"/>
      </a:spcBef>
      <a:spcAft>
        <a:spcPts val="0"/>
      </a:spcAft>
      <a:defRPr>
        <a:solidFill>
          <a:schemeClr val="tx1"/>
        </a:solidFill>
        <a:latin typeface="Calibri"/>
        <a:ea typeface="+mn-ea"/>
        <a:cs typeface="Arial"/>
      </a:defRPr>
    </a:lvl1pPr>
    <a:lvl2pPr marL="457200" algn="l" defTabSz="457200">
      <a:spcBef>
        <a:spcPts val="0"/>
      </a:spcBef>
      <a:spcAft>
        <a:spcPts val="0"/>
      </a:spcAft>
      <a:defRPr>
        <a:solidFill>
          <a:schemeClr val="tx1"/>
        </a:solidFill>
        <a:latin typeface="Calibri"/>
        <a:ea typeface="+mn-ea"/>
        <a:cs typeface="Arial"/>
      </a:defRPr>
    </a:lvl2pPr>
    <a:lvl3pPr marL="914400" algn="l" defTabSz="457200">
      <a:spcBef>
        <a:spcPts val="0"/>
      </a:spcBef>
      <a:spcAft>
        <a:spcPts val="0"/>
      </a:spcAft>
      <a:defRPr>
        <a:solidFill>
          <a:schemeClr val="tx1"/>
        </a:solidFill>
        <a:latin typeface="Calibri"/>
        <a:ea typeface="+mn-ea"/>
        <a:cs typeface="Arial"/>
      </a:defRPr>
    </a:lvl3pPr>
    <a:lvl4pPr marL="1371600" algn="l" defTabSz="457200">
      <a:spcBef>
        <a:spcPts val="0"/>
      </a:spcBef>
      <a:spcAft>
        <a:spcPts val="0"/>
      </a:spcAft>
      <a:defRPr>
        <a:solidFill>
          <a:schemeClr val="tx1"/>
        </a:solidFill>
        <a:latin typeface="Calibri"/>
        <a:ea typeface="+mn-ea"/>
        <a:cs typeface="Arial"/>
      </a:defRPr>
    </a:lvl4pPr>
    <a:lvl5pPr marL="1828800" algn="l" defTabSz="457200">
      <a:spcBef>
        <a:spcPts val="0"/>
      </a:spcBef>
      <a:spcAft>
        <a:spcPts val="0"/>
      </a:spcAft>
      <a:defRPr>
        <a:solidFill>
          <a:schemeClr val="tx1"/>
        </a:solidFill>
        <a:latin typeface="Calibri"/>
        <a:ea typeface="+mn-ea"/>
        <a:cs typeface="Arial"/>
      </a:defRPr>
    </a:lvl5pPr>
    <a:lvl6pPr marL="2286000" algn="l" defTabSz="914400">
      <a:defRPr>
        <a:solidFill>
          <a:schemeClr val="tx1"/>
        </a:solidFill>
        <a:latin typeface="Calibri"/>
        <a:ea typeface="+mn-ea"/>
        <a:cs typeface="Arial"/>
      </a:defRPr>
    </a:lvl6pPr>
    <a:lvl7pPr marL="2743200" algn="l" defTabSz="914400">
      <a:defRPr>
        <a:solidFill>
          <a:schemeClr val="tx1"/>
        </a:solidFill>
        <a:latin typeface="Calibri"/>
        <a:ea typeface="+mn-ea"/>
        <a:cs typeface="Arial"/>
      </a:defRPr>
    </a:lvl7pPr>
    <a:lvl8pPr marL="3200400" algn="l" defTabSz="914400">
      <a:defRPr>
        <a:solidFill>
          <a:schemeClr val="tx1"/>
        </a:solidFill>
        <a:latin typeface="Calibri"/>
        <a:ea typeface="+mn-ea"/>
        <a:cs typeface="Arial"/>
      </a:defRPr>
    </a:lvl8pPr>
    <a:lvl9pPr marL="3657600" algn="l" defTabSz="914400">
      <a:defRPr>
        <a:solidFill>
          <a:schemeClr val="tx1"/>
        </a:solidFill>
        <a:latin typeface="Calibri"/>
        <a:ea typeface="+mn-ea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  <a:t>4/11/2025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>
      <a:spcBef>
        <a:spcPts val="0"/>
      </a:spcBef>
      <a:spcAft>
        <a:spcPts val="0"/>
      </a:spcAft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>
      <a:spcBef>
        <a:spcPts val="0"/>
      </a:spcBef>
      <a:spcAft>
        <a:spcPts val="0"/>
      </a:spcAft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>
      <a:spcBef>
        <a:spcPts val="0"/>
      </a:spcBef>
      <a:spcAft>
        <a:spcPts val="0"/>
      </a:spcAft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>
      <a:spcBef>
        <a:spcPts val="0"/>
      </a:spcBef>
      <a:spcAft>
        <a:spcPts val="0"/>
      </a:spcAft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>
      <a:spcBef>
        <a:spcPts val="0"/>
      </a:spcBef>
      <a:spcAft>
        <a:spcPts val="0"/>
      </a:spcAft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BA5B4BD-50C0-323D-BC8A-AC1C91E7D5D2}" type="slidenum">
              <a:rPr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0883620" name="Google Shape;93;p2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17390975" name="Google Shape;94;p2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0999" y="685800"/>
            <a:ext cx="60959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t>4/11/2025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t>4/11/2025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t>4/11/2025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t>4/11/2025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t>4/11/2025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t>4/11/2025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/>
              <a:t>‹#›</a:t>
            </a:fld>
            <a:endParaRPr lang="en-US"/>
          </a:p>
        </p:txBody>
      </p:sp>
      <p:pic>
        <p:nvPicPr>
          <p:cNvPr id="1031" name="Picture 7"/>
          <p:cNvPicPr>
            <a:picLocks noChangeAspect="1"/>
          </p:cNvPicPr>
          <p:nvPr userDrawn="1"/>
        </p:nvPicPr>
        <p:blipFill>
          <a:blip r:embed="rId13"/>
          <a:stretch/>
        </p:blipFill>
        <p:spPr bwMode="auto">
          <a:xfrm>
            <a:off x="0" y="5153024"/>
            <a:ext cx="12192000" cy="17049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>
        <a:lnSpc>
          <a:spcPct val="90000"/>
        </a:lnSpc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>
        <a:lnSpc>
          <a:spcPct val="90000"/>
        </a:lnSpc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Calibri Light"/>
        </a:defRPr>
      </a:lvl2pPr>
      <a:lvl3pPr algn="l">
        <a:lnSpc>
          <a:spcPct val="90000"/>
        </a:lnSpc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Calibri Light"/>
        </a:defRPr>
      </a:lvl3pPr>
      <a:lvl4pPr algn="l">
        <a:lnSpc>
          <a:spcPct val="90000"/>
        </a:lnSpc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Calibri Light"/>
        </a:defRPr>
      </a:lvl4pPr>
      <a:lvl5pPr algn="l">
        <a:lnSpc>
          <a:spcPct val="90000"/>
        </a:lnSpc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Calibri Light"/>
        </a:defRPr>
      </a:lvl5pPr>
      <a:lvl6pPr marL="457200" algn="l">
        <a:lnSpc>
          <a:spcPct val="90000"/>
        </a:lnSpc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Calibri Light"/>
        </a:defRPr>
      </a:lvl6pPr>
      <a:lvl7pPr marL="914400" algn="l">
        <a:lnSpc>
          <a:spcPct val="90000"/>
        </a:lnSpc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Calibri Light"/>
        </a:defRPr>
      </a:lvl7pPr>
      <a:lvl8pPr marL="1371600" algn="l">
        <a:lnSpc>
          <a:spcPct val="90000"/>
        </a:lnSpc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Calibri Light"/>
        </a:defRPr>
      </a:lvl8pPr>
      <a:lvl9pPr marL="1828800" algn="l">
        <a:lnSpc>
          <a:spcPct val="90000"/>
        </a:lnSpc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Calibri Light"/>
        </a:defRPr>
      </a:lvl9pPr>
    </p:titleStyle>
    <p:bodyStyle>
      <a:lvl1pPr marL="228600" indent="-228600" algn="l">
        <a:lnSpc>
          <a:spcPct val="90000"/>
        </a:lnSpc>
        <a:spcBef>
          <a:spcPts val="1000"/>
        </a:spcBef>
        <a:spcAft>
          <a:spcPts val="0"/>
        </a:spcAft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>
        <a:lnSpc>
          <a:spcPct val="90000"/>
        </a:lnSpc>
        <a:spcBef>
          <a:spcPts val="500"/>
        </a:spcBef>
        <a:spcAft>
          <a:spcPts val="0"/>
        </a:spcAft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>
        <a:lnSpc>
          <a:spcPct val="90000"/>
        </a:lnSpc>
        <a:spcBef>
          <a:spcPts val="500"/>
        </a:spcBef>
        <a:spcAft>
          <a:spcPts val="0"/>
        </a:spcAft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>
        <a:lnSpc>
          <a:spcPct val="90000"/>
        </a:lnSpc>
        <a:spcBef>
          <a:spcPts val="500"/>
        </a:spcBef>
        <a:spcAft>
          <a:spcPts val="0"/>
        </a:spcAft>
        <a:buFont typeface="Arial"/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>
        <a:lnSpc>
          <a:spcPct val="90000"/>
        </a:lnSpc>
        <a:spcBef>
          <a:spcPts val="500"/>
        </a:spcBef>
        <a:spcAft>
          <a:spcPts val="0"/>
        </a:spcAft>
        <a:buFont typeface="Arial"/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8200" y="130629"/>
            <a:ext cx="10515600" cy="1560060"/>
          </a:xfrm>
        </p:spPr>
        <p:txBody>
          <a:bodyPr/>
          <a:lstStyle/>
          <a:p>
            <a:pPr algn="ctr">
              <a:defRPr/>
            </a:pPr>
            <a:r>
              <a:rPr lang="en-IN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MCA Final Year Project (Review II)</a:t>
            </a:r>
            <a:br>
              <a:rPr lang="en-IN" sz="2800" b="1" dirty="0">
                <a:solidFill>
                  <a:srgbClr val="FF0000"/>
                </a:solidFill>
                <a:latin typeface="Times New Roman"/>
                <a:cs typeface="Times New Roman"/>
              </a:rPr>
            </a:br>
            <a:br>
              <a:rPr lang="en-US" sz="2400" b="1" dirty="0">
                <a:solidFill>
                  <a:srgbClr val="0070C0"/>
                </a:solidFill>
                <a:latin typeface="Times New Roman"/>
                <a:ea typeface="Tahoma"/>
                <a:cs typeface="Times New Roman"/>
              </a:rPr>
            </a:br>
            <a:r>
              <a:rPr lang="en-US" sz="2400" b="1" dirty="0" err="1">
                <a:solidFill>
                  <a:srgbClr val="0070C0"/>
                </a:solidFill>
                <a:latin typeface="Times New Roman"/>
                <a:ea typeface="Tahoma"/>
                <a:cs typeface="Times New Roman"/>
              </a:rPr>
              <a:t>Evyvahaar</a:t>
            </a:r>
            <a:br>
              <a:rPr lang="en-US" sz="2400" b="1" dirty="0">
                <a:solidFill>
                  <a:srgbClr val="0070C0"/>
                </a:solidFill>
                <a:latin typeface="Times New Roman"/>
                <a:ea typeface="Tahoma"/>
                <a:cs typeface="Times New Roman"/>
              </a:rPr>
            </a:b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933893" y="1296773"/>
            <a:ext cx="10515600" cy="4661672"/>
          </a:xfrm>
        </p:spPr>
        <p:txBody>
          <a:bodyPr/>
          <a:lstStyle/>
          <a:p>
            <a:pPr marL="0" indent="0" algn="ctr">
              <a:buNone/>
              <a:defRPr/>
            </a:pPr>
            <a:r>
              <a:rPr lang="en-US" sz="1400" b="1" dirty="0">
                <a:solidFill>
                  <a:srgbClr val="A71180"/>
                </a:solidFill>
                <a:latin typeface="Times New Roman"/>
                <a:cs typeface="Times New Roman"/>
              </a:rPr>
              <a:t>Submitted to the Presidency University, Bengaluru in partial fulfillment  for the award of the degree of  Master of Computer Applications(MCA)</a:t>
            </a:r>
            <a:endParaRPr dirty="0"/>
          </a:p>
          <a:p>
            <a:pPr marL="0" indent="0" algn="ctr">
              <a:buNone/>
              <a:defRPr/>
            </a:pPr>
            <a:r>
              <a:rPr lang="en-US"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Project Number : MCA_PR219</a:t>
            </a:r>
            <a:endParaRPr dirty="0"/>
          </a:p>
          <a:p>
            <a:pPr marL="0" indent="0" algn="ctr">
              <a:buNone/>
              <a:defRPr/>
            </a:pPr>
            <a:endParaRPr lang="en-US" sz="1400" b="1" dirty="0">
              <a:solidFill>
                <a:schemeClr val="accent6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0" indent="0" algn="ctr">
              <a:buNone/>
              <a:defRPr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endParaRPr lang="en-US" dirty="0">
              <a:latin typeface="Times New Roman"/>
              <a:cs typeface="Times New Roman"/>
            </a:endParaRPr>
          </a:p>
          <a:p>
            <a:pPr>
              <a:defRPr/>
            </a:pPr>
            <a:endParaRPr lang="en-US" dirty="0">
              <a:latin typeface="Times New Roman"/>
              <a:cs typeface="Times New Roman"/>
            </a:endParaRPr>
          </a:p>
          <a:p>
            <a:pPr>
              <a:defRPr/>
            </a:pPr>
            <a:endParaRPr lang="en-US" dirty="0">
              <a:latin typeface="Times New Roman"/>
              <a:cs typeface="Times New Roman"/>
            </a:endParaRPr>
          </a:p>
          <a:p>
            <a:pPr marL="0" indent="0" algn="ctr">
              <a:buNone/>
              <a:defRPr/>
            </a:pPr>
            <a:r>
              <a:rPr lang="en-IN" sz="1400" b="1" dirty="0">
                <a:latin typeface="Times New Roman"/>
                <a:cs typeface="Times New Roman"/>
              </a:rPr>
              <a:t>Under the supervision of </a:t>
            </a:r>
            <a:endParaRPr dirty="0"/>
          </a:p>
          <a:p>
            <a:pPr marL="0" indent="0" algn="ctr">
              <a:buNone/>
              <a:defRPr/>
            </a:pPr>
            <a:r>
              <a:rPr lang="en-US" sz="2400" b="1" dirty="0" err="1">
                <a:solidFill>
                  <a:srgbClr val="C00000"/>
                </a:solidFill>
                <a:latin typeface="Times New Roman"/>
                <a:cs typeface="Times New Roman"/>
              </a:rPr>
              <a:t>Mr</a:t>
            </a:r>
            <a:r>
              <a:rPr lang="en-IN"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.S Sakthi</a:t>
            </a:r>
            <a:br>
              <a:rPr lang="en-IN" sz="1800" b="1" dirty="0">
                <a:solidFill>
                  <a:srgbClr val="C00000"/>
                </a:solidFill>
                <a:latin typeface="Times New Roman"/>
                <a:cs typeface="Times New Roman"/>
              </a:rPr>
            </a:br>
            <a:r>
              <a:rPr lang="en-IN"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Assistant </a:t>
            </a:r>
            <a:r>
              <a:rPr lang="en-IN" sz="1600" b="1" i="0" u="none" strike="noStrike" cap="none" spc="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Professor, CSE &amp; IS</a:t>
            </a:r>
            <a:br>
              <a:rPr lang="en-IN" sz="1600" b="1" i="0" u="none" strike="noStrike" cap="none" spc="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</a:br>
            <a:r>
              <a:rPr lang="en-US" sz="1600" b="1" i="0" u="none" strike="noStrike" cap="none" spc="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Presidency University</a:t>
            </a:r>
            <a:br>
              <a:rPr lang="en-US" sz="1050" b="1" dirty="0">
                <a:solidFill>
                  <a:srgbClr val="FF0000"/>
                </a:solidFill>
                <a:latin typeface="Times New Roman"/>
                <a:cs typeface="Times New Roman"/>
              </a:rPr>
            </a:br>
            <a:endParaRPr lang="en-IN" sz="2400" b="1" dirty="0">
              <a:solidFill>
                <a:srgbClr val="92D050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15EC703-C051-410C-8BA1-62752E291E83}" type="slidenum">
              <a:rPr lang="en-US"/>
              <a:t>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183348"/>
              </p:ext>
            </p:extLst>
          </p:nvPr>
        </p:nvGraphicFramePr>
        <p:xfrm>
          <a:off x="3435224" y="2457723"/>
          <a:ext cx="532155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0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26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>
                          <a:latin typeface="Times New Roman"/>
                          <a:cs typeface="Times New Roman"/>
                        </a:rPr>
                        <a:t>Name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>
                          <a:latin typeface="Times New Roman"/>
                          <a:cs typeface="Times New Roman"/>
                        </a:rPr>
                        <a:t>Roll Number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dirty="0">
                          <a:latin typeface="Times New Roman"/>
                          <a:cs typeface="Times New Roman"/>
                        </a:rPr>
                        <a:t>Suraj 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dirty="0">
                          <a:latin typeface="Times New Roman"/>
                          <a:cs typeface="Times New Roman"/>
                        </a:rPr>
                        <a:t>20232MCA0181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:fade/>
      </p:transition>
    </mc:Choice>
    <mc:Fallback xmlns="" xmlns:m="http://schemas.openxmlformats.org/officeDocument/2006/math" xmlns:w="http://schemas.openxmlformats.org/wordprocessingml/2006/main">
      <p:transition spd="med" advClick="1">
        <p:fade thruBlk="0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862DD-E61D-EA81-8B4A-13D9DFB56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68E37-CA95-8EAB-B707-3F0CA1001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C82FB-791E-9AC7-3F64-D22342A6E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41EC49-68E4-2201-1613-B899B52D5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533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 bwMode="auto"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 algn="ctr">
              <a:lnSpc>
                <a:spcPct val="200000"/>
              </a:lnSpc>
              <a:defRPr/>
            </a:pPr>
            <a:r>
              <a:rPr lang="en-US">
                <a:latin typeface="Cambria"/>
                <a:ea typeface="Cambria"/>
              </a:rPr>
              <a:t>Github Link</a:t>
            </a:r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 bwMode="auto"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/>
            </a:pPr>
            <a:endParaRPr lang="en-US">
              <a:latin typeface="Cambria"/>
              <a:ea typeface="Cambria"/>
            </a:endParaRPr>
          </a:p>
          <a:p>
            <a:pPr marL="342900" lvl="0" indent="-19050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/>
            </a:pPr>
            <a:endParaRPr lang="en-US">
              <a:latin typeface="Cambria"/>
              <a:ea typeface="Cambria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/>
            </a:pPr>
            <a:endParaRPr lang="en-US">
              <a:latin typeface="Cambria"/>
              <a:ea typeface="Cambria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/>
            </a:pPr>
            <a:endParaRPr lang="en-US">
              <a:latin typeface="Cambria"/>
              <a:ea typeface="Cambria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/>
            </a:pPr>
            <a:endParaRPr>
              <a:latin typeface="Cambria"/>
              <a:ea typeface="Cambria"/>
            </a:endParaRPr>
          </a:p>
        </p:txBody>
      </p:sp>
      <p:sp>
        <p:nvSpPr>
          <p:cNvPr id="4" name="Google Shape;115;p17"/>
          <p:cNvSpPr txBox="1"/>
          <p:nvPr/>
        </p:nvSpPr>
        <p:spPr bwMode="auto"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  <a:defRPr/>
            </a:pPr>
            <a:endParaRPr lang="en-US">
              <a:latin typeface="Cambria"/>
              <a:ea typeface="Cambria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  <a:defRPr/>
            </a:pPr>
            <a:endParaRPr lang="en-US">
              <a:latin typeface="Cambria"/>
              <a:ea typeface="Cambria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  <a:defRPr/>
            </a:pPr>
            <a:endParaRPr lang="en-US">
              <a:latin typeface="Cambria"/>
              <a:ea typeface="Cambria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  <a:defRPr/>
            </a:pPr>
            <a:endParaRPr lang="en-US">
              <a:latin typeface="Cambria"/>
              <a:ea typeface="Cambria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  <a:defRPr/>
            </a:pPr>
            <a:endParaRPr lang="en-US">
              <a:latin typeface="Cambria"/>
              <a:ea typeface="Cambria"/>
            </a:endParaRPr>
          </a:p>
        </p:txBody>
      </p:sp>
      <p:sp>
        <p:nvSpPr>
          <p:cNvPr id="5" name="Google Shape;115;p17"/>
          <p:cNvSpPr txBox="1"/>
          <p:nvPr/>
        </p:nvSpPr>
        <p:spPr bwMode="auto"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vertOverflow="overflow" horzOverflow="overflow" vert="horz" wrap="square" lIns="91423" tIns="45699" rIns="91423" bIns="45699" numCol="1" spcCol="0" rtlCol="0" fromWordArt="0" anchor="t" anchorCtr="0" forceAA="0" compatLnSpc="0">
            <a:normAutofit fontScale="90000" lnSpcReduction="2000"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  <a:defRPr/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ambria"/>
                <a:ea typeface="Cambria"/>
              </a:rPr>
              <a:t>Github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/>
                <a:ea typeface="Cambria"/>
              </a:rPr>
              <a:t> Link</a:t>
            </a:r>
          </a:p>
          <a:p>
            <a:pPr marL="342900" indent="-190499" algn="just">
              <a:spcBef>
                <a:spcPts val="0"/>
              </a:spcBef>
              <a:buSzPct val="100000"/>
              <a:buFont typeface="Arial"/>
              <a:buNone/>
              <a:defRPr/>
            </a:pPr>
            <a:endParaRPr lang="en-US" sz="2200" b="1" dirty="0">
              <a:solidFill>
                <a:schemeClr val="accent2">
                  <a:lumMod val="75000"/>
                </a:schemeClr>
              </a:solidFill>
              <a:latin typeface="Cambria"/>
              <a:ea typeface="Cambria"/>
            </a:endParaRPr>
          </a:p>
          <a:p>
            <a:pPr marL="342900" indent="-190499" algn="just">
              <a:spcBef>
                <a:spcPts val="0"/>
              </a:spcBef>
              <a:buSzPct val="100000"/>
              <a:buFont typeface="Arial"/>
              <a:buNone/>
              <a:defRPr/>
            </a:pPr>
            <a:r>
              <a:rPr lang="en-IN" dirty="0"/>
              <a:t>https://github.com/GamingTyson/evyavahar</a:t>
            </a:r>
            <a:endParaRPr dirty="0"/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  <a:defRPr/>
            </a:pPr>
            <a:endParaRPr lang="en-US" b="1" dirty="0">
              <a:solidFill>
                <a:schemeClr val="accent2">
                  <a:lumMod val="75000"/>
                </a:schemeClr>
              </a:solidFill>
              <a:latin typeface="Cambria"/>
              <a:ea typeface="Cambria"/>
            </a:endParaRPr>
          </a:p>
          <a:p>
            <a:pPr marL="76199" indent="0">
              <a:buClr>
                <a:schemeClr val="dk1"/>
              </a:buClr>
              <a:buSzPts val="2400"/>
              <a:buFont typeface="Arial"/>
              <a:buNone/>
              <a:defRPr/>
            </a:pPr>
            <a:endParaRPr dirty="0"/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  <a:defRPr/>
            </a:pPr>
            <a:endParaRPr lang="en-US" b="1" dirty="0">
              <a:solidFill>
                <a:schemeClr val="accent2">
                  <a:lumMod val="75000"/>
                </a:schemeClr>
              </a:solidFill>
              <a:latin typeface="Cambria"/>
              <a:ea typeface="Cambria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  <a:defRPr/>
            </a:pPr>
            <a:endParaRPr lang="en-US" dirty="0">
              <a:latin typeface="Cambria"/>
              <a:ea typeface="Cambria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  <a:defRPr/>
            </a:pPr>
            <a:endParaRPr lang="en-US" dirty="0">
              <a:latin typeface="Cambria"/>
              <a:ea typeface="Cambria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  <a:defRPr/>
            </a:pPr>
            <a:endParaRPr lang="en-US" dirty="0">
              <a:latin typeface="Cambria"/>
              <a:ea typeface="Cambria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  <a:defRPr/>
            </a:pPr>
            <a:endParaRPr lang="en-US" dirty="0">
              <a:latin typeface="Cambria"/>
              <a:ea typeface="Cambri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:fade/>
      </p:transition>
    </mc:Choice>
    <mc:Fallback xmlns="" xmlns:m="http://schemas.openxmlformats.org/officeDocument/2006/math" xmlns:w="http://schemas.openxmlformats.org/wordprocessingml/2006/main">
      <p:transition spd="med" advClick="1">
        <p:fade thruBlk="0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:fade/>
      </p:transition>
    </mc:Choice>
    <mc:Fallback xmlns="" xmlns:m="http://schemas.openxmlformats.org/officeDocument/2006/math" xmlns:w="http://schemas.openxmlformats.org/wordprocessingml/2006/main">
      <p:transition spd="med" advClick="1">
        <p:fade thruBlk="0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 bwMode="auto">
          <a:xfrm>
            <a:off x="812800" y="98787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/>
            </a:pPr>
            <a:r>
              <a:rPr lang="en-GB" dirty="0">
                <a:latin typeface="Cambria"/>
                <a:ea typeface="Cambria"/>
              </a:rPr>
              <a:t>Content</a:t>
            </a:r>
            <a:endParaRPr dirty="0">
              <a:latin typeface="Cambria"/>
              <a:ea typeface="Cambria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 bwMode="auto"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vertOverflow="overflow" horzOverflow="overflow" vert="horz" wrap="square" lIns="91423" tIns="45699" rIns="91423" bIns="45699" numCol="1" spcCol="0" rtlCol="0" fromWordArt="0" anchor="t" anchorCtr="0" forceAA="0" compatLnSpc="1">
            <a:prstTxWarp prst="textNoShape">
              <a:avLst/>
            </a:prstTxWarp>
            <a:normAutofit fontScale="92500" lnSpcReduction="19000"/>
          </a:bodyPr>
          <a:lstStyle/>
          <a:p>
            <a:pPr marL="152400" indent="0" algn="just">
              <a:lnSpc>
                <a:spcPct val="200000"/>
              </a:lnSpc>
              <a:spcBef>
                <a:spcPts val="0"/>
              </a:spcBef>
              <a:buNone/>
              <a:defRPr/>
            </a:pPr>
            <a:endParaRPr lang="en-US" sz="3600" dirty="0">
              <a:latin typeface="Cambria"/>
              <a:ea typeface="Cambria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/>
              <a:buChar char="Ø"/>
              <a:defRPr/>
            </a:pPr>
            <a:r>
              <a:rPr lang="en-US" sz="3600" dirty="0">
                <a:latin typeface="Cambria"/>
                <a:ea typeface="Cambria"/>
              </a:rPr>
              <a:t>Problem Statement</a:t>
            </a:r>
            <a:endParaRPr sz="3600" dirty="0"/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/>
              <a:buChar char="Ø"/>
              <a:defRPr/>
            </a:pPr>
            <a:r>
              <a:rPr lang="en-US" sz="3600" dirty="0">
                <a:latin typeface="Cambria"/>
                <a:ea typeface="Cambria"/>
              </a:rPr>
              <a:t>Screenshots</a:t>
            </a:r>
            <a:endParaRPr sz="3600" dirty="0"/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/>
              <a:buChar char="Ø"/>
              <a:defRPr/>
            </a:pPr>
            <a:r>
              <a:rPr lang="en-US" sz="3600" dirty="0" err="1">
                <a:latin typeface="Cambria"/>
                <a:ea typeface="Cambria"/>
              </a:rPr>
              <a:t>Github</a:t>
            </a:r>
            <a:r>
              <a:rPr lang="en-US" sz="3600" dirty="0">
                <a:latin typeface="Cambria"/>
                <a:ea typeface="Cambria"/>
              </a:rPr>
              <a:t> Link</a:t>
            </a:r>
            <a:endParaRPr dirty="0"/>
          </a:p>
          <a:p>
            <a:pPr marL="152399" lvl="0" indent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/>
              <a:buNone/>
              <a:defRPr/>
            </a:pPr>
            <a:endParaRPr dirty="0"/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/>
              <a:buChar char="Ø"/>
              <a:defRPr/>
            </a:pPr>
            <a:endParaRPr lang="en-US" dirty="0">
              <a:latin typeface="Cambria"/>
              <a:ea typeface="Cambria"/>
            </a:endParaRP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/>
              <a:buChar char="Ø"/>
              <a:defRPr/>
            </a:pPr>
            <a:endParaRPr dirty="0">
              <a:latin typeface="Cambria"/>
              <a:ea typeface="Cambri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:fade/>
      </p:transition>
    </mc:Choice>
    <mc:Fallback xmlns="" xmlns:m="http://schemas.openxmlformats.org/officeDocument/2006/math" xmlns:w="http://schemas.openxmlformats.org/wordprocessingml/2006/main">
      <p:transition spd="med" advClick="1">
        <p:fade thruBlk="0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8475523" name="Google Shape;96;p14"/>
          <p:cNvSpPr txBox="1">
            <a:spLocks noGrp="1"/>
          </p:cNvSpPr>
          <p:nvPr>
            <p:ph type="title"/>
          </p:nvPr>
        </p:nvSpPr>
        <p:spPr bwMode="auto">
          <a:xfrm>
            <a:off x="812799" y="274637"/>
            <a:ext cx="10667999" cy="487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/>
            </a:pPr>
            <a:r>
              <a:rPr lang="en-GB">
                <a:latin typeface="Cambria"/>
                <a:ea typeface="Cambria"/>
              </a:rPr>
              <a:t>Problem Statement</a:t>
            </a:r>
            <a:endParaRPr>
              <a:latin typeface="Cambria"/>
              <a:ea typeface="Cambria"/>
            </a:endParaRPr>
          </a:p>
        </p:txBody>
      </p:sp>
      <p:sp>
        <p:nvSpPr>
          <p:cNvPr id="873375327" name="Text Placeholder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31775" y="1280848"/>
            <a:ext cx="10195445" cy="25342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sz="2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Manual Process</a:t>
            </a: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– Invoices require manual downloads and sharing, causing delays and errors.</a:t>
            </a:r>
          </a:p>
          <a:p>
            <a:pPr marL="0" indent="0">
              <a:buFont typeface="Arial"/>
              <a:buNone/>
              <a:defRPr/>
            </a:pPr>
            <a:endParaRPr sz="1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Tracking Issues</a:t>
            </a: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– No real-time tracking of invoice delivery or acknowledgment.</a:t>
            </a:r>
          </a:p>
          <a:p>
            <a:pPr>
              <a:defRPr/>
            </a:pPr>
            <a:endParaRPr sz="100"/>
          </a:p>
          <a:p>
            <a:pPr>
              <a:defRPr/>
            </a:pPr>
            <a:r>
              <a:rPr sz="2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Payment Delays</a:t>
            </a: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– Lack of automated reminders results in overdue payments.</a:t>
            </a:r>
          </a:p>
          <a:p>
            <a:pPr>
              <a:defRPr/>
            </a:pPr>
            <a:endParaRPr sz="100"/>
          </a:p>
          <a:p>
            <a:pPr>
              <a:defRPr/>
            </a:pPr>
            <a:r>
              <a:rPr sz="2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Limited Features</a:t>
            </a: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– Existing systems lack customization and follow-up automation.</a:t>
            </a:r>
          </a:p>
          <a:p>
            <a:pPr>
              <a:defRPr/>
            </a:pPr>
            <a:endParaRPr sz="100"/>
          </a:p>
          <a:p>
            <a:pPr>
              <a:defRPr/>
            </a:pPr>
            <a:r>
              <a:rPr sz="2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Need for Integration</a:t>
            </a: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– Automating email invoicing improves efficiency and communication.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:fade/>
      </p:transition>
    </mc:Choice>
    <mc:Fallback xmlns="" xmlns:m="http://schemas.openxmlformats.org/officeDocument/2006/math" xmlns:w="http://schemas.openxmlformats.org/wordprocessingml/2006/main">
      <p:transition spd="med" advClick="1">
        <p:fade thruBlk="0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 bwMode="auto"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/>
            </a:pPr>
            <a:r>
              <a:rPr lang="en-GB">
                <a:latin typeface="Cambria"/>
                <a:ea typeface="Cambria"/>
              </a:rPr>
              <a:t>Module Design</a:t>
            </a:r>
            <a:endParaRPr>
              <a:latin typeface="Cambria"/>
              <a:ea typeface="Cambria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925433" y="1005669"/>
            <a:ext cx="10671598" cy="3200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sz="2400" b="1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Module 1: Invoice Generation</a:t>
            </a:r>
            <a:endParaRPr sz="3600">
              <a:latin typeface="Cambria"/>
              <a:cs typeface="Cambria"/>
            </a:endParaRPr>
          </a:p>
          <a:p>
            <a:pPr>
              <a:defRPr/>
            </a:pPr>
            <a:r>
              <a:rPr sz="2400" b="0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Creates invoices with customer, product, and tax details.</a:t>
            </a:r>
            <a:endParaRPr sz="3600">
              <a:latin typeface="Cambria"/>
              <a:cs typeface="Cambria"/>
            </a:endParaRPr>
          </a:p>
          <a:p>
            <a:pPr>
              <a:defRPr/>
            </a:pPr>
            <a:r>
              <a:rPr sz="2400" b="0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Generates unique invoice numbers and allows customization.</a:t>
            </a:r>
          </a:p>
          <a:p>
            <a:pPr>
              <a:defRPr/>
            </a:pPr>
            <a:endParaRPr sz="3600">
              <a:latin typeface="Cambria"/>
              <a:cs typeface="Cambria"/>
            </a:endParaRPr>
          </a:p>
          <a:p>
            <a:pPr>
              <a:defRPr/>
            </a:pPr>
            <a:r>
              <a:rPr sz="2400" b="1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Module 2: Email Integration</a:t>
            </a:r>
            <a:endParaRPr sz="3600">
              <a:latin typeface="Cambria"/>
              <a:cs typeface="Cambria"/>
            </a:endParaRPr>
          </a:p>
          <a:p>
            <a:pPr>
              <a:defRPr/>
            </a:pPr>
            <a:r>
              <a:rPr sz="2400" b="0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Sends invoices via </a:t>
            </a:r>
            <a:r>
              <a:rPr sz="2400" b="1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SMTP or API-based email services</a:t>
            </a:r>
            <a:r>
              <a:rPr sz="2400" b="0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.</a:t>
            </a:r>
            <a:endParaRPr sz="3600">
              <a:latin typeface="Cambria"/>
              <a:cs typeface="Cambria"/>
            </a:endParaRPr>
          </a:p>
          <a:p>
            <a:pPr>
              <a:defRPr/>
            </a:pPr>
            <a:r>
              <a:rPr sz="2400" b="0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Supports custom email templates and automated reminders.</a:t>
            </a:r>
            <a:endParaRPr sz="3600">
              <a:latin typeface="Cambria"/>
              <a:cs typeface="Cambria"/>
            </a:endParaRPr>
          </a:p>
          <a:p>
            <a:pPr>
              <a:defRPr/>
            </a:pPr>
            <a:r>
              <a:rPr sz="2400" b="0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Tracks delivery, read receipts, and logs interactions.</a:t>
            </a:r>
            <a:endParaRPr sz="3600">
              <a:latin typeface="Cambria"/>
              <a:cs typeface="Cambri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:fade/>
      </p:transition>
    </mc:Choice>
    <mc:Fallback xmlns="" xmlns:m="http://schemas.openxmlformats.org/officeDocument/2006/math" xmlns:w="http://schemas.openxmlformats.org/wordprocessingml/2006/main">
      <p:transition spd="med" advClick="1">
        <p:fade thruBlk="0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5C553-77DB-09FA-C9C8-B5534393E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4C846EC-CF11-9CA6-6A03-07F3D256F0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97687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0B34F-C8A3-DDD2-72ED-2D25B1C4C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36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14A13-C76B-B5E4-B5DE-69C56BA8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3DAFED7-64B7-0A1B-1D23-5700D6996F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B561D-153F-DC36-E6CD-55021767C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37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065F-24D1-2752-857C-DBEADBAEA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E6175D-6AF0-BABC-F89F-713AF3BFE0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635435-FC71-F1CC-8E1F-D19943044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10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5A8DF-0EFB-4123-1FE5-B6153AEC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5572DD1-7AA8-F5A1-B809-B2967C5623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5D98F-5B2D-C692-CAFB-6B9B6142E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1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74388-BB6C-1B61-8467-574BC86F3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7386B1F-5040-45A2-489D-0FD86E303A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8DD92-1A93-49D1-422D-6BEEFE1E4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47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Pages>0</Pages>
  <Words>216</Words>
  <Characters>0</Characters>
  <Application>Microsoft Office PowerPoint</Application>
  <DocSecurity>0</DocSecurity>
  <PresentationFormat>Widescreen</PresentationFormat>
  <Lines>0</Lines>
  <Paragraphs>62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Cambria</vt:lpstr>
      <vt:lpstr>Times New Roman</vt:lpstr>
      <vt:lpstr>Verdana</vt:lpstr>
      <vt:lpstr>Wingdings</vt:lpstr>
      <vt:lpstr>Office Theme</vt:lpstr>
      <vt:lpstr>MCA Final Year Project (Review II)  Evyvahaar </vt:lpstr>
      <vt:lpstr>Content</vt:lpstr>
      <vt:lpstr>Problem Statement</vt:lpstr>
      <vt:lpstr>Module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Github Link</vt:lpstr>
      <vt:lpstr>PowerPoint Presentation</vt:lpstr>
    </vt:vector>
  </TitlesOfParts>
  <Manager/>
  <Company/>
  <LinksUpToDate>false</LinksUpToDate>
  <CharactersWithSpaces>0</CharactersWithSpaces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Preeteesh</dc:creator>
  <cp:keywords/>
  <dc:description/>
  <cp:lastModifiedBy>SURAJ A U</cp:lastModifiedBy>
  <cp:revision>925</cp:revision>
  <dcterms:created xsi:type="dcterms:W3CDTF">2018-06-07T04:06:17Z</dcterms:created>
  <dcterms:modified xsi:type="dcterms:W3CDTF">2025-04-11T07:29:56Z</dcterms:modified>
  <cp:category/>
  <dc:identifier/>
  <cp:contentStatus/>
  <dc:language/>
  <cp:version/>
</cp:coreProperties>
</file>