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63" r:id="rId10"/>
    <p:sldId id="2146847057" r:id="rId11"/>
    <p:sldId id="2146847060"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Gaminisaisruthi/cybersecur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G </a:t>
            </a:r>
            <a:r>
              <a:rPr lang="en-US" sz="2000" b="1" dirty="0" err="1">
                <a:solidFill>
                  <a:schemeClr val="accent1">
                    <a:lumMod val="75000"/>
                  </a:schemeClr>
                </a:solidFill>
                <a:latin typeface="Arial" pitchFamily="34" charset="0"/>
                <a:cs typeface="Arial" pitchFamily="34" charset="0"/>
              </a:rPr>
              <a:t>sai</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sruthi</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NRI INSTITUTE OF TECHNOLOGY</a:t>
            </a:r>
          </a:p>
          <a:p>
            <a:r>
              <a:rPr lang="en-US" sz="2000" b="1" dirty="0">
                <a:solidFill>
                  <a:schemeClr val="accent1">
                    <a:lumMod val="75000"/>
                  </a:schemeClr>
                </a:solidFill>
                <a:latin typeface="Arial" pitchFamily="34" charset="0"/>
                <a:cs typeface="Arial" pitchFamily="34" charset="0"/>
              </a:rPr>
              <a:t>CSE </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https://github.com/Gaminisaisruthi/cybersecurity</a:t>
            </a:r>
            <a:endParaRPr lang="en-IN" dirty="0"/>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62500" lnSpcReduction="20000"/>
          </a:bodyPr>
          <a:lstStyle/>
          <a:p>
            <a:pPr marL="0" indent="0">
              <a:buNone/>
            </a:pPr>
            <a:endParaRPr lang="en-US" sz="5800" dirty="0"/>
          </a:p>
          <a:p>
            <a:r>
              <a:rPr lang="en-US" b="1" dirty="0"/>
              <a:t>1. AI-Driven Steganography and </a:t>
            </a:r>
            <a:r>
              <a:rPr lang="en-US" b="1" dirty="0" err="1"/>
              <a:t>Steganalysis</a:t>
            </a:r>
            <a:r>
              <a:rPr lang="en-US" b="1" dirty="0"/>
              <a:t>:</a:t>
            </a:r>
            <a:endParaRPr lang="en-US" dirty="0"/>
          </a:p>
          <a:p>
            <a:pPr>
              <a:buFont typeface="Arial" panose="020B0604020202020204" pitchFamily="34" charset="0"/>
              <a:buChar char="•"/>
            </a:pPr>
            <a:r>
              <a:rPr lang="en-US" b="1" dirty="0"/>
              <a:t>Generative Adversarial Networks (GANs):</a:t>
            </a:r>
            <a:r>
              <a:rPr lang="en-US" dirty="0"/>
              <a:t> GANs can be used to create highly realistic steganographic images that are extremely difficult to detect. Conversely, GANs can also be employed in </a:t>
            </a:r>
            <a:r>
              <a:rPr lang="en-US" dirty="0" err="1"/>
              <a:t>steganalysis</a:t>
            </a:r>
            <a:r>
              <a:rPr lang="en-US" dirty="0"/>
              <a:t> to identify subtle patterns indicative of hidden data.</a:t>
            </a:r>
          </a:p>
          <a:p>
            <a:pPr>
              <a:buFont typeface="Arial" panose="020B0604020202020204" pitchFamily="34" charset="0"/>
              <a:buChar char="•"/>
            </a:pPr>
            <a:r>
              <a:rPr lang="en-US" b="1" dirty="0"/>
              <a:t>Deep Learning for </a:t>
            </a:r>
            <a:r>
              <a:rPr lang="en-US" b="1" dirty="0" err="1"/>
              <a:t>Steganalysis</a:t>
            </a:r>
            <a:r>
              <a:rPr lang="en-US" b="1" dirty="0"/>
              <a:t>:</a:t>
            </a:r>
            <a:r>
              <a:rPr lang="en-US" dirty="0"/>
              <a:t> Deep learning algorithms can be trained to recognize complex steganographic patterns, even those that are undetectable by traditional methods.</a:t>
            </a:r>
          </a:p>
          <a:p>
            <a:pPr>
              <a:buFont typeface="Arial" panose="020B0604020202020204" pitchFamily="34" charset="0"/>
              <a:buChar char="•"/>
            </a:pPr>
            <a:r>
              <a:rPr lang="en-US" b="1" dirty="0"/>
              <a:t>Adaptive Steganography:</a:t>
            </a:r>
            <a:r>
              <a:rPr lang="en-US" dirty="0"/>
              <a:t> AI can enable steganographic systems to adapt to different image characteristics and </a:t>
            </a:r>
            <a:r>
              <a:rPr lang="en-US" dirty="0" err="1"/>
              <a:t>steganalysis</a:t>
            </a:r>
            <a:r>
              <a:rPr lang="en-US" dirty="0"/>
              <a:t> techniques, making them more resilient.</a:t>
            </a:r>
          </a:p>
          <a:p>
            <a:r>
              <a:rPr lang="en-US" b="1" dirty="0"/>
              <a:t>2. Steganography in Emerging Media:</a:t>
            </a:r>
            <a:endParaRPr lang="en-US" dirty="0"/>
          </a:p>
          <a:p>
            <a:pPr>
              <a:buFont typeface="Arial" panose="020B0604020202020204" pitchFamily="34" charset="0"/>
              <a:buChar char="•"/>
            </a:pPr>
            <a:r>
              <a:rPr lang="en-US" b="1" dirty="0"/>
              <a:t>3D Images and VR/AR Environments:</a:t>
            </a:r>
            <a:r>
              <a:rPr lang="en-US" dirty="0"/>
              <a:t> As these technologies become more prevalent, steganography will likely extend to 3D models and virtual environments.</a:t>
            </a:r>
          </a:p>
          <a:p>
            <a:pPr>
              <a:buFont typeface="Arial" panose="020B0604020202020204" pitchFamily="34" charset="0"/>
              <a:buChar char="•"/>
            </a:pPr>
            <a:r>
              <a:rPr lang="en-US" b="1" dirty="0"/>
              <a:t>Video Steganography:</a:t>
            </a:r>
            <a:r>
              <a:rPr lang="en-US" dirty="0"/>
              <a:t> Video steganography will continue to be a focus, especially with the increasing use of high-resolution video and streaming services.</a:t>
            </a:r>
          </a:p>
          <a:p>
            <a:pPr>
              <a:buFont typeface="Arial" panose="020B0604020202020204" pitchFamily="34" charset="0"/>
              <a:buChar char="•"/>
            </a:pPr>
            <a:r>
              <a:rPr lang="en-US" b="1" dirty="0"/>
              <a:t>Network Steganography:</a:t>
            </a:r>
            <a:r>
              <a:rPr lang="en-US" dirty="0"/>
              <a:t> Hiding data within network protocols and traffic patterns will become increasingly important for covert communication.</a:t>
            </a:r>
          </a:p>
          <a:p>
            <a:pPr>
              <a:buFont typeface="Arial" panose="020B0604020202020204" pitchFamily="34" charset="0"/>
              <a:buChar char="•"/>
            </a:pPr>
            <a:r>
              <a:rPr lang="en-US" b="1" dirty="0"/>
              <a:t>DNA Steganography:</a:t>
            </a:r>
            <a:r>
              <a:rPr lang="en-US" dirty="0"/>
              <a:t> The concept of hiding data within DNA sequences is a very interesting area of research, though still in its infancy.</a:t>
            </a:r>
          </a:p>
          <a:p>
            <a:r>
              <a:rPr lang="en-US" b="1" dirty="0"/>
              <a:t>3. Enhanced Security and Robustness:</a:t>
            </a:r>
            <a:endParaRPr lang="en-US" dirty="0"/>
          </a:p>
          <a:p>
            <a:pPr>
              <a:buFont typeface="Arial" panose="020B0604020202020204" pitchFamily="34" charset="0"/>
              <a:buChar char="•"/>
            </a:pPr>
            <a:r>
              <a:rPr lang="en-US" b="1" dirty="0"/>
              <a:t>Quantum-Resistant Steganography:</a:t>
            </a:r>
            <a:r>
              <a:rPr lang="en-US" dirty="0"/>
              <a:t> As quantum computing advances, developing steganographic techniques that are resistant to quantum attacks will be essential.</a:t>
            </a:r>
          </a:p>
          <a:p>
            <a:pPr>
              <a:buFont typeface="Arial" panose="020B0604020202020204" pitchFamily="34" charset="0"/>
              <a:buChar char="•"/>
            </a:pPr>
            <a:r>
              <a:rPr lang="en-US" b="1" dirty="0"/>
              <a:t>Improved Robustness against Image Manipulation:</a:t>
            </a:r>
            <a:r>
              <a:rPr lang="en-US" dirty="0"/>
              <a:t> Steganographic methods will need to become more robust against compression, noise, and other image transformations.</a:t>
            </a:r>
          </a:p>
          <a:p>
            <a:pPr>
              <a:buFont typeface="Arial" panose="020B0604020202020204" pitchFamily="34" charset="0"/>
              <a:buChar char="•"/>
            </a:pPr>
            <a:r>
              <a:rPr lang="en-US" b="1" dirty="0"/>
              <a:t>More Secure Key Management:</a:t>
            </a:r>
            <a:r>
              <a:rPr lang="en-US" dirty="0"/>
              <a:t> More advanced key management systems will be required to protect the hidden data.</a:t>
            </a:r>
          </a:p>
          <a:p>
            <a:pPr>
              <a:buFont typeface="Arial" panose="020B0604020202020204" pitchFamily="34" charset="0"/>
              <a:buChar char="•"/>
            </a:pPr>
            <a:r>
              <a:rPr lang="en-US" b="1" dirty="0"/>
              <a:t>Blockchain Integration:</a:t>
            </a:r>
            <a:r>
              <a:rPr lang="en-US" dirty="0"/>
              <a:t> Using blockchain for secure key distribution, and also for verifying the integrity of the steganographic process.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1">
            <a:extLst>
              <a:ext uri="{FF2B5EF4-FFF2-40B4-BE49-F238E27FC236}">
                <a16:creationId xmlns:a16="http://schemas.microsoft.com/office/drawing/2014/main" id="{2FEFCC76-5E6E-4A57-A3F7-140A502ADF93}"/>
              </a:ext>
            </a:extLst>
          </p:cNvPr>
          <p:cNvSpPr>
            <a:spLocks noGrp="1" noChangeArrowheads="1"/>
          </p:cNvSpPr>
          <p:nvPr>
            <p:ph idx="1"/>
          </p:nvPr>
        </p:nvSpPr>
        <p:spPr bwMode="auto">
          <a:xfrm rot="10800000" flipV="1">
            <a:off x="872196" y="2316292"/>
            <a:ext cx="1061019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objective is to design and implement a secure steganographic technique that enables the efficient and undetectable embedding of arbitrary data within digital images, while maintaining image quality and resisting advanced </a:t>
            </a:r>
            <a:r>
              <a:rPr kumimoji="0" lang="en-US" altLang="en-US" sz="1800" b="1" i="0" u="none" strike="noStrike" cap="none" normalizeH="0" baseline="0" dirty="0" err="1">
                <a:ln>
                  <a:noFill/>
                </a:ln>
                <a:solidFill>
                  <a:schemeClr val="tx1"/>
                </a:solidFill>
                <a:effectLst/>
                <a:latin typeface="Arial" panose="020B0604020202020204" pitchFamily="34" charset="0"/>
              </a:rPr>
              <a:t>steganalysis</a:t>
            </a:r>
            <a:r>
              <a:rPr kumimoji="0" lang="en-US" altLang="en-US" sz="1800" b="1" i="0" u="none" strike="noStrike" cap="none" normalizeH="0" baseline="0" dirty="0">
                <a:ln>
                  <a:noFill/>
                </a:ln>
                <a:solidFill>
                  <a:schemeClr val="tx1"/>
                </a:solidFill>
                <a:effectLst/>
                <a:latin typeface="Arial" panose="020B0604020202020204" pitchFamily="34" charset="0"/>
              </a:rPr>
              <a:t> methods."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"This project aims to develop a steganographic solution that addresses the limitations of existing methods, specifically by improving data capacity, imperceptibility, and robustness against common image manipulations and </a:t>
            </a:r>
            <a:r>
              <a:rPr kumimoji="0" lang="en-US" altLang="en-US" sz="1800" b="1" i="0" u="none" strike="noStrike" cap="none" normalizeH="0" baseline="0" dirty="0" err="1">
                <a:ln>
                  <a:noFill/>
                </a:ln>
                <a:solidFill>
                  <a:schemeClr val="tx1"/>
                </a:solidFill>
                <a:effectLst/>
                <a:latin typeface="Arial" panose="020B0604020202020204" pitchFamily="34" charset="0"/>
              </a:rPr>
              <a:t>steganalysis</a:t>
            </a:r>
            <a:r>
              <a:rPr kumimoji="0" lang="en-US" altLang="en-US" sz="1800" b="1" i="0" u="none" strike="noStrike" cap="none" normalizeH="0" baseline="0" dirty="0">
                <a:ln>
                  <a:noFill/>
                </a:ln>
                <a:solidFill>
                  <a:schemeClr val="tx1"/>
                </a:solidFill>
                <a:effectLst/>
                <a:latin typeface="Arial" panose="020B0604020202020204" pitchFamily="34" charset="0"/>
              </a:rPr>
              <a:t> attacks."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dirty="0"/>
              <a:t>Libraries:</a:t>
            </a:r>
          </a:p>
          <a:p>
            <a:pPr marL="0" indent="0">
              <a:buNone/>
            </a:pPr>
            <a:r>
              <a:rPr lang="en-US" dirty="0"/>
              <a:t>OS: file and directory manipulation, environmental variable access and process management.          </a:t>
            </a:r>
          </a:p>
          <a:p>
            <a:pPr marL="0" indent="0">
              <a:buNone/>
            </a:pPr>
            <a:r>
              <a:rPr lang="en-US" dirty="0"/>
              <a:t> OpenCV(open source computer vision): provides extensive capabilities for image and video processing.          </a:t>
            </a:r>
          </a:p>
          <a:p>
            <a:pPr marL="0" indent="0">
              <a:buNone/>
            </a:pPr>
            <a:r>
              <a:rPr lang="en-US" dirty="0"/>
              <a:t> Pillow (PIL): A Python Imaging Library that provides easy-to-use methods for opening, manipulating, and saving </a:t>
            </a:r>
            <a:r>
              <a:rPr lang="en-US" dirty="0" err="1"/>
              <a:t>imag</a:t>
            </a:r>
            <a:r>
              <a:rPr lang="en-US" dirty="0"/>
              <a:t> flies </a:t>
            </a:r>
          </a:p>
          <a:p>
            <a:pPr marL="0" indent="0">
              <a:buNone/>
            </a:pPr>
            <a:r>
              <a:rPr lang="en-US" dirty="0"/>
              <a:t>Platforms:           </a:t>
            </a:r>
          </a:p>
          <a:p>
            <a:pPr marL="0" indent="0">
              <a:buNone/>
            </a:pPr>
            <a:r>
              <a:rPr lang="en-US" dirty="0"/>
              <a:t>IDLE(Integrated Development &amp; Learning Environment):IDLE provides an interactive Python shell (REPL) where users can execute Python commands and see the results immediately. This is useful for testing small snippets of code quickly.          </a:t>
            </a:r>
          </a:p>
          <a:p>
            <a:pPr marL="0" indent="0">
              <a:buNone/>
            </a:pPr>
            <a:r>
              <a:rPr lang="en-US" dirty="0"/>
              <a:t> </a:t>
            </a:r>
            <a:r>
              <a:rPr lang="en-US" dirty="0" err="1"/>
              <a:t>OpenStego</a:t>
            </a:r>
            <a:r>
              <a:rPr lang="en-US" dirty="0"/>
              <a:t>: An open-source tool for steganography, allowing users to hide data in images.</a:t>
            </a:r>
            <a:r>
              <a:rPr lang="en-IN" dirty="0"/>
              <a:t> </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858FE4D4-5622-4629-900B-7B5183E18811}"/>
              </a:ext>
            </a:extLst>
          </p:cNvPr>
          <p:cNvSpPr>
            <a:spLocks noGrp="1" noChangeArrowheads="1"/>
          </p:cNvSpPr>
          <p:nvPr>
            <p:ph idx="1"/>
          </p:nvPr>
        </p:nvSpPr>
        <p:spPr bwMode="auto">
          <a:xfrm>
            <a:off x="0" y="1502688"/>
            <a:ext cx="1255664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The Illusion of Invisibility: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Concealed in Plain Sight: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core "wow" is the ability to hide information so effectively that it goes completely unnoticed. This challenges our perception of what's visible and what's hidden.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idea that a seemingly ordinary image can hold a secret message is inherently fascinating.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Subverting Expectations: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Unlike cryptography, which signals the presence of a secret, steganography aims to eliminate suspicion altogether. This element of deception is a powerful concept.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The Power of Discreet Communication: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Covert Channels: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Steganography enables secure communication in environments where traditional encryption might raise red flags. This has significant implications for privacy, security, and even activism.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ability to bypass censorship or surveillance by hiding information within everyday media is a powerful idea.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Protection: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Beyond simple messaging, steganography can be used for data protection, such as embedding watermarks or verifying the authenticity of digital content.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BAEE4-BE11-45C7-9F51-CBC6962E7E9E}"/>
              </a:ext>
            </a:extLst>
          </p:cNvPr>
          <p:cNvSpPr>
            <a:spLocks noGrp="1"/>
          </p:cNvSpPr>
          <p:nvPr>
            <p:ph type="title"/>
          </p:nvPr>
        </p:nvSpPr>
        <p:spPr/>
        <p:txBody>
          <a:bodyPr/>
          <a:lstStyle/>
          <a:p>
            <a:r>
              <a:rPr lang="en-US" dirty="0"/>
              <a:t>results</a:t>
            </a:r>
            <a:endParaRPr lang="en-IN" dirty="0"/>
          </a:p>
        </p:txBody>
      </p:sp>
      <p:pic>
        <p:nvPicPr>
          <p:cNvPr id="4" name="Picture 3">
            <a:extLst>
              <a:ext uri="{FF2B5EF4-FFF2-40B4-BE49-F238E27FC236}">
                <a16:creationId xmlns:a16="http://schemas.microsoft.com/office/drawing/2014/main" id="{DE82D367-2960-423E-868B-1FE466C9794F}"/>
              </a:ext>
            </a:extLst>
          </p:cNvPr>
          <p:cNvPicPr>
            <a:picLocks noChangeAspect="1"/>
          </p:cNvPicPr>
          <p:nvPr/>
        </p:nvPicPr>
        <p:blipFill>
          <a:blip r:embed="rId2"/>
          <a:stretch>
            <a:fillRect/>
          </a:stretch>
        </p:blipFill>
        <p:spPr>
          <a:xfrm>
            <a:off x="604302" y="1321904"/>
            <a:ext cx="6091920" cy="6265754"/>
          </a:xfrm>
          <a:prstGeom prst="rect">
            <a:avLst/>
          </a:prstGeom>
        </p:spPr>
      </p:pic>
      <p:pic>
        <p:nvPicPr>
          <p:cNvPr id="6" name="Picture 5">
            <a:extLst>
              <a:ext uri="{FF2B5EF4-FFF2-40B4-BE49-F238E27FC236}">
                <a16:creationId xmlns:a16="http://schemas.microsoft.com/office/drawing/2014/main" id="{DB97FC55-FC4C-44A8-916A-93B2F2CA390A}"/>
              </a:ext>
            </a:extLst>
          </p:cNvPr>
          <p:cNvPicPr>
            <a:picLocks noChangeAspect="1"/>
          </p:cNvPicPr>
          <p:nvPr/>
        </p:nvPicPr>
        <p:blipFill>
          <a:blip r:embed="rId3"/>
          <a:stretch>
            <a:fillRect/>
          </a:stretch>
        </p:blipFill>
        <p:spPr>
          <a:xfrm>
            <a:off x="6879101" y="1167618"/>
            <a:ext cx="5064369" cy="5690382"/>
          </a:xfrm>
          <a:prstGeom prst="rect">
            <a:avLst/>
          </a:prstGeom>
        </p:spPr>
      </p:pic>
    </p:spTree>
    <p:extLst>
      <p:ext uri="{BB962C8B-B14F-4D97-AF65-F5344CB8AC3E}">
        <p14:creationId xmlns:p14="http://schemas.microsoft.com/office/powerpoint/2010/main" val="37073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85000" lnSpcReduction="20000"/>
          </a:bodyPr>
          <a:lstStyle/>
          <a:p>
            <a:pPr marL="0" indent="0">
              <a:buNone/>
            </a:pPr>
            <a:endParaRPr lang="en-US" dirty="0"/>
          </a:p>
          <a:p>
            <a:r>
              <a:rPr lang="en-US" b="1" dirty="0"/>
              <a:t>Legitimate End-Users:</a:t>
            </a:r>
            <a:endParaRPr lang="en-US" dirty="0"/>
          </a:p>
          <a:p>
            <a:pPr>
              <a:buFont typeface="Arial" panose="020B0604020202020204" pitchFamily="34" charset="0"/>
              <a:buChar char="•"/>
            </a:pPr>
            <a:r>
              <a:rPr lang="en-US" b="1" dirty="0"/>
              <a:t>Individuals concerned with privacy:</a:t>
            </a:r>
            <a:r>
              <a:rPr lang="en-US" dirty="0"/>
              <a:t> </a:t>
            </a:r>
          </a:p>
          <a:p>
            <a:pPr marL="742950" lvl="1" indent="-285750">
              <a:buFont typeface="Arial" panose="020B0604020202020204" pitchFamily="34" charset="0"/>
              <a:buChar char="•"/>
            </a:pPr>
            <a:r>
              <a:rPr lang="en-US" dirty="0"/>
              <a:t>People wanting to send sensitive information discreetly, bypassing potential surveillance.</a:t>
            </a:r>
          </a:p>
          <a:p>
            <a:pPr marL="742950" lvl="1" indent="-285750">
              <a:buFont typeface="Arial" panose="020B0604020202020204" pitchFamily="34" charset="0"/>
              <a:buChar char="•"/>
            </a:pPr>
            <a:r>
              <a:rPr lang="en-US" dirty="0"/>
              <a:t>Journalists and activists in countries with censorship.</a:t>
            </a:r>
          </a:p>
          <a:p>
            <a:pPr>
              <a:buFont typeface="Arial" panose="020B0604020202020204" pitchFamily="34" charset="0"/>
              <a:buChar char="•"/>
            </a:pPr>
            <a:r>
              <a:rPr lang="en-US" b="1" dirty="0"/>
              <a:t>Security Professionals:</a:t>
            </a:r>
            <a:r>
              <a:rPr lang="en-US" dirty="0"/>
              <a:t> </a:t>
            </a:r>
          </a:p>
          <a:p>
            <a:pPr marL="742950" lvl="1" indent="-285750">
              <a:buFont typeface="Arial" panose="020B0604020202020204" pitchFamily="34" charset="0"/>
              <a:buChar char="•"/>
            </a:pPr>
            <a:r>
              <a:rPr lang="en-US" dirty="0"/>
              <a:t>For digital watermarking and authentication of digital media.</a:t>
            </a:r>
          </a:p>
          <a:p>
            <a:pPr marL="742950" lvl="1" indent="-285750">
              <a:buFont typeface="Arial" panose="020B0604020202020204" pitchFamily="34" charset="0"/>
              <a:buChar char="•"/>
            </a:pPr>
            <a:r>
              <a:rPr lang="en-US" dirty="0"/>
              <a:t>In digital forensics, to uncover hidden data in investigations.</a:t>
            </a:r>
          </a:p>
          <a:p>
            <a:pPr marL="742950" lvl="1" indent="-285750">
              <a:buFont typeface="Arial" panose="020B0604020202020204" pitchFamily="34" charset="0"/>
              <a:buChar char="•"/>
            </a:pPr>
            <a:r>
              <a:rPr lang="en-US" dirty="0"/>
              <a:t>For covert communication within secure environments.</a:t>
            </a:r>
          </a:p>
          <a:p>
            <a:pPr>
              <a:buFont typeface="Arial" panose="020B0604020202020204" pitchFamily="34" charset="0"/>
              <a:buChar char="•"/>
            </a:pPr>
            <a:r>
              <a:rPr lang="en-US" b="1" dirty="0"/>
              <a:t>Intelligence Agencies and Military:</a:t>
            </a:r>
            <a:r>
              <a:rPr lang="en-US" dirty="0"/>
              <a:t> </a:t>
            </a:r>
          </a:p>
          <a:p>
            <a:pPr marL="742950" lvl="1" indent="-285750">
              <a:buFont typeface="Arial" panose="020B0604020202020204" pitchFamily="34" charset="0"/>
              <a:buChar char="•"/>
            </a:pPr>
            <a:r>
              <a:rPr lang="en-US" dirty="0"/>
              <a:t>For secure and covert communication.</a:t>
            </a:r>
          </a:p>
          <a:p>
            <a:pPr marL="742950" lvl="1" indent="-285750">
              <a:buFont typeface="Arial" panose="020B0604020202020204" pitchFamily="34" charset="0"/>
              <a:buChar char="•"/>
            </a:pPr>
            <a:r>
              <a:rPr lang="en-US" dirty="0"/>
              <a:t>For hiding sensitive data within seemingly innocuous files.</a:t>
            </a:r>
          </a:p>
          <a:p>
            <a:pPr>
              <a:buFont typeface="Arial" panose="020B0604020202020204" pitchFamily="34" charset="0"/>
              <a:buChar char="•"/>
            </a:pPr>
            <a:r>
              <a:rPr lang="en-US" b="1" dirty="0"/>
              <a:t>Healthcare Professionals:</a:t>
            </a:r>
            <a:r>
              <a:rPr lang="en-US" dirty="0"/>
              <a:t> </a:t>
            </a:r>
          </a:p>
          <a:p>
            <a:pPr marL="742950" lvl="1" indent="-285750">
              <a:buFont typeface="Arial" panose="020B0604020202020204" pitchFamily="34" charset="0"/>
              <a:buChar char="•"/>
            </a:pPr>
            <a:r>
              <a:rPr lang="en-US" dirty="0"/>
              <a:t>For securely transmitting patient data within medical images.</a:t>
            </a:r>
          </a:p>
          <a:p>
            <a:pPr>
              <a:buFont typeface="Arial" panose="020B0604020202020204" pitchFamily="34" charset="0"/>
              <a:buChar char="•"/>
            </a:pPr>
            <a:r>
              <a:rPr lang="en-US" b="1" dirty="0"/>
              <a:t>Artists and Content Creators:</a:t>
            </a:r>
            <a:r>
              <a:rPr lang="en-US" dirty="0"/>
              <a:t> </a:t>
            </a:r>
          </a:p>
          <a:p>
            <a:pPr marL="742950" lvl="1" indent="-285750">
              <a:buFont typeface="Arial" panose="020B0604020202020204" pitchFamily="34" charset="0"/>
              <a:buChar char="•"/>
            </a:pPr>
            <a:r>
              <a:rPr lang="en-US" dirty="0"/>
              <a:t>For embedding digital watermarks to protect intellectual property</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pic>
        <p:nvPicPr>
          <p:cNvPr id="5" name="Picture 4">
            <a:extLst>
              <a:ext uri="{FF2B5EF4-FFF2-40B4-BE49-F238E27FC236}">
                <a16:creationId xmlns:a16="http://schemas.microsoft.com/office/drawing/2014/main" id="{93303770-0362-4641-93E2-DEC4C622CE3C}"/>
              </a:ext>
            </a:extLst>
          </p:cNvPr>
          <p:cNvPicPr>
            <a:picLocks noChangeAspect="1"/>
          </p:cNvPicPr>
          <p:nvPr/>
        </p:nvPicPr>
        <p:blipFill>
          <a:blip r:embed="rId2"/>
          <a:stretch>
            <a:fillRect/>
          </a:stretch>
        </p:blipFill>
        <p:spPr>
          <a:xfrm>
            <a:off x="478302" y="1302026"/>
            <a:ext cx="6049107" cy="4956104"/>
          </a:xfrm>
          <a:prstGeom prst="rect">
            <a:avLst/>
          </a:prstGeom>
        </p:spPr>
      </p:pic>
      <p:pic>
        <p:nvPicPr>
          <p:cNvPr id="7" name="Picture 6">
            <a:extLst>
              <a:ext uri="{FF2B5EF4-FFF2-40B4-BE49-F238E27FC236}">
                <a16:creationId xmlns:a16="http://schemas.microsoft.com/office/drawing/2014/main" id="{E53F453B-916D-49E2-8312-383660C9223A}"/>
              </a:ext>
            </a:extLst>
          </p:cNvPr>
          <p:cNvPicPr>
            <a:picLocks noChangeAspect="1"/>
          </p:cNvPicPr>
          <p:nvPr/>
        </p:nvPicPr>
        <p:blipFill>
          <a:blip r:embed="rId3"/>
          <a:stretch>
            <a:fillRect/>
          </a:stretch>
        </p:blipFill>
        <p:spPr>
          <a:xfrm>
            <a:off x="6991643" y="1019246"/>
            <a:ext cx="4825218" cy="513659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In conclusion, steganography presents a fascinating and powerful method for concealing information within digital media, particularly images. Its ability to create seemingly invisible channels of communication has captivated both researchers and practitioners. While offering significant potential for secure data transfer and protection, it also poses challenges due to its dual-use nature.</a:t>
            </a:r>
          </a:p>
          <a:p>
            <a:r>
              <a:rPr lang="en-US" dirty="0"/>
              <a:t>The ongoing advancements in steganographic techniques, coupled with the ever-evolving landscape of </a:t>
            </a:r>
            <a:r>
              <a:rPr lang="en-US" dirty="0" err="1"/>
              <a:t>steganalysis</a:t>
            </a:r>
            <a:r>
              <a:rPr lang="en-US" dirty="0"/>
              <a:t>, highlight the need for continuous research and development in this field. As digital technologies become increasingly integrated into our lives, the importance of safeguarding sensitive information will only grow, making steganography a relevant and crucial area of study.</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102</TotalTime>
  <Words>934</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results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26</cp:revision>
  <dcterms:created xsi:type="dcterms:W3CDTF">2021-05-26T16:50:10Z</dcterms:created>
  <dcterms:modified xsi:type="dcterms:W3CDTF">2025-02-23T08:53:30Z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