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71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F3"/>
    <a:srgbClr val="0ED145"/>
    <a:srgbClr val="D2691D"/>
    <a:srgbClr val="00008B"/>
    <a:srgbClr val="FEFD01"/>
    <a:srgbClr val="40A0D4"/>
    <a:srgbClr val="4189C4"/>
    <a:srgbClr val="126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3" autoAdjust="0"/>
    <p:restoredTop sz="97459" autoAdjust="0"/>
  </p:normalViewPr>
  <p:slideViewPr>
    <p:cSldViewPr snapToGrid="0">
      <p:cViewPr varScale="1">
        <p:scale>
          <a:sx n="108" d="100"/>
          <a:sy n="108" d="100"/>
        </p:scale>
        <p:origin x="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mirnov_ev6\Desktop\&#1053;&#1058;&#1050;%202022\&#1069;&#1092;&#1092;&#1077;&#1082;&#1090;&#1080;&#1074;&#1085;&#1086;&#1089;&#1090;&#1100;%20&#1088;&#1072;&#1089;&#1095;&#1077;&#1090;%202021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mirnov_ev6\Desktop\&#1053;&#1058;&#1050;%202022\&#1069;&#1092;&#1092;&#1077;&#1082;&#1090;&#1080;&#1074;&#1085;&#1086;&#1089;&#1090;&#1100;%20&#1088;&#1072;&#1089;&#1095;&#1077;&#1090;%202021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Лист2!$P$1</c:f>
              <c:strCache>
                <c:ptCount val="1"/>
                <c:pt idx="0">
                  <c:v>скважина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Лист2!$O$2:$O$35</c:f>
              <c:numCache>
                <c:formatCode>m/d/yyyy</c:formatCode>
                <c:ptCount val="34"/>
                <c:pt idx="1">
                  <c:v>44563</c:v>
                </c:pt>
                <c:pt idx="2">
                  <c:v>44564</c:v>
                </c:pt>
                <c:pt idx="3">
                  <c:v>44565</c:v>
                </c:pt>
                <c:pt idx="4">
                  <c:v>44566</c:v>
                </c:pt>
                <c:pt idx="5">
                  <c:v>44567</c:v>
                </c:pt>
                <c:pt idx="6">
                  <c:v>44568</c:v>
                </c:pt>
                <c:pt idx="7">
                  <c:v>44569</c:v>
                </c:pt>
                <c:pt idx="8">
                  <c:v>44570</c:v>
                </c:pt>
                <c:pt idx="9">
                  <c:v>44571</c:v>
                </c:pt>
                <c:pt idx="10">
                  <c:v>44572</c:v>
                </c:pt>
                <c:pt idx="11">
                  <c:v>44573</c:v>
                </c:pt>
                <c:pt idx="12">
                  <c:v>44574</c:v>
                </c:pt>
                <c:pt idx="13">
                  <c:v>44575</c:v>
                </c:pt>
                <c:pt idx="14">
                  <c:v>44576</c:v>
                </c:pt>
                <c:pt idx="15">
                  <c:v>44577</c:v>
                </c:pt>
                <c:pt idx="16">
                  <c:v>44578</c:v>
                </c:pt>
                <c:pt idx="17">
                  <c:v>44562</c:v>
                </c:pt>
                <c:pt idx="18">
                  <c:v>44563</c:v>
                </c:pt>
                <c:pt idx="19">
                  <c:v>44564</c:v>
                </c:pt>
                <c:pt idx="20">
                  <c:v>44565</c:v>
                </c:pt>
                <c:pt idx="21">
                  <c:v>44566</c:v>
                </c:pt>
                <c:pt idx="22">
                  <c:v>44567</c:v>
                </c:pt>
                <c:pt idx="23">
                  <c:v>44568</c:v>
                </c:pt>
                <c:pt idx="24">
                  <c:v>44569</c:v>
                </c:pt>
                <c:pt idx="25">
                  <c:v>44570</c:v>
                </c:pt>
                <c:pt idx="26">
                  <c:v>44571</c:v>
                </c:pt>
                <c:pt idx="27">
                  <c:v>44572</c:v>
                </c:pt>
                <c:pt idx="28">
                  <c:v>44573</c:v>
                </c:pt>
                <c:pt idx="29">
                  <c:v>44574</c:v>
                </c:pt>
                <c:pt idx="30">
                  <c:v>44575</c:v>
                </c:pt>
                <c:pt idx="31">
                  <c:v>44576</c:v>
                </c:pt>
                <c:pt idx="32">
                  <c:v>44577</c:v>
                </c:pt>
                <c:pt idx="33">
                  <c:v>44578</c:v>
                </c:pt>
              </c:numCache>
            </c:numRef>
          </c:cat>
          <c:val>
            <c:numRef>
              <c:f>Лист2!$P$2:$P$35</c:f>
              <c:numCache>
                <c:formatCode>General</c:formatCode>
                <c:ptCount val="34"/>
                <c:pt idx="1">
                  <c:v>0</c:v>
                </c:pt>
                <c:pt idx="2">
                  <c:v>100</c:v>
                </c:pt>
                <c:pt idx="3">
                  <c:v>95</c:v>
                </c:pt>
                <c:pt idx="4">
                  <c:v>90</c:v>
                </c:pt>
                <c:pt idx="5">
                  <c:v>85</c:v>
                </c:pt>
                <c:pt idx="6">
                  <c:v>80</c:v>
                </c:pt>
                <c:pt idx="7">
                  <c:v>75</c:v>
                </c:pt>
                <c:pt idx="8">
                  <c:v>70</c:v>
                </c:pt>
                <c:pt idx="9">
                  <c:v>65</c:v>
                </c:pt>
                <c:pt idx="10">
                  <c:v>60</c:v>
                </c:pt>
                <c:pt idx="11">
                  <c:v>60</c:v>
                </c:pt>
                <c:pt idx="12">
                  <c:v>60</c:v>
                </c:pt>
                <c:pt idx="13">
                  <c:v>60</c:v>
                </c:pt>
                <c:pt idx="14">
                  <c:v>60</c:v>
                </c:pt>
                <c:pt idx="15">
                  <c:v>60</c:v>
                </c:pt>
                <c:pt idx="16">
                  <c:v>60</c:v>
                </c:pt>
                <c:pt idx="17">
                  <c:v>0</c:v>
                </c:pt>
                <c:pt idx="18">
                  <c:v>100</c:v>
                </c:pt>
                <c:pt idx="19">
                  <c:v>95</c:v>
                </c:pt>
                <c:pt idx="20">
                  <c:v>90</c:v>
                </c:pt>
                <c:pt idx="21">
                  <c:v>85</c:v>
                </c:pt>
                <c:pt idx="22">
                  <c:v>80</c:v>
                </c:pt>
                <c:pt idx="23">
                  <c:v>75</c:v>
                </c:pt>
                <c:pt idx="24">
                  <c:v>70</c:v>
                </c:pt>
                <c:pt idx="25">
                  <c:v>65</c:v>
                </c:pt>
                <c:pt idx="26">
                  <c:v>60</c:v>
                </c:pt>
                <c:pt idx="27">
                  <c:v>60</c:v>
                </c:pt>
                <c:pt idx="28">
                  <c:v>60</c:v>
                </c:pt>
                <c:pt idx="29">
                  <c:v>60</c:v>
                </c:pt>
                <c:pt idx="30">
                  <c:v>60</c:v>
                </c:pt>
                <c:pt idx="31">
                  <c:v>60</c:v>
                </c:pt>
                <c:pt idx="32">
                  <c:v>60</c:v>
                </c:pt>
                <c:pt idx="33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F8-4FE9-A764-B796E24984FC}"/>
            </c:ext>
          </c:extLst>
        </c:ser>
        <c:ser>
          <c:idx val="1"/>
          <c:order val="1"/>
          <c:tx>
            <c:strRef>
              <c:f>Лист2!$Q$1</c:f>
              <c:strCache>
                <c:ptCount val="1"/>
                <c:pt idx="0">
                  <c:v>скважина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Лист2!$Q$2:$Q$35</c:f>
              <c:numCache>
                <c:formatCode>General</c:formatCode>
                <c:ptCount val="34"/>
                <c:pt idx="1">
                  <c:v>0</c:v>
                </c:pt>
                <c:pt idx="2">
                  <c:v>110</c:v>
                </c:pt>
                <c:pt idx="3">
                  <c:v>80.75</c:v>
                </c:pt>
                <c:pt idx="4">
                  <c:v>76.5</c:v>
                </c:pt>
                <c:pt idx="5">
                  <c:v>72.25</c:v>
                </c:pt>
                <c:pt idx="6">
                  <c:v>68</c:v>
                </c:pt>
                <c:pt idx="7">
                  <c:v>63.75</c:v>
                </c:pt>
                <c:pt idx="8">
                  <c:v>59.5</c:v>
                </c:pt>
                <c:pt idx="9">
                  <c:v>55.25</c:v>
                </c:pt>
                <c:pt idx="10">
                  <c:v>51</c:v>
                </c:pt>
                <c:pt idx="11">
                  <c:v>51</c:v>
                </c:pt>
                <c:pt idx="12">
                  <c:v>51</c:v>
                </c:pt>
                <c:pt idx="13">
                  <c:v>51</c:v>
                </c:pt>
                <c:pt idx="14">
                  <c:v>51</c:v>
                </c:pt>
                <c:pt idx="15">
                  <c:v>51</c:v>
                </c:pt>
                <c:pt idx="16">
                  <c:v>51</c:v>
                </c:pt>
                <c:pt idx="17">
                  <c:v>0</c:v>
                </c:pt>
                <c:pt idx="18">
                  <c:v>110</c:v>
                </c:pt>
                <c:pt idx="19">
                  <c:v>80.75</c:v>
                </c:pt>
                <c:pt idx="20">
                  <c:v>76.5</c:v>
                </c:pt>
                <c:pt idx="21">
                  <c:v>72.25</c:v>
                </c:pt>
                <c:pt idx="22">
                  <c:v>68</c:v>
                </c:pt>
                <c:pt idx="23">
                  <c:v>63.75</c:v>
                </c:pt>
                <c:pt idx="24">
                  <c:v>59.5</c:v>
                </c:pt>
                <c:pt idx="25">
                  <c:v>55.25</c:v>
                </c:pt>
                <c:pt idx="26">
                  <c:v>51</c:v>
                </c:pt>
                <c:pt idx="27">
                  <c:v>51</c:v>
                </c:pt>
                <c:pt idx="28">
                  <c:v>51</c:v>
                </c:pt>
                <c:pt idx="29">
                  <c:v>51</c:v>
                </c:pt>
                <c:pt idx="30">
                  <c:v>51</c:v>
                </c:pt>
                <c:pt idx="31">
                  <c:v>51</c:v>
                </c:pt>
                <c:pt idx="32">
                  <c:v>51</c:v>
                </c:pt>
                <c:pt idx="33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F8-4FE9-A764-B796E24984FC}"/>
            </c:ext>
          </c:extLst>
        </c:ser>
        <c:ser>
          <c:idx val="2"/>
          <c:order val="2"/>
          <c:tx>
            <c:strRef>
              <c:f>Лист2!$R$1</c:f>
              <c:strCache>
                <c:ptCount val="1"/>
                <c:pt idx="0">
                  <c:v>скважина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Лист2!$R$2:$R$34</c:f>
              <c:numCache>
                <c:formatCode>General</c:formatCode>
                <c:ptCount val="33"/>
                <c:pt idx="1">
                  <c:v>0</c:v>
                </c:pt>
                <c:pt idx="2">
                  <c:v>0</c:v>
                </c:pt>
                <c:pt idx="3">
                  <c:v>120</c:v>
                </c:pt>
                <c:pt idx="4">
                  <c:v>108</c:v>
                </c:pt>
                <c:pt idx="5">
                  <c:v>97.2</c:v>
                </c:pt>
                <c:pt idx="6">
                  <c:v>87.48</c:v>
                </c:pt>
                <c:pt idx="7">
                  <c:v>78.731999999999999</c:v>
                </c:pt>
                <c:pt idx="8">
                  <c:v>70.858800000000002</c:v>
                </c:pt>
                <c:pt idx="9">
                  <c:v>63.772920000000006</c:v>
                </c:pt>
                <c:pt idx="10">
                  <c:v>58.459000000000003</c:v>
                </c:pt>
                <c:pt idx="11">
                  <c:v>58.459000000000003</c:v>
                </c:pt>
                <c:pt idx="12">
                  <c:v>58.459000000000003</c:v>
                </c:pt>
                <c:pt idx="13">
                  <c:v>58.459000000000003</c:v>
                </c:pt>
                <c:pt idx="14">
                  <c:v>58.459000000000003</c:v>
                </c:pt>
                <c:pt idx="15">
                  <c:v>58.459000000000003</c:v>
                </c:pt>
                <c:pt idx="16">
                  <c:v>58.459000000000003</c:v>
                </c:pt>
                <c:pt idx="17">
                  <c:v>0</c:v>
                </c:pt>
                <c:pt idx="18">
                  <c:v>0</c:v>
                </c:pt>
                <c:pt idx="19">
                  <c:v>120</c:v>
                </c:pt>
                <c:pt idx="20">
                  <c:v>108</c:v>
                </c:pt>
                <c:pt idx="21">
                  <c:v>97.2</c:v>
                </c:pt>
                <c:pt idx="22">
                  <c:v>87.48</c:v>
                </c:pt>
                <c:pt idx="23">
                  <c:v>78.731999999999999</c:v>
                </c:pt>
                <c:pt idx="24">
                  <c:v>70.858800000000002</c:v>
                </c:pt>
                <c:pt idx="25">
                  <c:v>63.772920000000006</c:v>
                </c:pt>
                <c:pt idx="26">
                  <c:v>58.459000000000003</c:v>
                </c:pt>
                <c:pt idx="27">
                  <c:v>58.459000000000003</c:v>
                </c:pt>
                <c:pt idx="28">
                  <c:v>58.459000000000003</c:v>
                </c:pt>
                <c:pt idx="29">
                  <c:v>58.459000000000003</c:v>
                </c:pt>
                <c:pt idx="30">
                  <c:v>58.459000000000003</c:v>
                </c:pt>
                <c:pt idx="31">
                  <c:v>58.459000000000003</c:v>
                </c:pt>
                <c:pt idx="32">
                  <c:v>58.459000000000003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F8-4FE9-A764-B796E24984FC}"/>
            </c:ext>
          </c:extLst>
        </c:ser>
        <c:ser>
          <c:idx val="3"/>
          <c:order val="3"/>
          <c:tx>
            <c:strRef>
              <c:f>Лист2!$S$1</c:f>
              <c:strCache>
                <c:ptCount val="1"/>
                <c:pt idx="0">
                  <c:v>трансформатор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Лист2!$S$2:$S$36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210</c:v>
                </c:pt>
                <c:pt idx="3">
                  <c:v>295.75</c:v>
                </c:pt>
                <c:pt idx="4">
                  <c:v>274.5</c:v>
                </c:pt>
                <c:pt idx="5">
                  <c:v>254.45</c:v>
                </c:pt>
                <c:pt idx="6">
                  <c:v>235.48000000000002</c:v>
                </c:pt>
                <c:pt idx="7">
                  <c:v>217.482</c:v>
                </c:pt>
                <c:pt idx="8">
                  <c:v>200.3588</c:v>
                </c:pt>
                <c:pt idx="9">
                  <c:v>184.02292</c:v>
                </c:pt>
                <c:pt idx="10">
                  <c:v>169.459</c:v>
                </c:pt>
                <c:pt idx="11">
                  <c:v>169.459</c:v>
                </c:pt>
                <c:pt idx="12">
                  <c:v>169.459</c:v>
                </c:pt>
                <c:pt idx="13">
                  <c:v>169.459</c:v>
                </c:pt>
                <c:pt idx="14">
                  <c:v>169.459</c:v>
                </c:pt>
                <c:pt idx="15">
                  <c:v>169.459</c:v>
                </c:pt>
                <c:pt idx="16">
                  <c:v>169.459</c:v>
                </c:pt>
                <c:pt idx="17">
                  <c:v>0</c:v>
                </c:pt>
                <c:pt idx="18">
                  <c:v>210</c:v>
                </c:pt>
                <c:pt idx="19">
                  <c:v>295.75</c:v>
                </c:pt>
                <c:pt idx="20">
                  <c:v>274.5</c:v>
                </c:pt>
                <c:pt idx="21">
                  <c:v>254.45</c:v>
                </c:pt>
                <c:pt idx="22">
                  <c:v>235.48000000000002</c:v>
                </c:pt>
                <c:pt idx="23">
                  <c:v>217.482</c:v>
                </c:pt>
                <c:pt idx="24">
                  <c:v>200.3588</c:v>
                </c:pt>
                <c:pt idx="25">
                  <c:v>184.02292</c:v>
                </c:pt>
                <c:pt idx="26">
                  <c:v>169.459</c:v>
                </c:pt>
                <c:pt idx="27">
                  <c:v>169.459</c:v>
                </c:pt>
                <c:pt idx="28">
                  <c:v>169.459</c:v>
                </c:pt>
                <c:pt idx="29">
                  <c:v>169.459</c:v>
                </c:pt>
                <c:pt idx="30">
                  <c:v>169.459</c:v>
                </c:pt>
                <c:pt idx="31">
                  <c:v>169.459</c:v>
                </c:pt>
                <c:pt idx="32">
                  <c:v>169.459</c:v>
                </c:pt>
                <c:pt idx="33">
                  <c:v>169.459</c:v>
                </c:pt>
                <c:pt idx="34">
                  <c:v>175.459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9F8-4FE9-A764-B796E24984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6942840"/>
        <c:axId val="516943168"/>
      </c:lineChart>
      <c:dateAx>
        <c:axId val="51694284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m/d/yyyy" sourceLinked="1"/>
        <c:majorTickMark val="out"/>
        <c:minorTickMark val="none"/>
        <c:tickLblPos val="nextTo"/>
        <c:crossAx val="516943168"/>
        <c:crosses val="autoZero"/>
        <c:auto val="1"/>
        <c:lblOffset val="100"/>
        <c:baseTimeUnit val="days"/>
      </c:dateAx>
      <c:valAx>
        <c:axId val="516943168"/>
        <c:scaling>
          <c:orientation val="minMax"/>
          <c:max val="3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Ампер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crossAx val="516942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Лист3!$A$2:$C$2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B6-41D7-A0F0-A769A506B8A2}"/>
            </c:ext>
          </c:extLst>
        </c:ser>
        <c:ser>
          <c:idx val="1"/>
          <c:order val="1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Лист3!$A$3:$C$3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B6-41D7-A0F0-A769A506B8A2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Лист3!$A$4:$C$4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B6-41D7-A0F0-A769A506B8A2}"/>
            </c:ext>
          </c:extLst>
        </c:ser>
        <c:ser>
          <c:idx val="3"/>
          <c:order val="3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Лист3!$A$5:$C$5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B6-41D7-A0F0-A769A506B8A2}"/>
            </c:ext>
          </c:extLst>
        </c:ser>
        <c:ser>
          <c:idx val="4"/>
          <c:order val="4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Лист3!$A$6:$C$6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B6-41D7-A0F0-A769A506B8A2}"/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Лист3!$A$7:$C$7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6B6-41D7-A0F0-A769A506B8A2}"/>
            </c:ext>
          </c:extLst>
        </c:ser>
        <c:ser>
          <c:idx val="6"/>
          <c:order val="6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Лист3!$A$8:$C$8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6B6-41D7-A0F0-A769A506B8A2}"/>
            </c:ext>
          </c:extLst>
        </c:ser>
        <c:ser>
          <c:idx val="7"/>
          <c:order val="7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Лист3!$A$9:$C$9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6B6-41D7-A0F0-A769A506B8A2}"/>
            </c:ext>
          </c:extLst>
        </c:ser>
        <c:ser>
          <c:idx val="8"/>
          <c:order val="8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Лист3!$A$10:$C$10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6B6-41D7-A0F0-A769A506B8A2}"/>
            </c:ext>
          </c:extLst>
        </c:ser>
        <c:ser>
          <c:idx val="9"/>
          <c:order val="9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Лист3!$A$11:$C$11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6B6-41D7-A0F0-A769A506B8A2}"/>
            </c:ext>
          </c:extLst>
        </c:ser>
        <c:ser>
          <c:idx val="10"/>
          <c:order val="1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Лист3!$A$12:$C$12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6B6-41D7-A0F0-A769A506B8A2}"/>
            </c:ext>
          </c:extLst>
        </c:ser>
        <c:ser>
          <c:idx val="11"/>
          <c:order val="11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Лист3!$A$13:$C$13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6B6-41D7-A0F0-A769A506B8A2}"/>
            </c:ext>
          </c:extLst>
        </c:ser>
        <c:ser>
          <c:idx val="12"/>
          <c:order val="1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Лист3!$A$14:$C$14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6B6-41D7-A0F0-A769A506B8A2}"/>
            </c:ext>
          </c:extLst>
        </c:ser>
        <c:ser>
          <c:idx val="13"/>
          <c:order val="13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Лист3!$A$15:$C$15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76B6-41D7-A0F0-A769A506B8A2}"/>
            </c:ext>
          </c:extLst>
        </c:ser>
        <c:ser>
          <c:idx val="14"/>
          <c:order val="14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Лист3!$A$16:$C$16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6B6-41D7-A0F0-A769A506B8A2}"/>
            </c:ext>
          </c:extLst>
        </c:ser>
        <c:ser>
          <c:idx val="15"/>
          <c:order val="1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Лист3!$A$17:$C$17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76B6-41D7-A0F0-A769A506B8A2}"/>
            </c:ext>
          </c:extLst>
        </c:ser>
        <c:ser>
          <c:idx val="16"/>
          <c:order val="16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Лист3!$A$18:$C$18</c:f>
              <c:numCache>
                <c:formatCode>General</c:formatCode>
                <c:ptCount val="3"/>
                <c:pt idx="0">
                  <c:v>1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76B6-41D7-A0F0-A769A506B8A2}"/>
            </c:ext>
          </c:extLst>
        </c:ser>
        <c:ser>
          <c:idx val="17"/>
          <c:order val="17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Лист3!$A$19:$C$19</c:f>
              <c:numCache>
                <c:formatCode>General</c:formatCode>
                <c:ptCount val="3"/>
                <c:pt idx="0">
                  <c:v>2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76B6-41D7-A0F0-A769A506B8A2}"/>
            </c:ext>
          </c:extLst>
        </c:ser>
        <c:ser>
          <c:idx val="18"/>
          <c:order val="18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Лист3!$A$20:$C$20</c:f>
              <c:numCache>
                <c:formatCode>General</c:formatCode>
                <c:ptCount val="3"/>
                <c:pt idx="0">
                  <c:v>1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76B6-41D7-A0F0-A769A506B8A2}"/>
            </c:ext>
          </c:extLst>
        </c:ser>
        <c:ser>
          <c:idx val="19"/>
          <c:order val="19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Лист3!$A$21:$C$21</c:f>
              <c:numCache>
                <c:formatCode>General</c:formatCode>
                <c:ptCount val="3"/>
                <c:pt idx="0">
                  <c:v>2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76B6-41D7-A0F0-A769A506B8A2}"/>
            </c:ext>
          </c:extLst>
        </c:ser>
        <c:ser>
          <c:idx val="20"/>
          <c:order val="2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Лист3!$A$22:$C$22</c:f>
              <c:numCache>
                <c:formatCode>General</c:formatCode>
                <c:ptCount val="3"/>
                <c:pt idx="0">
                  <c:v>1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6B6-41D7-A0F0-A769A506B8A2}"/>
            </c:ext>
          </c:extLst>
        </c:ser>
        <c:ser>
          <c:idx val="21"/>
          <c:order val="21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Лист3!$A$23:$C$23</c:f>
              <c:numCache>
                <c:formatCode>General</c:formatCode>
                <c:ptCount val="3"/>
                <c:pt idx="0">
                  <c:v>2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76B6-41D7-A0F0-A769A506B8A2}"/>
            </c:ext>
          </c:extLst>
        </c:ser>
        <c:ser>
          <c:idx val="22"/>
          <c:order val="2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Лист3!$A$24:$C$24</c:f>
              <c:numCache>
                <c:formatCode>General</c:formatCode>
                <c:ptCount val="3"/>
                <c:pt idx="0">
                  <c:v>1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76B6-41D7-A0F0-A769A506B8A2}"/>
            </c:ext>
          </c:extLst>
        </c:ser>
        <c:ser>
          <c:idx val="23"/>
          <c:order val="23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Лист3!$A$25:$C$25</c:f>
              <c:numCache>
                <c:formatCode>General</c:formatCode>
                <c:ptCount val="3"/>
                <c:pt idx="0">
                  <c:v>2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76B6-41D7-A0F0-A769A506B8A2}"/>
            </c:ext>
          </c:extLst>
        </c:ser>
        <c:ser>
          <c:idx val="24"/>
          <c:order val="24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Лист3!$A$26:$C$26</c:f>
              <c:numCache>
                <c:formatCode>General</c:formatCode>
                <c:ptCount val="3"/>
                <c:pt idx="0">
                  <c:v>1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76B6-41D7-A0F0-A769A506B8A2}"/>
            </c:ext>
          </c:extLst>
        </c:ser>
        <c:ser>
          <c:idx val="25"/>
          <c:order val="2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Лист3!$A$27:$C$27</c:f>
              <c:numCache>
                <c:formatCode>General</c:formatCode>
                <c:ptCount val="3"/>
                <c:pt idx="0">
                  <c:v>2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76B6-41D7-A0F0-A769A506B8A2}"/>
            </c:ext>
          </c:extLst>
        </c:ser>
        <c:ser>
          <c:idx val="26"/>
          <c:order val="26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Лист3!$A$28:$C$28</c:f>
              <c:numCache>
                <c:formatCode>General</c:formatCode>
                <c:ptCount val="3"/>
                <c:pt idx="0">
                  <c:v>1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76B6-41D7-A0F0-A769A506B8A2}"/>
            </c:ext>
          </c:extLst>
        </c:ser>
        <c:ser>
          <c:idx val="27"/>
          <c:order val="27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Лист3!$A$29:$C$29</c:f>
              <c:numCache>
                <c:formatCode>General</c:formatCode>
                <c:ptCount val="3"/>
                <c:pt idx="0">
                  <c:v>2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76B6-41D7-A0F0-A769A506B8A2}"/>
            </c:ext>
          </c:extLst>
        </c:ser>
        <c:ser>
          <c:idx val="28"/>
          <c:order val="28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Лист3!$A$30:$C$30</c:f>
              <c:numCache>
                <c:formatCode>General</c:formatCode>
                <c:ptCount val="3"/>
                <c:pt idx="0">
                  <c:v>1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76B6-41D7-A0F0-A769A506B8A2}"/>
            </c:ext>
          </c:extLst>
        </c:ser>
        <c:ser>
          <c:idx val="29"/>
          <c:order val="29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Лист3!$A$31:$C$31</c:f>
              <c:numCache>
                <c:formatCode>General</c:formatCode>
                <c:ptCount val="3"/>
                <c:pt idx="0">
                  <c:v>2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76B6-41D7-A0F0-A769A506B8A2}"/>
            </c:ext>
          </c:extLst>
        </c:ser>
        <c:ser>
          <c:idx val="30"/>
          <c:order val="3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Лист3!$A$32:$C$32</c:f>
              <c:numCache>
                <c:formatCode>General</c:formatCode>
                <c:ptCount val="3"/>
                <c:pt idx="0">
                  <c:v>1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76B6-41D7-A0F0-A769A506B8A2}"/>
            </c:ext>
          </c:extLst>
        </c:ser>
        <c:ser>
          <c:idx val="31"/>
          <c:order val="31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Лист3!$A$1:$C$1</c:f>
              <c:strCache>
                <c:ptCount val="3"/>
                <c:pt idx="0">
                  <c:v>Скважина 1</c:v>
                </c:pt>
                <c:pt idx="1">
                  <c:v>Скважина 2</c:v>
                </c:pt>
                <c:pt idx="2">
                  <c:v>Скважина 3</c:v>
                </c:pt>
              </c:strCache>
            </c:strRef>
          </c:cat>
          <c:val>
            <c:numRef>
              <c:f>Лист3!$A$33:$C$33</c:f>
              <c:numCache>
                <c:formatCode>General</c:formatCode>
                <c:ptCount val="3"/>
                <c:pt idx="0">
                  <c:v>2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76B6-41D7-A0F0-A769A506B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56128336"/>
        <c:axId val="556129976"/>
      </c:barChart>
      <c:catAx>
        <c:axId val="55612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6129976"/>
        <c:crossesAt val="0"/>
        <c:auto val="1"/>
        <c:lblAlgn val="ctr"/>
        <c:lblOffset val="100"/>
        <c:noMultiLvlLbl val="0"/>
      </c:catAx>
      <c:valAx>
        <c:axId val="556129976"/>
        <c:scaling>
          <c:orientation val="minMax"/>
          <c:max val="48"/>
          <c:min val="0"/>
        </c:scaling>
        <c:delete val="0"/>
        <c:axPos val="b"/>
        <c:majorGridlines>
          <c:spPr>
            <a:ln w="19050" cap="flat" cmpd="sng" algn="ctr">
              <a:solidFill>
                <a:srgbClr val="C00000"/>
              </a:solidFill>
              <a:round/>
            </a:ln>
            <a:effectLst>
              <a:glow>
                <a:schemeClr val="accent1"/>
              </a:glow>
              <a:outerShdw dist="50800" dir="5400000" algn="ctr" rotWithShape="0">
                <a:srgbClr val="C00000"/>
              </a:outerShdw>
            </a:effectLst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6128336"/>
        <c:crosses val="autoZero"/>
        <c:crossBetween val="between"/>
        <c:majorUnit val="24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784DB-BD51-40A2-AAB7-B5B515767819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20C5A-8424-46E3-B4B3-402BFF8A1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572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20C5A-8424-46E3-B4B3-402BFF8A159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23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0BEA-7226-4767-9040-F42629A05A64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4D67-8FE9-4741-A60A-91A403B1C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50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0BEA-7226-4767-9040-F42629A05A64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4D67-8FE9-4741-A60A-91A403B1C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82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0BEA-7226-4767-9040-F42629A05A64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4D67-8FE9-4741-A60A-91A403B1C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50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0BEA-7226-4767-9040-F42629A05A64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4D67-8FE9-4741-A60A-91A403B1C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7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0BEA-7226-4767-9040-F42629A05A64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4D67-8FE9-4741-A60A-91A403B1C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86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0BEA-7226-4767-9040-F42629A05A64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4D67-8FE9-4741-A60A-91A403B1C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41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0BEA-7226-4767-9040-F42629A05A64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4D67-8FE9-4741-A60A-91A403B1C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31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0BEA-7226-4767-9040-F42629A05A64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4D67-8FE9-4741-A60A-91A403B1C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76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0BEA-7226-4767-9040-F42629A05A64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4D67-8FE9-4741-A60A-91A403B1C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18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0BEA-7226-4767-9040-F42629A05A64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4D67-8FE9-4741-A60A-91A403B1C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16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0BEA-7226-4767-9040-F42629A05A64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4D67-8FE9-4741-A60A-91A403B1C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33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70BEA-7226-4767-9040-F42629A05A64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F4D67-8FE9-4741-A60A-91A403B1C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85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3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4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27.png" /><Relationship Id="rId5" Type="http://schemas.openxmlformats.org/officeDocument/2006/relationships/image" Target="../media/image26.png" /><Relationship Id="rId4" Type="http://schemas.openxmlformats.org/officeDocument/2006/relationships/image" Target="../media/image25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8.png" /><Relationship Id="rId4" Type="http://schemas.openxmlformats.org/officeDocument/2006/relationships/chart" Target="../charts/chart1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 /><Relationship Id="rId3" Type="http://schemas.openxmlformats.org/officeDocument/2006/relationships/image" Target="../media/image4.png" /><Relationship Id="rId7" Type="http://schemas.openxmlformats.org/officeDocument/2006/relationships/chart" Target="../charts/chart2.xml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1.png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7" Type="http://schemas.openxmlformats.org/officeDocument/2006/relationships/image" Target="../media/image16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5.png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4" Type="http://schemas.openxmlformats.org/officeDocument/2006/relationships/image" Target="../media/image4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20.png" /><Relationship Id="rId4" Type="http://schemas.openxmlformats.org/officeDocument/2006/relationships/image" Target="../media/image4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22.png" /><Relationship Id="rId4" Type="http://schemas.openxmlformats.org/officeDocument/2006/relationships/image" Target="../media/image2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" y="0"/>
            <a:ext cx="12182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1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90"/>
            <a:ext cx="12192000" cy="11832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9980" y="1401151"/>
            <a:ext cx="8732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Автоматизация труда по составлению расписания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Снижение риска отключения кустовых трансформаторов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Обеспечение ежесуточных замеров дебита скважин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Обеспечение ламинарного потока в нефтегазосборных трубопроводах</a:t>
            </a:r>
          </a:p>
        </p:txBody>
      </p:sp>
      <p:sp>
        <p:nvSpPr>
          <p:cNvPr id="1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32912" y="512752"/>
            <a:ext cx="9144000" cy="404665"/>
          </a:xfrm>
        </p:spPr>
        <p:txBody>
          <a:bodyPr/>
          <a:lstStyle/>
          <a:p>
            <a:pPr algn="ctr"/>
            <a:fld id="{725C68B6-61C2-468F-89AB-4B9F7531AA68}" type="slidenum">
              <a:rPr lang="ru-RU" sz="18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10</a:t>
            </a:fld>
            <a:endParaRPr lang="ru-RU" sz="1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411" y="838646"/>
            <a:ext cx="885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Технологический эффект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8560"/>
            <a:ext cx="12192000" cy="31571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712" y="2495384"/>
            <a:ext cx="5184576" cy="370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3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90"/>
            <a:ext cx="12192000" cy="11832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2411" y="1658293"/>
            <a:ext cx="95312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Время попадания каждой скважины в период «часов максимум» сократится примерно на 6% (15 мин)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Сформируется запас электроэнергии в период «часов максимума» на случай непредвиденных производственных нужд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Для всего фонда периодических скважин (5600 шт.), предлагаемое решение может сэкономить более 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</a:rPr>
              <a:t>8,8 млн.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₽</a:t>
            </a:r>
          </a:p>
        </p:txBody>
      </p:sp>
      <p:sp>
        <p:nvSpPr>
          <p:cNvPr id="1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32912" y="512752"/>
            <a:ext cx="9144000" cy="404665"/>
          </a:xfrm>
        </p:spPr>
        <p:txBody>
          <a:bodyPr/>
          <a:lstStyle/>
          <a:p>
            <a:pPr algn="ctr"/>
            <a:fld id="{725C68B6-61C2-468F-89AB-4B9F7531AA68}" type="slidenum">
              <a:rPr lang="ru-RU" sz="18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11</a:t>
            </a:fld>
            <a:endParaRPr lang="ru-RU" sz="1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411" y="862199"/>
            <a:ext cx="885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Условный экономический эффект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8560"/>
            <a:ext cx="12192000" cy="31571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031" y="3321869"/>
            <a:ext cx="7119937" cy="31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9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90"/>
            <a:ext cx="12192000" cy="11832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2411" y="1567690"/>
            <a:ext cx="10661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Обоснованно выбрал генетический алгоритм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Разработал критерии фитнес-функции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Применил библиотеку генетического алгоритма </a:t>
            </a:r>
            <a:r>
              <a:rPr lang="ru-RU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Jenetics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для </a:t>
            </a:r>
            <a:r>
              <a:rPr lang="ru-RU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endParaRPr lang="ru-RU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Применил библиотеку для визуализации данных </a:t>
            </a:r>
            <a:r>
              <a:rPr lang="ru-RU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d3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для </a:t>
            </a:r>
            <a:r>
              <a:rPr lang="ru-RU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Разработал прототип генетического оптимизатора расписания</a:t>
            </a:r>
          </a:p>
        </p:txBody>
      </p:sp>
      <p:sp>
        <p:nvSpPr>
          <p:cNvPr id="1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32912" y="512752"/>
            <a:ext cx="9144000" cy="404665"/>
          </a:xfrm>
        </p:spPr>
        <p:txBody>
          <a:bodyPr/>
          <a:lstStyle/>
          <a:p>
            <a:pPr algn="ctr"/>
            <a:fld id="{725C68B6-61C2-468F-89AB-4B9F7531AA68}" type="slidenum">
              <a:rPr lang="ru-RU" sz="18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12</a:t>
            </a:fld>
            <a:endParaRPr lang="ru-RU" sz="1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411" y="818003"/>
            <a:ext cx="885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Личный вклад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8560"/>
            <a:ext cx="12192000" cy="31571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597" y="3282506"/>
            <a:ext cx="2234373" cy="22343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363" y="3271484"/>
            <a:ext cx="3405458" cy="22453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0480" y="3271484"/>
            <a:ext cx="3761232" cy="21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0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90"/>
            <a:ext cx="12192000" cy="1183202"/>
          </a:xfrm>
          <a:prstGeom prst="rect">
            <a:avLst/>
          </a:prstGeom>
        </p:spPr>
      </p:pic>
      <p:sp>
        <p:nvSpPr>
          <p:cNvPr id="1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32912" y="512752"/>
            <a:ext cx="9144000" cy="404665"/>
          </a:xfrm>
        </p:spPr>
        <p:txBody>
          <a:bodyPr/>
          <a:lstStyle/>
          <a:p>
            <a:pPr algn="ctr"/>
            <a:fld id="{725C68B6-61C2-468F-89AB-4B9F7531AA68}" type="slidenum">
              <a:rPr lang="ru-RU" sz="18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13</a:t>
            </a:fld>
            <a:endParaRPr lang="ru-RU" sz="1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70753" y="3086657"/>
            <a:ext cx="885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accent1">
                    <a:lumMod val="50000"/>
                  </a:schemeClr>
                </a:solidFill>
              </a:rPr>
              <a:t>Спасибо за внимание !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8560"/>
            <a:ext cx="12192000" cy="31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29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90"/>
            <a:ext cx="12192000" cy="1183202"/>
          </a:xfrm>
          <a:prstGeom prst="rect">
            <a:avLst/>
          </a:prstGeom>
        </p:spPr>
      </p:pic>
      <p:sp>
        <p:nvSpPr>
          <p:cNvPr id="1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32912" y="512752"/>
            <a:ext cx="9144000" cy="404665"/>
          </a:xfrm>
        </p:spPr>
        <p:txBody>
          <a:bodyPr/>
          <a:lstStyle/>
          <a:p>
            <a:pPr algn="ctr"/>
            <a:fld id="{725C68B6-61C2-468F-89AB-4B9F7531AA68}" type="slidenum">
              <a:rPr lang="ru-RU" sz="18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14</a:t>
            </a:fld>
            <a:endParaRPr lang="ru-RU" sz="1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971" y="806980"/>
            <a:ext cx="885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Экономическая эффективность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8560"/>
            <a:ext cx="12192000" cy="315718"/>
          </a:xfrm>
          <a:prstGeom prst="rect">
            <a:avLst/>
          </a:prstGeom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04579"/>
              </p:ext>
            </p:extLst>
          </p:nvPr>
        </p:nvGraphicFramePr>
        <p:xfrm>
          <a:off x="-3" y="1184661"/>
          <a:ext cx="12192002" cy="5363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4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866">
                  <a:extLst>
                    <a:ext uri="{9D8B030D-6E8A-4147-A177-3AD203B41FA5}">
                      <a16:colId xmlns:a16="http://schemas.microsoft.com/office/drawing/2014/main" val="2993287886"/>
                    </a:ext>
                  </a:extLst>
                </a:gridCol>
                <a:gridCol w="655514">
                  <a:extLst>
                    <a:ext uri="{9D8B030D-6E8A-4147-A177-3AD203B41FA5}">
                      <a16:colId xmlns:a16="http://schemas.microsoft.com/office/drawing/2014/main" val="3108571996"/>
                    </a:ext>
                  </a:extLst>
                </a:gridCol>
                <a:gridCol w="1544308">
                  <a:extLst>
                    <a:ext uri="{9D8B030D-6E8A-4147-A177-3AD203B41FA5}">
                      <a16:colId xmlns:a16="http://schemas.microsoft.com/office/drawing/2014/main" val="1787677363"/>
                    </a:ext>
                  </a:extLst>
                </a:gridCol>
                <a:gridCol w="1155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7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35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№ п/п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Показатели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  <a:latin typeface="+mn-lt"/>
                        </a:rPr>
                        <a:t>Усл</a:t>
                      </a:r>
                      <a:r>
                        <a:rPr lang="ru-RU" sz="1000" dirty="0">
                          <a:effectLst/>
                          <a:latin typeface="+mn-lt"/>
                        </a:rPr>
                        <a:t>. обоз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Ед. </a:t>
                      </a:r>
                      <a:r>
                        <a:rPr lang="ru-RU" sz="1000" dirty="0" err="1">
                          <a:effectLst/>
                          <a:latin typeface="+mn-lt"/>
                        </a:rPr>
                        <a:t>изм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Сравниваемые варианты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Применение (№ приложения, формулы для расчета и </a:t>
                      </a:r>
                      <a:r>
                        <a:rPr lang="ru-RU" sz="1000" dirty="0" err="1">
                          <a:effectLst/>
                          <a:latin typeface="+mn-lt"/>
                        </a:rPr>
                        <a:t>д.р</a:t>
                      </a:r>
                      <a:r>
                        <a:rPr lang="ru-RU" sz="1000" dirty="0">
                          <a:effectLst/>
                          <a:latin typeface="+mn-lt"/>
                        </a:rPr>
                        <a:t>)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7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Базовый (до внедрения)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Новый (после внедрения)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0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1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2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+mn-lt"/>
                        </a:rPr>
                        <a:t>3</a:t>
                      </a:r>
                      <a:endParaRPr lang="ru-RU" sz="10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+mn-lt"/>
                        </a:rPr>
                        <a:t>4</a:t>
                      </a:r>
                      <a:endParaRPr lang="ru-RU" sz="10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+mn-lt"/>
                        </a:rPr>
                        <a:t>5</a:t>
                      </a:r>
                      <a:endParaRPr lang="ru-RU" sz="10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+mn-lt"/>
                        </a:rPr>
                        <a:t>6</a:t>
                      </a:r>
                      <a:endParaRPr lang="ru-RU" sz="10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+mn-lt"/>
                        </a:rPr>
                        <a:t>7</a:t>
                      </a:r>
                      <a:endParaRPr lang="ru-RU" sz="10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036"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Исходные данные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3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+mn-lt"/>
                        </a:rPr>
                        <a:t>1</a:t>
                      </a:r>
                      <a:endParaRPr lang="ru-RU" sz="10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Предполагаемый объем внедрения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А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Шт.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5600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5600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Число периодических скважин в ПАО.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3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+mn-lt"/>
                        </a:rPr>
                        <a:t>2</a:t>
                      </a:r>
                      <a:endParaRPr lang="ru-RU" sz="10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Затраты времени на разработку генетического алгоритма для многокритериальной оптимизации распределения во времени начала циклов работы периодических скважин на кусту</a:t>
                      </a:r>
                      <a:endParaRPr lang="ru-RU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Т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+mn-lt"/>
                        </a:rPr>
                        <a:t>Чел. час</a:t>
                      </a:r>
                      <a:endParaRPr lang="ru-RU" sz="10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—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120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3 недели одного ИТР ПУ «</a:t>
                      </a:r>
                      <a:r>
                        <a:rPr lang="ru-RU" sz="1000" dirty="0" err="1">
                          <a:effectLst/>
                          <a:latin typeface="+mn-lt"/>
                        </a:rPr>
                        <a:t>СургутАСУнефть</a:t>
                      </a:r>
                      <a:r>
                        <a:rPr lang="ru-RU" sz="1000" dirty="0">
                          <a:effectLst/>
                          <a:latin typeface="+mn-lt"/>
                        </a:rPr>
                        <a:t>»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08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+mn-lt"/>
                        </a:rPr>
                        <a:t>3</a:t>
                      </a:r>
                      <a:endParaRPr lang="ru-RU" sz="10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Стоимость одного часа работы ИТР ПУ «</a:t>
                      </a:r>
                      <a:r>
                        <a:rPr lang="ru-RU" sz="1000" dirty="0" err="1">
                          <a:effectLst/>
                          <a:latin typeface="+mn-lt"/>
                        </a:rPr>
                        <a:t>СургутАСУнефть</a:t>
                      </a:r>
                      <a:r>
                        <a:rPr lang="ru-RU" sz="1000" dirty="0">
                          <a:effectLst/>
                          <a:latin typeface="+mn-lt"/>
                        </a:rPr>
                        <a:t>»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  <a:latin typeface="+mn-lt"/>
                        </a:rPr>
                        <a:t>С</a:t>
                      </a:r>
                      <a:r>
                        <a:rPr lang="ru-RU" sz="1000" baseline="-25000" dirty="0" err="1">
                          <a:effectLst/>
                          <a:latin typeface="+mn-lt"/>
                        </a:rPr>
                        <a:t>т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Руб.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—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3070,01₽</a:t>
                      </a: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Расчет стоимости одного часа работы ИТР ПУ «</a:t>
                      </a:r>
                      <a:r>
                        <a:rPr lang="ru-RU" sz="1000" dirty="0" err="1">
                          <a:effectLst/>
                          <a:latin typeface="+mn-lt"/>
                        </a:rPr>
                        <a:t>СургутАСУнефть</a:t>
                      </a:r>
                      <a:r>
                        <a:rPr lang="ru-RU" sz="1000" dirty="0">
                          <a:effectLst/>
                          <a:latin typeface="+mn-lt"/>
                        </a:rPr>
                        <a:t>» (для расчетов экономической эффективности) на 2022г.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87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+mn-lt"/>
                        </a:rPr>
                        <a:t>4</a:t>
                      </a:r>
                      <a:endParaRPr lang="ru-RU" sz="10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Объём потребляемой электроэнергии в часы максимума, на одну скважину в сутки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</a:t>
                      </a:r>
                      <a:r>
                        <a:rPr lang="ru-RU" sz="1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кВт*ч</a:t>
                      </a:r>
                      <a:r>
                        <a:rPr lang="ru-RU" sz="1000" dirty="0">
                          <a:effectLst/>
                          <a:latin typeface="+mn-lt"/>
                        </a:rPr>
                        <a:t> 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—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Среднее </a:t>
                      </a:r>
                      <a:r>
                        <a:rPr lang="ru-RU" sz="1000" dirty="0" err="1">
                          <a:effectLst/>
                          <a:latin typeface="+mn-lt"/>
                        </a:rPr>
                        <a:t>электропототребление</a:t>
                      </a:r>
                      <a:r>
                        <a:rPr lang="ru-RU" sz="1000" dirty="0">
                          <a:effectLst/>
                          <a:latin typeface="+mn-lt"/>
                        </a:rPr>
                        <a:t>, рассчитанное на 4 часа максимума в сутки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652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Возможный объём потребляемой электроэнергии в часы максимума при оптимальном расписании работы периодической скважины, на одну скважину в сутки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К</a:t>
                      </a:r>
                      <a:r>
                        <a:rPr lang="ru-RU" sz="1000" baseline="-25000" dirty="0">
                          <a:effectLst/>
                          <a:latin typeface="+mn-lt"/>
                        </a:rPr>
                        <a:t>2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кВт*ч</a:t>
                      </a:r>
                      <a:r>
                        <a:rPr lang="ru-RU" sz="1000" dirty="0">
                          <a:effectLst/>
                          <a:latin typeface="+mn-lt"/>
                        </a:rPr>
                        <a:t> 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—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47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Оценка среднего </a:t>
                      </a:r>
                      <a:r>
                        <a:rPr lang="ru-RU" sz="10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электропототребления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при оптимальном распределении во времени начала циклов работы периодических скважин на кусту, в расчете на 4 часа максимума в сутки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6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Средняя стоимость одного кВт*ч </a:t>
                      </a:r>
                      <a:r>
                        <a:rPr lang="ru-RU" sz="1000" dirty="0" err="1">
                          <a:effectLst/>
                          <a:latin typeface="+mn-lt"/>
                        </a:rPr>
                        <a:t>электроэнерии</a:t>
                      </a:r>
                      <a:r>
                        <a:rPr lang="ru-RU" sz="1000" dirty="0">
                          <a:effectLst/>
                          <a:latin typeface="+mn-lt"/>
                        </a:rPr>
                        <a:t> в часы максимума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С</a:t>
                      </a:r>
                      <a:r>
                        <a:rPr lang="ru-RU" sz="1000" baseline="-25000" dirty="0">
                          <a:effectLst/>
                          <a:latin typeface="+mn-lt"/>
                        </a:rPr>
                        <a:t>ЭЭ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+mn-lt"/>
                        </a:rPr>
                        <a:t>Руб.</a:t>
                      </a:r>
                      <a:endParaRPr lang="ru-RU" sz="10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1,5 ₽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1,5 ₽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+mn-lt"/>
                        </a:rPr>
                        <a:t> </a:t>
                      </a:r>
                      <a:endParaRPr lang="ru-RU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80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90"/>
            <a:ext cx="12192000" cy="1183202"/>
          </a:xfrm>
          <a:prstGeom prst="rect">
            <a:avLst/>
          </a:prstGeom>
        </p:spPr>
      </p:pic>
      <p:sp>
        <p:nvSpPr>
          <p:cNvPr id="1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32912" y="512752"/>
            <a:ext cx="9144000" cy="404665"/>
          </a:xfrm>
        </p:spPr>
        <p:txBody>
          <a:bodyPr/>
          <a:lstStyle/>
          <a:p>
            <a:pPr algn="ctr"/>
            <a:fld id="{725C68B6-61C2-468F-89AB-4B9F7531AA68}" type="slidenum">
              <a:rPr lang="ru-RU" sz="18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15</a:t>
            </a:fld>
            <a:endParaRPr lang="ru-RU" sz="1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831" y="751762"/>
            <a:ext cx="885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Экономическая эффективность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8560"/>
            <a:ext cx="12192000" cy="315718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23867"/>
              </p:ext>
            </p:extLst>
          </p:nvPr>
        </p:nvGraphicFramePr>
        <p:xfrm>
          <a:off x="6569" y="1124744"/>
          <a:ext cx="12185431" cy="5415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5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3604">
                  <a:extLst>
                    <a:ext uri="{9D8B030D-6E8A-4147-A177-3AD203B41FA5}">
                      <a16:colId xmlns:a16="http://schemas.microsoft.com/office/drawing/2014/main" val="1150490787"/>
                    </a:ext>
                  </a:extLst>
                </a:gridCol>
                <a:gridCol w="16468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0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2740"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</a:rPr>
                        <a:t>Расчетные показатели </a:t>
                      </a:r>
                      <a:endParaRPr lang="ru-RU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3397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</a:rPr>
                        <a:t>Затраты на разработку генетического алгоритма для многокритериальной оптимизации распределения во времени начала циклов работы периодических скважин на кусту</a:t>
                      </a:r>
                    </a:p>
                  </a:txBody>
                  <a:tcPr marL="53376" marR="53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  <a:latin typeface="+mn-lt"/>
                        </a:rPr>
                        <a:t>З</a:t>
                      </a:r>
                      <a:r>
                        <a:rPr lang="ru-RU" sz="1100" baseline="-25000" dirty="0" err="1">
                          <a:effectLst/>
                          <a:latin typeface="+mn-lt"/>
                        </a:rPr>
                        <a:t>р</a:t>
                      </a:r>
                      <a:endParaRPr lang="ru-RU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376" marR="53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</a:rPr>
                        <a:t>Руб.</a:t>
                      </a:r>
                      <a:endParaRPr lang="ru-RU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376" marR="53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</a:rPr>
                        <a:t>—</a:t>
                      </a:r>
                      <a:endParaRPr lang="ru-RU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376" marR="53376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368 401,20</a:t>
                      </a:r>
                      <a:r>
                        <a:rPr lang="ru-RU" sz="11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100" dirty="0">
                          <a:effectLst/>
                          <a:latin typeface="+mn-lt"/>
                        </a:rPr>
                        <a:t>₽</a:t>
                      </a:r>
                      <a:endParaRPr lang="ru-RU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  <a:latin typeface="+mn-lt"/>
                        </a:rPr>
                        <a:t>З</a:t>
                      </a:r>
                      <a:r>
                        <a:rPr lang="ru-RU" sz="1100" baseline="-25000" dirty="0" err="1">
                          <a:effectLst/>
                          <a:latin typeface="+mn-lt"/>
                        </a:rPr>
                        <a:t>р</a:t>
                      </a:r>
                      <a:r>
                        <a:rPr lang="ru-RU" sz="1100" dirty="0">
                          <a:effectLst/>
                          <a:latin typeface="+mn-lt"/>
                        </a:rPr>
                        <a:t>=Т *</a:t>
                      </a:r>
                      <a:r>
                        <a:rPr lang="ru-RU" sz="1100" dirty="0" err="1">
                          <a:effectLst/>
                          <a:latin typeface="+mn-lt"/>
                        </a:rPr>
                        <a:t>С</a:t>
                      </a:r>
                      <a:r>
                        <a:rPr lang="ru-RU" sz="1100" baseline="-25000" dirty="0" err="1">
                          <a:effectLst/>
                          <a:latin typeface="+mn-lt"/>
                        </a:rPr>
                        <a:t>т</a:t>
                      </a:r>
                      <a:endParaRPr lang="ru-RU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376" marR="5337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6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</a:rPr>
                        <a:t>9</a:t>
                      </a:r>
                      <a:endParaRPr lang="ru-RU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4080" marR="24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</a:rPr>
                        <a:t>Затраты на электропотребление периодических скважин в часы максимума</a:t>
                      </a:r>
                      <a:endParaRPr lang="ru-RU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376" marR="53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</a:rPr>
                        <a:t>З</a:t>
                      </a:r>
                      <a:r>
                        <a:rPr lang="ru-RU" sz="1100" baseline="-25000" dirty="0">
                          <a:effectLst/>
                          <a:latin typeface="+mn-lt"/>
                        </a:rPr>
                        <a:t>тр1,тр2</a:t>
                      </a:r>
                      <a:endParaRPr lang="ru-RU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376" marR="5337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effectLst/>
                          <a:latin typeface="+mn-lt"/>
                        </a:rPr>
                        <a:t>Руб.</a:t>
                      </a:r>
                      <a:endParaRPr lang="ru-RU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376" marR="53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</a:rPr>
                        <a:t>153 </a:t>
                      </a:r>
                      <a:r>
                        <a:rPr lang="ru-RU" sz="1100">
                          <a:effectLst/>
                          <a:latin typeface="+mn-lt"/>
                        </a:rPr>
                        <a:t>300 000,00</a:t>
                      </a:r>
                      <a:r>
                        <a:rPr lang="ru-RU" sz="1100" baseline="0">
                          <a:effectLst/>
                          <a:latin typeface="+mn-lt"/>
                        </a:rPr>
                        <a:t> </a:t>
                      </a:r>
                      <a:r>
                        <a:rPr lang="ru-RU" sz="1100" dirty="0">
                          <a:effectLst/>
                          <a:latin typeface="+mn-lt"/>
                        </a:rPr>
                        <a:t>₽</a:t>
                      </a:r>
                      <a:endParaRPr lang="ru-RU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376" marR="53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</a:rPr>
                        <a:t>144 102 000,</a:t>
                      </a:r>
                      <a:r>
                        <a:rPr lang="ru-RU" sz="1100" baseline="0" dirty="0">
                          <a:effectLst/>
                          <a:latin typeface="+mn-lt"/>
                        </a:rPr>
                        <a:t> 00 </a:t>
                      </a:r>
                      <a:r>
                        <a:rPr lang="ru-RU" sz="1100" dirty="0">
                          <a:effectLst/>
                          <a:latin typeface="+mn-lt"/>
                        </a:rPr>
                        <a:t>₽</a:t>
                      </a:r>
                      <a:endParaRPr lang="ru-RU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376" marR="533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З</a:t>
                      </a:r>
                      <a:r>
                        <a:rPr lang="ru-RU" sz="1100" b="0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тр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= А * К</a:t>
                      </a:r>
                      <a:r>
                        <a:rPr lang="ru-RU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* С</a:t>
                      </a:r>
                      <a:r>
                        <a:rPr lang="ru-RU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685">
                <a:tc gridSpan="7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Расчет экономического эффекта</a:t>
                      </a:r>
                    </a:p>
                  </a:txBody>
                  <a:tcPr marL="53376" marR="53376" marT="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76" marR="53376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33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53376" marR="53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</a:rPr>
                        <a:t>Суммарные затраты при реализации вариантов</a:t>
                      </a:r>
                      <a:endParaRPr lang="ru-RU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376" marR="53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+mn-lt"/>
                        </a:rPr>
                        <a:t>З</a:t>
                      </a:r>
                      <a:r>
                        <a:rPr lang="ru-RU" sz="1100" baseline="-25000">
                          <a:effectLst/>
                          <a:latin typeface="+mn-lt"/>
                        </a:rPr>
                        <a:t>1,2</a:t>
                      </a:r>
                      <a:endParaRPr lang="ru-RU" sz="11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376" marR="53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+mn-lt"/>
                        </a:rPr>
                        <a:t>Руб.</a:t>
                      </a:r>
                      <a:endParaRPr lang="ru-RU" sz="11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376" marR="53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153 300 000</a:t>
                      </a:r>
                      <a:r>
                        <a:rPr lang="ru-RU" sz="1100" dirty="0">
                          <a:effectLst/>
                          <a:latin typeface="+mn-lt"/>
                        </a:rPr>
                        <a:t>,00 ₽</a:t>
                      </a:r>
                      <a:endParaRPr lang="ru-RU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376" marR="53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</a:rPr>
                        <a:t>144 470 401,20 ₽</a:t>
                      </a:r>
                      <a:endParaRPr lang="ru-RU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376" marR="53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</a:rPr>
                        <a:t>З</a:t>
                      </a:r>
                      <a:r>
                        <a:rPr lang="ru-RU" sz="1100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ru-RU" sz="1100" dirty="0">
                          <a:effectLst/>
                          <a:latin typeface="+mn-lt"/>
                        </a:rPr>
                        <a:t> = </a:t>
                      </a:r>
                      <a:r>
                        <a:rPr lang="ru-RU" sz="1100" dirty="0" err="1">
                          <a:effectLst/>
                          <a:latin typeface="+mn-lt"/>
                        </a:rPr>
                        <a:t>З</a:t>
                      </a:r>
                      <a:r>
                        <a:rPr lang="ru-RU" sz="1100" baseline="-25000" dirty="0" err="1">
                          <a:effectLst/>
                          <a:latin typeface="+mn-lt"/>
                        </a:rPr>
                        <a:t>тр</a:t>
                      </a:r>
                      <a:r>
                        <a:rPr lang="en-US" sz="1100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ru-RU" sz="1100" baseline="-25000" dirty="0">
                          <a:effectLst/>
                          <a:latin typeface="+mn-lt"/>
                        </a:rPr>
                        <a:t> </a:t>
                      </a:r>
                      <a:r>
                        <a:rPr lang="ru-RU" sz="1100" dirty="0">
                          <a:effectLst/>
                          <a:latin typeface="+mn-lt"/>
                        </a:rPr>
                        <a:t>;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</a:rPr>
                        <a:t>З</a:t>
                      </a:r>
                      <a:r>
                        <a:rPr lang="ru-RU" sz="1100" baseline="-25000" dirty="0">
                          <a:effectLst/>
                          <a:latin typeface="+mn-lt"/>
                        </a:rPr>
                        <a:t>2</a:t>
                      </a:r>
                      <a:r>
                        <a:rPr lang="ru-RU" sz="1100" dirty="0">
                          <a:effectLst/>
                          <a:latin typeface="+mn-lt"/>
                        </a:rPr>
                        <a:t> = З</a:t>
                      </a:r>
                      <a:r>
                        <a:rPr lang="ru-RU" sz="1100" baseline="-25000" dirty="0">
                          <a:effectLst/>
                          <a:latin typeface="+mn-lt"/>
                        </a:rPr>
                        <a:t>тр2</a:t>
                      </a:r>
                      <a:r>
                        <a:rPr lang="ru-RU" sz="1100" dirty="0">
                          <a:effectLst/>
                          <a:latin typeface="+mn-lt"/>
                        </a:rPr>
                        <a:t> + </a:t>
                      </a:r>
                      <a:r>
                        <a:rPr lang="ru-RU" sz="1100" dirty="0" err="1">
                          <a:effectLst/>
                          <a:latin typeface="+mn-lt"/>
                        </a:rPr>
                        <a:t>З</a:t>
                      </a:r>
                      <a:r>
                        <a:rPr lang="ru-RU" sz="1100" baseline="-25000" dirty="0" err="1">
                          <a:effectLst/>
                          <a:latin typeface="+mn-lt"/>
                        </a:rPr>
                        <a:t>р</a:t>
                      </a:r>
                      <a:endParaRPr lang="ru-RU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376" marR="53376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675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14</a:t>
                      </a:r>
                    </a:p>
                  </a:txBody>
                  <a:tcPr marL="53376" marR="53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</a:rPr>
                        <a:t>Условный экономический эффект от разового внедрения </a:t>
                      </a:r>
                      <a:endParaRPr lang="ru-RU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376" marR="53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+mn-lt"/>
                        </a:rPr>
                        <a:t>Э</a:t>
                      </a:r>
                      <a:endParaRPr lang="ru-RU" sz="11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376" marR="53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+mn-lt"/>
                        </a:rPr>
                        <a:t>Руб.</a:t>
                      </a:r>
                      <a:endParaRPr lang="ru-RU" sz="11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376" marR="53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</a:rPr>
                        <a:t>—</a:t>
                      </a:r>
                      <a:endParaRPr lang="ru-RU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376" marR="53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8 829 595,80 ₽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</a:rPr>
                        <a:t> </a:t>
                      </a:r>
                      <a:endParaRPr lang="ru-RU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376" marR="53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</a:rPr>
                        <a:t>Э = З</a:t>
                      </a:r>
                      <a:r>
                        <a:rPr lang="ru-RU" sz="1100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ru-RU" sz="1100" dirty="0">
                          <a:effectLst/>
                          <a:latin typeface="+mn-lt"/>
                        </a:rPr>
                        <a:t> – З</a:t>
                      </a:r>
                      <a:r>
                        <a:rPr lang="ru-RU" sz="1100" baseline="-25000" dirty="0">
                          <a:effectLst/>
                          <a:latin typeface="+mn-lt"/>
                        </a:rPr>
                        <a:t>2</a:t>
                      </a:r>
                      <a:endParaRPr lang="ru-RU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376" marR="5337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19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26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569" y="4572454"/>
            <a:ext cx="1154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Myriad Pro" panose="020B0503030403020204" pitchFamily="34" charset="0"/>
              </a:rPr>
              <a:t>Многокритериальная оптимизация распределения во времени начала циклов работы периодических скважин на кусте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1569" y="5656387"/>
            <a:ext cx="6791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Доклад подготовил: Смирнов Евгений Валерьевич, КАТП ОСПС</a:t>
            </a:r>
          </a:p>
          <a:p>
            <a:pPr algn="r"/>
            <a:endParaRPr lang="ru-RU" sz="16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Научный руководитель: Катричек Игорь Геннадьевич, БГС по АСУТП</a:t>
            </a:r>
          </a:p>
        </p:txBody>
      </p:sp>
    </p:spTree>
    <p:extLst>
      <p:ext uri="{BB962C8B-B14F-4D97-AF65-F5344CB8AC3E}">
        <p14:creationId xmlns:p14="http://schemas.microsoft.com/office/powerpoint/2010/main" val="307649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90"/>
            <a:ext cx="12192000" cy="1183202"/>
          </a:xfrm>
          <a:prstGeom prst="rect">
            <a:avLst/>
          </a:prstGeom>
        </p:spPr>
      </p:pic>
      <p:sp>
        <p:nvSpPr>
          <p:cNvPr id="1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32912" y="512752"/>
            <a:ext cx="9144000" cy="404665"/>
          </a:xfrm>
        </p:spPr>
        <p:txBody>
          <a:bodyPr/>
          <a:lstStyle/>
          <a:p>
            <a:pPr algn="ctr"/>
            <a:fld id="{725C68B6-61C2-468F-89AB-4B9F7531AA68}" type="slidenum">
              <a:rPr lang="ru-RU" sz="18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3</a:t>
            </a:fld>
            <a:endParaRPr lang="ru-RU" sz="1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868" y="840029"/>
            <a:ext cx="885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Предметная область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8560"/>
            <a:ext cx="12192000" cy="31571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61632" y="1340811"/>
            <a:ext cx="11384004" cy="428215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34767" y="5306016"/>
            <a:ext cx="2164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Куст скважин</a:t>
            </a:r>
          </a:p>
        </p:txBody>
      </p:sp>
      <p:cxnSp>
        <p:nvCxnSpPr>
          <p:cNvPr id="14" name="Соединительная линия уступом 13"/>
          <p:cNvCxnSpPr/>
          <p:nvPr/>
        </p:nvCxnSpPr>
        <p:spPr>
          <a:xfrm>
            <a:off x="599704" y="1512930"/>
            <a:ext cx="10126444" cy="1263911"/>
          </a:xfrm>
          <a:prstGeom prst="bentConnector3">
            <a:avLst>
              <a:gd name="adj1" fmla="val 99429"/>
            </a:avLst>
          </a:prstGeom>
          <a:ln w="1270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30" idx="0"/>
          </p:cNvCxnSpPr>
          <p:nvPr/>
        </p:nvCxnSpPr>
        <p:spPr>
          <a:xfrm rot="16200000" flipV="1">
            <a:off x="10362436" y="3036339"/>
            <a:ext cx="626815" cy="39161"/>
          </a:xfrm>
          <a:prstGeom prst="bentConnector3">
            <a:avLst>
              <a:gd name="adj1" fmla="val 2615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/>
          <p:nvPr/>
        </p:nvCxnSpPr>
        <p:spPr>
          <a:xfrm rot="16200000" flipV="1">
            <a:off x="10543648" y="2859962"/>
            <a:ext cx="667495" cy="363937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/>
          <p:nvPr/>
        </p:nvCxnSpPr>
        <p:spPr>
          <a:xfrm rot="5400000" flipH="1" flipV="1">
            <a:off x="10173863" y="2926027"/>
            <a:ext cx="598835" cy="300469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cxnSpLocks/>
            <a:endCxn id="48" idx="1"/>
          </p:cNvCxnSpPr>
          <p:nvPr/>
        </p:nvCxnSpPr>
        <p:spPr>
          <a:xfrm rot="16200000" flipH="1">
            <a:off x="-231059" y="2543664"/>
            <a:ext cx="2927086" cy="989276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cxnSpLocks/>
            <a:endCxn id="5" idx="3"/>
          </p:cNvCxnSpPr>
          <p:nvPr/>
        </p:nvCxnSpPr>
        <p:spPr>
          <a:xfrm rot="5400000">
            <a:off x="5612593" y="2304716"/>
            <a:ext cx="1818839" cy="213268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cxnSpLocks/>
          </p:cNvCxnSpPr>
          <p:nvPr/>
        </p:nvCxnSpPr>
        <p:spPr>
          <a:xfrm flipH="1" flipV="1">
            <a:off x="4414344" y="1547209"/>
            <a:ext cx="1513561" cy="595218"/>
          </a:xfrm>
          <a:prstGeom prst="bentConnector3">
            <a:avLst>
              <a:gd name="adj1" fmla="val -1510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376" y="2280116"/>
            <a:ext cx="1598494" cy="2307729"/>
          </a:xfrm>
          <a:prstGeom prst="rect">
            <a:avLst/>
          </a:prstGeom>
        </p:spPr>
      </p:pic>
      <p:sp>
        <p:nvSpPr>
          <p:cNvPr id="22" name="Фигура, имеющая форму буквы L 21"/>
          <p:cNvSpPr/>
          <p:nvPr/>
        </p:nvSpPr>
        <p:spPr>
          <a:xfrm>
            <a:off x="3788229" y="4489980"/>
            <a:ext cx="8057406" cy="1490660"/>
          </a:xfrm>
          <a:prstGeom prst="corner">
            <a:avLst>
              <a:gd name="adj1" fmla="val 8774"/>
              <a:gd name="adj2" fmla="val 834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22"/>
          <p:cNvCxnSpPr>
            <a:cxnSpLocks/>
            <a:stCxn id="5" idx="1"/>
          </p:cNvCxnSpPr>
          <p:nvPr/>
        </p:nvCxnSpPr>
        <p:spPr>
          <a:xfrm rot="10800000" flipV="1">
            <a:off x="4637220" y="3320770"/>
            <a:ext cx="806158" cy="509202"/>
          </a:xfrm>
          <a:prstGeom prst="bentConnector3">
            <a:avLst>
              <a:gd name="adj1" fmla="val 50000"/>
            </a:avLst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cxnSpLocks/>
            <a:stCxn id="48" idx="3"/>
          </p:cNvCxnSpPr>
          <p:nvPr/>
        </p:nvCxnSpPr>
        <p:spPr>
          <a:xfrm flipV="1">
            <a:off x="2699122" y="4320235"/>
            <a:ext cx="345253" cy="181610"/>
          </a:xfrm>
          <a:prstGeom prst="bentConnector3">
            <a:avLst>
              <a:gd name="adj1" fmla="val 50000"/>
            </a:avLst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cxnSpLocks/>
          </p:cNvCxnSpPr>
          <p:nvPr/>
        </p:nvCxnSpPr>
        <p:spPr>
          <a:xfrm rot="10800000" flipV="1">
            <a:off x="4608471" y="2142427"/>
            <a:ext cx="403209" cy="377020"/>
          </a:xfrm>
          <a:prstGeom prst="bentConnector3">
            <a:avLst>
              <a:gd name="adj1" fmla="val 50000"/>
            </a:avLst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71775" y="1867202"/>
            <a:ext cx="15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Трехфазное </a:t>
            </a:r>
            <a:br>
              <a:rPr lang="ru-RU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электропитание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66658" y="5972830"/>
            <a:ext cx="3035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Нефтегазосборный трубопровод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64154" y="4657004"/>
            <a:ext cx="1591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Измерительная </a:t>
            </a:r>
            <a:br>
              <a:rPr lang="ru-RU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установка</a:t>
            </a:r>
          </a:p>
        </p:txBody>
      </p:sp>
      <p:grpSp>
        <p:nvGrpSpPr>
          <p:cNvPr id="29" name="Группа 28"/>
          <p:cNvGrpSpPr/>
          <p:nvPr/>
        </p:nvGrpSpPr>
        <p:grpSpPr>
          <a:xfrm>
            <a:off x="9821972" y="3369327"/>
            <a:ext cx="1746904" cy="2072424"/>
            <a:chOff x="6979835" y="3721516"/>
            <a:chExt cx="1728192" cy="2072424"/>
          </a:xfrm>
        </p:grpSpPr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4288" y="3721516"/>
              <a:ext cx="1359286" cy="173387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979835" y="5455386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>
                  <a:solidFill>
                    <a:schemeClr val="bg2">
                      <a:lumMod val="25000"/>
                    </a:schemeClr>
                  </a:solidFill>
                </a:rPr>
                <a:t>Трансформатор</a:t>
              </a:r>
            </a:p>
          </p:txBody>
        </p:sp>
      </p:grpSp>
      <p:cxnSp>
        <p:nvCxnSpPr>
          <p:cNvPr id="34" name="Соединительная линия уступом 33"/>
          <p:cNvCxnSpPr>
            <a:cxnSpLocks/>
          </p:cNvCxnSpPr>
          <p:nvPr/>
        </p:nvCxnSpPr>
        <p:spPr>
          <a:xfrm rot="10800000">
            <a:off x="4642871" y="4305701"/>
            <a:ext cx="1253865" cy="196145"/>
          </a:xfrm>
          <a:prstGeom prst="bentConnector3">
            <a:avLst>
              <a:gd name="adj1" fmla="val 50000"/>
            </a:avLst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cxnSpLocks/>
            <a:stCxn id="47" idx="1"/>
          </p:cNvCxnSpPr>
          <p:nvPr/>
        </p:nvCxnSpPr>
        <p:spPr>
          <a:xfrm rot="10800000">
            <a:off x="1170622" y="1532039"/>
            <a:ext cx="201655" cy="1827873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ная линия уступом 63"/>
          <p:cNvCxnSpPr>
            <a:cxnSpLocks/>
            <a:stCxn id="44" idx="1"/>
          </p:cNvCxnSpPr>
          <p:nvPr/>
        </p:nvCxnSpPr>
        <p:spPr>
          <a:xfrm rot="10800000" flipH="1">
            <a:off x="1607364" y="1540645"/>
            <a:ext cx="1614688" cy="646662"/>
          </a:xfrm>
          <a:prstGeom prst="bentConnector3">
            <a:avLst>
              <a:gd name="adj1" fmla="val -14158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cxnSpLocks/>
          </p:cNvCxnSpPr>
          <p:nvPr/>
        </p:nvCxnSpPr>
        <p:spPr>
          <a:xfrm rot="5400000">
            <a:off x="5845424" y="2463188"/>
            <a:ext cx="3006194" cy="107112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ная линия уступом 72"/>
          <p:cNvCxnSpPr>
            <a:cxnSpLocks/>
            <a:stCxn id="47" idx="3"/>
          </p:cNvCxnSpPr>
          <p:nvPr/>
        </p:nvCxnSpPr>
        <p:spPr>
          <a:xfrm>
            <a:off x="2344276" y="3359911"/>
            <a:ext cx="706868" cy="481059"/>
          </a:xfrm>
          <a:prstGeom prst="bentConnector3">
            <a:avLst>
              <a:gd name="adj1" fmla="val 50000"/>
            </a:avLst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Соединительная линия уступом 75"/>
          <p:cNvCxnSpPr>
            <a:cxnSpLocks/>
            <a:endCxn id="44" idx="3"/>
          </p:cNvCxnSpPr>
          <p:nvPr/>
        </p:nvCxnSpPr>
        <p:spPr>
          <a:xfrm rot="10800000">
            <a:off x="2579364" y="2187308"/>
            <a:ext cx="471780" cy="332141"/>
          </a:xfrm>
          <a:prstGeom prst="bentConnector3">
            <a:avLst>
              <a:gd name="adj1" fmla="val 50000"/>
            </a:avLst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BEF9A6-CB82-4923-BEF3-161BF271DD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378" y="2834770"/>
            <a:ext cx="972000" cy="97200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01C3F28-7193-4F82-93EB-2AF05AE70D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713" y="1637068"/>
            <a:ext cx="972000" cy="972000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44D4217-1A42-481A-BD12-BD6730549A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945" y="4015847"/>
            <a:ext cx="972000" cy="972000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A83A1E2A-4BE7-45C9-89BB-AB1B6EFF16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64" y="1701307"/>
            <a:ext cx="972000" cy="97200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4D901789-97CA-4859-ABB6-169F564B89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76" y="2873911"/>
            <a:ext cx="972000" cy="9720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4C11184B-DB95-4C86-BB81-23043C096E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22" y="4015845"/>
            <a:ext cx="972000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4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90"/>
            <a:ext cx="12192000" cy="11832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3717" y="1314084"/>
            <a:ext cx="11264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Накладывающиеся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пусковые токи скважин могут выключить по защите трансформатор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Обязательный замер дебита раз в сутки, не реже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Повышенное электропотребление в «часы максимума» — это потеря денег ПАО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Большие скачки давления в нефтегазосборном трубопроводе могут привести к порывам</a:t>
            </a:r>
          </a:p>
        </p:txBody>
      </p:sp>
      <p:sp>
        <p:nvSpPr>
          <p:cNvPr id="1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32912" y="512752"/>
            <a:ext cx="9144000" cy="404665"/>
          </a:xfrm>
        </p:spPr>
        <p:txBody>
          <a:bodyPr/>
          <a:lstStyle/>
          <a:p>
            <a:pPr algn="ctr"/>
            <a:fld id="{725C68B6-61C2-468F-89AB-4B9F7531AA68}" type="slidenum">
              <a:rPr lang="ru-RU" sz="18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4</a:t>
            </a:fld>
            <a:endParaRPr lang="ru-RU" sz="1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9170" y="835859"/>
            <a:ext cx="885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Проблемы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8560"/>
            <a:ext cx="12192000" cy="315718"/>
          </a:xfrm>
          <a:prstGeom prst="rect">
            <a:avLst/>
          </a:prstGeom>
        </p:spPr>
      </p:pic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9493253"/>
              </p:ext>
            </p:extLst>
          </p:nvPr>
        </p:nvGraphicFramePr>
        <p:xfrm>
          <a:off x="146304" y="2478784"/>
          <a:ext cx="5949696" cy="373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875" y="2609088"/>
            <a:ext cx="5753819" cy="3542805"/>
          </a:xfrm>
          <a:prstGeom prst="rect">
            <a:avLst/>
          </a:prstGeom>
        </p:spPr>
      </p:pic>
      <p:sp>
        <p:nvSpPr>
          <p:cNvPr id="22" name="Выноска 1 (с границей) 21"/>
          <p:cNvSpPr/>
          <p:nvPr/>
        </p:nvSpPr>
        <p:spPr>
          <a:xfrm>
            <a:off x="7623681" y="3076772"/>
            <a:ext cx="792088" cy="360040"/>
          </a:xfrm>
          <a:prstGeom prst="accentCallout1">
            <a:avLst>
              <a:gd name="adj1" fmla="val 50497"/>
              <a:gd name="adj2" fmla="val -193"/>
              <a:gd name="adj3" fmla="val 71010"/>
              <a:gd name="adj4" fmla="val -72836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2">
                    <a:lumMod val="25000"/>
                  </a:schemeClr>
                </a:solidFill>
              </a:rPr>
              <a:t>Замер дебита</a:t>
            </a:r>
          </a:p>
        </p:txBody>
      </p:sp>
      <p:sp>
        <p:nvSpPr>
          <p:cNvPr id="23" name="Выноска 1 (с границей) 22"/>
          <p:cNvSpPr/>
          <p:nvPr/>
        </p:nvSpPr>
        <p:spPr>
          <a:xfrm>
            <a:off x="10708868" y="4643904"/>
            <a:ext cx="792088" cy="360040"/>
          </a:xfrm>
          <a:prstGeom prst="accentCallout1">
            <a:avLst>
              <a:gd name="adj1" fmla="val 50497"/>
              <a:gd name="adj2" fmla="val -193"/>
              <a:gd name="adj3" fmla="val 71010"/>
              <a:gd name="adj4" fmla="val -72836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2">
                    <a:lumMod val="25000"/>
                  </a:schemeClr>
                </a:solidFill>
              </a:rPr>
              <a:t>Замер дебита</a:t>
            </a:r>
          </a:p>
        </p:txBody>
      </p:sp>
    </p:spTree>
    <p:extLst>
      <p:ext uri="{BB962C8B-B14F-4D97-AF65-F5344CB8AC3E}">
        <p14:creationId xmlns:p14="http://schemas.microsoft.com/office/powerpoint/2010/main" val="306849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90"/>
            <a:ext cx="12192000" cy="1183202"/>
          </a:xfrm>
          <a:prstGeom prst="rect">
            <a:avLst/>
          </a:prstGeom>
        </p:spPr>
      </p:pic>
      <p:sp>
        <p:nvSpPr>
          <p:cNvPr id="1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32912" y="512752"/>
            <a:ext cx="9144000" cy="404665"/>
          </a:xfrm>
        </p:spPr>
        <p:txBody>
          <a:bodyPr/>
          <a:lstStyle/>
          <a:p>
            <a:pPr algn="ctr"/>
            <a:fld id="{725C68B6-61C2-468F-89AB-4B9F7531AA68}" type="slidenum">
              <a:rPr lang="ru-RU" sz="18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5</a:t>
            </a:fld>
            <a:endParaRPr lang="ru-RU" sz="1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056" y="843377"/>
            <a:ext cx="885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Существующее решение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8560"/>
            <a:ext cx="12192000" cy="315718"/>
          </a:xfrm>
          <a:prstGeom prst="rect">
            <a:avLst/>
          </a:prstGeom>
        </p:spPr>
      </p:pic>
      <p:pic>
        <p:nvPicPr>
          <p:cNvPr id="12" name="Рисунок 1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940" y="1327182"/>
            <a:ext cx="2555110" cy="191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515" y="1276197"/>
            <a:ext cx="595380" cy="1730386"/>
          </a:xfrm>
          <a:prstGeom prst="rect">
            <a:avLst/>
          </a:prstGeom>
        </p:spPr>
      </p:pic>
      <p:sp>
        <p:nvSpPr>
          <p:cNvPr id="15" name="Стрелка вправо 14"/>
          <p:cNvSpPr/>
          <p:nvPr/>
        </p:nvSpPr>
        <p:spPr>
          <a:xfrm>
            <a:off x="7119124" y="1870427"/>
            <a:ext cx="1080120" cy="2528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0895" y="1033199"/>
            <a:ext cx="727820" cy="724775"/>
          </a:xfrm>
          <a:prstGeom prst="rect">
            <a:avLst/>
          </a:prstGeom>
        </p:spPr>
      </p:pic>
      <p:sp>
        <p:nvSpPr>
          <p:cNvPr id="17" name="Стрелка вправо 16"/>
          <p:cNvSpPr/>
          <p:nvPr/>
        </p:nvSpPr>
        <p:spPr>
          <a:xfrm>
            <a:off x="2876187" y="1870427"/>
            <a:ext cx="1080120" cy="2528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8" name="Диаграмма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714776"/>
              </p:ext>
            </p:extLst>
          </p:nvPr>
        </p:nvGraphicFramePr>
        <p:xfrm>
          <a:off x="250778" y="4015882"/>
          <a:ext cx="11472989" cy="2520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896568" y="3051107"/>
            <a:ext cx="953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Технолог</a:t>
            </a:r>
          </a:p>
          <a:p>
            <a:pPr algn="ctr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 ЦДНГ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9056" y="2940894"/>
            <a:ext cx="16272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Расписание:</a:t>
            </a:r>
          </a:p>
          <a:p>
            <a:pPr algn="ctr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:00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– скв.1</a:t>
            </a:r>
          </a:p>
          <a:p>
            <a:pPr algn="ctr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08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0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0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– скв.2</a:t>
            </a:r>
          </a:p>
          <a:p>
            <a:pPr algn="ctr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09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0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– скв.3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38047" y="3247120"/>
            <a:ext cx="2288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Пульт дистанционного </a:t>
            </a:r>
            <a:br>
              <a:rPr lang="ru-RU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управления ОКО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(ПДКУ)</a:t>
            </a:r>
          </a:p>
        </p:txBody>
      </p:sp>
      <p:cxnSp>
        <p:nvCxnSpPr>
          <p:cNvPr id="22" name="Прямая со стрелкой 21"/>
          <p:cNvCxnSpPr>
            <a:stCxn id="20" idx="2"/>
          </p:cNvCxnSpPr>
          <p:nvPr/>
        </p:nvCxnSpPr>
        <p:spPr>
          <a:xfrm>
            <a:off x="1162678" y="4018112"/>
            <a:ext cx="1047568" cy="38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20" idx="2"/>
          </p:cNvCxnSpPr>
          <p:nvPr/>
        </p:nvCxnSpPr>
        <p:spPr>
          <a:xfrm>
            <a:off x="1162678" y="4018112"/>
            <a:ext cx="501303" cy="111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20" idx="2"/>
          </p:cNvCxnSpPr>
          <p:nvPr/>
        </p:nvCxnSpPr>
        <p:spPr>
          <a:xfrm>
            <a:off x="1162678" y="4018112"/>
            <a:ext cx="1391952" cy="176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787E0D-68E7-470C-B7A5-3F2E682674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3" y="1376252"/>
            <a:ext cx="1494000" cy="14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2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90"/>
            <a:ext cx="12192000" cy="1183202"/>
          </a:xfrm>
          <a:prstGeom prst="rect">
            <a:avLst/>
          </a:prstGeom>
        </p:spPr>
      </p:pic>
      <p:sp>
        <p:nvSpPr>
          <p:cNvPr id="1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32912" y="512752"/>
            <a:ext cx="9144000" cy="404665"/>
          </a:xfrm>
        </p:spPr>
        <p:txBody>
          <a:bodyPr/>
          <a:lstStyle/>
          <a:p>
            <a:pPr algn="ctr"/>
            <a:fld id="{725C68B6-61C2-468F-89AB-4B9F7531AA68}" type="slidenum">
              <a:rPr lang="ru-RU" sz="18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6</a:t>
            </a:fld>
            <a:endParaRPr lang="ru-RU" sz="1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1830" y="838251"/>
            <a:ext cx="885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Предлагаемое решение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8560"/>
            <a:ext cx="12192000" cy="3157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021" y="3339527"/>
            <a:ext cx="247650" cy="23812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708" y="4009526"/>
            <a:ext cx="278276" cy="32625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7958" y="2662009"/>
            <a:ext cx="485775" cy="2667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963123" y="2620932"/>
            <a:ext cx="238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Период работы скважины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83733" y="3137118"/>
            <a:ext cx="264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Часы максимума </a:t>
            </a:r>
          </a:p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потребления электроэнергии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63123" y="3859536"/>
            <a:ext cx="3099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Количество одновременно работающих скважин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75" y="1169222"/>
            <a:ext cx="75914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9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90"/>
            <a:ext cx="12192000" cy="1183202"/>
          </a:xfrm>
          <a:prstGeom prst="rect">
            <a:avLst/>
          </a:prstGeom>
        </p:spPr>
      </p:pic>
      <p:sp>
        <p:nvSpPr>
          <p:cNvPr id="1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32912" y="512752"/>
            <a:ext cx="9144000" cy="404665"/>
          </a:xfrm>
        </p:spPr>
        <p:txBody>
          <a:bodyPr/>
          <a:lstStyle/>
          <a:p>
            <a:pPr algn="ctr"/>
            <a:fld id="{725C68B6-61C2-468F-89AB-4B9F7531AA68}" type="slidenum">
              <a:rPr lang="ru-RU" sz="18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7</a:t>
            </a:fld>
            <a:endParaRPr lang="ru-RU" sz="1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838" y="852285"/>
            <a:ext cx="885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Решение - Генетический алгоритм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8560"/>
            <a:ext cx="12192000" cy="31571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79" y="1424745"/>
            <a:ext cx="2410611" cy="4647085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9393581" y="2585927"/>
            <a:ext cx="108000" cy="108000"/>
          </a:xfrm>
          <a:prstGeom prst="ellipse">
            <a:avLst/>
          </a:prstGeom>
          <a:solidFill>
            <a:srgbClr val="0ED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395595" y="3372930"/>
            <a:ext cx="108000" cy="108000"/>
          </a:xfrm>
          <a:prstGeom prst="ellipse">
            <a:avLst/>
          </a:prstGeom>
          <a:solidFill>
            <a:srgbClr val="000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9393581" y="2980928"/>
            <a:ext cx="108000" cy="108000"/>
          </a:xfrm>
          <a:prstGeom prst="ellipse">
            <a:avLst/>
          </a:prstGeom>
          <a:solidFill>
            <a:srgbClr val="FEF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551043" y="2470650"/>
            <a:ext cx="2114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Глобальный минимум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77402" y="2863984"/>
            <a:ext cx="1821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Первое поколение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77402" y="3259717"/>
            <a:ext cx="2028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Множество решений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7ABBB2-4155-4606-BFBC-B22A7AACE6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189" y="1335686"/>
            <a:ext cx="5229955" cy="4744112"/>
          </a:xfrm>
          <a:prstGeom prst="rect">
            <a:avLst/>
          </a:prstGeom>
        </p:spPr>
      </p:pic>
      <p:sp>
        <p:nvSpPr>
          <p:cNvPr id="19" name="Овал 18">
            <a:extLst>
              <a:ext uri="{FF2B5EF4-FFF2-40B4-BE49-F238E27FC236}">
                <a16:creationId xmlns:a16="http://schemas.microsoft.com/office/drawing/2014/main" id="{855327E4-6BF0-4D04-A76B-8E3639FB341D}"/>
              </a:ext>
            </a:extLst>
          </p:cNvPr>
          <p:cNvSpPr/>
          <p:nvPr/>
        </p:nvSpPr>
        <p:spPr>
          <a:xfrm>
            <a:off x="9393581" y="3708637"/>
            <a:ext cx="108000" cy="108000"/>
          </a:xfrm>
          <a:prstGeom prst="ellipse">
            <a:avLst/>
          </a:prstGeom>
          <a:solidFill>
            <a:srgbClr val="00A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9ADA81-BDE0-4157-B4E3-67CCA37D2016}"/>
              </a:ext>
            </a:extLst>
          </p:cNvPr>
          <p:cNvSpPr txBox="1"/>
          <p:nvPr/>
        </p:nvSpPr>
        <p:spPr>
          <a:xfrm>
            <a:off x="9575388" y="3573291"/>
            <a:ext cx="17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Лучшее решений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65FDC4-207B-4D29-976F-D8694B0CDE78}"/>
              </a:ext>
            </a:extLst>
          </p:cNvPr>
          <p:cNvSpPr txBox="1"/>
          <p:nvPr/>
        </p:nvSpPr>
        <p:spPr>
          <a:xfrm>
            <a:off x="8751144" y="4890211"/>
            <a:ext cx="2927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26 621 существующих решений</a:t>
            </a:r>
            <a:br>
              <a:rPr lang="ru-RU" sz="1600" dirty="0"/>
            </a:br>
            <a:r>
              <a:rPr lang="ru-RU" sz="1600" dirty="0"/>
              <a:t>1 124 предложенных решений</a:t>
            </a:r>
          </a:p>
        </p:txBody>
      </p:sp>
    </p:spTree>
    <p:extLst>
      <p:ext uri="{BB962C8B-B14F-4D97-AF65-F5344CB8AC3E}">
        <p14:creationId xmlns:p14="http://schemas.microsoft.com/office/powerpoint/2010/main" val="157760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/>
          <a:srcRect l="1" t="13526" r="880" b="17425"/>
          <a:stretch/>
        </p:blipFill>
        <p:spPr>
          <a:xfrm>
            <a:off x="107063" y="1176313"/>
            <a:ext cx="8084474" cy="31596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90"/>
            <a:ext cx="12192000" cy="1183202"/>
          </a:xfrm>
          <a:prstGeom prst="rect">
            <a:avLst/>
          </a:prstGeom>
        </p:spPr>
      </p:pic>
      <p:sp>
        <p:nvSpPr>
          <p:cNvPr id="1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32912" y="512752"/>
            <a:ext cx="9144000" cy="404665"/>
          </a:xfrm>
        </p:spPr>
        <p:txBody>
          <a:bodyPr/>
          <a:lstStyle/>
          <a:p>
            <a:pPr algn="ctr"/>
            <a:fld id="{725C68B6-61C2-468F-89AB-4B9F7531AA68}" type="slidenum">
              <a:rPr lang="ru-RU" sz="18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8</a:t>
            </a:fld>
            <a:endParaRPr lang="ru-RU" sz="1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411" y="857724"/>
            <a:ext cx="885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Перспективы развития и внедрения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8560"/>
            <a:ext cx="12192000" cy="315718"/>
          </a:xfrm>
          <a:prstGeom prst="rect">
            <a:avLst/>
          </a:prstGeom>
        </p:spPr>
      </p:pic>
      <p:sp>
        <p:nvSpPr>
          <p:cNvPr id="16" name="Стрелка углом вверх 15"/>
          <p:cNvSpPr/>
          <p:nvPr/>
        </p:nvSpPr>
        <p:spPr>
          <a:xfrm flipV="1">
            <a:off x="8541505" y="2023492"/>
            <a:ext cx="812231" cy="749358"/>
          </a:xfrm>
          <a:prstGeom prst="ben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3114661" y="4645567"/>
            <a:ext cx="2483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Модуль </a:t>
            </a:r>
          </a:p>
          <a:p>
            <a:pPr algn="ctr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«Контроль периодики»</a:t>
            </a:r>
          </a:p>
          <a:p>
            <a:pPr algn="ctr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ИС «ОКО ЦИТС НГДУ»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91537" y="1155885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Генетический</a:t>
            </a:r>
          </a:p>
          <a:p>
            <a:pPr algn="ctr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оптимизатор</a:t>
            </a:r>
          </a:p>
          <a:p>
            <a:pPr algn="ctr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расписания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979" y="2869301"/>
            <a:ext cx="6444208" cy="34203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385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90"/>
            <a:ext cx="12192000" cy="1183202"/>
          </a:xfrm>
          <a:prstGeom prst="rect">
            <a:avLst/>
          </a:prstGeom>
        </p:spPr>
      </p:pic>
      <p:sp>
        <p:nvSpPr>
          <p:cNvPr id="1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32912" y="512752"/>
            <a:ext cx="9144000" cy="404665"/>
          </a:xfrm>
        </p:spPr>
        <p:txBody>
          <a:bodyPr/>
          <a:lstStyle/>
          <a:p>
            <a:pPr algn="ctr"/>
            <a:fld id="{725C68B6-61C2-468F-89AB-4B9F7531AA68}" type="slidenum">
              <a:rPr lang="ru-RU" sz="18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9</a:t>
            </a:fld>
            <a:endParaRPr lang="ru-RU" sz="1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363" y="838099"/>
            <a:ext cx="885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Развертывание					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8560"/>
            <a:ext cx="12192000" cy="3157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70719" y="5761496"/>
            <a:ext cx="3416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Сервис «Генетический оптимизатор</a:t>
            </a:r>
          </a:p>
          <a:p>
            <a:pPr algn="ctr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расписания»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898" y="5547440"/>
            <a:ext cx="985801" cy="96359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63160" y="2022239"/>
            <a:ext cx="2051734" cy="2550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19136" y="2052420"/>
            <a:ext cx="188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Сервер ОКО ЦИТС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96687" y="2457039"/>
            <a:ext cx="1810186" cy="2071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534633" y="2581889"/>
            <a:ext cx="1734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Сервер приложений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649332" y="3084532"/>
            <a:ext cx="1437514" cy="516798"/>
          </a:xfrm>
          <a:prstGeom prst="rect">
            <a:avLst/>
          </a:prstGeom>
          <a:solidFill>
            <a:schemeClr val="bg2">
              <a:lumMod val="90000"/>
              <a:alpha val="58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649332" y="3170798"/>
            <a:ext cx="1016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Инстанция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824730" y="3863025"/>
            <a:ext cx="1074917" cy="5167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879901" y="3955871"/>
            <a:ext cx="1014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Dynaserver</a:t>
            </a:r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7" name="Прямая со стрелкой 26"/>
          <p:cNvCxnSpPr>
            <a:stCxn id="21" idx="2"/>
            <a:endCxn id="24" idx="0"/>
          </p:cNvCxnSpPr>
          <p:nvPr/>
        </p:nvCxnSpPr>
        <p:spPr>
          <a:xfrm flipH="1">
            <a:off x="1362189" y="3601330"/>
            <a:ext cx="5900" cy="2616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25385" y="4023722"/>
            <a:ext cx="427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  <a:endParaRPr lang="ru-RU" sz="3200" dirty="0"/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711" y="5098057"/>
            <a:ext cx="1093656" cy="6566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370476" y="5072882"/>
            <a:ext cx="141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Docker-image</a:t>
            </a:r>
            <a:r>
              <a:rPr lang="ru-RU" sz="160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с сервисом</a:t>
            </a:r>
          </a:p>
        </p:txBody>
      </p:sp>
      <p:sp>
        <p:nvSpPr>
          <p:cNvPr id="82" name="Прямоугольник 81"/>
          <p:cNvSpPr/>
          <p:nvPr/>
        </p:nvSpPr>
        <p:spPr>
          <a:xfrm>
            <a:off x="6534478" y="2984244"/>
            <a:ext cx="5397109" cy="1710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3" name="Рисунок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817" y="3943658"/>
            <a:ext cx="754229" cy="452817"/>
          </a:xfrm>
          <a:prstGeom prst="rect">
            <a:avLst/>
          </a:prstGeom>
        </p:spPr>
      </p:pic>
      <p:pic>
        <p:nvPicPr>
          <p:cNvPr id="84" name="Рисунок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755" y="3946951"/>
            <a:ext cx="754229" cy="452817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9327835" y="3980840"/>
            <a:ext cx="427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  <a:endParaRPr lang="ru-RU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9033126" y="2991643"/>
            <a:ext cx="141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Контейнер с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load balancer</a:t>
            </a:r>
            <a:endParaRPr lang="ru-RU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6" name="Прямая со стрелкой 75"/>
          <p:cNvCxnSpPr/>
          <p:nvPr/>
        </p:nvCxnSpPr>
        <p:spPr>
          <a:xfrm flipV="1">
            <a:off x="5692107" y="962346"/>
            <a:ext cx="7838" cy="469212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2880638" y="2052420"/>
            <a:ext cx="2051734" cy="2550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2936614" y="2082601"/>
            <a:ext cx="188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Сервер ОКО ЦИТС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3014165" y="2487220"/>
            <a:ext cx="1810186" cy="2071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3052111" y="2612070"/>
            <a:ext cx="1734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Сервер приложений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3342208" y="3893206"/>
            <a:ext cx="1074917" cy="5167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397379" y="3986052"/>
            <a:ext cx="1014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Dynaserver</a:t>
            </a:r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2" name="Прямая со стрелкой 61"/>
          <p:cNvCxnSpPr>
            <a:stCxn id="67" idx="2"/>
            <a:endCxn id="60" idx="0"/>
          </p:cNvCxnSpPr>
          <p:nvPr/>
        </p:nvCxnSpPr>
        <p:spPr>
          <a:xfrm flipH="1">
            <a:off x="3879667" y="3601330"/>
            <a:ext cx="7034" cy="291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17158" y="2943762"/>
            <a:ext cx="188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Сервер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NVIDIA</a:t>
            </a:r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0" name="Рисунок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817" y="3097650"/>
            <a:ext cx="754229" cy="45281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8308" y="3943657"/>
            <a:ext cx="754229" cy="452817"/>
          </a:xfrm>
          <a:prstGeom prst="rect">
            <a:avLst/>
          </a:prstGeom>
        </p:spPr>
      </p:pic>
      <p:cxnSp>
        <p:nvCxnSpPr>
          <p:cNvPr id="96" name="Прямая со стрелкой 95"/>
          <p:cNvCxnSpPr>
            <a:stCxn id="44" idx="0"/>
            <a:endCxn id="84" idx="2"/>
          </p:cNvCxnSpPr>
          <p:nvPr/>
        </p:nvCxnSpPr>
        <p:spPr>
          <a:xfrm flipH="1" flipV="1">
            <a:off x="7426870" y="4399768"/>
            <a:ext cx="1274669" cy="69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44" idx="0"/>
            <a:endCxn id="83" idx="2"/>
          </p:cNvCxnSpPr>
          <p:nvPr/>
        </p:nvCxnSpPr>
        <p:spPr>
          <a:xfrm flipH="1" flipV="1">
            <a:off x="8698932" y="4396475"/>
            <a:ext cx="2607" cy="70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44" idx="0"/>
            <a:endCxn id="93" idx="2"/>
          </p:cNvCxnSpPr>
          <p:nvPr/>
        </p:nvCxnSpPr>
        <p:spPr>
          <a:xfrm flipV="1">
            <a:off x="8701539" y="4396474"/>
            <a:ext cx="1663884" cy="70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90" idx="2"/>
            <a:endCxn id="84" idx="0"/>
          </p:cNvCxnSpPr>
          <p:nvPr/>
        </p:nvCxnSpPr>
        <p:spPr>
          <a:xfrm flipH="1">
            <a:off x="7426870" y="3550467"/>
            <a:ext cx="1272062" cy="396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90" idx="2"/>
            <a:endCxn id="83" idx="0"/>
          </p:cNvCxnSpPr>
          <p:nvPr/>
        </p:nvCxnSpPr>
        <p:spPr>
          <a:xfrm>
            <a:off x="8698932" y="3550467"/>
            <a:ext cx="0" cy="3931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stCxn id="90" idx="2"/>
            <a:endCxn id="93" idx="0"/>
          </p:cNvCxnSpPr>
          <p:nvPr/>
        </p:nvCxnSpPr>
        <p:spPr>
          <a:xfrm>
            <a:off x="8698932" y="3550467"/>
            <a:ext cx="1666491" cy="393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69" idx="2"/>
            <a:endCxn id="90" idx="0"/>
          </p:cNvCxnSpPr>
          <p:nvPr/>
        </p:nvCxnSpPr>
        <p:spPr>
          <a:xfrm>
            <a:off x="7287529" y="2134966"/>
            <a:ext cx="1411403" cy="9626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Прямоугольник 68"/>
          <p:cNvSpPr/>
          <p:nvPr/>
        </p:nvSpPr>
        <p:spPr>
          <a:xfrm>
            <a:off x="6261662" y="1722498"/>
            <a:ext cx="2051734" cy="412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6317638" y="1752679"/>
            <a:ext cx="188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Сервер ОКО ЦИТС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9176312" y="1722498"/>
            <a:ext cx="2051734" cy="412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9232288" y="1752679"/>
            <a:ext cx="188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Сервер ОКО ЦИТС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531020" y="1727802"/>
            <a:ext cx="427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  <a:endParaRPr lang="ru-RU" sz="3200" dirty="0"/>
          </a:p>
        </p:txBody>
      </p:sp>
      <p:cxnSp>
        <p:nvCxnSpPr>
          <p:cNvPr id="77" name="Прямая со стрелкой 76"/>
          <p:cNvCxnSpPr>
            <a:stCxn id="71" idx="2"/>
            <a:endCxn id="90" idx="0"/>
          </p:cNvCxnSpPr>
          <p:nvPr/>
        </p:nvCxnSpPr>
        <p:spPr>
          <a:xfrm flipH="1">
            <a:off x="8698932" y="2134966"/>
            <a:ext cx="1503247" cy="9626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7589" y="1273902"/>
            <a:ext cx="2128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Вариант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43183" y="1281003"/>
            <a:ext cx="2128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Вариант 2</a:t>
            </a:r>
          </a:p>
        </p:txBody>
      </p:sp>
      <p:pic>
        <p:nvPicPr>
          <p:cNvPr id="65" name="Рисунок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235" y="3179503"/>
            <a:ext cx="317734" cy="310575"/>
          </a:xfrm>
          <a:prstGeom prst="rect">
            <a:avLst/>
          </a:prstGeom>
        </p:spPr>
      </p:pic>
      <p:sp>
        <p:nvSpPr>
          <p:cNvPr id="67" name="Прямоугольник 66"/>
          <p:cNvSpPr/>
          <p:nvPr/>
        </p:nvSpPr>
        <p:spPr>
          <a:xfrm>
            <a:off x="3167944" y="3084532"/>
            <a:ext cx="1437514" cy="516798"/>
          </a:xfrm>
          <a:prstGeom prst="rect">
            <a:avLst/>
          </a:prstGeom>
          <a:solidFill>
            <a:schemeClr val="bg2">
              <a:lumMod val="90000"/>
              <a:alpha val="58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3167944" y="3170798"/>
            <a:ext cx="1016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Инстанция</a:t>
            </a:r>
          </a:p>
        </p:txBody>
      </p:sp>
      <p:pic>
        <p:nvPicPr>
          <p:cNvPr id="75" name="Рисунок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847" y="3179503"/>
            <a:ext cx="317734" cy="310575"/>
          </a:xfrm>
          <a:prstGeom prst="rect">
            <a:avLst/>
          </a:prstGeom>
        </p:spPr>
      </p:pic>
      <p:pic>
        <p:nvPicPr>
          <p:cNvPr id="78" name="Рисунок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916" y="5191602"/>
            <a:ext cx="388795" cy="38003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0337CE1-D1D3-4C84-B86C-DE403296AF00}"/>
              </a:ext>
            </a:extLst>
          </p:cNvPr>
          <p:cNvSpPr txBox="1"/>
          <p:nvPr/>
        </p:nvSpPr>
        <p:spPr>
          <a:xfrm>
            <a:off x="10610062" y="3914538"/>
            <a:ext cx="141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Контейнер с сервисом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624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702</Words>
  <Application>Microsoft Office PowerPoint</Application>
  <PresentationFormat>Широкоэкранный</PresentationFormat>
  <Paragraphs>192</Paragraphs>
  <Slides>15</Slides>
  <Notes>1</Notes>
  <HiddenSlides>2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JSC Surgutneftegas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Чобану Ирина Владимировна</dc:creator>
  <cp:lastModifiedBy>Неизвестный пользователь</cp:lastModifiedBy>
  <cp:revision>100</cp:revision>
  <dcterms:created xsi:type="dcterms:W3CDTF">2021-03-26T12:55:27Z</dcterms:created>
  <dcterms:modified xsi:type="dcterms:W3CDTF">2022-05-11T02:56:23Z</dcterms:modified>
</cp:coreProperties>
</file>