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varScale="1">
        <p:scale>
          <a:sx n="14" d="100"/>
          <a:sy n="14" d="100"/>
        </p:scale>
        <p:origin x="-3366" y="-210"/>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Placeholders</a:t>
            </a:r>
            <a:r>
              <a:rPr sz="9600" dirty="0" smtClean="0">
                <a:solidFill>
                  <a:srgbClr val="7F7F7F"/>
                </a:solidFill>
                <a:latin typeface="Calibri" pitchFamily="34" charset="0"/>
                <a:cs typeface="Calibri" panose="020F0502020204030204" pitchFamily="34" charset="0"/>
              </a:rPr>
              <a:t>:</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smtClean="0">
                <a:solidFill>
                  <a:srgbClr val="7F7F7F"/>
                </a:solidFill>
                <a:latin typeface="Calibri" pitchFamily="34" charset="0"/>
                <a:cs typeface="Calibri" panose="020F0502020204030204" pitchFamily="34" charset="0"/>
              </a:rPr>
              <a:t>various elements included</a:t>
            </a:r>
            <a:r>
              <a:rPr sz="6600" dirty="0" smtClean="0">
                <a:solidFill>
                  <a:srgbClr val="7F7F7F"/>
                </a:solidFill>
                <a:latin typeface="Calibri" pitchFamily="34" charset="0"/>
                <a:cs typeface="Calibri" panose="020F0502020204030204" pitchFamily="34" charset="0"/>
              </a:rPr>
              <a:t> </a:t>
            </a:r>
            <a:r>
              <a:rPr sz="6600" dirty="0">
                <a:solidFill>
                  <a:srgbClr val="7F7F7F"/>
                </a:solidFill>
                <a:latin typeface="Calibri" pitchFamily="34" charset="0"/>
                <a:cs typeface="Calibri" panose="020F0502020204030204" pitchFamily="34" charset="0"/>
              </a:rPr>
              <a:t>in this </a:t>
            </a:r>
            <a:r>
              <a:rPr lang="en-US" sz="6600" dirty="0" smtClean="0">
                <a:solidFill>
                  <a:srgbClr val="7F7F7F"/>
                </a:solidFill>
                <a:latin typeface="Calibri" pitchFamily="34" charset="0"/>
                <a:cs typeface="Calibri" panose="020F0502020204030204" pitchFamily="34" charset="0"/>
              </a:rPr>
              <a:t>poster are ones</a:t>
            </a:r>
            <a:r>
              <a:rPr lang="en-US" sz="6600" baseline="0" dirty="0" smtClean="0">
                <a:solidFill>
                  <a:srgbClr val="7F7F7F"/>
                </a:solidFill>
                <a:latin typeface="Calibri" pitchFamily="34" charset="0"/>
                <a:cs typeface="Calibri" panose="020F0502020204030204" pitchFamily="34" charset="0"/>
              </a:rPr>
              <a:t> we often see in medical, research, and scientific posters.</a:t>
            </a:r>
            <a:r>
              <a:rPr sz="6600" dirty="0" smtClean="0">
                <a:solidFill>
                  <a:srgbClr val="7F7F7F"/>
                </a:solidFill>
                <a:latin typeface="Calibri" pitchFamily="34" charset="0"/>
                <a:cs typeface="Calibri" panose="020F0502020204030204" pitchFamily="34" charset="0"/>
              </a:rPr>
              <a:t> </a:t>
            </a:r>
            <a:r>
              <a:rPr lang="en-US" sz="6600" dirty="0" smtClean="0">
                <a:solidFill>
                  <a:srgbClr val="7F7F7F"/>
                </a:solidFill>
                <a:latin typeface="Calibri" pitchFamily="34" charset="0"/>
                <a:cs typeface="Calibri" panose="020F0502020204030204" pitchFamily="34" charset="0"/>
              </a:rPr>
              <a:t>Feel</a:t>
            </a:r>
            <a:r>
              <a:rPr lang="en-US" sz="66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Image</a:t>
            </a:r>
            <a:r>
              <a:rPr lang="en-US" sz="9600" baseline="0" dirty="0" smtClean="0">
                <a:solidFill>
                  <a:srgbClr val="7F7F7F"/>
                </a:solidFill>
                <a:latin typeface="Calibri" pitchFamily="34" charset="0"/>
                <a:cs typeface="Calibri" panose="020F0502020204030204" pitchFamily="34" charset="0"/>
              </a:rPr>
              <a:t> Quality</a:t>
            </a:r>
            <a:r>
              <a:rPr lang="en-US" sz="9600" dirty="0" smtClean="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smtClean="0">
                <a:solidFill>
                  <a:srgbClr val="7F7F7F"/>
                </a:solidFill>
                <a:latin typeface="Calibri" pitchFamily="34" charset="0"/>
                <a:cs typeface="Calibri" panose="020F0502020204030204" pitchFamily="34" charset="0"/>
              </a:rPr>
              <a:t>Insert, Picture</a:t>
            </a:r>
            <a:r>
              <a:rPr lang="en-US" sz="66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smtClean="0">
                <a:solidFill>
                  <a:srgbClr val="7F7F7F"/>
                </a:solidFill>
                <a:latin typeface="Calibri" pitchFamily="34" charset="0"/>
                <a:cs typeface="Calibri" panose="020F0502020204030204" pitchFamily="34" charset="0"/>
              </a:rPr>
              <a:t>150-200 pixels per inch in their final printed size</a:t>
            </a:r>
            <a:r>
              <a:rPr lang="en-US" sz="6600" dirty="0" smtClean="0">
                <a:solidFill>
                  <a:srgbClr val="7F7F7F"/>
                </a:solidFill>
                <a:latin typeface="Calibri" pitchFamily="34" charset="0"/>
                <a:cs typeface="Calibri" panose="020F0502020204030204" pitchFamily="34" charset="0"/>
              </a:rPr>
              <a:t>. For instance, a 1600 x 1200 pixel</a:t>
            </a:r>
            <a:r>
              <a:rPr lang="en-US" sz="6600" baseline="0" dirty="0" smtClean="0">
                <a:solidFill>
                  <a:srgbClr val="7F7F7F"/>
                </a:solidFill>
                <a:latin typeface="Calibri" pitchFamily="34" charset="0"/>
                <a:cs typeface="Calibri" panose="020F0502020204030204" pitchFamily="34" charset="0"/>
              </a:rPr>
              <a:t> photo will usually look fine up to </a:t>
            </a:r>
            <a:r>
              <a:rPr lang="en-US" sz="66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4800" dirty="0" smtClean="0">
                <a:solidFill>
                  <a:srgbClr val="7F7F7F"/>
                </a:solidFill>
                <a:latin typeface="Calibri" pitchFamily="34" charset="0"/>
                <a:cs typeface="Calibri" panose="020F0502020204030204" pitchFamily="34" charset="0"/>
              </a:rPr>
              <a:t/>
            </a:r>
            <a:br>
              <a:rPr lang="en-US" sz="4800" dirty="0" smtClean="0">
                <a:solidFill>
                  <a:srgbClr val="7F7F7F"/>
                </a:solidFill>
                <a:latin typeface="Calibri" pitchFamily="34" charset="0"/>
                <a:cs typeface="Calibri" panose="020F0502020204030204" pitchFamily="34" charset="0"/>
              </a:rPr>
            </a:br>
            <a:r>
              <a:rPr lang="en-US" sz="48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Change</a:t>
              </a:r>
              <a:r>
                <a:rPr lang="en-US" sz="9600" baseline="0" dirty="0" smtClean="0">
                  <a:solidFill>
                    <a:schemeClr val="bg1">
                      <a:lumMod val="50000"/>
                    </a:schemeClr>
                  </a:solidFill>
                  <a:latin typeface="Calibri" pitchFamily="34" charset="0"/>
                  <a:cs typeface="Calibri" panose="020F0502020204030204" pitchFamily="34" charset="0"/>
                </a:rPr>
                <a:t> Color Theme</a:t>
              </a:r>
              <a:r>
                <a:rPr lang="en-US" sz="9600" dirty="0" smtClean="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smtClean="0">
                  <a:solidFill>
                    <a:schemeClr val="bg1">
                      <a:lumMod val="50000"/>
                    </a:schemeClr>
                  </a:solidFill>
                  <a:latin typeface="Calibri" pitchFamily="34" charset="0"/>
                  <a:cs typeface="Calibri" panose="020F0502020204030204" pitchFamily="34" charset="0"/>
                </a:rPr>
                <a:t>Design</a:t>
              </a:r>
              <a:r>
                <a:rPr lang="en-US" sz="6600" baseline="0" dirty="0" smtClean="0">
                  <a:solidFill>
                    <a:schemeClr val="bg1">
                      <a:lumMod val="50000"/>
                    </a:schemeClr>
                  </a:solidFill>
                  <a:latin typeface="Calibri" pitchFamily="34" charset="0"/>
                  <a:cs typeface="Calibri" panose="020F0502020204030204" pitchFamily="34" charset="0"/>
                </a:rPr>
                <a:t> tab, then select the </a:t>
              </a:r>
              <a:r>
                <a:rPr lang="en-US" sz="6600" b="1" baseline="0" dirty="0" smtClean="0">
                  <a:solidFill>
                    <a:schemeClr val="bg1">
                      <a:lumMod val="50000"/>
                    </a:schemeClr>
                  </a:solidFill>
                  <a:latin typeface="Calibri" pitchFamily="34" charset="0"/>
                  <a:cs typeface="Calibri" panose="020F0502020204030204" pitchFamily="34" charset="0"/>
                </a:rPr>
                <a:t>Colors</a:t>
              </a:r>
              <a:r>
                <a:rPr lang="en-US" sz="66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Once your poster file is ready, visit</a:t>
              </a:r>
              <a:r>
                <a:rPr lang="en-US" sz="6600" baseline="0" dirty="0" smtClean="0">
                  <a:solidFill>
                    <a:schemeClr val="bg1">
                      <a:lumMod val="50000"/>
                    </a:schemeClr>
                  </a:solidFill>
                  <a:latin typeface="Calibri" pitchFamily="34" charset="0"/>
                  <a:cs typeface="Calibri" panose="020F0502020204030204" pitchFamily="34" charset="0"/>
                </a:rPr>
                <a:t> </a:t>
              </a:r>
              <a:r>
                <a:rPr lang="en-US" sz="6600" b="1" baseline="0" dirty="0" smtClean="0">
                  <a:solidFill>
                    <a:schemeClr val="bg1">
                      <a:lumMod val="50000"/>
                    </a:schemeClr>
                  </a:solidFill>
                  <a:latin typeface="Calibri" pitchFamily="34" charset="0"/>
                  <a:cs typeface="Calibri" panose="020F0502020204030204" pitchFamily="34" charset="0"/>
                </a:rPr>
                <a:t>www.genigraphics.com</a:t>
              </a:r>
              <a:r>
                <a:rPr lang="en-US" sz="66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smtClean="0">
                  <a:solidFill>
                    <a:schemeClr val="bg1">
                      <a:lumMod val="50000"/>
                    </a:schemeClr>
                  </a:solidFill>
                  <a:latin typeface="Calibri" pitchFamily="34" charset="0"/>
                  <a:cs typeface="Calibri" panose="020F0502020204030204" pitchFamily="34" charset="0"/>
                </a:rPr>
                <a:t>US and Canada:  1-800-790-4001</a:t>
              </a:r>
              <a:br>
                <a:rPr lang="en-US" sz="6600" baseline="0" dirty="0" smtClean="0">
                  <a:solidFill>
                    <a:schemeClr val="bg1">
                      <a:lumMod val="50000"/>
                    </a:schemeClr>
                  </a:solidFill>
                  <a:latin typeface="Calibri" pitchFamily="34" charset="0"/>
                  <a:cs typeface="Calibri" panose="020F0502020204030204" pitchFamily="34" charset="0"/>
                </a:rPr>
              </a:br>
              <a:r>
                <a:rPr lang="en-US" sz="66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800" dirty="0" smtClean="0">
                  <a:solidFill>
                    <a:schemeClr val="bg1">
                      <a:lumMod val="50000"/>
                    </a:schemeClr>
                  </a:solidFill>
                  <a:latin typeface="Calibri" pitchFamily="34" charset="0"/>
                  <a:cs typeface="Calibri" panose="020F0502020204030204" pitchFamily="34" charset="0"/>
                </a:rPr>
                <a:t/>
              </a:r>
              <a:br>
                <a:rPr lang="en-US" sz="4800" dirty="0" smtClean="0">
                  <a:solidFill>
                    <a:schemeClr val="bg1">
                      <a:lumMod val="50000"/>
                    </a:schemeClr>
                  </a:solidFill>
                  <a:latin typeface="Calibri" pitchFamily="34" charset="0"/>
                  <a:cs typeface="Calibri" panose="020F0502020204030204" pitchFamily="34" charset="0"/>
                </a:rPr>
              </a:br>
              <a:r>
                <a:rPr lang="en-US" sz="48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1/5/2016</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43458"/>
            <a:ext cx="219456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Template Provided By Genigraphics – </a:t>
            </a:r>
            <a:r>
              <a:rPr lang="en-US" sz="8000" b="1" dirty="0" smtClean="0">
                <a:solidFill>
                  <a:schemeClr val="accent3">
                    <a:lumMod val="20000"/>
                    <a:lumOff val="80000"/>
                  </a:schemeClr>
                </a:solidFill>
                <a:latin typeface="+mn-lt"/>
              </a:rPr>
              <a:t>800.790.4001</a:t>
            </a:r>
            <a:endParaRPr lang="en-US" sz="8000" b="1" dirty="0">
              <a:solidFill>
                <a:schemeClr val="accent3">
                  <a:lumMod val="20000"/>
                  <a:lumOff val="80000"/>
                </a:schemeClr>
              </a:solidFill>
              <a:latin typeface="+mn-lt"/>
            </a:endParaRPr>
          </a:p>
          <a:p>
            <a:pPr algn="ctr" eaLnBrk="1" hangingPunct="1"/>
            <a:r>
              <a:rPr lang="en-US" sz="80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5486400" y="32004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John Smith, MD</a:t>
            </a:r>
            <a:r>
              <a:rPr lang="en-US" sz="4800" baseline="30000" dirty="0">
                <a:solidFill>
                  <a:schemeClr val="accent3">
                    <a:lumMod val="20000"/>
                    <a:lumOff val="80000"/>
                  </a:schemeClr>
                </a:solidFill>
                <a:latin typeface="+mn-lt"/>
              </a:rPr>
              <a:t>1</a:t>
            </a:r>
            <a:r>
              <a:rPr lang="en-US" sz="4800" dirty="0">
                <a:solidFill>
                  <a:schemeClr val="accent3">
                    <a:lumMod val="20000"/>
                    <a:lumOff val="80000"/>
                  </a:schemeClr>
                </a:solidFill>
                <a:latin typeface="+mn-lt"/>
              </a:rPr>
              <a:t>; Jane Doe, PhD</a:t>
            </a:r>
            <a:r>
              <a:rPr lang="en-US" sz="4800" baseline="30000" dirty="0">
                <a:solidFill>
                  <a:schemeClr val="accent3">
                    <a:lumMod val="20000"/>
                    <a:lumOff val="80000"/>
                  </a:schemeClr>
                </a:solidFill>
                <a:latin typeface="+mn-lt"/>
              </a:rPr>
              <a:t>2</a:t>
            </a:r>
            <a:r>
              <a:rPr lang="en-US" sz="4800" dirty="0">
                <a:solidFill>
                  <a:schemeClr val="accent3">
                    <a:lumMod val="20000"/>
                    <a:lumOff val="80000"/>
                  </a:schemeClr>
                </a:solidFill>
                <a:latin typeface="+mn-lt"/>
              </a:rPr>
              <a:t>; Frederick </a:t>
            </a:r>
            <a:r>
              <a:rPr lang="en-US" sz="4800" dirty="0" smtClean="0">
                <a:solidFill>
                  <a:schemeClr val="accent3">
                    <a:lumMod val="20000"/>
                    <a:lumOff val="80000"/>
                  </a:schemeClr>
                </a:solidFill>
                <a:latin typeface="+mn-lt"/>
              </a:rPr>
              <a:t>Jones, </a:t>
            </a:r>
            <a:r>
              <a:rPr lang="en-US" sz="4800" dirty="0">
                <a:solidFill>
                  <a:schemeClr val="accent3">
                    <a:lumMod val="20000"/>
                    <a:lumOff val="80000"/>
                  </a:schemeClr>
                </a:solidFill>
                <a:latin typeface="+mn-lt"/>
              </a:rPr>
              <a:t>MD, PhD</a:t>
            </a:r>
            <a:r>
              <a:rPr lang="en-US" sz="4800" baseline="30000" dirty="0">
                <a:solidFill>
                  <a:schemeClr val="accent3">
                    <a:lumMod val="20000"/>
                    <a:lumOff val="80000"/>
                  </a:schemeClr>
                </a:solidFill>
                <a:latin typeface="+mn-lt"/>
              </a:rPr>
              <a:t>1,2</a:t>
            </a:r>
          </a:p>
          <a:p>
            <a:pPr algn="ctr" eaLnBrk="1" hangingPunct="1"/>
            <a:r>
              <a:rPr lang="en-US" sz="4800" baseline="30000" dirty="0">
                <a:solidFill>
                  <a:schemeClr val="accent3">
                    <a:lumMod val="20000"/>
                    <a:lumOff val="80000"/>
                  </a:schemeClr>
                </a:solidFill>
                <a:latin typeface="+mn-lt"/>
              </a:rPr>
              <a:t>1</a:t>
            </a:r>
            <a:r>
              <a:rPr lang="en-US" sz="4800" dirty="0">
                <a:solidFill>
                  <a:schemeClr val="accent3">
                    <a:lumMod val="20000"/>
                    <a:lumOff val="80000"/>
                  </a:schemeClr>
                </a:solidFill>
                <a:latin typeface="+mn-lt"/>
              </a:rPr>
              <a:t>University of Affiliation, </a:t>
            </a:r>
            <a:r>
              <a:rPr lang="en-US" sz="4800" baseline="30000" dirty="0">
                <a:solidFill>
                  <a:schemeClr val="accent3">
                    <a:lumMod val="20000"/>
                    <a:lumOff val="80000"/>
                  </a:schemeClr>
                </a:solidFill>
                <a:latin typeface="+mn-lt"/>
              </a:rPr>
              <a:t>2</a:t>
            </a:r>
            <a:r>
              <a:rPr lang="en-US" sz="4800" dirty="0">
                <a:solidFill>
                  <a:schemeClr val="accent3">
                    <a:lumMod val="20000"/>
                    <a:lumOff val="80000"/>
                  </a:schemeClr>
                </a:solidFill>
                <a:latin typeface="+mn-lt"/>
              </a:rPr>
              <a:t>Medical Center of Affiliation</a:t>
            </a:r>
          </a:p>
        </p:txBody>
      </p:sp>
      <p:sp>
        <p:nvSpPr>
          <p:cNvPr id="24" name="TextBox 23"/>
          <p:cNvSpPr txBox="1"/>
          <p:nvPr/>
        </p:nvSpPr>
        <p:spPr>
          <a:xfrm>
            <a:off x="1828800" y="40050719"/>
            <a:ext cx="14173200" cy="2651760"/>
          </a:xfrm>
          <a:prstGeom prst="rect">
            <a:avLst/>
          </a:prstGeom>
          <a:solidFill>
            <a:schemeClr val="accent1">
              <a:lumMod val="40000"/>
              <a:lumOff val="60000"/>
            </a:schemeClr>
          </a:solidFill>
        </p:spPr>
        <p:txBody>
          <a:bodyPr wrap="none" rtlCol="0">
            <a:spAutoFit/>
          </a:bodyPr>
          <a:lstStyle/>
          <a:p>
            <a:r>
              <a:rPr lang="en-US" sz="3200" dirty="0" smtClean="0"/>
              <a:t>&lt;your name&gt;</a:t>
            </a:r>
          </a:p>
          <a:p>
            <a:r>
              <a:rPr lang="en-US" sz="3200" dirty="0" smtClean="0"/>
              <a:t>&lt;your organization&gt;</a:t>
            </a:r>
          </a:p>
          <a:p>
            <a:r>
              <a:rPr lang="en-US" sz="3200" dirty="0" smtClean="0"/>
              <a:t>Email:</a:t>
            </a:r>
          </a:p>
          <a:p>
            <a:r>
              <a:rPr lang="en-US" sz="3200" dirty="0" smtClean="0"/>
              <a:t>Website:</a:t>
            </a:r>
          </a:p>
          <a:p>
            <a:r>
              <a:rPr lang="en-US" sz="3200" dirty="0" smtClean="0"/>
              <a:t>Phone:</a:t>
            </a:r>
            <a:endParaRPr lang="en-US" sz="3200" dirty="0"/>
          </a:p>
        </p:txBody>
      </p:sp>
      <p:sp>
        <p:nvSpPr>
          <p:cNvPr id="25" name="TextBox 24"/>
          <p:cNvSpPr txBox="1"/>
          <p:nvPr/>
        </p:nvSpPr>
        <p:spPr>
          <a:xfrm>
            <a:off x="1828800" y="38862000"/>
            <a:ext cx="2638671" cy="1015663"/>
          </a:xfrm>
          <a:prstGeom prst="rect">
            <a:avLst/>
          </a:prstGeom>
          <a:noFill/>
        </p:spPr>
        <p:txBody>
          <a:bodyPr wrap="none" rtlCol="0">
            <a:spAutoFit/>
          </a:bodyPr>
          <a:lstStyle/>
          <a:p>
            <a:r>
              <a:rPr lang="en-US" sz="6000" b="1" dirty="0" smtClean="0"/>
              <a:t>Contact</a:t>
            </a:r>
            <a:endParaRPr lang="en-US" sz="6000" b="1" dirty="0"/>
          </a:p>
        </p:txBody>
      </p:sp>
      <p:sp>
        <p:nvSpPr>
          <p:cNvPr id="26" name="TextBox 25"/>
          <p:cNvSpPr txBox="1"/>
          <p:nvPr/>
        </p:nvSpPr>
        <p:spPr>
          <a:xfrm>
            <a:off x="16916400" y="40050719"/>
            <a:ext cx="14173200" cy="2926080"/>
          </a:xfrm>
          <a:prstGeom prst="rect">
            <a:avLst/>
          </a:prstGeom>
          <a:noFill/>
        </p:spPr>
        <p:txBody>
          <a:bodyPr wrap="square" tIns="91440" bIns="91440" numCol="1" spcCol="457200" rtlCol="0">
            <a:noAutofit/>
          </a:bodyPr>
          <a:lstStyle/>
          <a:p>
            <a:pPr marL="457200" indent="-457200">
              <a:buFont typeface="+mj-lt"/>
              <a:buAutoNum type="arabicPeriod"/>
            </a:pPr>
            <a:r>
              <a:rPr lang="en-US" sz="1800" dirty="0" smtClean="0"/>
              <a:t> </a:t>
            </a:r>
          </a:p>
          <a:p>
            <a:pPr marL="457200" indent="-457200">
              <a:buFont typeface="+mj-lt"/>
              <a:buAutoNum type="arabicPeriod"/>
            </a:pPr>
            <a:r>
              <a:rPr lang="en-US" sz="1800" dirty="0"/>
              <a:t> </a:t>
            </a:r>
            <a:endParaRPr lang="en-US" sz="1800" dirty="0" smtClean="0"/>
          </a:p>
          <a:p>
            <a:pPr marL="457200" indent="-457200">
              <a:buFont typeface="+mj-lt"/>
              <a:buAutoNum type="arabicPeriod"/>
            </a:pPr>
            <a:r>
              <a:rPr lang="en-US" sz="1800" dirty="0"/>
              <a:t> </a:t>
            </a:r>
            <a:endParaRPr lang="en-US" sz="1800" dirty="0" smtClean="0"/>
          </a:p>
          <a:p>
            <a:pPr marL="457200" indent="-457200">
              <a:buFont typeface="+mj-lt"/>
              <a:buAutoNum type="arabicPeriod"/>
            </a:pPr>
            <a:r>
              <a:rPr lang="en-US" sz="1800" dirty="0"/>
              <a:t> </a:t>
            </a:r>
            <a:endParaRPr lang="en-US" sz="1800" dirty="0" smtClean="0"/>
          </a:p>
          <a:p>
            <a:pPr marL="457200" indent="-457200">
              <a:buFont typeface="+mj-lt"/>
              <a:buAutoNum type="arabicPeriod"/>
            </a:pPr>
            <a:r>
              <a:rPr lang="en-US" sz="1800" dirty="0"/>
              <a:t> </a:t>
            </a:r>
            <a:endParaRPr lang="en-US" sz="1800" dirty="0" smtClean="0"/>
          </a:p>
          <a:p>
            <a:pPr marL="457200" indent="-457200">
              <a:buFont typeface="+mj-lt"/>
              <a:buAutoNum type="arabicPeriod"/>
            </a:pPr>
            <a:r>
              <a:rPr lang="en-US" sz="1800" dirty="0"/>
              <a:t> </a:t>
            </a:r>
            <a:endParaRPr lang="en-US" sz="1800" dirty="0" smtClean="0"/>
          </a:p>
          <a:p>
            <a:pPr marL="457200" indent="-457200">
              <a:buFont typeface="+mj-lt"/>
              <a:buAutoNum type="arabicPeriod"/>
            </a:pPr>
            <a:r>
              <a:rPr lang="en-US" sz="1800" dirty="0"/>
              <a:t> </a:t>
            </a:r>
            <a:endParaRPr lang="en-US" sz="1800" dirty="0" smtClean="0"/>
          </a:p>
          <a:p>
            <a:pPr marL="457200" indent="-457200">
              <a:buFont typeface="+mj-lt"/>
              <a:buAutoNum type="arabicPeriod"/>
            </a:pPr>
            <a:r>
              <a:rPr lang="en-US" sz="1800" dirty="0"/>
              <a:t> </a:t>
            </a:r>
            <a:endParaRPr lang="en-US" sz="1800" dirty="0" smtClean="0"/>
          </a:p>
          <a:p>
            <a:pPr marL="457200" indent="-457200">
              <a:buFont typeface="+mj-lt"/>
              <a:buAutoNum type="arabicPeriod"/>
            </a:pPr>
            <a:r>
              <a:rPr lang="en-US" sz="1800" dirty="0"/>
              <a:t> </a:t>
            </a:r>
            <a:endParaRPr lang="en-US" sz="1800" dirty="0" smtClean="0"/>
          </a:p>
          <a:p>
            <a:pPr marL="457200" indent="-457200">
              <a:buFont typeface="+mj-lt"/>
              <a:buAutoNum type="arabicPeriod"/>
            </a:pPr>
            <a:r>
              <a:rPr lang="en-US" sz="1800" dirty="0" smtClean="0"/>
              <a:t>  </a:t>
            </a:r>
          </a:p>
          <a:p>
            <a:pPr marL="457200" indent="-457200">
              <a:buFont typeface="+mj-lt"/>
              <a:buAutoNum type="arabicPeriod"/>
            </a:pPr>
            <a:endParaRPr lang="en-US" sz="1800" dirty="0"/>
          </a:p>
        </p:txBody>
      </p:sp>
      <p:sp>
        <p:nvSpPr>
          <p:cNvPr id="27" name="TextBox 26"/>
          <p:cNvSpPr txBox="1"/>
          <p:nvPr/>
        </p:nvSpPr>
        <p:spPr>
          <a:xfrm>
            <a:off x="16916400" y="38862000"/>
            <a:ext cx="3689793" cy="1015663"/>
          </a:xfrm>
          <a:prstGeom prst="rect">
            <a:avLst/>
          </a:prstGeom>
          <a:noFill/>
        </p:spPr>
        <p:txBody>
          <a:bodyPr wrap="none" rtlCol="0">
            <a:spAutoFit/>
          </a:bodyPr>
          <a:lstStyle/>
          <a:p>
            <a:r>
              <a:rPr lang="en-US" sz="6000" b="1" dirty="0" smtClean="0"/>
              <a:t>References</a:t>
            </a:r>
            <a:endParaRPr lang="en-US" sz="6000" b="1" dirty="0"/>
          </a:p>
        </p:txBody>
      </p:sp>
      <p:sp>
        <p:nvSpPr>
          <p:cNvPr id="10" name="Text Box 189"/>
          <p:cNvSpPr txBox="1">
            <a:spLocks noChangeArrowheads="1"/>
          </p:cNvSpPr>
          <p:nvPr/>
        </p:nvSpPr>
        <p:spPr bwMode="auto">
          <a:xfrm>
            <a:off x="1828800" y="7086600"/>
            <a:ext cx="14173200" cy="627864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a:t>
            </a:r>
            <a:r>
              <a:rPr lang="en-US" sz="3200" dirty="0" smtClean="0">
                <a:latin typeface="Calibri" pitchFamily="34" charset="0"/>
              </a:rPr>
              <a:t>. To turn off that feature, right click inside this box and go to </a:t>
            </a:r>
            <a:r>
              <a:rPr lang="en-US" sz="3200" b="1" dirty="0" smtClean="0">
                <a:latin typeface="Calibri" pitchFamily="34" charset="0"/>
              </a:rPr>
              <a:t>Format Shape, Text Box, Autofit</a:t>
            </a:r>
            <a:r>
              <a:rPr lang="en-US" sz="3200" dirty="0" smtClean="0">
                <a:latin typeface="Calibri" pitchFamily="34" charset="0"/>
              </a:rPr>
              <a:t>, and select the “Do Not Autofit” radio button.</a:t>
            </a:r>
            <a:endParaRPr lang="en-US" sz="3200" dirty="0">
              <a:latin typeface="Calibri" pitchFamily="34" charset="0"/>
            </a:endParaRPr>
          </a:p>
          <a:p>
            <a:pPr eaLnBrk="1" hangingPunct="1"/>
            <a:endParaRPr lang="en-US" sz="3200" dirty="0">
              <a:latin typeface="Calibri" pitchFamily="34" charset="0"/>
            </a:endParaRPr>
          </a:p>
          <a:p>
            <a:pPr eaLnBrk="1" hangingPunct="1"/>
            <a:r>
              <a:rPr lang="en-US" sz="3200" dirty="0" smtClean="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smtClean="0">
                <a:latin typeface="Calibri" pitchFamily="34" charset="0"/>
              </a:rPr>
              <a:t>Zoom out to 100% to preview what this will look like on your printed poster.</a:t>
            </a:r>
            <a:endParaRPr lang="en-US" sz="3200" dirty="0">
              <a:latin typeface="Calibri" pitchFamily="34" charset="0"/>
            </a:endParaRPr>
          </a:p>
        </p:txBody>
      </p:sp>
      <p:sp>
        <p:nvSpPr>
          <p:cNvPr id="32" name="Rectangle 31"/>
          <p:cNvSpPr/>
          <p:nvPr/>
        </p:nvSpPr>
        <p:spPr>
          <a:xfrm>
            <a:off x="1828800" y="61722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smtClean="0">
                <a:solidFill>
                  <a:schemeClr val="accent3">
                    <a:lumMod val="20000"/>
                    <a:lumOff val="80000"/>
                  </a:schemeClr>
                </a:solidFill>
              </a:rPr>
              <a:t>Abstract</a:t>
            </a:r>
            <a:endParaRPr lang="en-US" sz="6000" b="1" dirty="0">
              <a:solidFill>
                <a:schemeClr val="accent3">
                  <a:lumMod val="20000"/>
                  <a:lumOff val="80000"/>
                </a:schemeClr>
              </a:solidFill>
            </a:endParaRPr>
          </a:p>
        </p:txBody>
      </p:sp>
      <p:sp>
        <p:nvSpPr>
          <p:cNvPr id="15" name="Text Box 194"/>
          <p:cNvSpPr txBox="1">
            <a:spLocks noChangeArrowheads="1"/>
          </p:cNvSpPr>
          <p:nvPr/>
        </p:nvSpPr>
        <p:spPr bwMode="auto">
          <a:xfrm>
            <a:off x="16916400" y="7086600"/>
            <a:ext cx="14173200" cy="7755969"/>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t>
            </a:r>
            <a:r>
              <a:rPr lang="en-US" sz="3200" dirty="0" smtClean="0">
                <a:latin typeface="Calibri" pitchFamily="34" charset="0"/>
              </a:rPr>
              <a:t>Results </a:t>
            </a:r>
            <a:r>
              <a:rPr lang="en-US" sz="3200" dirty="0">
                <a:latin typeface="Calibri" pitchFamily="34" charset="0"/>
              </a:rPr>
              <a:t>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a:t>
            </a:r>
            <a:r>
              <a:rPr lang="en-US" sz="3200" dirty="0" smtClean="0">
                <a:latin typeface="Calibri" pitchFamily="34" charset="0"/>
              </a:rPr>
              <a:t>read </a:t>
            </a:r>
            <a:r>
              <a:rPr lang="en-US" sz="3200" dirty="0">
                <a:latin typeface="Calibri" pitchFamily="34" charset="0"/>
              </a:rPr>
              <a:t>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r>
              <a:rPr lang="en-US" sz="3200" dirty="0" smtClean="0">
                <a:latin typeface="Calibri" pitchFamily="34" charset="0"/>
              </a:rPr>
              <a:t>.</a:t>
            </a:r>
          </a:p>
          <a:p>
            <a:pPr eaLnBrk="1" hangingPunct="1"/>
            <a:endParaRPr lang="en-US" sz="3200" dirty="0">
              <a:latin typeface="Calibri" pitchFamily="34" charset="0"/>
            </a:endParaRPr>
          </a:p>
          <a:p>
            <a:pPr eaLnBrk="1" hangingPunct="1"/>
            <a:r>
              <a:rPr lang="en-US" sz="3200" dirty="0" smtClean="0">
                <a:latin typeface="Calibri" pitchFamily="34" charset="0"/>
              </a:rPr>
              <a:t>Speaking of Results, yours will look better if you remember to run a spell-check on your poster! After you’ve added your content click on </a:t>
            </a:r>
            <a:r>
              <a:rPr lang="en-US" sz="3200" b="1" dirty="0" smtClean="0">
                <a:latin typeface="Calibri" pitchFamily="34" charset="0"/>
              </a:rPr>
              <a:t>Review</a:t>
            </a:r>
            <a:r>
              <a:rPr lang="en-US" sz="3200" dirty="0" smtClean="0">
                <a:latin typeface="Calibri" pitchFamily="34" charset="0"/>
              </a:rPr>
              <a:t>, </a:t>
            </a:r>
            <a:r>
              <a:rPr lang="en-US" sz="3200" b="1" dirty="0" smtClean="0">
                <a:latin typeface="Calibri" pitchFamily="34" charset="0"/>
              </a:rPr>
              <a:t>Spelling</a:t>
            </a:r>
            <a:r>
              <a:rPr lang="en-US" sz="3200" dirty="0" smtClean="0">
                <a:latin typeface="Calibri" pitchFamily="34" charset="0"/>
              </a:rPr>
              <a:t>, or press F7.</a:t>
            </a:r>
            <a:endParaRPr lang="en-US" sz="3200" dirty="0">
              <a:latin typeface="Calibri" pitchFamily="34" charset="0"/>
            </a:endParaRPr>
          </a:p>
        </p:txBody>
      </p:sp>
      <p:sp>
        <p:nvSpPr>
          <p:cNvPr id="33" name="Rectangle 32"/>
          <p:cNvSpPr/>
          <p:nvPr/>
        </p:nvSpPr>
        <p:spPr>
          <a:xfrm>
            <a:off x="1828800" y="141732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smtClean="0">
                <a:solidFill>
                  <a:schemeClr val="accent3">
                    <a:lumMod val="20000"/>
                    <a:lumOff val="80000"/>
                  </a:schemeClr>
                </a:solidFill>
              </a:rPr>
              <a:t>Introduction</a:t>
            </a:r>
            <a:endParaRPr lang="en-US" sz="6000" b="1" dirty="0">
              <a:solidFill>
                <a:schemeClr val="accent3">
                  <a:lumMod val="20000"/>
                  <a:lumOff val="80000"/>
                </a:schemeClr>
              </a:solidFill>
            </a:endParaRPr>
          </a:p>
        </p:txBody>
      </p:sp>
      <p:sp>
        <p:nvSpPr>
          <p:cNvPr id="13" name="Text Box 192"/>
          <p:cNvSpPr txBox="1">
            <a:spLocks noChangeArrowheads="1"/>
          </p:cNvSpPr>
          <p:nvPr/>
        </p:nvSpPr>
        <p:spPr bwMode="auto">
          <a:xfrm>
            <a:off x="1828800" y="31546800"/>
            <a:ext cx="14173200" cy="627864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t>
            </a:r>
            <a:r>
              <a:rPr lang="en-US" sz="3200" dirty="0" smtClean="0">
                <a:latin typeface="Calibri" pitchFamily="34" charset="0"/>
              </a:rPr>
              <a:t>Methods and Materials </a:t>
            </a:r>
            <a:r>
              <a:rPr lang="en-US" sz="3200" dirty="0">
                <a:latin typeface="Calibri" pitchFamily="34" charset="0"/>
              </a:rPr>
              <a:t>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a:t>
            </a:r>
            <a:r>
              <a:rPr lang="en-US" sz="3200" dirty="0" smtClean="0">
                <a:latin typeface="Calibri" pitchFamily="34" charset="0"/>
              </a:rPr>
              <a:t>read </a:t>
            </a:r>
            <a:r>
              <a:rPr lang="en-US" sz="3200" dirty="0">
                <a:latin typeface="Calibri" pitchFamily="34" charset="0"/>
              </a:rPr>
              <a:t>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828800" y="306324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smtClean="0">
                <a:solidFill>
                  <a:schemeClr val="accent3">
                    <a:lumMod val="20000"/>
                    <a:lumOff val="80000"/>
                  </a:schemeClr>
                </a:solidFill>
              </a:rPr>
              <a:t>Methods and Materials</a:t>
            </a:r>
            <a:endParaRPr lang="en-US" sz="6000" b="1" dirty="0">
              <a:solidFill>
                <a:schemeClr val="accent3">
                  <a:lumMod val="20000"/>
                  <a:lumOff val="80000"/>
                </a:schemeClr>
              </a:solidFill>
            </a:endParaRPr>
          </a:p>
        </p:txBody>
      </p:sp>
      <p:sp>
        <p:nvSpPr>
          <p:cNvPr id="12" name="Text Box 191"/>
          <p:cNvSpPr txBox="1">
            <a:spLocks noChangeArrowheads="1"/>
          </p:cNvSpPr>
          <p:nvPr/>
        </p:nvSpPr>
        <p:spPr bwMode="auto">
          <a:xfrm>
            <a:off x="16916400" y="23058358"/>
            <a:ext cx="14173200" cy="627864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t>
            </a:r>
            <a:r>
              <a:rPr lang="en-US" sz="3200" dirty="0" smtClean="0">
                <a:latin typeface="Calibri" pitchFamily="34" charset="0"/>
              </a:rPr>
              <a:t>Discussion </a:t>
            </a:r>
            <a:r>
              <a:rPr lang="en-US" sz="3200" dirty="0">
                <a:latin typeface="Calibri" pitchFamily="34" charset="0"/>
              </a:rPr>
              <a:t>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a:t>
            </a:r>
            <a:r>
              <a:rPr lang="en-US" sz="3200" dirty="0" smtClean="0">
                <a:latin typeface="Calibri" pitchFamily="34" charset="0"/>
              </a:rPr>
              <a:t>read </a:t>
            </a:r>
            <a:r>
              <a:rPr lang="en-US" sz="3200" dirty="0">
                <a:latin typeface="Calibri" pitchFamily="34" charset="0"/>
              </a:rPr>
              <a:t>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5" name="Rectangle 34"/>
          <p:cNvSpPr/>
          <p:nvPr/>
        </p:nvSpPr>
        <p:spPr>
          <a:xfrm>
            <a:off x="16916400" y="22143958"/>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Discussion</a:t>
            </a:r>
            <a:endParaRPr lang="en-US" sz="6000" b="1" dirty="0">
              <a:solidFill>
                <a:schemeClr val="accent3">
                  <a:lumMod val="20000"/>
                  <a:lumOff val="80000"/>
                </a:schemeClr>
              </a:solidFill>
            </a:endParaRPr>
          </a:p>
        </p:txBody>
      </p:sp>
      <p:sp>
        <p:nvSpPr>
          <p:cNvPr id="14" name="Text Box 193"/>
          <p:cNvSpPr txBox="1">
            <a:spLocks noChangeArrowheads="1"/>
          </p:cNvSpPr>
          <p:nvPr/>
        </p:nvSpPr>
        <p:spPr bwMode="auto">
          <a:xfrm>
            <a:off x="16916400" y="34501455"/>
            <a:ext cx="14173200" cy="3323987"/>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t>
            </a:r>
            <a:r>
              <a:rPr lang="en-US" sz="3200" dirty="0" smtClean="0">
                <a:latin typeface="Calibri" pitchFamily="34" charset="0"/>
              </a:rPr>
              <a:t>Conclusions text</a:t>
            </a:r>
            <a:r>
              <a:rPr lang="en-US" sz="3200" dirty="0">
                <a:latin typeface="Calibri" pitchFamily="34" charset="0"/>
              </a:rPr>
              <a: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r>
              <a:rPr lang="en-US" sz="3200" dirty="0" smtClean="0">
                <a:latin typeface="Calibri" pitchFamily="34" charset="0"/>
              </a:rPr>
              <a:t>.</a:t>
            </a:r>
            <a:endParaRPr lang="en-US" sz="3200" dirty="0">
              <a:latin typeface="Calibri" pitchFamily="34" charset="0"/>
            </a:endParaRPr>
          </a:p>
        </p:txBody>
      </p:sp>
      <p:sp>
        <p:nvSpPr>
          <p:cNvPr id="36" name="Rectangle 35"/>
          <p:cNvSpPr/>
          <p:nvPr/>
        </p:nvSpPr>
        <p:spPr>
          <a:xfrm>
            <a:off x="16916400" y="33585912"/>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Conclusions</a:t>
            </a:r>
            <a:endParaRPr lang="en-US" sz="60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485396563"/>
              </p:ext>
            </p:extLst>
          </p:nvPr>
        </p:nvGraphicFramePr>
        <p:xfrm>
          <a:off x="1828800" y="26785680"/>
          <a:ext cx="14173200" cy="3160920"/>
        </p:xfrm>
        <a:graphic>
          <a:graphicData uri="http://schemas.openxmlformats.org/drawingml/2006/table">
            <a:tbl>
              <a:tblPr firstRow="1" bandRow="1">
                <a:tableStyleId>{F5AB1C69-6EDB-4FF4-983F-18BD219EF322}</a:tableStyleId>
              </a:tblPr>
              <a:tblGrid>
                <a:gridCol w="3543300"/>
                <a:gridCol w="3543300"/>
                <a:gridCol w="3543300"/>
                <a:gridCol w="3543300"/>
              </a:tblGrid>
              <a:tr h="790230">
                <a:tc>
                  <a:txBody>
                    <a:bodyPr/>
                    <a:lstStyle/>
                    <a:p>
                      <a:endParaRPr lang="en-US" sz="3200" dirty="0"/>
                    </a:p>
                  </a:txBody>
                  <a:tcPr anchor="ctr">
                    <a:solidFill>
                      <a:schemeClr val="accent1">
                        <a:lumMod val="75000"/>
                      </a:schemeClr>
                    </a:solidFill>
                  </a:tcPr>
                </a:tc>
                <a:tc>
                  <a:txBody>
                    <a:bodyPr/>
                    <a:lstStyle/>
                    <a:p>
                      <a:pPr algn="ctr"/>
                      <a:r>
                        <a:rPr lang="en-US" sz="3200" dirty="0" smtClean="0"/>
                        <a:t>Heading</a:t>
                      </a:r>
                      <a:endParaRPr lang="en-US" sz="3200" dirty="0"/>
                    </a:p>
                  </a:txBody>
                  <a:tcPr anchor="ctr">
                    <a:solidFill>
                      <a:schemeClr val="accent1">
                        <a:lumMod val="75000"/>
                      </a:schemeClr>
                    </a:solidFill>
                  </a:tcPr>
                </a:tc>
                <a:tc>
                  <a:txBody>
                    <a:bodyPr/>
                    <a:lstStyle/>
                    <a:p>
                      <a:pPr algn="ctr"/>
                      <a:r>
                        <a:rPr lang="en-US" sz="3200" dirty="0" smtClean="0"/>
                        <a:t>Heading</a:t>
                      </a:r>
                      <a:endParaRPr lang="en-US" sz="3200" dirty="0"/>
                    </a:p>
                  </a:txBody>
                  <a:tcPr anchor="ctr">
                    <a:solidFill>
                      <a:schemeClr val="accent1">
                        <a:lumMod val="75000"/>
                      </a:schemeClr>
                    </a:solidFill>
                  </a:tcPr>
                </a:tc>
                <a:tc>
                  <a:txBody>
                    <a:bodyPr/>
                    <a:lstStyle/>
                    <a:p>
                      <a:pPr algn="ctr"/>
                      <a:r>
                        <a:rPr lang="en-US" sz="3200" dirty="0" smtClean="0"/>
                        <a:t>Heading</a:t>
                      </a:r>
                      <a:endParaRPr lang="en-US" sz="3200" dirty="0"/>
                    </a:p>
                  </a:txBody>
                  <a:tcPr anchor="ctr">
                    <a:solidFill>
                      <a:schemeClr val="accent1">
                        <a:lumMod val="75000"/>
                      </a:schemeClr>
                    </a:solidFill>
                  </a:tcPr>
                </a:tc>
              </a:tr>
              <a:tr h="790230">
                <a:tc>
                  <a:txBody>
                    <a:bodyPr/>
                    <a:lstStyle/>
                    <a:p>
                      <a:r>
                        <a:rPr lang="en-US" sz="3200" dirty="0" smtClean="0"/>
                        <a:t>Item</a:t>
                      </a:r>
                      <a:endParaRPr lang="en-US" sz="3200" dirty="0"/>
                    </a:p>
                  </a:txBody>
                  <a:tcPr anchor="ctr"/>
                </a:tc>
                <a:tc>
                  <a:txBody>
                    <a:bodyPr/>
                    <a:lstStyle/>
                    <a:p>
                      <a:pPr algn="ctr"/>
                      <a:r>
                        <a:rPr lang="en-US" sz="3200" dirty="0" smtClean="0"/>
                        <a:t>800</a:t>
                      </a:r>
                      <a:endParaRPr lang="en-US" sz="3200" dirty="0"/>
                    </a:p>
                  </a:txBody>
                  <a:tcPr anchor="ctr"/>
                </a:tc>
                <a:tc>
                  <a:txBody>
                    <a:bodyPr/>
                    <a:lstStyle/>
                    <a:p>
                      <a:pPr algn="ctr"/>
                      <a:r>
                        <a:rPr lang="en-US" sz="3200" dirty="0" smtClean="0"/>
                        <a:t>790</a:t>
                      </a:r>
                      <a:endParaRPr lang="en-US" sz="3200" dirty="0"/>
                    </a:p>
                  </a:txBody>
                  <a:tcPr anchor="ctr"/>
                </a:tc>
                <a:tc>
                  <a:txBody>
                    <a:bodyPr/>
                    <a:lstStyle/>
                    <a:p>
                      <a:pPr algn="ctr"/>
                      <a:r>
                        <a:rPr lang="en-US" sz="3200" dirty="0" smtClean="0"/>
                        <a:t>4001</a:t>
                      </a:r>
                      <a:endParaRPr lang="en-US" sz="3200" dirty="0"/>
                    </a:p>
                  </a:txBody>
                  <a:tcPr anchor="ctr"/>
                </a:tc>
              </a:tr>
              <a:tr h="790230">
                <a:tc>
                  <a:txBody>
                    <a:bodyPr/>
                    <a:lstStyle/>
                    <a:p>
                      <a:r>
                        <a:rPr lang="en-US" sz="3200" dirty="0" smtClean="0"/>
                        <a:t>Item</a:t>
                      </a:r>
                      <a:endParaRPr lang="en-US" sz="3200" dirty="0"/>
                    </a:p>
                  </a:txBody>
                  <a:tcPr anchor="ctr"/>
                </a:tc>
                <a:tc>
                  <a:txBody>
                    <a:bodyPr/>
                    <a:lstStyle/>
                    <a:p>
                      <a:pPr algn="ctr"/>
                      <a:r>
                        <a:rPr lang="en-US" sz="3200" dirty="0" smtClean="0"/>
                        <a:t>356</a:t>
                      </a:r>
                    </a:p>
                  </a:txBody>
                  <a:tcPr anchor="ctr"/>
                </a:tc>
                <a:tc>
                  <a:txBody>
                    <a:bodyPr/>
                    <a:lstStyle/>
                    <a:p>
                      <a:pPr algn="ctr"/>
                      <a:r>
                        <a:rPr lang="en-US" sz="3200" dirty="0" smtClean="0"/>
                        <a:t>856</a:t>
                      </a:r>
                      <a:endParaRPr lang="en-US" sz="3200" dirty="0"/>
                    </a:p>
                  </a:txBody>
                  <a:tcPr anchor="ctr"/>
                </a:tc>
                <a:tc>
                  <a:txBody>
                    <a:bodyPr/>
                    <a:lstStyle/>
                    <a:p>
                      <a:pPr algn="ctr"/>
                      <a:r>
                        <a:rPr lang="en-US" sz="3200" dirty="0" smtClean="0"/>
                        <a:t>290</a:t>
                      </a:r>
                      <a:endParaRPr lang="en-US" sz="3200" dirty="0"/>
                    </a:p>
                  </a:txBody>
                  <a:tcPr anchor="ctr"/>
                </a:tc>
              </a:tr>
              <a:tr h="790230">
                <a:tc>
                  <a:txBody>
                    <a:bodyPr/>
                    <a:lstStyle/>
                    <a:p>
                      <a:r>
                        <a:rPr lang="en-US" sz="3200" dirty="0" smtClean="0"/>
                        <a:t>Item</a:t>
                      </a:r>
                      <a:endParaRPr lang="en-US" sz="3200" dirty="0"/>
                    </a:p>
                  </a:txBody>
                  <a:tcPr anchor="ctr"/>
                </a:tc>
                <a:tc>
                  <a:txBody>
                    <a:bodyPr/>
                    <a:lstStyle/>
                    <a:p>
                      <a:pPr algn="ctr"/>
                      <a:r>
                        <a:rPr lang="en-US" sz="3200" dirty="0" smtClean="0"/>
                        <a:t>228</a:t>
                      </a:r>
                      <a:endParaRPr lang="en-US" sz="3200" dirty="0"/>
                    </a:p>
                  </a:txBody>
                  <a:tcPr anchor="ctr"/>
                </a:tc>
                <a:tc>
                  <a:txBody>
                    <a:bodyPr/>
                    <a:lstStyle/>
                    <a:p>
                      <a:pPr algn="ctr"/>
                      <a:r>
                        <a:rPr lang="en-US" sz="3200" dirty="0" smtClean="0"/>
                        <a:t>134</a:t>
                      </a:r>
                      <a:endParaRPr lang="en-US" sz="3200" dirty="0"/>
                    </a:p>
                  </a:txBody>
                  <a:tcPr anchor="ctr"/>
                </a:tc>
                <a:tc>
                  <a:txBody>
                    <a:bodyPr/>
                    <a:lstStyle/>
                    <a:p>
                      <a:pPr algn="ctr"/>
                      <a:r>
                        <a:rPr lang="en-US" sz="3200" dirty="0" smtClean="0"/>
                        <a:t>238</a:t>
                      </a:r>
                      <a:endParaRPr lang="en-US" sz="3200" dirty="0"/>
                    </a:p>
                  </a:txBody>
                  <a:tcPr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828800" y="15087600"/>
                <a:ext cx="14173200" cy="10744095"/>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smtClean="0">
                    <a:latin typeface="+mn-lt"/>
                  </a:rPr>
                  <a:t>Genigraphics®</a:t>
                </a:r>
                <a:r>
                  <a:rPr lang="en-US" sz="3200" dirty="0">
                    <a:latin typeface="+mn-lt"/>
                  </a:rPr>
                  <a:t> has provided this template to assist in preparation of a medical or scientific research poster. The dimensions are set to 48” high by </a:t>
                </a:r>
                <a:r>
                  <a:rPr lang="en-US" sz="3200" dirty="0" smtClean="0">
                    <a:latin typeface="+mn-lt"/>
                  </a:rPr>
                  <a:t>36” </a:t>
                </a:r>
                <a:r>
                  <a:rPr lang="en-US" sz="3200" dirty="0">
                    <a:latin typeface="+mn-lt"/>
                  </a:rPr>
                  <a:t>wide but prints can be scaled up or down in size to any dimension with a 4</a:t>
                </a:r>
                <a:r>
                  <a:rPr lang="en-US" sz="3200" dirty="0" smtClean="0">
                    <a:latin typeface="+mn-lt"/>
                  </a:rPr>
                  <a:t>:3 </a:t>
                </a:r>
                <a:r>
                  <a:rPr lang="en-US" sz="3200" dirty="0">
                    <a:latin typeface="+mn-lt"/>
                  </a:rPr>
                  <a:t>aspect ratio. For example, if you order a </a:t>
                </a:r>
                <a:r>
                  <a:rPr lang="en-US" sz="3200" dirty="0" smtClean="0">
                    <a:latin typeface="+mn-lt"/>
                  </a:rPr>
                  <a:t>40” </a:t>
                </a:r>
                <a:r>
                  <a:rPr lang="en-US" sz="3200" dirty="0">
                    <a:latin typeface="+mn-lt"/>
                  </a:rPr>
                  <a:t>x </a:t>
                </a:r>
                <a:r>
                  <a:rPr lang="en-US" sz="3200" dirty="0" smtClean="0">
                    <a:latin typeface="+mn-lt"/>
                  </a:rPr>
                  <a:t>30” </a:t>
                </a:r>
                <a:r>
                  <a:rPr lang="en-US" sz="3200" dirty="0">
                    <a:latin typeface="+mn-lt"/>
                  </a:rPr>
                  <a:t>poster using this template, we will print the file at </a:t>
                </a:r>
                <a:r>
                  <a:rPr lang="en-US" sz="3200" dirty="0" smtClean="0">
                    <a:latin typeface="+mn-lt"/>
                  </a:rPr>
                  <a:t>83.3% </a:t>
                </a:r>
                <a:r>
                  <a:rPr lang="en-US" sz="3200" dirty="0">
                    <a:latin typeface="+mn-lt"/>
                  </a:rPr>
                  <a:t>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a:rPr>
                          </m:ctrlPr>
                        </m:boxPr>
                        <m:e>
                          <m:f>
                            <m:fPr>
                              <m:ctrlPr>
                                <a:rPr lang="en-US" sz="3200" b="1" i="1">
                                  <a:latin typeface="Cambria Math"/>
                                </a:rPr>
                              </m:ctrlPr>
                            </m:fPr>
                            <m:num>
                              <m:r>
                                <a:rPr lang="en-US" sz="3200" b="1" i="1">
                                  <a:latin typeface="Cambria Math"/>
                                </a:rPr>
                                <m:t>𝒕𝒆𝒎𝒑𝒍𝒂𝒕𝒆</m:t>
                              </m:r>
                              <m:r>
                                <a:rPr lang="en-US" sz="3200" b="1" i="1">
                                  <a:latin typeface="Cambria Math"/>
                                </a:rPr>
                                <m:t> </m:t>
                              </m:r>
                              <m:r>
                                <a:rPr lang="en-US" sz="3200" b="1" i="1" smtClean="0">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smtClean="0">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a:rPr>
                          </m:ctrlPr>
                        </m:boxPr>
                        <m:e>
                          <m:f>
                            <m:fPr>
                              <m:ctrlPr>
                                <a:rPr lang="en-US" sz="3200" b="1" i="1">
                                  <a:latin typeface="Cambria Math"/>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smtClean="0">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smtClean="0">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828800" y="15087600"/>
                <a:ext cx="14173200" cy="10744095"/>
              </a:xfrm>
              <a:prstGeom prst="rect">
                <a:avLst/>
              </a:prstGeom>
              <a:blipFill rotWithShape="1">
                <a:blip r:embed="rId2"/>
                <a:stretch>
                  <a:fillRect l="-387" r="-645"/>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6916400" y="61722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Results</a:t>
            </a:r>
            <a:endParaRPr lang="en-US" sz="6000" b="1" dirty="0">
              <a:solidFill>
                <a:schemeClr val="accent3">
                  <a:lumMod val="20000"/>
                  <a:lumOff val="80000"/>
                </a:schemeClr>
              </a:solidFill>
            </a:endParaRPr>
          </a:p>
        </p:txBody>
      </p:sp>
      <p:sp>
        <p:nvSpPr>
          <p:cNvPr id="53" name="Text Box 180"/>
          <p:cNvSpPr txBox="1">
            <a:spLocks noChangeArrowheads="1"/>
          </p:cNvSpPr>
          <p:nvPr/>
        </p:nvSpPr>
        <p:spPr bwMode="auto">
          <a:xfrm>
            <a:off x="1796716" y="26193760"/>
            <a:ext cx="3782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Table </a:t>
            </a:r>
            <a:r>
              <a:rPr lang="en-US" sz="2400" b="1" dirty="0">
                <a:latin typeface="Calibri" pitchFamily="34" charset="0"/>
              </a:rPr>
              <a:t>1.</a:t>
            </a:r>
            <a:r>
              <a:rPr lang="en-US" sz="2400" dirty="0">
                <a:latin typeface="Calibri" pitchFamily="34" charset="0"/>
              </a:rPr>
              <a:t> Label in </a:t>
            </a:r>
            <a:r>
              <a:rPr lang="en-US" sz="2400" dirty="0" smtClean="0">
                <a:latin typeface="Calibri" pitchFamily="34" charset="0"/>
              </a:rPr>
              <a:t>24pt Calibri.</a:t>
            </a:r>
            <a:endParaRPr lang="en-US" sz="2400" dirty="0">
              <a:latin typeface="Calibri" pitchFamily="34" charset="0"/>
            </a:endParaRPr>
          </a:p>
        </p:txBody>
      </p:sp>
      <p:graphicFrame>
        <p:nvGraphicFramePr>
          <p:cNvPr id="3" name="Chart 2"/>
          <p:cNvGraphicFramePr/>
          <p:nvPr>
            <p:extLst>
              <p:ext uri="{D42A27DB-BD31-4B8C-83A1-F6EECF244321}">
                <p14:modId xmlns:p14="http://schemas.microsoft.com/office/powerpoint/2010/main" val="2867058040"/>
              </p:ext>
            </p:extLst>
          </p:nvPr>
        </p:nvGraphicFramePr>
        <p:xfrm>
          <a:off x="16916400" y="15201909"/>
          <a:ext cx="14173199" cy="597722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 Box 180"/>
          <p:cNvSpPr txBox="1">
            <a:spLocks noChangeArrowheads="1"/>
          </p:cNvSpPr>
          <p:nvPr/>
        </p:nvSpPr>
        <p:spPr bwMode="auto">
          <a:xfrm>
            <a:off x="16940463" y="21183600"/>
            <a:ext cx="3802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Chart </a:t>
            </a:r>
            <a:r>
              <a:rPr lang="en-US" sz="2400" b="1" dirty="0">
                <a:latin typeface="Calibri" pitchFamily="34" charset="0"/>
              </a:rPr>
              <a:t>1.</a:t>
            </a:r>
            <a:r>
              <a:rPr lang="en-US" sz="2400" dirty="0">
                <a:latin typeface="Calibri" pitchFamily="34" charset="0"/>
              </a:rPr>
              <a:t> Label in </a:t>
            </a:r>
            <a:r>
              <a:rPr lang="en-US" sz="2400" dirty="0" smtClean="0">
                <a:latin typeface="Calibri" pitchFamily="34" charset="0"/>
              </a:rPr>
              <a:t>24pt Calibri.</a:t>
            </a:r>
            <a:endParaRPr lang="en-US" sz="2400" dirty="0">
              <a:latin typeface="Calibri" pitchFamily="34" charset="0"/>
            </a:endParaRPr>
          </a:p>
        </p:txBody>
      </p:sp>
      <p:sp>
        <p:nvSpPr>
          <p:cNvPr id="30" name="Rectangle 265"/>
          <p:cNvSpPr>
            <a:spLocks noChangeAspect="1" noChangeArrowheads="1"/>
          </p:cNvSpPr>
          <p:nvPr/>
        </p:nvSpPr>
        <p:spPr bwMode="auto">
          <a:xfrm>
            <a:off x="914400" y="1554480"/>
            <a:ext cx="2923773" cy="219456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000" b="1" dirty="0">
                <a:latin typeface="Calibri" pitchFamily="34" charset="0"/>
              </a:rPr>
              <a:t>REPLACE THIS BOX WITH YOUR ORGANIZATION’S</a:t>
            </a:r>
          </a:p>
          <a:p>
            <a:pPr algn="ctr" defTabSz="4022725"/>
            <a:r>
              <a:rPr lang="en-US" sz="2000" b="1" dirty="0">
                <a:latin typeface="Calibri" pitchFamily="34" charset="0"/>
              </a:rPr>
              <a:t>HIGH RESOLUTION LOGO</a:t>
            </a:r>
          </a:p>
        </p:txBody>
      </p:sp>
      <p:sp>
        <p:nvSpPr>
          <p:cNvPr id="31" name="Rectangle 265"/>
          <p:cNvSpPr>
            <a:spLocks noChangeAspect="1" noChangeArrowheads="1"/>
          </p:cNvSpPr>
          <p:nvPr/>
        </p:nvSpPr>
        <p:spPr bwMode="auto">
          <a:xfrm>
            <a:off x="29077920" y="1554480"/>
            <a:ext cx="2923774" cy="219456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000" b="1" dirty="0">
                <a:latin typeface="Calibri" pitchFamily="34" charset="0"/>
              </a:rPr>
              <a:t>REPLACE THIS BOX WITH YOUR ORGANIZATION’S</a:t>
            </a:r>
          </a:p>
          <a:p>
            <a:pPr algn="ctr" defTabSz="4022725"/>
            <a:r>
              <a:rPr lang="en-US" sz="2000" b="1" dirty="0">
                <a:latin typeface="Calibri" pitchFamily="34" charset="0"/>
              </a:rPr>
              <a:t>HIGH RESOLUTION LOGO</a:t>
            </a:r>
          </a:p>
        </p:txBody>
      </p:sp>
      <p:pic>
        <p:nvPicPr>
          <p:cNvPr id="38" name="Picture 178" descr="Pictur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59400" y="29870400"/>
            <a:ext cx="3511296" cy="2926080"/>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79" descr="Pictur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7352" y="29870400"/>
            <a:ext cx="3511296" cy="292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80"/>
          <p:cNvSpPr txBox="1">
            <a:spLocks noChangeArrowheads="1"/>
          </p:cNvSpPr>
          <p:nvPr/>
        </p:nvSpPr>
        <p:spPr bwMode="auto">
          <a:xfrm>
            <a:off x="18135600"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1.</a:t>
            </a:r>
            <a:r>
              <a:rPr lang="en-US" sz="2000" dirty="0">
                <a:latin typeface="Calibri" pitchFamily="34" charset="0"/>
              </a:rPr>
              <a:t> Label in </a:t>
            </a:r>
            <a:r>
              <a:rPr lang="en-US" sz="2000" dirty="0" smtClean="0">
                <a:latin typeface="Calibri" pitchFamily="34" charset="0"/>
              </a:rPr>
              <a:t>20pt Calibri.</a:t>
            </a:r>
            <a:endParaRPr lang="en-US" sz="2000" dirty="0">
              <a:latin typeface="Calibri" pitchFamily="34" charset="0"/>
            </a:endParaRPr>
          </a:p>
        </p:txBody>
      </p:sp>
      <p:sp>
        <p:nvSpPr>
          <p:cNvPr id="41" name="Text Box 181"/>
          <p:cNvSpPr txBox="1">
            <a:spLocks noChangeArrowheads="1"/>
          </p:cNvSpPr>
          <p:nvPr/>
        </p:nvSpPr>
        <p:spPr bwMode="auto">
          <a:xfrm>
            <a:off x="22326600"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2.</a:t>
            </a:r>
            <a:r>
              <a:rPr lang="en-US" sz="2000" dirty="0">
                <a:latin typeface="Calibri" pitchFamily="34" charset="0"/>
              </a:rPr>
              <a:t> Label in </a:t>
            </a:r>
            <a:r>
              <a:rPr lang="en-US" sz="2000" dirty="0" smtClean="0">
                <a:latin typeface="Calibri" pitchFamily="34" charset="0"/>
              </a:rPr>
              <a:t>20pt Calibri.</a:t>
            </a:r>
            <a:endParaRPr lang="en-US" sz="2000" dirty="0">
              <a:latin typeface="Calibri" pitchFamily="34" charset="0"/>
            </a:endParaRPr>
          </a:p>
        </p:txBody>
      </p:sp>
      <p:pic>
        <p:nvPicPr>
          <p:cNvPr id="42" name="Picture 41"/>
          <p:cNvPicPr>
            <a:picLocks noChangeAspect="1"/>
          </p:cNvPicPr>
          <p:nvPr/>
        </p:nvPicPr>
        <p:blipFill rotWithShape="1">
          <a:blip r:embed="rId7">
            <a:extLst>
              <a:ext uri="{28A0092B-C50C-407E-A947-70E740481C1C}">
                <a14:useLocalDpi xmlns:a14="http://schemas.microsoft.com/office/drawing/2010/main" val="0"/>
              </a:ext>
            </a:extLst>
          </a:blip>
          <a:srcRect r="20125"/>
          <a:stretch/>
        </p:blipFill>
        <p:spPr>
          <a:xfrm>
            <a:off x="26435304" y="29870400"/>
            <a:ext cx="3511296" cy="2926080"/>
          </a:xfrm>
          <a:prstGeom prst="rect">
            <a:avLst/>
          </a:prstGeom>
          <a:ln>
            <a:solidFill>
              <a:schemeClr val="tx2">
                <a:lumMod val="50000"/>
              </a:schemeClr>
            </a:solidFill>
          </a:ln>
        </p:spPr>
      </p:pic>
      <p:sp>
        <p:nvSpPr>
          <p:cNvPr id="43" name="Text Box 181"/>
          <p:cNvSpPr txBox="1">
            <a:spLocks noChangeArrowheads="1"/>
          </p:cNvSpPr>
          <p:nvPr/>
        </p:nvSpPr>
        <p:spPr bwMode="auto">
          <a:xfrm>
            <a:off x="26506011"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a:t>
            </a:r>
            <a:r>
              <a:rPr lang="en-US" sz="2000" b="1" dirty="0" smtClean="0">
                <a:latin typeface="Calibri" pitchFamily="34" charset="0"/>
              </a:rPr>
              <a:t>3.</a:t>
            </a:r>
            <a:r>
              <a:rPr lang="en-US" sz="2000" dirty="0" smtClean="0">
                <a:latin typeface="Calibri" pitchFamily="34" charset="0"/>
              </a:rPr>
              <a:t> </a:t>
            </a:r>
            <a:r>
              <a:rPr lang="en-US" sz="2000" dirty="0">
                <a:latin typeface="Calibri" pitchFamily="34" charset="0"/>
              </a:rPr>
              <a:t>Label in </a:t>
            </a:r>
            <a:r>
              <a:rPr lang="en-US" sz="2000" dirty="0" smtClean="0">
                <a:latin typeface="Calibri" pitchFamily="34" charset="0"/>
              </a:rPr>
              <a:t>20pt Calibri.</a:t>
            </a:r>
            <a:endParaRPr lang="en-US" sz="2000"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2519</TotalTime>
  <Words>1042</Words>
  <Application>Microsoft Office PowerPoint</Application>
  <PresentationFormat>Custom</PresentationFormat>
  <Paragraphs>91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Jay Larson</cp:lastModifiedBy>
  <cp:revision>61</cp:revision>
  <cp:lastPrinted>2013-02-12T02:21:55Z</cp:lastPrinted>
  <dcterms:created xsi:type="dcterms:W3CDTF">2013-02-10T21:14:48Z</dcterms:created>
  <dcterms:modified xsi:type="dcterms:W3CDTF">2016-01-06T00:42:25Z</dcterms:modified>
</cp:coreProperties>
</file>