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  <p:sldMasterId id="2147483702" r:id="rId5"/>
  </p:sldMasterIdLst>
  <p:notesMasterIdLst>
    <p:notesMasterId r:id="rId19"/>
  </p:notesMasterIdLst>
  <p:sldIdLst>
    <p:sldId id="292" r:id="rId6"/>
    <p:sldId id="1282" r:id="rId7"/>
    <p:sldId id="1290" r:id="rId8"/>
    <p:sldId id="1291" r:id="rId9"/>
    <p:sldId id="1292" r:id="rId10"/>
    <p:sldId id="1293" r:id="rId11"/>
    <p:sldId id="1294" r:id="rId12"/>
    <p:sldId id="1296" r:id="rId13"/>
    <p:sldId id="1297" r:id="rId14"/>
    <p:sldId id="1298" r:id="rId15"/>
    <p:sldId id="1299" r:id="rId16"/>
    <p:sldId id="1295" r:id="rId17"/>
    <p:sldId id="1250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88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52" userDrawn="1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7D"/>
    <a:srgbClr val="223366"/>
    <a:srgbClr val="E8ECF8"/>
    <a:srgbClr val="C9D2ED"/>
    <a:srgbClr val="851910"/>
    <a:srgbClr val="0000FF"/>
    <a:srgbClr val="FFCD8C"/>
    <a:srgbClr val="9F5900"/>
    <a:srgbClr val="FF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254"/>
      </p:cViewPr>
      <p:guideLst>
        <p:guide orient="horz" pos="588"/>
        <p:guide pos="144"/>
        <p:guide orient="horz" pos="8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20" Type="http://customschemas.google.com/relationships/presentationmetadata" Target="metadata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21848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955510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20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20727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1089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88027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1342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F82D9E-CF8F-D821-0EF0-82F39D68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3170A1-58D7-78F7-D58A-811ADFF73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898F9-6042-211C-FE5E-E3195182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74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8AA64-E432-8D59-6526-E68F7AC80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D2085-944B-0B62-B557-11D0053DE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889BD-8520-EE29-14ED-24E88F0C1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AA8EC-BC22-DD8C-CC7C-5CD2AD69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ED4E8-E1B9-BC44-48DF-EA2B09D9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8F55D-018D-571C-11FF-8F79FAAA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899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F3725-BD84-E963-3DD7-9EDA57001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1B5E6C-B120-BDBD-A118-74E930F95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ED917-6757-883A-86C3-14AFBCE31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8C69D-33B2-26F1-3AFC-2A4C100F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0A899-749A-96A6-52E3-5513E02E1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EE06A-6BB2-C7F9-0A30-ECA5F649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127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4C180-BF96-096D-0F74-E23F9309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78D2F-2EAD-1FA2-9475-C228A7E9B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14C92-1C92-C326-AE2B-EE64852E68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D40DF-8956-65BF-5B16-FCF84638A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2B801-4415-647B-D7B8-398663FE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087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35E50-9753-5324-3CBE-2DB02823B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6334F-1BF5-5B8C-3F90-84BF75B51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7E210-CB85-84DD-090A-44C7C179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6FBE5-BF73-7C52-C3DF-B06D7641E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4D43C-F065-8BD6-C622-543D4321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26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EBA23-5FDD-5D7E-F6FC-E4A6A7F5F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DBF0E-B651-D205-69BC-E38929484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EAFE9-FEB4-90FA-7604-E71268E9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42C0C-D784-7894-6E7A-A3163E7BD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E244B-37C0-9DC6-22CD-EB660918F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29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357B7-1A74-AE21-4231-6A3BD6FFA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8CC2F-5827-22D5-D0CD-6AB9F4163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C6FD5-C3C6-194C-CBBF-F0992989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74B56-D685-4165-F13B-086D869C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53AD0-652A-8B63-B4F8-E64E7976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37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8776-064D-C947-6F0A-07C1157DB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7AF1F-1E9E-C1AB-35F2-7FCF85FEA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203F7-4A67-44F8-1EBE-73C704B5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099F4-B0B6-A02C-D33D-42B8CF9C4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3AEAC-197E-65FD-B921-6662926A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917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DC773-098A-371D-576C-4D005AAD1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678A3-157A-338B-1D0E-5DEA10A09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0D3D6-28A0-B7DB-AA55-7E1AB265D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759DB-2EFB-5AB8-F2C0-4594FD8EF7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AB47A-E9F3-E30E-4D25-BDB935FA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4B1E9-6E84-BC5A-9F68-AC8BD08A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68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11BC7-998D-6DF5-4AE4-39C9EA003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6AF4A-23F2-79CA-C667-8C4F35BF5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7276D-1914-7EB5-3698-A01774DF1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CDF0B-5FBC-8A48-3967-A5A9B60BB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AD8437-251D-CB33-46CE-F1B208C3D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DB15A-3C4B-088C-31D9-9D7FADA4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FCD596-67EF-7A66-AED7-23CF46204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D5DBB6-49F0-7026-4382-9F1CC71B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81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E66A4-83CF-94A2-2F9D-EB0EA91EF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E68E2-F84C-3629-3FE2-83DD00EACA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CCCF5-8802-F0B8-E635-C4316F70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F6E91-77AB-EEFA-9CDE-D8D369E6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99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7B0C45-392E-206A-6503-A52CA087AB64}"/>
              </a:ext>
            </a:extLst>
          </p:cNvPr>
          <p:cNvSpPr/>
          <p:nvPr userDrawn="1"/>
        </p:nvSpPr>
        <p:spPr>
          <a:xfrm>
            <a:off x="0" y="122877"/>
            <a:ext cx="9144000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9D9AD1-C7C2-FFF1-54BA-8514D18B8369}"/>
              </a:ext>
            </a:extLst>
          </p:cNvPr>
          <p:cNvSpPr/>
          <p:nvPr userDrawn="1"/>
        </p:nvSpPr>
        <p:spPr>
          <a:xfrm>
            <a:off x="0" y="4935061"/>
            <a:ext cx="9144000" cy="208439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64A484-2963-FBA3-E733-1A64254407DC}"/>
              </a:ext>
            </a:extLst>
          </p:cNvPr>
          <p:cNvSpPr txBox="1"/>
          <p:nvPr userDrawn="1"/>
        </p:nvSpPr>
        <p:spPr>
          <a:xfrm>
            <a:off x="138743" y="189386"/>
            <a:ext cx="345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</a:rPr>
              <a:t>Creating A Future-ready Workforce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872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670BE75-ABC6-B8F8-14C2-4329F082BA10}"/>
              </a:ext>
            </a:extLst>
          </p:cNvPr>
          <p:cNvSpPr/>
          <p:nvPr/>
        </p:nvSpPr>
        <p:spPr>
          <a:xfrm>
            <a:off x="5044697" y="5066794"/>
            <a:ext cx="4122549" cy="161945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4A44FD-99EF-2386-CD7F-94CC9736D290}"/>
              </a:ext>
            </a:extLst>
          </p:cNvPr>
          <p:cNvSpPr/>
          <p:nvPr/>
        </p:nvSpPr>
        <p:spPr>
          <a:xfrm>
            <a:off x="6137328" y="122877"/>
            <a:ext cx="3006671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person in a suit talking on a cell phone&#10;&#10;Description automatically generated">
            <a:extLst>
              <a:ext uri="{FF2B5EF4-FFF2-40B4-BE49-F238E27FC236}">
                <a16:creationId xmlns:a16="http://schemas.microsoft.com/office/drawing/2014/main" id="{5CFB3317-FBB6-E882-D2A0-9D6E7CF98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45" y="-119294"/>
            <a:ext cx="9144000" cy="5143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374299" y="377441"/>
            <a:ext cx="39652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338619" y="2452456"/>
            <a:ext cx="23461" cy="1124328"/>
          </a:xfrm>
          <a:prstGeom prst="rect">
            <a:avLst/>
          </a:prstGeom>
          <a:solidFill>
            <a:srgbClr val="851910"/>
          </a:solidFill>
          <a:ln>
            <a:solidFill>
              <a:srgbClr val="8519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350349" y="1787359"/>
            <a:ext cx="2727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916418-C932-83FF-F890-E41BEED5285B}"/>
              </a:ext>
            </a:extLst>
          </p:cNvPr>
          <p:cNvSpPr/>
          <p:nvPr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69DAD0D2-2C07-BEEA-4C8D-0FC32AA5BDF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909C0C7-360A-0B80-38D4-82EEF27C8CA1}"/>
              </a:ext>
            </a:extLst>
          </p:cNvPr>
          <p:cNvSpPr txBox="1"/>
          <p:nvPr/>
        </p:nvSpPr>
        <p:spPr>
          <a:xfrm>
            <a:off x="362080" y="3106458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Student Name 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6863D8-C016-5DAB-A496-2E7822EE5CC8}"/>
              </a:ext>
            </a:extLst>
          </p:cNvPr>
          <p:cNvSpPr txBox="1"/>
          <p:nvPr/>
        </p:nvSpPr>
        <p:spPr>
          <a:xfrm>
            <a:off x="5466719" y="4420857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College Name 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D7A7F1-88E8-0735-5FF0-08C11362F157}"/>
              </a:ext>
            </a:extLst>
          </p:cNvPr>
          <p:cNvSpPr txBox="1"/>
          <p:nvPr/>
        </p:nvSpPr>
        <p:spPr>
          <a:xfrm>
            <a:off x="1671245" y="3123042"/>
            <a:ext cx="164495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161D23"/>
                </a:solidFill>
              </a:rPr>
              <a:t>GAMPA SAITEJA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3A60C8-4356-D37F-0DDF-A39B87F184C1}"/>
              </a:ext>
            </a:extLst>
          </p:cNvPr>
          <p:cNvSpPr txBox="1"/>
          <p:nvPr/>
        </p:nvSpPr>
        <p:spPr>
          <a:xfrm>
            <a:off x="381287" y="3486718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Student ID 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2A72D2-9BA5-CD7D-B4C1-CFD904CD627D}"/>
              </a:ext>
            </a:extLst>
          </p:cNvPr>
          <p:cNvSpPr txBox="1"/>
          <p:nvPr/>
        </p:nvSpPr>
        <p:spPr>
          <a:xfrm>
            <a:off x="1671243" y="3518811"/>
            <a:ext cx="326514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STU64352b5d8d0bc1681206109</a:t>
            </a:r>
            <a:endParaRPr lang="en-US" sz="1200" dirty="0">
              <a:solidFill>
                <a:srgbClr val="161D2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E78094-5E7B-659F-FF09-871190F3DD5A}"/>
              </a:ext>
            </a:extLst>
          </p:cNvPr>
          <p:cNvSpPr txBox="1"/>
          <p:nvPr/>
        </p:nvSpPr>
        <p:spPr>
          <a:xfrm>
            <a:off x="5468585" y="4625223"/>
            <a:ext cx="3006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161D23"/>
                </a:solidFill>
              </a:rPr>
              <a:t>CMR INSTITUTE OF TECHNOLOGY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3A60C8-4356-D37F-0DDF-A39B87F184C1}"/>
              </a:ext>
            </a:extLst>
          </p:cNvPr>
          <p:cNvSpPr txBox="1"/>
          <p:nvPr/>
        </p:nvSpPr>
        <p:spPr>
          <a:xfrm>
            <a:off x="393211" y="3866480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Mobile No: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3A60C8-4356-D37F-0DDF-A39B87F184C1}"/>
              </a:ext>
            </a:extLst>
          </p:cNvPr>
          <p:cNvSpPr txBox="1"/>
          <p:nvPr/>
        </p:nvSpPr>
        <p:spPr>
          <a:xfrm>
            <a:off x="393211" y="4255462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Mail ID: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2A72D2-9BA5-CD7D-B4C1-CFD904CD627D}"/>
              </a:ext>
            </a:extLst>
          </p:cNvPr>
          <p:cNvSpPr txBox="1"/>
          <p:nvPr/>
        </p:nvSpPr>
        <p:spPr>
          <a:xfrm>
            <a:off x="1671244" y="3826134"/>
            <a:ext cx="239427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161D23"/>
                </a:solidFill>
              </a:rPr>
              <a:t>7658990750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2A72D2-9BA5-CD7D-B4C1-CFD904CD627D}"/>
              </a:ext>
            </a:extLst>
          </p:cNvPr>
          <p:cNvSpPr txBox="1"/>
          <p:nvPr/>
        </p:nvSpPr>
        <p:spPr>
          <a:xfrm>
            <a:off x="1671243" y="4231245"/>
            <a:ext cx="239427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161D23"/>
                </a:solidFill>
              </a:rPr>
              <a:t>20r01a67d5@cmritonline.ac.in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92B2FF-8614-61F9-FFA7-45E78700C2CC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7F6AB1-00E0-C56D-4BC6-78BBB15ACC7E}"/>
              </a:ext>
            </a:extLst>
          </p:cNvPr>
          <p:cNvSpPr/>
          <p:nvPr/>
        </p:nvSpPr>
        <p:spPr>
          <a:xfrm>
            <a:off x="1456841" y="116777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EE6DF7-E800-3CD9-19F9-0C84E29E868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56841" y="1167779"/>
            <a:ext cx="6548034" cy="348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56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92B2FF-8614-61F9-FFA7-45E78700C2CC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7F6AB1-00E0-C56D-4BC6-78BBB15ACC7E}"/>
              </a:ext>
            </a:extLst>
          </p:cNvPr>
          <p:cNvSpPr/>
          <p:nvPr/>
        </p:nvSpPr>
        <p:spPr>
          <a:xfrm>
            <a:off x="1456841" y="116777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9AA282-954D-409F-B482-85A6F3C057A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56841" y="1167779"/>
            <a:ext cx="6548034" cy="348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028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Conclusion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B546F-F91E-160B-DC7F-688AFB5A50EA}"/>
              </a:ext>
            </a:extLst>
          </p:cNvPr>
          <p:cNvSpPr txBox="1"/>
          <p:nvPr/>
        </p:nvSpPr>
        <p:spPr>
          <a:xfrm>
            <a:off x="135620" y="1149763"/>
            <a:ext cx="444500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Power BI helps healthcare teams make smarter decisions by using data. 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They can easily see important information about patients, treatments, and how well things are going. 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This means they can work more efficiently, improve patient care, and use their resources wisely. 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Ultimately, this leads to better healthcare for everyone involved.</a:t>
            </a:r>
            <a:endParaRPr lang="en-US" dirty="0">
              <a:latin typeface="+mn-lt"/>
            </a:endParaRPr>
          </a:p>
        </p:txBody>
      </p:sp>
      <p:pic>
        <p:nvPicPr>
          <p:cNvPr id="2" name="Picture 1" descr="A pen and papers with check marks&#10;&#10;Description automatically generated">
            <a:extLst>
              <a:ext uri="{FF2B5EF4-FFF2-40B4-BE49-F238E27FC236}">
                <a16:creationId xmlns:a16="http://schemas.microsoft.com/office/drawing/2014/main" id="{911873D4-6E45-41A1-3B3A-557C66561E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" r="7" b="14"/>
          <a:stretch/>
        </p:blipFill>
        <p:spPr>
          <a:xfrm>
            <a:off x="4798082" y="1398625"/>
            <a:ext cx="4104015" cy="289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21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-up of a thank you card&#10;&#10;Description automatically generated">
            <a:extLst>
              <a:ext uri="{FF2B5EF4-FFF2-40B4-BE49-F238E27FC236}">
                <a16:creationId xmlns:a16="http://schemas.microsoft.com/office/drawing/2014/main" id="{A93903B1-E7A1-B168-DEC2-0635A4163F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10" t="21904" r="9339"/>
          <a:stretch/>
        </p:blipFill>
        <p:spPr>
          <a:xfrm>
            <a:off x="575375" y="402956"/>
            <a:ext cx="7993251" cy="433758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EE0173B-95AD-2DE9-9875-1230DDB2626C}"/>
              </a:ext>
            </a:extLst>
          </p:cNvPr>
          <p:cNvGrpSpPr/>
          <p:nvPr/>
        </p:nvGrpSpPr>
        <p:grpSpPr>
          <a:xfrm>
            <a:off x="3471621" y="3184902"/>
            <a:ext cx="2200759" cy="813661"/>
            <a:chOff x="3246895" y="3184902"/>
            <a:chExt cx="2200759" cy="81366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DB8DC4F-8F3C-8864-0B3A-2CEA4109D402}"/>
                </a:ext>
              </a:extLst>
            </p:cNvPr>
            <p:cNvSpPr/>
            <p:nvPr/>
          </p:nvSpPr>
          <p:spPr>
            <a:xfrm>
              <a:off x="3246895" y="3184902"/>
              <a:ext cx="2200759" cy="813661"/>
            </a:xfrm>
            <a:prstGeom prst="roundRect">
              <a:avLst>
                <a:gd name="adj" fmla="val 12730"/>
              </a:avLst>
            </a:prstGeom>
            <a:solidFill>
              <a:schemeClr val="bg1">
                <a:alpha val="44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id="{D1CBC941-B5EE-0296-38A5-2CB11104E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1416" y="3332885"/>
              <a:ext cx="1591717" cy="5176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436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0D2C29E-66A5-D13B-1825-539B2100EB68}"/>
              </a:ext>
            </a:extLst>
          </p:cNvPr>
          <p:cNvGrpSpPr/>
          <p:nvPr/>
        </p:nvGrpSpPr>
        <p:grpSpPr>
          <a:xfrm>
            <a:off x="743919" y="1340601"/>
            <a:ext cx="7656162" cy="3161654"/>
            <a:chOff x="922150" y="1325103"/>
            <a:chExt cx="7656162" cy="316165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DDCC566-B000-7B3E-F778-C19DE993DFF5}"/>
                </a:ext>
              </a:extLst>
            </p:cNvPr>
            <p:cNvSpPr/>
            <p:nvPr/>
          </p:nvSpPr>
          <p:spPr>
            <a:xfrm>
              <a:off x="1376643" y="1571218"/>
              <a:ext cx="7201669" cy="2623250"/>
            </a:xfrm>
            <a:prstGeom prst="rect">
              <a:avLst/>
            </a:prstGeom>
            <a:solidFill>
              <a:srgbClr val="E8ECF8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640C382-94E9-1DDA-BE8A-521BEB626F59}"/>
                </a:ext>
              </a:extLst>
            </p:cNvPr>
            <p:cNvSpPr/>
            <p:nvPr/>
          </p:nvSpPr>
          <p:spPr>
            <a:xfrm>
              <a:off x="922150" y="1325103"/>
              <a:ext cx="697424" cy="3161654"/>
            </a:xfrm>
            <a:prstGeom prst="rect">
              <a:avLst/>
            </a:prstGeom>
            <a:solidFill>
              <a:srgbClr val="223366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8B2F1D2-B3CD-47D4-C97B-3CE2F64AFC82}"/>
                </a:ext>
              </a:extLst>
            </p:cNvPr>
            <p:cNvSpPr txBox="1"/>
            <p:nvPr/>
          </p:nvSpPr>
          <p:spPr>
            <a:xfrm>
              <a:off x="2859380" y="1823109"/>
              <a:ext cx="4409149" cy="30777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sz="2000" b="1" dirty="0">
                  <a:solidFill>
                    <a:srgbClr val="223366"/>
                  </a:solidFill>
                  <a:latin typeface="Arial"/>
                  <a:cs typeface="Arial"/>
                </a:rPr>
                <a:t>CAPSTONE PROJECT SHOWCASE</a:t>
              </a:r>
            </a:p>
          </p:txBody>
        </p:sp>
        <p:sp>
          <p:nvSpPr>
            <p:cNvPr id="9" name="TextBox 7">
              <a:extLst>
                <a:ext uri="{FF2B5EF4-FFF2-40B4-BE49-F238E27FC236}">
                  <a16:creationId xmlns:a16="http://schemas.microsoft.com/office/drawing/2014/main" id="{9AF297CE-9F11-2600-2058-A27EC2B5D9D4}"/>
                </a:ext>
              </a:extLst>
            </p:cNvPr>
            <p:cNvSpPr txBox="1"/>
            <p:nvPr/>
          </p:nvSpPr>
          <p:spPr>
            <a:xfrm>
              <a:off x="1899598" y="3431892"/>
              <a:ext cx="6328712" cy="5123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Abstract | Problem Statement | Project Overview |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Poppins"/>
                </a:rPr>
                <a:t> Proposed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+mn-lt"/>
                </a:rPr>
                <a:t>Solution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|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Poppins"/>
                </a:rPr>
                <a:t>Technology Used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 | Modelling &amp; Results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+mn-lt"/>
                </a:rPr>
                <a:t>| Conclusion | Q&amp;A</a:t>
              </a:r>
              <a:endParaRPr lang="en-US" sz="1600" dirty="0">
                <a:solidFill>
                  <a:schemeClr val="accent2">
                    <a:lumMod val="75000"/>
                  </a:schemeClr>
                </a:solidFill>
                <a:latin typeface="+mj-lt"/>
                <a:cs typeface="Poppins"/>
              </a:endParaRPr>
            </a:p>
          </p:txBody>
        </p:sp>
        <p:sp>
          <p:nvSpPr>
            <p:cNvPr id="8" name="TextBox 10">
              <a:extLst>
                <a:ext uri="{FF2B5EF4-FFF2-40B4-BE49-F238E27FC236}">
                  <a16:creationId xmlns:a16="http://schemas.microsoft.com/office/drawing/2014/main" id="{D4240D32-9BCC-D793-EF34-3F436C714765}"/>
                </a:ext>
              </a:extLst>
            </p:cNvPr>
            <p:cNvSpPr txBox="1"/>
            <p:nvPr/>
          </p:nvSpPr>
          <p:spPr>
            <a:xfrm>
              <a:off x="2402240" y="2534555"/>
              <a:ext cx="5323429" cy="75200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dirty="0">
                  <a:latin typeface="+mj-lt"/>
                </a:rPr>
                <a:t>Project Title</a:t>
              </a:r>
            </a:p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b="1" dirty="0">
                  <a:latin typeface="+mj-lt"/>
                  <a:cs typeface="Poppins"/>
                </a:rPr>
                <a:t>Health Care Data Driven Decisions using Power BI (DA)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211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E3A995-569D-073F-9467-C96E076827FA}"/>
              </a:ext>
            </a:extLst>
          </p:cNvPr>
          <p:cNvSpPr txBox="1"/>
          <p:nvPr/>
        </p:nvSpPr>
        <p:spPr>
          <a:xfrm>
            <a:off x="143933" y="683683"/>
            <a:ext cx="55074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Abstract: </a:t>
            </a:r>
            <a:r>
              <a:rPr lang="en-US" sz="1600" b="1" i="0" dirty="0">
                <a:solidFill>
                  <a:srgbClr val="0D0D0D"/>
                </a:solidFill>
                <a:effectLst/>
                <a:latin typeface="Söhne"/>
              </a:rPr>
              <a:t>Leveraging Power BI for Improved Healthcare</a:t>
            </a:r>
            <a:endParaRPr lang="en-IN" sz="1600" dirty="0">
              <a:solidFill>
                <a:srgbClr val="213163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726C2F8-3E16-2C0C-B71C-BDFE7C703F1C}"/>
              </a:ext>
            </a:extLst>
          </p:cNvPr>
          <p:cNvGrpSpPr/>
          <p:nvPr/>
        </p:nvGrpSpPr>
        <p:grpSpPr>
          <a:xfrm>
            <a:off x="735884" y="1338243"/>
            <a:ext cx="7719937" cy="3323608"/>
            <a:chOff x="712031" y="1234880"/>
            <a:chExt cx="7719937" cy="332360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65A22E0-5D6D-1B1A-F09A-169A2C2E55D1}"/>
                </a:ext>
              </a:extLst>
            </p:cNvPr>
            <p:cNvGrpSpPr/>
            <p:nvPr/>
          </p:nvGrpSpPr>
          <p:grpSpPr>
            <a:xfrm>
              <a:off x="712031" y="1234880"/>
              <a:ext cx="7719937" cy="643467"/>
              <a:chOff x="712031" y="1234880"/>
              <a:chExt cx="7719937" cy="643467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992A4C9-DAB8-80D3-B09E-07655DAEBB65}"/>
                  </a:ext>
                </a:extLst>
              </p:cNvPr>
              <p:cNvSpPr/>
              <p:nvPr/>
            </p:nvSpPr>
            <p:spPr>
              <a:xfrm>
                <a:off x="1372430" y="1234880"/>
                <a:ext cx="7059538" cy="6434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37A0F124-FCC7-043A-F32C-33314AB146BD}"/>
                  </a:ext>
                </a:extLst>
              </p:cNvPr>
              <p:cNvSpPr/>
              <p:nvPr/>
            </p:nvSpPr>
            <p:spPr>
              <a:xfrm>
                <a:off x="712031" y="1234880"/>
                <a:ext cx="677333" cy="64346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/>
                  <a:t>1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37AEA5F-38C7-2EAC-B55A-A52C642C7997}"/>
                </a:ext>
              </a:extLst>
            </p:cNvPr>
            <p:cNvGrpSpPr/>
            <p:nvPr/>
          </p:nvGrpSpPr>
          <p:grpSpPr>
            <a:xfrm>
              <a:off x="712031" y="2128260"/>
              <a:ext cx="7719937" cy="643467"/>
              <a:chOff x="712031" y="1974905"/>
              <a:chExt cx="7719937" cy="643467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0874972-970E-AB20-28FF-DE51D45409C5}"/>
                  </a:ext>
                </a:extLst>
              </p:cNvPr>
              <p:cNvSpPr/>
              <p:nvPr/>
            </p:nvSpPr>
            <p:spPr>
              <a:xfrm>
                <a:off x="1372430" y="1974905"/>
                <a:ext cx="7059538" cy="64346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A7560D0E-33BB-8564-4F1A-5B42E2343E74}"/>
                  </a:ext>
                </a:extLst>
              </p:cNvPr>
              <p:cNvSpPr/>
              <p:nvPr/>
            </p:nvSpPr>
            <p:spPr>
              <a:xfrm>
                <a:off x="712031" y="1974905"/>
                <a:ext cx="677333" cy="64346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2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6049283-7CB4-2083-CE02-53D7ACA583B3}"/>
                </a:ext>
              </a:extLst>
            </p:cNvPr>
            <p:cNvGrpSpPr/>
            <p:nvPr/>
          </p:nvGrpSpPr>
          <p:grpSpPr>
            <a:xfrm>
              <a:off x="712031" y="3021640"/>
              <a:ext cx="7719937" cy="643467"/>
              <a:chOff x="712031" y="2737676"/>
              <a:chExt cx="7719937" cy="643467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89435FA-EFC7-1B3A-6F80-B45135BCF4A8}"/>
                  </a:ext>
                </a:extLst>
              </p:cNvPr>
              <p:cNvSpPr/>
              <p:nvPr/>
            </p:nvSpPr>
            <p:spPr>
              <a:xfrm>
                <a:off x="1372430" y="2737676"/>
                <a:ext cx="7059538" cy="6434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9A3D3CC1-3E19-CE2E-3B8B-3365B8B567CE}"/>
                  </a:ext>
                </a:extLst>
              </p:cNvPr>
              <p:cNvSpPr/>
              <p:nvPr/>
            </p:nvSpPr>
            <p:spPr>
              <a:xfrm>
                <a:off x="712031" y="2737676"/>
                <a:ext cx="677333" cy="64346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3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1242A9F-48C4-1D0E-E275-B12238388CD4}"/>
                </a:ext>
              </a:extLst>
            </p:cNvPr>
            <p:cNvGrpSpPr/>
            <p:nvPr/>
          </p:nvGrpSpPr>
          <p:grpSpPr>
            <a:xfrm>
              <a:off x="712031" y="3915021"/>
              <a:ext cx="7719937" cy="643467"/>
              <a:chOff x="712031" y="3477701"/>
              <a:chExt cx="7719937" cy="643467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0E1A962-5B8D-A408-D117-8F43055D9FCC}"/>
                  </a:ext>
                </a:extLst>
              </p:cNvPr>
              <p:cNvSpPr/>
              <p:nvPr/>
            </p:nvSpPr>
            <p:spPr>
              <a:xfrm>
                <a:off x="1372430" y="3477701"/>
                <a:ext cx="7059538" cy="64346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0A3666D9-36DA-372B-D0E2-7F7A22FBF3A6}"/>
                  </a:ext>
                </a:extLst>
              </p:cNvPr>
              <p:cNvSpPr/>
              <p:nvPr/>
            </p:nvSpPr>
            <p:spPr>
              <a:xfrm>
                <a:off x="712031" y="3477701"/>
                <a:ext cx="677333" cy="64346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4</a:t>
                </a:r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CF75766-EC15-2A3B-07C0-10877F57C7FC}"/>
              </a:ext>
            </a:extLst>
          </p:cNvPr>
          <p:cNvSpPr txBox="1"/>
          <p:nvPr/>
        </p:nvSpPr>
        <p:spPr>
          <a:xfrm>
            <a:off x="1442563" y="1397681"/>
            <a:ext cx="69655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 Health Care Data Driven Decisions is an important task in the health care sector to assess the </a:t>
            </a:r>
            <a:r>
              <a:rPr lang="en-US" b="0" i="0" dirty="0">
                <a:solidFill>
                  <a:srgbClr val="410007"/>
                </a:solidFill>
                <a:effectLst/>
                <a:latin typeface="Google Sans"/>
              </a:rPr>
              <a:t>efficiency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of treatments, optimize resource allocation, and improve patient outcomes.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7167D1-34F0-B0F6-7CD2-E83705AE3D81}"/>
              </a:ext>
            </a:extLst>
          </p:cNvPr>
          <p:cNvSpPr txBox="1"/>
          <p:nvPr/>
        </p:nvSpPr>
        <p:spPr>
          <a:xfrm>
            <a:off x="2559908" y="4484508"/>
            <a:ext cx="5895913" cy="311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830A6A-A1E0-9A71-7553-2814C233AC32}"/>
              </a:ext>
            </a:extLst>
          </p:cNvPr>
          <p:cNvSpPr txBox="1"/>
          <p:nvPr/>
        </p:nvSpPr>
        <p:spPr>
          <a:xfrm>
            <a:off x="1454468" y="4112947"/>
            <a:ext cx="70595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000"/>
              </a:spcAft>
            </a:pPr>
            <a:r>
              <a:rPr lang="en-US" dirty="0">
                <a:solidFill>
                  <a:srgbClr val="0D0D0D"/>
                </a:solidFill>
                <a:latin typeface="Söhne"/>
              </a:rPr>
              <a:t>T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his analysis can assist health institutions in making informed decisions and refining processes to enhance overall operational effectiveness and patient care quality.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id="{0D6AED0B-6BFD-24FC-72F7-0B9E85B1F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905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EEEC01F9-CF15-8067-A554-3A45165CB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844" y="2250769"/>
            <a:ext cx="68576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In this analysis, various factors such as alcohol, smoking, age group, and week name are used to predict the likelihood of health outcomes.</a:t>
            </a: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82127C6F-E927-F6EB-DC73-1666AFCA6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400" y="1929721"/>
            <a:ext cx="272714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13">
            <a:extLst>
              <a:ext uri="{FF2B5EF4-FFF2-40B4-BE49-F238E27FC236}">
                <a16:creationId xmlns:a16="http://schemas.microsoft.com/office/drawing/2014/main" id="{EFE914C0-AD15-4821-2C3D-020D490CF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844" y="3231673"/>
            <a:ext cx="68576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main goal of this project is to leverage data analytics to enhance decision-making processes, optimize resource allocation, and ultimately improve patient outcomes in the healthcare sector.</a:t>
            </a:r>
          </a:p>
        </p:txBody>
      </p:sp>
      <p:sp>
        <p:nvSpPr>
          <p:cNvPr id="34" name="Rectangle 14">
            <a:extLst>
              <a:ext uri="{FF2B5EF4-FFF2-40B4-BE49-F238E27FC236}">
                <a16:creationId xmlns:a16="http://schemas.microsoft.com/office/drawing/2014/main" id="{E02D48A8-111B-ADFF-91B4-42AF78365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432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52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Problem Statement</a:t>
            </a:r>
            <a:endParaRPr lang="en-IN" sz="1600" dirty="0">
              <a:solidFill>
                <a:srgbClr val="213163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8E85CD-DF89-87DD-6181-DCDD73B5625F}"/>
              </a:ext>
            </a:extLst>
          </p:cNvPr>
          <p:cNvGrpSpPr/>
          <p:nvPr/>
        </p:nvGrpSpPr>
        <p:grpSpPr>
          <a:xfrm>
            <a:off x="5699883" y="1288468"/>
            <a:ext cx="3189304" cy="2766856"/>
            <a:chOff x="4578211" y="760307"/>
            <a:chExt cx="4510006" cy="3741355"/>
          </a:xfrm>
        </p:grpSpPr>
        <p:pic>
          <p:nvPicPr>
            <p:cNvPr id="4" name="Picture 3" descr="A purple question mark with gears&#10;&#10;Description automatically generated">
              <a:extLst>
                <a:ext uri="{FF2B5EF4-FFF2-40B4-BE49-F238E27FC236}">
                  <a16:creationId xmlns:a16="http://schemas.microsoft.com/office/drawing/2014/main" id="{044B050F-754C-A956-97C8-EFB6B19ABE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111" t="10028" r="10940" b="11567"/>
            <a:stretch/>
          </p:blipFill>
          <p:spPr>
            <a:xfrm>
              <a:off x="5486396" y="760307"/>
              <a:ext cx="3601821" cy="3622886"/>
            </a:xfrm>
            <a:prstGeom prst="rect">
              <a:avLst/>
            </a:prstGeom>
          </p:spPr>
        </p:pic>
        <p:pic>
          <p:nvPicPr>
            <p:cNvPr id="5" name="Picture 4" descr="Businessman with clipboard">
              <a:extLst>
                <a:ext uri="{FF2B5EF4-FFF2-40B4-BE49-F238E27FC236}">
                  <a16:creationId xmlns:a16="http://schemas.microsoft.com/office/drawing/2014/main" id="{82A80360-DC75-55F1-A1A2-BDCADC404B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6"/>
            <a:stretch/>
          </p:blipFill>
          <p:spPr>
            <a:xfrm>
              <a:off x="4578211" y="2188308"/>
              <a:ext cx="2340981" cy="2313354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16D4733-15DD-C492-954D-DDF8B5BB9EA1}"/>
              </a:ext>
            </a:extLst>
          </p:cNvPr>
          <p:cNvSpPr txBox="1"/>
          <p:nvPr/>
        </p:nvSpPr>
        <p:spPr>
          <a:xfrm>
            <a:off x="254813" y="1258801"/>
            <a:ext cx="431718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Data Access and Analysis Challenges: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In healthcare, accessing and analyzing data efficiently is a significant challenge.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Slow Decision-Making Process: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Traditional methods for data analysis are slow and cumbersome, leading to delays in decision-making.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Suboptimal Patient Care: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Without real-time insights, there is a risk of suboptimal patient care and treatment strategies.</a:t>
            </a:r>
          </a:p>
          <a:p>
            <a:pPr algn="l">
              <a:buFont typeface="+mj-lt"/>
              <a:buAutoNum type="arabicPeriod"/>
            </a:pPr>
            <a:endParaRPr lang="en-US" dirty="0">
              <a:solidFill>
                <a:srgbClr val="0D0D0D"/>
              </a:solidFill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Finding Total No. of Patients, smoking, alcohol, week name, age group.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746043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D5078D-F8F7-912B-4E9C-BED71500ACC2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Project Overview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511917-B5EE-88C1-A75B-AC3ADE14BEB8}"/>
              </a:ext>
            </a:extLst>
          </p:cNvPr>
          <p:cNvSpPr txBox="1"/>
          <p:nvPr/>
        </p:nvSpPr>
        <p:spPr>
          <a:xfrm>
            <a:off x="271220" y="1133418"/>
            <a:ext cx="47132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Importing and Pre-processing: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Data successfully imported from various sources.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Cleaned and transformed for analysis.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Data Analysis Expression (DAX):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Implemented DAX formulas for calculations and analysis in Power BI.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Visualization and Dashboard: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Created visually appealing charts and an interactive dashboard.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Formatting and Testing: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Ensured consistent formatting and thoroughly tested for accuracy and functionality.</a:t>
            </a:r>
          </a:p>
        </p:txBody>
      </p:sp>
      <p:pic>
        <p:nvPicPr>
          <p:cNvPr id="5" name="Picture 4" descr="Person writing on whiteboard">
            <a:extLst>
              <a:ext uri="{FF2B5EF4-FFF2-40B4-BE49-F238E27FC236}">
                <a16:creationId xmlns:a16="http://schemas.microsoft.com/office/drawing/2014/main" id="{6858EAD1-D312-BBBA-4C50-43B9E76BB5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"/>
          <a:stretch/>
        </p:blipFill>
        <p:spPr>
          <a:xfrm>
            <a:off x="5419077" y="1360299"/>
            <a:ext cx="3453703" cy="274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91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61A928-5A2D-C5DF-2F01-079C34A75432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BFA82-8AB0-23BA-909F-C886C3F7A669}"/>
              </a:ext>
            </a:extLst>
          </p:cNvPr>
          <p:cNvSpPr txBox="1"/>
          <p:nvPr/>
        </p:nvSpPr>
        <p:spPr>
          <a:xfrm>
            <a:off x="143933" y="1134562"/>
            <a:ext cx="8449876" cy="2185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Integration of Power BI: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Implementing Power BI into the healthcare system for streamlined data analysis.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Data Visualization: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Utilizing Power BI's visualization tools to present complex healthcare data clearly.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Customized Reporting: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Developing tailored reports within Power BI to address specific healthcare needs.</a:t>
            </a:r>
            <a:endParaRPr lang="en-US" b="0" i="0" dirty="0">
              <a:solidFill>
                <a:srgbClr val="0D0D0D"/>
              </a:solidFill>
              <a:effectLst/>
              <a:latin typeface="+mn-lt"/>
            </a:endParaRP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solidFill>
                  <a:srgbClr val="0D0D0D"/>
                </a:solidFill>
                <a:latin typeface="+mn-lt"/>
              </a:rPr>
              <a:t>Identified Total No. of Patients, smoking, alcohol, week name, age group by writing DAX function using Card visual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621200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6CA3F3-3D59-0BCC-5AFC-FB31E62203CC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Technology used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11D00F-E3D6-896E-4001-492D6D1DC85F}"/>
              </a:ext>
            </a:extLst>
          </p:cNvPr>
          <p:cNvSpPr txBox="1"/>
          <p:nvPr/>
        </p:nvSpPr>
        <p:spPr>
          <a:xfrm>
            <a:off x="143934" y="1216591"/>
            <a:ext cx="3644296" cy="943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Microsoft Power BI for data visualization </a:t>
            </a:r>
          </a:p>
          <a:p>
            <a:pPr>
              <a:spcAft>
                <a:spcPts val="800"/>
              </a:spcAft>
            </a:pPr>
            <a:r>
              <a:rPr lang="en-US" dirty="0"/>
              <a:t>•  Microsoft Excel for dataset </a:t>
            </a:r>
            <a:endParaRPr lang="en-US" dirty="0">
              <a:latin typeface="+mn-lt"/>
            </a:endParaRP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</p:txBody>
      </p:sp>
      <p:pic>
        <p:nvPicPr>
          <p:cNvPr id="1026" name="Picture 2" descr="Key features of Power BI Desktop that ...">
            <a:extLst>
              <a:ext uri="{FF2B5EF4-FFF2-40B4-BE49-F238E27FC236}">
                <a16:creationId xmlns:a16="http://schemas.microsoft.com/office/drawing/2014/main" id="{9E95B0F0-EE3C-EA72-707F-4178886CF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929" y="1560668"/>
            <a:ext cx="5097138" cy="317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130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4080DE-03F5-1FE4-A922-15490146EBB6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A9338F-AACC-33B6-0BE4-39F9AFBABE18}"/>
              </a:ext>
            </a:extLst>
          </p:cNvPr>
          <p:cNvSpPr/>
          <p:nvPr/>
        </p:nvSpPr>
        <p:spPr>
          <a:xfrm>
            <a:off x="1456841" y="124341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414274-4C0B-64AB-181C-DB4AEB7E6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841" y="1243419"/>
            <a:ext cx="6614629" cy="348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766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8DFCAA-8D98-0AFB-A760-3AD42E799105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B6817C-45F9-AD85-58BC-71A72E68826B}"/>
              </a:ext>
            </a:extLst>
          </p:cNvPr>
          <p:cNvSpPr/>
          <p:nvPr/>
        </p:nvSpPr>
        <p:spPr>
          <a:xfrm>
            <a:off x="1456841" y="124341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7D8194E-2180-B1A9-E3A3-83DECCF0132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56841" y="1243419"/>
            <a:ext cx="6548034" cy="348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3013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2948</TotalTime>
  <Words>507</Words>
  <Application>Microsoft Office PowerPoint</Application>
  <PresentationFormat>On-screen Show (16:9)</PresentationFormat>
  <Paragraphs>65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Google Sans</vt:lpstr>
      <vt:lpstr>Söhne</vt:lpstr>
      <vt:lpstr>Times New Roman</vt:lpstr>
      <vt:lpstr>Simple Light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SaiTeja</cp:lastModifiedBy>
  <cp:revision>68</cp:revision>
  <dcterms:modified xsi:type="dcterms:W3CDTF">2024-04-05T08:04:45Z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NXPowerLiteLastOptimized">
    <vt:lpwstr>1434197</vt:lpwstr>
  </property>
  <property fmtid="{D5CDD505-2E9C-101B-9397-08002B2CF9AE}" pid="4" name="NXPowerLiteSettings">
    <vt:lpwstr>F7000400038000</vt:lpwstr>
  </property>
  <property fmtid="{D5CDD505-2E9C-101B-9397-08002B2CF9AE}" pid="5" name="NXPowerLiteVersion">
    <vt:lpwstr>S10.2.0</vt:lpwstr>
  </property>
</Properties>
</file>