
<file path=[Content_Types].xml><?xml version="1.0" encoding="utf-8"?>
<Types xmlns="http://schemas.openxmlformats.org/package/2006/content-types">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29" r:id="rId6"/>
    <p:sldId id="309" r:id="rId7"/>
    <p:sldId id="310" r:id="rId8"/>
    <p:sldId id="315" r:id="rId9"/>
    <p:sldId id="330" r:id="rId10"/>
    <p:sldId id="331" r:id="rId11"/>
    <p:sldId id="332" r:id="rId12"/>
    <p:sldId id="334" r:id="rId13"/>
    <p:sldId id="337" r:id="rId14"/>
    <p:sldId id="333" r:id="rId15"/>
    <p:sldId id="335" r:id="rId16"/>
    <p:sldId id="318" r:id="rId17"/>
    <p:sldId id="319" r:id="rId18"/>
    <p:sldId id="324" r:id="rId19"/>
    <p:sldId id="326" r:id="rId20"/>
    <p:sldId id="33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18-Mar-24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18-Mar-24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18-Mar-24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18-Mar-24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18-Mar-24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18-Mar-24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18-Mar-24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18-Mar-24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18-Mar-24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18-Mar-24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microsoft.com/en-us/research/publication/urbanwater-%20quality-prediction-based-multi-task-multi-view-learning-2/"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449902" y="207038"/>
            <a:ext cx="8117456" cy="2693044"/>
          </a:xfrm>
        </p:spPr>
        <p:txBody>
          <a:bodyPr>
            <a:noAutofit/>
          </a:bodyPr>
          <a:lstStyle/>
          <a:p>
            <a:r>
              <a:rPr lang="en-US" sz="4800" b="1" dirty="0">
                <a:solidFill>
                  <a:srgbClr val="C00000"/>
                </a:solidFill>
                <a:latin typeface="Times New Roman" panose="02020603050405020304" pitchFamily="18" charset="0"/>
                <a:ea typeface="Cambria" panose="02040503050406030204" pitchFamily="18" charset="0"/>
                <a:cs typeface="Times New Roman" panose="02020603050405020304" pitchFamily="18" charset="0"/>
              </a:rPr>
              <a:t>Predicting Urban Water Quality With Ubiquitous Data - A Data-Driven Approach.</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30000" y="4455620"/>
            <a:ext cx="4813072" cy="1568659"/>
          </a:xfrm>
        </p:spPr>
        <p:txBody>
          <a:bodyPr>
            <a:normAutofit fontScale="92500" lnSpcReduction="10000"/>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G.SAI TEJA          20R01A67D5</a:t>
            </a:r>
          </a:p>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G.BHANU             21R05A6717</a:t>
            </a:r>
          </a:p>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M.KARTHIK         21R05A6713</a:t>
            </a:r>
          </a:p>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K.SANDEEP          20R01A67F2</a:t>
            </a:r>
          </a:p>
          <a:p>
            <a:endParaRPr lang="en-US" sz="1700" dirty="0">
              <a:solidFill>
                <a:schemeClr val="tx2">
                  <a:lumMod val="50000"/>
                </a:schemeClr>
              </a:solidFill>
            </a:endParaRPr>
          </a:p>
          <a:p>
            <a:endParaRPr lang="en-US" dirty="0"/>
          </a:p>
          <a:p>
            <a:endParaRPr lang="en-US" dirty="0"/>
          </a:p>
          <a:p>
            <a:endParaRPr lang="en-US" dirty="0"/>
          </a:p>
          <a:p>
            <a:endParaRPr lang="en-US" dirty="0"/>
          </a:p>
          <a:p>
            <a:endParaRPr lang="en-US" dirty="0"/>
          </a:p>
        </p:txBody>
      </p:sp>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2E7D2B-CDE0-1030-ABDA-058EDCFF5200}"/>
              </a:ext>
            </a:extLst>
          </p:cNvPr>
          <p:cNvSpPr txBox="1"/>
          <p:nvPr/>
        </p:nvSpPr>
        <p:spPr>
          <a:xfrm>
            <a:off x="6730000" y="3834217"/>
            <a:ext cx="2691906" cy="523220"/>
          </a:xfrm>
          <a:prstGeom prst="rect">
            <a:avLst/>
          </a:prstGeom>
          <a:noFill/>
        </p:spPr>
        <p:txBody>
          <a:bodyPr wrap="square" rtlCol="0">
            <a:spAutoFit/>
          </a:bodyPr>
          <a:lstStyle/>
          <a:p>
            <a:r>
              <a:rPr lang="en-IN" sz="2800" b="1" dirty="0">
                <a:solidFill>
                  <a:schemeClr val="tx2">
                    <a:lumMod val="50000"/>
                  </a:schemeClr>
                </a:solidFill>
                <a:latin typeface="Times New Roman" panose="02020603050405020304" pitchFamily="18" charset="0"/>
                <a:cs typeface="Times New Roman" panose="02020603050405020304" pitchFamily="18" charset="0"/>
              </a:rPr>
              <a:t>Presented by :</a:t>
            </a:r>
          </a:p>
        </p:txBody>
      </p:sp>
      <p:sp>
        <p:nvSpPr>
          <p:cNvPr id="6" name="TextBox 5">
            <a:extLst>
              <a:ext uri="{FF2B5EF4-FFF2-40B4-BE49-F238E27FC236}">
                <a16:creationId xmlns:a16="http://schemas.microsoft.com/office/drawing/2014/main" id="{C91717F0-D001-2247-C666-AD0ECA73584A}"/>
              </a:ext>
            </a:extLst>
          </p:cNvPr>
          <p:cNvSpPr txBox="1"/>
          <p:nvPr/>
        </p:nvSpPr>
        <p:spPr>
          <a:xfrm>
            <a:off x="994153" y="3733879"/>
            <a:ext cx="4813072" cy="1815882"/>
          </a:xfrm>
          <a:prstGeom prst="rect">
            <a:avLst/>
          </a:prstGeom>
          <a:noFill/>
        </p:spPr>
        <p:txBody>
          <a:bodyPr wrap="square" rtlCol="0">
            <a:spAutoFit/>
          </a:bodyPr>
          <a:lstStyle/>
          <a:p>
            <a:pPr algn="ct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Under the Guidance of</a:t>
            </a:r>
          </a:p>
          <a:p>
            <a:pPr algn="ctr"/>
            <a:r>
              <a:rPr lang="en-US" sz="2800" b="1" dirty="0" err="1">
                <a:solidFill>
                  <a:schemeClr val="tx1">
                    <a:lumMod val="95000"/>
                    <a:lumOff val="5000"/>
                  </a:schemeClr>
                </a:solidFill>
                <a:latin typeface="Times New Roman" panose="02020603050405020304" pitchFamily="18" charset="0"/>
                <a:cs typeface="Times New Roman" panose="02020603050405020304" pitchFamily="18" charset="0"/>
              </a:rPr>
              <a:t>P.Anusha</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lang="en-US" sz="2800" b="1" dirty="0" err="1">
                <a:solidFill>
                  <a:schemeClr val="tx1">
                    <a:lumMod val="95000"/>
                    <a:lumOff val="5000"/>
                  </a:schemeClr>
                </a:solidFill>
                <a:latin typeface="Times New Roman" panose="02020603050405020304" pitchFamily="18" charset="0"/>
                <a:cs typeface="Times New Roman" panose="02020603050405020304" pitchFamily="18" charset="0"/>
              </a:rPr>
              <a:t>Assoc.Prof</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a:t>
            </a:r>
          </a:p>
          <a:p>
            <a:pPr algn="ct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Dept of CSE(Data Science)</a:t>
            </a:r>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DAFFB8F1-00F9-6D87-4BF7-9226B82DF11F}"/>
              </a:ext>
            </a:extLst>
          </p:cNvPr>
          <p:cNvPicPr>
            <a:picLocks noChangeAspect="1"/>
          </p:cNvPicPr>
          <p:nvPr/>
        </p:nvPicPr>
        <p:blipFill rotWithShape="1">
          <a:blip r:embed="rId2"/>
          <a:srcRect l="35" t="22145" r="59163" b="8402"/>
          <a:stretch/>
        </p:blipFill>
        <p:spPr>
          <a:xfrm>
            <a:off x="2432649" y="77637"/>
            <a:ext cx="6642340" cy="6349041"/>
          </a:xfrm>
          <a:prstGeom prst="rect">
            <a:avLst/>
          </a:prstGeom>
        </p:spPr>
      </p:pic>
    </p:spTree>
    <p:extLst>
      <p:ext uri="{BB962C8B-B14F-4D97-AF65-F5344CB8AC3E}">
        <p14:creationId xmlns:p14="http://schemas.microsoft.com/office/powerpoint/2010/main" val="2497110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891A8B-94A3-FD33-5C8E-25B7931EDCF7}"/>
              </a:ext>
            </a:extLst>
          </p:cNvPr>
          <p:cNvSpPr txBox="1"/>
          <p:nvPr/>
        </p:nvSpPr>
        <p:spPr>
          <a:xfrm>
            <a:off x="4516080" y="734977"/>
            <a:ext cx="3159839" cy="830997"/>
          </a:xfrm>
          <a:prstGeom prst="rect">
            <a:avLst/>
          </a:prstGeom>
          <a:noFill/>
        </p:spPr>
        <p:txBody>
          <a:bodyPr wrap="none" rtlCol="0">
            <a:spAutoFit/>
          </a:bodyPr>
          <a:lstStyle/>
          <a:p>
            <a:r>
              <a:rPr lang="en-US" sz="4800" b="1" dirty="0">
                <a:solidFill>
                  <a:srgbClr val="C00000"/>
                </a:solidFill>
                <a:latin typeface="Times New Roman" panose="02020603050405020304" pitchFamily="18" charset="0"/>
                <a:cs typeface="Times New Roman" panose="02020603050405020304" pitchFamily="18" charset="0"/>
              </a:rPr>
              <a:t>Algorithms</a:t>
            </a:r>
          </a:p>
        </p:txBody>
      </p:sp>
      <p:sp>
        <p:nvSpPr>
          <p:cNvPr id="5" name="TextBox 4">
            <a:extLst>
              <a:ext uri="{FF2B5EF4-FFF2-40B4-BE49-F238E27FC236}">
                <a16:creationId xmlns:a16="http://schemas.microsoft.com/office/drawing/2014/main" id="{3C8EC2FC-8502-E3F5-6DBC-24CAAD33FC32}"/>
              </a:ext>
            </a:extLst>
          </p:cNvPr>
          <p:cNvSpPr txBox="1"/>
          <p:nvPr/>
        </p:nvSpPr>
        <p:spPr>
          <a:xfrm>
            <a:off x="786064" y="1886815"/>
            <a:ext cx="11197389" cy="3970318"/>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Decision Tree Classifiers: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Decision trees are used for classification and regression tasks.</a:t>
            </a:r>
          </a:p>
          <a:p>
            <a:pPr marL="742950" lvl="1" indent="-285750" algn="l">
              <a:buFont typeface="+mj-lt"/>
              <a:buAutoNum type="arabicPeriod"/>
            </a:pPr>
            <a:r>
              <a:rPr lang="en-US" b="0" i="0" dirty="0">
                <a:solidFill>
                  <a:srgbClr val="0D0D0D"/>
                </a:solidFill>
                <a:effectLst/>
                <a:latin typeface="Söhne"/>
              </a:rPr>
              <a:t>They create a tree-like model based on the features of the data to make decisions.</a:t>
            </a:r>
          </a:p>
          <a:p>
            <a:pPr marL="742950" lvl="1" indent="-285750" algn="l">
              <a:buFont typeface="+mj-lt"/>
              <a:buAutoNum type="arabicPeriod"/>
            </a:pPr>
            <a:r>
              <a:rPr lang="en-US" b="0" i="0" dirty="0">
                <a:solidFill>
                  <a:srgbClr val="0D0D0D"/>
                </a:solidFill>
                <a:effectLst/>
                <a:latin typeface="Söhne"/>
              </a:rPr>
              <a:t>The tree is constructed by recursively splitting the data based on the most informative features.</a:t>
            </a:r>
          </a:p>
          <a:p>
            <a:pPr marL="742950" lvl="1" indent="-285750" algn="l">
              <a:buFont typeface="+mj-lt"/>
              <a:buAutoNum type="arabicPeriod"/>
            </a:pPr>
            <a:r>
              <a:rPr lang="en-US" b="0" i="0" dirty="0">
                <a:solidFill>
                  <a:srgbClr val="0D0D0D"/>
                </a:solidFill>
                <a:effectLst/>
                <a:latin typeface="Söhne"/>
              </a:rPr>
              <a:t>Each leaf node in the tree represents a class or a regression value.</a:t>
            </a:r>
          </a:p>
          <a:p>
            <a:pPr algn="l">
              <a:buFont typeface="+mj-lt"/>
              <a:buAutoNum type="arabicPeriod"/>
            </a:pPr>
            <a:r>
              <a:rPr lang="en-US" b="1" i="0" dirty="0">
                <a:solidFill>
                  <a:srgbClr val="0D0D0D"/>
                </a:solidFill>
                <a:effectLst/>
                <a:latin typeface="Söhne"/>
              </a:rPr>
              <a:t>Gradient Boosting:</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Gradient boosting is an ensemble learning method that builds a strong predictive model by combining the predictions of multiple weak models, typically decision trees.</a:t>
            </a:r>
          </a:p>
          <a:p>
            <a:pPr marL="742950" lvl="1" indent="-285750" algn="l">
              <a:buFont typeface="+mj-lt"/>
              <a:buAutoNum type="arabicPeriod"/>
            </a:pPr>
            <a:r>
              <a:rPr lang="en-US" b="0" i="0" dirty="0">
                <a:solidFill>
                  <a:srgbClr val="0D0D0D"/>
                </a:solidFill>
                <a:effectLst/>
                <a:latin typeface="Söhne"/>
              </a:rPr>
              <a:t>It builds trees sequentially, with each new tree correcting the errors of the previous ones.</a:t>
            </a:r>
          </a:p>
          <a:p>
            <a:pPr marL="742950" lvl="1" indent="-285750" algn="l">
              <a:buFont typeface="+mj-lt"/>
              <a:buAutoNum type="arabicPeriod"/>
            </a:pPr>
            <a:r>
              <a:rPr lang="en-US" b="0" i="0" dirty="0">
                <a:solidFill>
                  <a:srgbClr val="0D0D0D"/>
                </a:solidFill>
                <a:effectLst/>
                <a:latin typeface="Söhne"/>
              </a:rPr>
              <a:t>It minimizes a specified loss function by adjusting the weights of individual trees.</a:t>
            </a:r>
          </a:p>
          <a:p>
            <a:pPr algn="l">
              <a:buFont typeface="+mj-lt"/>
              <a:buAutoNum type="arabicPeriod"/>
            </a:pPr>
            <a:r>
              <a:rPr lang="en-US" b="1" i="0" dirty="0">
                <a:solidFill>
                  <a:srgbClr val="0D0D0D"/>
                </a:solidFill>
                <a:effectLst/>
                <a:latin typeface="Söhne"/>
              </a:rPr>
              <a:t>K-Nearest Neighbors (KNN):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KNN is a simple and powerful classification algorithm.</a:t>
            </a:r>
          </a:p>
          <a:p>
            <a:pPr marL="742950" lvl="1" indent="-285750" algn="l">
              <a:buFont typeface="+mj-lt"/>
              <a:buAutoNum type="arabicPeriod"/>
            </a:pPr>
            <a:r>
              <a:rPr lang="en-US" b="0" i="0" dirty="0">
                <a:solidFill>
                  <a:srgbClr val="0D0D0D"/>
                </a:solidFill>
                <a:effectLst/>
                <a:latin typeface="Söhne"/>
              </a:rPr>
              <a:t>It classifies a data point based on the majority class among its k-nearest neighbors in the feature space.</a:t>
            </a:r>
          </a:p>
          <a:p>
            <a:pPr marL="742950" lvl="1" indent="-285750" algn="l">
              <a:buFont typeface="+mj-lt"/>
              <a:buAutoNum type="arabicPeriod"/>
            </a:pPr>
            <a:r>
              <a:rPr lang="en-US" b="0" i="0" dirty="0">
                <a:solidFill>
                  <a:srgbClr val="0D0D0D"/>
                </a:solidFill>
                <a:effectLst/>
                <a:latin typeface="Söhne"/>
              </a:rPr>
              <a:t>It is non-parametric, lazy learning, and doesn't learn until a test example is given.</a:t>
            </a:r>
          </a:p>
        </p:txBody>
      </p:sp>
    </p:spTree>
    <p:extLst>
      <p:ext uri="{BB962C8B-B14F-4D97-AF65-F5344CB8AC3E}">
        <p14:creationId xmlns:p14="http://schemas.microsoft.com/office/powerpoint/2010/main" val="1919522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3681C-3C40-DD48-6A95-94C34E3338A8}"/>
              </a:ext>
            </a:extLst>
          </p:cNvPr>
          <p:cNvSpPr txBox="1"/>
          <p:nvPr/>
        </p:nvSpPr>
        <p:spPr>
          <a:xfrm>
            <a:off x="320843" y="529388"/>
            <a:ext cx="11085094" cy="5078313"/>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Logistic Regression: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Logistic regression is used for binary or multinomial classification.</a:t>
            </a:r>
          </a:p>
          <a:p>
            <a:pPr marL="742950" lvl="1" indent="-285750" algn="l">
              <a:buFont typeface="+mj-lt"/>
              <a:buAutoNum type="arabicPeriod"/>
            </a:pPr>
            <a:r>
              <a:rPr lang="en-US" b="0" i="0" dirty="0">
                <a:solidFill>
                  <a:srgbClr val="0D0D0D"/>
                </a:solidFill>
                <a:effectLst/>
                <a:latin typeface="Söhne"/>
              </a:rPr>
              <a:t>It models the relationship between the dependent variable and one or more independent variables.</a:t>
            </a:r>
          </a:p>
          <a:p>
            <a:pPr marL="742950" lvl="1" indent="-285750" algn="l">
              <a:buFont typeface="+mj-lt"/>
              <a:buAutoNum type="arabicPeriod"/>
            </a:pPr>
            <a:r>
              <a:rPr lang="en-US" b="0" i="0" dirty="0">
                <a:solidFill>
                  <a:srgbClr val="0D0D0D"/>
                </a:solidFill>
                <a:effectLst/>
                <a:latin typeface="Söhne"/>
              </a:rPr>
              <a:t>It estimates the probability that a given instance belongs to a particular category.</a:t>
            </a:r>
          </a:p>
          <a:p>
            <a:pPr algn="l">
              <a:buFont typeface="+mj-lt"/>
              <a:buAutoNum type="arabicPeriod"/>
            </a:pPr>
            <a:r>
              <a:rPr lang="en-US" b="1" i="0" dirty="0">
                <a:solidFill>
                  <a:srgbClr val="0D0D0D"/>
                </a:solidFill>
                <a:effectLst/>
                <a:latin typeface="Söhne"/>
              </a:rPr>
              <a:t>Naïve Bayes: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Naïve Bayes is a probabilistic classification algorithm based on Bayes' theorem.</a:t>
            </a:r>
          </a:p>
          <a:p>
            <a:pPr marL="742950" lvl="1" indent="-285750" algn="l">
              <a:buFont typeface="+mj-lt"/>
              <a:buAutoNum type="arabicPeriod"/>
            </a:pPr>
            <a:r>
              <a:rPr lang="en-US" b="0" i="0" dirty="0">
                <a:solidFill>
                  <a:srgbClr val="0D0D0D"/>
                </a:solidFill>
                <a:effectLst/>
                <a:latin typeface="Söhne"/>
              </a:rPr>
              <a:t>It assumes independence between features, which simplifies the calculation of probabilities.</a:t>
            </a:r>
          </a:p>
          <a:p>
            <a:pPr marL="742950" lvl="1" indent="-285750" algn="l">
              <a:buFont typeface="+mj-lt"/>
              <a:buAutoNum type="arabicPeriod"/>
            </a:pPr>
            <a:r>
              <a:rPr lang="en-US" b="0" i="0" dirty="0">
                <a:solidFill>
                  <a:srgbClr val="0D0D0D"/>
                </a:solidFill>
                <a:effectLst/>
                <a:latin typeface="Söhne"/>
              </a:rPr>
              <a:t>Despite its simplistic assumption, it often performs well and is computationally efficient.</a:t>
            </a:r>
          </a:p>
          <a:p>
            <a:pPr algn="l">
              <a:buFont typeface="+mj-lt"/>
              <a:buAutoNum type="arabicPeriod"/>
            </a:pPr>
            <a:r>
              <a:rPr lang="en-US" b="1" i="0" dirty="0">
                <a:solidFill>
                  <a:srgbClr val="0D0D0D"/>
                </a:solidFill>
                <a:effectLst/>
                <a:latin typeface="Söhne"/>
              </a:rPr>
              <a:t>Random Forest: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Random Forest is an ensemble learning method that builds multiple decision trees and combines their predictions.</a:t>
            </a:r>
          </a:p>
          <a:p>
            <a:pPr marL="742950" lvl="1" indent="-285750" algn="l">
              <a:buFont typeface="+mj-lt"/>
              <a:buAutoNum type="arabicPeriod"/>
            </a:pPr>
            <a:r>
              <a:rPr lang="en-US" b="0" i="0" dirty="0">
                <a:solidFill>
                  <a:srgbClr val="0D0D0D"/>
                </a:solidFill>
                <a:effectLst/>
                <a:latin typeface="Söhne"/>
              </a:rPr>
              <a:t>It addresses overfitting by averaging or voting on the predictions of individual trees.</a:t>
            </a:r>
          </a:p>
          <a:p>
            <a:pPr marL="742950" lvl="1" indent="-285750" algn="l">
              <a:buFont typeface="+mj-lt"/>
              <a:buAutoNum type="arabicPeriod"/>
            </a:pPr>
            <a:r>
              <a:rPr lang="en-US" b="0" i="0" dirty="0">
                <a:solidFill>
                  <a:srgbClr val="0D0D0D"/>
                </a:solidFill>
                <a:effectLst/>
                <a:latin typeface="Söhne"/>
              </a:rPr>
              <a:t>It is widely used for classification and regression tasks.</a:t>
            </a:r>
          </a:p>
          <a:p>
            <a:pPr algn="l">
              <a:buFont typeface="+mj-lt"/>
              <a:buAutoNum type="arabicPeriod"/>
            </a:pPr>
            <a:r>
              <a:rPr lang="en-US" b="1" i="0" dirty="0">
                <a:solidFill>
                  <a:srgbClr val="0D0D0D"/>
                </a:solidFill>
                <a:effectLst/>
                <a:latin typeface="Söhne"/>
              </a:rPr>
              <a:t>Support Vector Machines (SVM):</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SVM is a discriminative machine learning technique for classification and regression.</a:t>
            </a:r>
          </a:p>
          <a:p>
            <a:pPr marL="742950" lvl="1" indent="-285750" algn="l">
              <a:buFont typeface="+mj-lt"/>
              <a:buAutoNum type="arabicPeriod"/>
            </a:pPr>
            <a:r>
              <a:rPr lang="en-US" b="0" i="0" dirty="0">
                <a:solidFill>
                  <a:srgbClr val="0D0D0D"/>
                </a:solidFill>
                <a:effectLst/>
                <a:latin typeface="Söhne"/>
              </a:rPr>
              <a:t>It finds the optimal hyperplane that best separates different classes in the feature space.</a:t>
            </a:r>
          </a:p>
          <a:p>
            <a:pPr marL="742950" lvl="1" indent="-285750" algn="l">
              <a:buFont typeface="+mj-lt"/>
              <a:buAutoNum type="arabicPeriod"/>
            </a:pPr>
            <a:r>
              <a:rPr lang="en-US" b="0" i="0" dirty="0">
                <a:solidFill>
                  <a:srgbClr val="0D0D0D"/>
                </a:solidFill>
                <a:effectLst/>
                <a:latin typeface="Söhne"/>
              </a:rPr>
              <a:t>SVM aims to maximize the margin between classes, making it robust against outliers.</a:t>
            </a:r>
          </a:p>
          <a:p>
            <a:pPr algn="l"/>
            <a:endParaRPr lang="en-US" dirty="0"/>
          </a:p>
        </p:txBody>
      </p:sp>
    </p:spTree>
    <p:extLst>
      <p:ext uri="{BB962C8B-B14F-4D97-AF65-F5344CB8AC3E}">
        <p14:creationId xmlns:p14="http://schemas.microsoft.com/office/powerpoint/2010/main" val="1459754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1D2EFB-93A0-7FD3-CB15-BAE26C6B1298}"/>
              </a:ext>
            </a:extLst>
          </p:cNvPr>
          <p:cNvSpPr txBox="1"/>
          <p:nvPr/>
        </p:nvSpPr>
        <p:spPr>
          <a:xfrm>
            <a:off x="1919354" y="504373"/>
            <a:ext cx="11860306" cy="4453655"/>
          </a:xfrm>
          <a:prstGeom prst="rect">
            <a:avLst/>
          </a:prstGeom>
          <a:noFill/>
        </p:spPr>
        <p:txBody>
          <a:bodyPr wrap="square">
            <a:spAutoFit/>
          </a:bodyPr>
          <a:lstStyle/>
          <a:p>
            <a:pPr>
              <a:lnSpc>
                <a:spcPct val="150000"/>
              </a:lnSpc>
              <a:spcAft>
                <a:spcPts val="1000"/>
              </a:spcAft>
            </a:pPr>
            <a:r>
              <a:rPr lang="en-US" sz="44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SYSTEM REQUIREMENTS:</a:t>
            </a:r>
            <a:endParaRPr lang="en-IN" sz="44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04800" marR="0">
              <a:spcBef>
                <a:spcPts val="0"/>
              </a:spcBef>
              <a:spcAft>
                <a:spcPts val="0"/>
              </a:spcAft>
            </a:pPr>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b="1" dirty="0">
                <a:effectLst/>
                <a:latin typeface="Times New Roman" panose="02020603050405020304" pitchFamily="18" charset="0"/>
                <a:ea typeface="Times New Roman" panose="02020603050405020304" pitchFamily="18" charset="0"/>
              </a:rPr>
              <a:t>H</a:t>
            </a:r>
            <a:r>
              <a:rPr lang="en-US" sz="1800" b="1" spc="5"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W </a:t>
            </a:r>
            <a:r>
              <a:rPr lang="en-US" sz="1800" b="1" spc="5" dirty="0">
                <a:effectLst/>
                <a:latin typeface="Times New Roman" panose="02020603050405020304" pitchFamily="18" charset="0"/>
                <a:ea typeface="Times New Roman" panose="02020603050405020304" pitchFamily="18" charset="0"/>
              </a:rPr>
              <a:t>S</a:t>
            </a:r>
            <a:r>
              <a:rPr lang="en-US" sz="1800" b="1" dirty="0">
                <a:effectLst/>
                <a:latin typeface="Times New Roman" panose="02020603050405020304" pitchFamily="18" charset="0"/>
                <a:ea typeface="Times New Roman" panose="02020603050405020304" pitchFamily="18" charset="0"/>
              </a:rPr>
              <a:t>yst</a:t>
            </a:r>
            <a:r>
              <a:rPr lang="en-US" sz="1800" b="1" spc="-5" dirty="0">
                <a:effectLst/>
                <a:latin typeface="Times New Roman" panose="02020603050405020304" pitchFamily="18" charset="0"/>
                <a:ea typeface="Times New Roman" panose="02020603050405020304" pitchFamily="18" charset="0"/>
              </a:rPr>
              <a:t>e</a:t>
            </a:r>
            <a:r>
              <a:rPr lang="en-US" sz="1800" b="1" dirty="0">
                <a:effectLst/>
                <a:latin typeface="Times New Roman" panose="02020603050405020304" pitchFamily="18" charset="0"/>
                <a:ea typeface="Times New Roman" panose="02020603050405020304" pitchFamily="18" charset="0"/>
              </a:rPr>
              <a:t>m</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Con</a:t>
            </a:r>
            <a:r>
              <a:rPr lang="en-US" sz="1800" b="1" spc="10" dirty="0">
                <a:effectLst/>
                <a:latin typeface="Times New Roman" panose="02020603050405020304" pitchFamily="18" charset="0"/>
                <a:ea typeface="Times New Roman" panose="02020603050405020304" pitchFamily="18" charset="0"/>
              </a:rPr>
              <a:t>f</a:t>
            </a:r>
            <a:r>
              <a:rPr lang="en-US" sz="1800" b="1" dirty="0">
                <a:effectLst/>
                <a:latin typeface="Times New Roman" panose="02020603050405020304" pitchFamily="18" charset="0"/>
                <a:ea typeface="Times New Roman" panose="02020603050405020304" pitchFamily="18" charset="0"/>
              </a:rPr>
              <a:t>ig</a:t>
            </a:r>
            <a:r>
              <a:rPr lang="en-US" sz="1800" b="1" spc="5" dirty="0">
                <a:effectLst/>
                <a:latin typeface="Times New Roman" panose="02020603050405020304" pitchFamily="18" charset="0"/>
                <a:ea typeface="Times New Roman" panose="02020603050405020304" pitchFamily="18" charset="0"/>
              </a:rPr>
              <a:t>u</a:t>
            </a:r>
            <a:r>
              <a:rPr lang="en-US" sz="1800" b="1" spc="-5" dirty="0">
                <a:effectLst/>
                <a:latin typeface="Times New Roman" panose="02020603050405020304" pitchFamily="18" charset="0"/>
                <a:ea typeface="Times New Roman" panose="02020603050405020304" pitchFamily="18" charset="0"/>
              </a:rPr>
              <a:t>r</a:t>
            </a:r>
            <a:r>
              <a:rPr lang="en-US" sz="1800" b="1" dirty="0">
                <a:effectLst/>
                <a:latin typeface="Times New Roman" panose="02020603050405020304" pitchFamily="18" charset="0"/>
                <a:ea typeface="Times New Roman" panose="02020603050405020304" pitchFamily="18" charset="0"/>
              </a:rPr>
              <a:t>ation:-</a:t>
            </a:r>
            <a:endParaRPr lang="en-US" sz="1800" dirty="0">
              <a:effectLst/>
              <a:latin typeface="Times New Roman" panose="02020603050405020304" pitchFamily="18" charset="0"/>
              <a:ea typeface="Times New Roman" panose="02020603050405020304" pitchFamily="18" charset="0"/>
            </a:endParaRPr>
          </a:p>
          <a:p>
            <a:pPr marL="0" marR="0">
              <a:lnSpc>
                <a:spcPts val="600"/>
              </a:lnSpc>
              <a:spcBef>
                <a:spcPts val="2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lnSpc>
                <a:spcPts val="1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304165" marR="0">
              <a:spcBef>
                <a:spcPts val="0"/>
              </a:spcBef>
              <a:spcAft>
                <a:spcPts val="0"/>
              </a:spcAft>
            </a:pPr>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spc="7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spc="5" dirty="0">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ro</a:t>
            </a:r>
            <a:r>
              <a:rPr lang="en-US" sz="1800" spc="-10" dirty="0">
                <a:effectLst/>
                <a:latin typeface="Times New Roman" panose="02020603050405020304" pitchFamily="18" charset="0"/>
                <a:ea typeface="Times New Roman" panose="02020603050405020304" pitchFamily="18" charset="0"/>
              </a:rPr>
              <a:t>c</a:t>
            </a:r>
            <a:r>
              <a:rPr lang="en-US" sz="1800" spc="-5"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ssor                     </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spc="29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a:t>
            </a:r>
            <a:r>
              <a:rPr lang="en-US" sz="1800" spc="-5"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nt</a:t>
            </a:r>
            <a:r>
              <a:rPr lang="en-US" sz="1800" spc="5" dirty="0">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um</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IV</a:t>
            </a:r>
            <a:endParaRPr lang="en-US" sz="1800" dirty="0">
              <a:effectLst/>
              <a:latin typeface="Times New Roman" panose="02020603050405020304" pitchFamily="18" charset="0"/>
              <a:ea typeface="Times New Roman" panose="02020603050405020304" pitchFamily="18" charset="0"/>
            </a:endParaRPr>
          </a:p>
          <a:p>
            <a:pPr marL="0" marR="0">
              <a:lnSpc>
                <a:spcPts val="700"/>
              </a:lnSpc>
              <a:spcBef>
                <a:spcPts val="30"/>
              </a:spcBef>
              <a:spcAft>
                <a:spcPts val="0"/>
              </a:spcAft>
            </a:pPr>
            <a:r>
              <a:rPr lang="en-US" sz="1800" dirty="0">
                <a:effectLst/>
                <a:latin typeface="Times New Roman" panose="02020603050405020304" pitchFamily="18" charset="0"/>
                <a:ea typeface="Times New Roman" panose="02020603050405020304" pitchFamily="18" charset="0"/>
              </a:rPr>
              <a:t> </a:t>
            </a:r>
          </a:p>
          <a:p>
            <a:pPr marL="303530" marR="0">
              <a:spcBef>
                <a:spcPts val="0"/>
              </a:spcBef>
              <a:spcAft>
                <a:spcPts val="0"/>
              </a:spcAft>
            </a:pPr>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dirty="0">
                <a:effectLst/>
                <a:latin typeface="Times New Roman" panose="02020603050405020304" pitchFamily="18" charset="0"/>
                <a:ea typeface="Times New Roman" panose="02020603050405020304" pitchFamily="18" charset="0"/>
              </a:rPr>
              <a:t>RAM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spc="295" dirty="0">
                <a:effectLst/>
                <a:latin typeface="Times New Roman" panose="02020603050405020304" pitchFamily="18" charset="0"/>
                <a:ea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rPr>
              <a:t> GB</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(min)</a:t>
            </a:r>
          </a:p>
          <a:p>
            <a:pPr marL="303530" marR="0">
              <a:spcBef>
                <a:spcPts val="465"/>
              </a:spcBef>
              <a:spcAft>
                <a:spcPts val="0"/>
              </a:spcAft>
            </a:pPr>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dirty="0">
                <a:effectLst/>
                <a:latin typeface="Times New Roman" panose="02020603050405020304" pitchFamily="18" charset="0"/>
                <a:ea typeface="Times New Roman" panose="02020603050405020304" pitchFamily="18" charset="0"/>
              </a:rPr>
              <a:t>H</a:t>
            </a:r>
            <a:r>
              <a:rPr lang="en-US" sz="1800" spc="-5" dirty="0">
                <a:effectLst/>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rd </a:t>
            </a:r>
            <a:r>
              <a:rPr lang="en-US" sz="1800" spc="-5" dirty="0">
                <a:effectLst/>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isk                     </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 GB</a:t>
            </a:r>
          </a:p>
          <a:p>
            <a:pPr marL="304165" marR="0">
              <a:spcBef>
                <a:spcPts val="480"/>
              </a:spcBef>
              <a:spcAft>
                <a:spcPts val="0"/>
              </a:spcAft>
            </a:pPr>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dirty="0">
                <a:effectLst/>
                <a:latin typeface="Times New Roman" panose="02020603050405020304" pitchFamily="18" charset="0"/>
                <a:ea typeface="Times New Roman" panose="02020603050405020304" pitchFamily="18" charset="0"/>
              </a:rPr>
              <a:t>K</a:t>
            </a:r>
            <a:r>
              <a:rPr lang="en-US" sz="1800" spc="15"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y</a:t>
            </a:r>
            <a:r>
              <a:rPr lang="en-US" sz="1800" spc="-2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B</a:t>
            </a:r>
            <a:r>
              <a:rPr lang="en-US" sz="1800" spc="10" dirty="0">
                <a:effectLst/>
                <a:latin typeface="Times New Roman" panose="02020603050405020304" pitchFamily="18" charset="0"/>
                <a:ea typeface="Times New Roman" panose="02020603050405020304" pitchFamily="18" charset="0"/>
              </a:rPr>
              <a:t>o</a:t>
            </a:r>
            <a:r>
              <a:rPr lang="en-US" sz="1800" spc="-5" dirty="0">
                <a:effectLst/>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rd                     -   </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tand</a:t>
            </a:r>
            <a:r>
              <a:rPr lang="en-US" sz="1800" spc="-5" dirty="0">
                <a:effectLst/>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rd Windows K</a:t>
            </a:r>
            <a:r>
              <a:rPr lang="en-US" sz="1800" spc="-5" dirty="0">
                <a:effectLst/>
                <a:latin typeface="Times New Roman" panose="02020603050405020304" pitchFamily="18" charset="0"/>
                <a:ea typeface="Times New Roman" panose="02020603050405020304" pitchFamily="18" charset="0"/>
              </a:rPr>
              <a:t>e</a:t>
            </a:r>
            <a:r>
              <a:rPr lang="en-US" sz="1800" spc="-25" dirty="0">
                <a:effectLst/>
                <a:latin typeface="Times New Roman" panose="02020603050405020304" pitchFamily="18" charset="0"/>
                <a:ea typeface="Times New Roman" panose="02020603050405020304" pitchFamily="18" charset="0"/>
              </a:rPr>
              <a:t>y</a:t>
            </a:r>
            <a:r>
              <a:rPr lang="en-US" sz="1800" spc="10" dirty="0">
                <a:effectLst/>
                <a:latin typeface="Times New Roman" panose="02020603050405020304" pitchFamily="18" charset="0"/>
                <a:ea typeface="Times New Roman" panose="02020603050405020304" pitchFamily="18" charset="0"/>
              </a:rPr>
              <a:t>b</a:t>
            </a:r>
            <a:r>
              <a:rPr lang="en-US" sz="1800" dirty="0">
                <a:effectLst/>
                <a:latin typeface="Times New Roman" panose="02020603050405020304" pitchFamily="18" charset="0"/>
                <a:ea typeface="Times New Roman" panose="02020603050405020304" pitchFamily="18" charset="0"/>
              </a:rPr>
              <a:t>o</a:t>
            </a:r>
            <a:r>
              <a:rPr lang="en-US" sz="1800" spc="5" dirty="0">
                <a:effectLst/>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rd</a:t>
            </a:r>
          </a:p>
          <a:p>
            <a:pPr marL="304165" marR="0">
              <a:spcBef>
                <a:spcPts val="465"/>
              </a:spcBef>
              <a:spcAft>
                <a:spcPts val="0"/>
              </a:spcAft>
            </a:pPr>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dirty="0">
                <a:effectLst/>
                <a:latin typeface="Times New Roman" panose="02020603050405020304" pitchFamily="18" charset="0"/>
                <a:ea typeface="Times New Roman" panose="02020603050405020304" pitchFamily="18" charset="0"/>
              </a:rPr>
              <a:t>Mouse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t>
            </a:r>
            <a:r>
              <a:rPr lang="en-US" sz="1800" spc="-5" dirty="0">
                <a:effectLst/>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o or </a:t>
            </a:r>
            <a:r>
              <a:rPr lang="en-US" sz="1800" spc="-5" dirty="0">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hree</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B</a:t>
            </a:r>
            <a:r>
              <a:rPr lang="en-US" sz="1800" dirty="0">
                <a:effectLst/>
                <a:latin typeface="Times New Roman" panose="02020603050405020304" pitchFamily="18" charset="0"/>
                <a:ea typeface="Times New Roman" panose="02020603050405020304" pitchFamily="18" charset="0"/>
              </a:rPr>
              <a:t>ut</a:t>
            </a:r>
            <a:r>
              <a:rPr lang="en-US" sz="1800" spc="5" dirty="0">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on Mouse</a:t>
            </a:r>
          </a:p>
          <a:p>
            <a:pPr marL="304800" marR="0">
              <a:spcBef>
                <a:spcPts val="480"/>
              </a:spcBef>
              <a:spcAft>
                <a:spcPts val="0"/>
              </a:spcAft>
            </a:pPr>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dirty="0">
                <a:effectLst/>
                <a:latin typeface="Times New Roman" panose="02020603050405020304" pitchFamily="18" charset="0"/>
                <a:ea typeface="Times New Roman" panose="02020603050405020304" pitchFamily="18" charset="0"/>
              </a:rPr>
              <a:t>Monitor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spc="29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V</a:t>
            </a:r>
            <a:r>
              <a:rPr lang="en-US" sz="1800" spc="-5" dirty="0">
                <a:effectLst/>
                <a:latin typeface="Times New Roman" panose="02020603050405020304" pitchFamily="18" charset="0"/>
                <a:ea typeface="Times New Roman" panose="02020603050405020304" pitchFamily="18" charset="0"/>
              </a:rPr>
              <a:t>G</a:t>
            </a:r>
            <a:r>
              <a:rPr lang="en-US" sz="1800" dirty="0">
                <a:effectLst/>
                <a:latin typeface="Times New Roman" panose="02020603050405020304" pitchFamily="18" charset="0"/>
                <a:ea typeface="Times New Roman" panose="02020603050405020304" pitchFamily="18" charset="0"/>
              </a:rPr>
              <a:t>A</a:t>
            </a:r>
          </a:p>
          <a:p>
            <a:pPr marL="179705">
              <a:lnSpc>
                <a:spcPct val="115000"/>
              </a:lnSpc>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79705">
              <a:lnSpc>
                <a:spcPct val="115000"/>
              </a:lnSpc>
              <a:spcAft>
                <a:spcPts val="6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189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97234D-2F53-457C-2383-1AD10CB9AB04}"/>
              </a:ext>
            </a:extLst>
          </p:cNvPr>
          <p:cNvSpPr txBox="1"/>
          <p:nvPr/>
        </p:nvSpPr>
        <p:spPr>
          <a:xfrm>
            <a:off x="1707776" y="681228"/>
            <a:ext cx="8776447" cy="5064656"/>
          </a:xfrm>
          <a:prstGeom prst="rect">
            <a:avLst/>
          </a:prstGeom>
          <a:noFill/>
        </p:spPr>
        <p:txBody>
          <a:bodyPr wrap="square">
            <a:spAutoFit/>
          </a:bodyPr>
          <a:lstStyle/>
          <a:p>
            <a:pPr marL="751205" indent="-571500">
              <a:lnSpc>
                <a:spcPct val="115000"/>
              </a:lnSpc>
              <a:spcAft>
                <a:spcPts val="600"/>
              </a:spcAft>
              <a:buFont typeface="Wingdings" panose="05000000000000000000" pitchFamily="2" charset="2"/>
              <a:buChar char="Ø"/>
            </a:pPr>
            <a:r>
              <a:rPr lang="en-US" sz="4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40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000"/>
              </a:spcAft>
              <a:buFont typeface="Wingdings" panose="05000000000000000000" pitchFamily="2" charset="2"/>
              <a:buChar char=""/>
              <a:tabLst>
                <a:tab pos="457200" algn="l"/>
              </a:tabLst>
            </a:pPr>
            <a:r>
              <a:rPr lang="en-US" sz="1800" b="1" dirty="0">
                <a:effectLst/>
                <a:latin typeface="Times New Roman" panose="02020603050405020304" pitchFamily="18" charset="0"/>
                <a:ea typeface="Times New Roman" panose="02020603050405020304" pitchFamily="18" charset="0"/>
              </a:rPr>
              <a:t>Operating system 	:   </a:t>
            </a:r>
            <a:r>
              <a:rPr lang="en-US" sz="1800" dirty="0">
                <a:effectLst/>
                <a:latin typeface="Times New Roman" panose="02020603050405020304" pitchFamily="18" charset="0"/>
                <a:ea typeface="Times New Roman" panose="02020603050405020304" pitchFamily="18" charset="0"/>
              </a:rPr>
              <a:t>Windows 7 Ultimate.</a:t>
            </a:r>
          </a:p>
          <a:p>
            <a:pPr marL="342900" marR="0" lvl="0" indent="-342900" algn="just">
              <a:lnSpc>
                <a:spcPct val="150000"/>
              </a:lnSpc>
              <a:spcBef>
                <a:spcPts val="0"/>
              </a:spcBef>
              <a:spcAft>
                <a:spcPts val="1000"/>
              </a:spcAft>
              <a:buFont typeface="Wingdings" panose="05000000000000000000" pitchFamily="2" charset="2"/>
              <a:buChar char=""/>
              <a:tabLst>
                <a:tab pos="457200" algn="l"/>
              </a:tabLst>
            </a:pPr>
            <a:r>
              <a:rPr lang="en-US" sz="1800" b="1" dirty="0">
                <a:effectLst/>
                <a:latin typeface="Times New Roman" panose="02020603050405020304" pitchFamily="18" charset="0"/>
                <a:ea typeface="Times New Roman" panose="02020603050405020304" pitchFamily="18" charset="0"/>
              </a:rPr>
              <a:t>Coding Language		:   </a:t>
            </a:r>
            <a:r>
              <a:rPr lang="en-US" sz="1800" dirty="0">
                <a:effectLst/>
                <a:latin typeface="Times New Roman" panose="02020603050405020304" pitchFamily="18" charset="0"/>
                <a:ea typeface="Times New Roman" panose="02020603050405020304" pitchFamily="18" charset="0"/>
              </a:rPr>
              <a:t>Python.</a:t>
            </a:r>
          </a:p>
          <a:p>
            <a:pPr marL="342900" marR="0" lvl="0" indent="-342900" algn="just">
              <a:lnSpc>
                <a:spcPct val="150000"/>
              </a:lnSpc>
              <a:spcBef>
                <a:spcPts val="0"/>
              </a:spcBef>
              <a:spcAft>
                <a:spcPts val="1000"/>
              </a:spcAft>
              <a:buFont typeface="Wingdings" panose="05000000000000000000" pitchFamily="2" charset="2"/>
              <a:buChar char=""/>
              <a:tabLst>
                <a:tab pos="457200" algn="l"/>
              </a:tabLst>
            </a:pPr>
            <a:r>
              <a:rPr lang="en-US" sz="1800" b="1" dirty="0">
                <a:effectLst/>
                <a:latin typeface="Times New Roman" panose="02020603050405020304" pitchFamily="18" charset="0"/>
                <a:ea typeface="Times New Roman" panose="02020603050405020304" pitchFamily="18" charset="0"/>
              </a:rPr>
              <a:t>Front-End			:   </a:t>
            </a:r>
            <a:r>
              <a:rPr lang="en-US" sz="1800" dirty="0">
                <a:effectLst/>
                <a:latin typeface="Times New Roman" panose="02020603050405020304" pitchFamily="18" charset="0"/>
                <a:ea typeface="Times New Roman" panose="02020603050405020304" pitchFamily="18" charset="0"/>
              </a:rPr>
              <a:t>Python.</a:t>
            </a:r>
          </a:p>
          <a:p>
            <a:pPr marL="342900" marR="0" lvl="0" indent="-342900" algn="just">
              <a:lnSpc>
                <a:spcPct val="150000"/>
              </a:lnSpc>
              <a:spcBef>
                <a:spcPts val="0"/>
              </a:spcBef>
              <a:spcAft>
                <a:spcPts val="1000"/>
              </a:spcAft>
              <a:buFont typeface="Wingdings" panose="05000000000000000000" pitchFamily="2" charset="2"/>
              <a:buChar char=""/>
              <a:tabLst>
                <a:tab pos="457200" algn="l"/>
              </a:tabLst>
            </a:pPr>
            <a:r>
              <a:rPr lang="en-US" sz="1800" b="1" dirty="0">
                <a:effectLst/>
                <a:latin typeface="Times New Roman" panose="02020603050405020304" pitchFamily="18" charset="0"/>
                <a:ea typeface="Times New Roman" panose="02020603050405020304" pitchFamily="18" charset="0"/>
              </a:rPr>
              <a:t>Back-End			:   </a:t>
            </a:r>
            <a:r>
              <a:rPr lang="en-US" sz="1800" dirty="0">
                <a:effectLst/>
                <a:latin typeface="Times New Roman" panose="02020603050405020304" pitchFamily="18" charset="0"/>
                <a:ea typeface="Times New Roman" panose="02020603050405020304" pitchFamily="18" charset="0"/>
              </a:rPr>
              <a:t>Django-ORM</a:t>
            </a:r>
          </a:p>
          <a:p>
            <a:pPr marL="342900" marR="0" lvl="0" indent="-342900" algn="just">
              <a:lnSpc>
                <a:spcPct val="150000"/>
              </a:lnSpc>
              <a:spcBef>
                <a:spcPts val="0"/>
              </a:spcBef>
              <a:spcAft>
                <a:spcPts val="1000"/>
              </a:spcAft>
              <a:buFont typeface="Wingdings" panose="05000000000000000000" pitchFamily="2" charset="2"/>
              <a:buChar char=""/>
              <a:tabLst>
                <a:tab pos="457200" algn="l"/>
              </a:tabLst>
            </a:pPr>
            <a:r>
              <a:rPr lang="en-US" sz="1800" b="1" dirty="0">
                <a:effectLst/>
                <a:latin typeface="Times New Roman" panose="02020603050405020304" pitchFamily="18" charset="0"/>
                <a:ea typeface="Times New Roman" panose="02020603050405020304" pitchFamily="18" charset="0"/>
              </a:rPr>
              <a:t>Designing			:</a:t>
            </a:r>
            <a:r>
              <a:rPr lang="en-US" sz="1800" dirty="0">
                <a:effectLst/>
                <a:latin typeface="Times New Roman" panose="02020603050405020304" pitchFamily="18" charset="0"/>
                <a:ea typeface="Times New Roman" panose="02020603050405020304" pitchFamily="18" charset="0"/>
              </a:rPr>
              <a:t>   Html, </a:t>
            </a:r>
            <a:r>
              <a:rPr lang="en-US" sz="1800" dirty="0" err="1">
                <a:effectLst/>
                <a:latin typeface="Times New Roman" panose="02020603050405020304" pitchFamily="18" charset="0"/>
                <a:ea typeface="Times New Roman" panose="02020603050405020304" pitchFamily="18" charset="0"/>
              </a:rPr>
              <a:t>css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javascript</a:t>
            </a:r>
            <a:r>
              <a:rPr lang="en-US" sz="1800" dirty="0">
                <a:effectLst/>
                <a:latin typeface="Times New Roman" panose="02020603050405020304" pitchFamily="18" charset="0"/>
                <a:ea typeface="Times New Roman" panose="02020603050405020304" pitchFamily="18" charset="0"/>
              </a:rPr>
              <a:t>.</a:t>
            </a:r>
          </a:p>
          <a:p>
            <a:pPr marL="342900" marR="0" lvl="0" indent="-342900" algn="just">
              <a:lnSpc>
                <a:spcPct val="150000"/>
              </a:lnSpc>
              <a:spcBef>
                <a:spcPts val="0"/>
              </a:spcBef>
              <a:spcAft>
                <a:spcPts val="1000"/>
              </a:spcAft>
              <a:buFont typeface="Wingdings" panose="05000000000000000000" pitchFamily="2" charset="2"/>
              <a:buChar char=""/>
              <a:tabLst>
                <a:tab pos="457200" algn="l"/>
              </a:tabLst>
            </a:pPr>
            <a:r>
              <a:rPr lang="en-US" sz="1800" b="1" dirty="0">
                <a:effectLst/>
                <a:latin typeface="Times New Roman" panose="02020603050405020304" pitchFamily="18" charset="0"/>
                <a:ea typeface="Times New Roman" panose="02020603050405020304" pitchFamily="18" charset="0"/>
              </a:rPr>
              <a:t>Data Base			:   </a:t>
            </a:r>
            <a:r>
              <a:rPr lang="en-US" sz="1800" dirty="0">
                <a:effectLst/>
                <a:latin typeface="Times New Roman" panose="02020603050405020304" pitchFamily="18" charset="0"/>
                <a:ea typeface="Times New Roman" panose="02020603050405020304" pitchFamily="18" charset="0"/>
              </a:rPr>
              <a:t>MySQL (WAMP Server).</a:t>
            </a:r>
          </a:p>
          <a:p>
            <a:pPr algn="just">
              <a:lnSpc>
                <a:spcPct val="150000"/>
              </a:lnSpc>
              <a:spcAft>
                <a:spcPts val="1000"/>
              </a:spcAft>
            </a:pPr>
            <a:r>
              <a:rPr lang="en-US" sz="18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96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66D1AE-9246-A1FD-5DD0-3D31ABF6728D}"/>
              </a:ext>
            </a:extLst>
          </p:cNvPr>
          <p:cNvSpPr txBox="1"/>
          <p:nvPr/>
        </p:nvSpPr>
        <p:spPr>
          <a:xfrm>
            <a:off x="820186" y="408086"/>
            <a:ext cx="10551628" cy="5717271"/>
          </a:xfrm>
          <a:prstGeom prst="rect">
            <a:avLst/>
          </a:prstGeom>
          <a:noFill/>
        </p:spPr>
        <p:txBody>
          <a:bodyPr wrap="square">
            <a:spAutoFit/>
          </a:bodyPr>
          <a:lstStyle/>
          <a:p>
            <a:pPr>
              <a:lnSpc>
                <a:spcPct val="150000"/>
              </a:lnSpc>
              <a:spcAft>
                <a:spcPts val="1000"/>
              </a:spcAft>
            </a:pPr>
            <a:r>
              <a:rPr lang="en-US" sz="32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paper presents a novel data-driven approach to forecast the water quality of a station by fusing multiple sources of urban data. We evaluate our approach based on Shenzhen’s water quality and various urban data. The experimental results demonstrate the effectiveness and efficiency of our approach. Specifically, our approach outperforms the traditional RC decay model [2] and other classical time series predictive models (ARMA, Kalman) in terms of RMSE metric. Meanwhile, as our approach consists of two components, each of the components demonstrates its effectiveness through extensive experiments and analysis. In particular, the first component is the influential factors identification, which explores the factors that affect the urban water quality via extensive experiments and analysis in Section 3 and 4. The second one is a spatiotemporal multi-view multi-task learning (STMTMV) framework that consists of multi-view learning and multi-task learning. The experiments have shown that STMTMV has a predictive accuracy of around 85% for forecasting next 1-4 hours, which outperforms the single-task methods (LR) by approximately 11% and the single-view methods (t-view and s-view) by approximately 11% and 12%, respectively. The code has been released at: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https://www.microsoft.com/en-us/research/publication/urbanwater- quality-prediction-based-multi-task-multi-view-learning-2/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 future, we plan to deal with the water quality inference problems in the urban water distribution systems through a limited number of water quality monitor stations.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830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4A6CCC-1C29-4919-FBA7-8F69AB86A5BA}"/>
              </a:ext>
            </a:extLst>
          </p:cNvPr>
          <p:cNvSpPr txBox="1"/>
          <p:nvPr/>
        </p:nvSpPr>
        <p:spPr>
          <a:xfrm>
            <a:off x="2310064" y="1379621"/>
            <a:ext cx="8534400" cy="2956387"/>
          </a:xfrm>
          <a:prstGeom prst="rect">
            <a:avLst/>
          </a:prstGeom>
          <a:noFill/>
        </p:spPr>
        <p:txBody>
          <a:bodyPr wrap="square" rtlCol="0">
            <a:spAutoFit/>
          </a:bodyPr>
          <a:lstStyle/>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W. H. Organization, Guidelines for drinking-water quality, 2004, vol.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L. A. Rossman, R. M. Clark, and W.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Grayman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“Modeling chlorine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residuals in drinking-water distribution systems,” Journal of environmental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engineering, vol. 120, no. 4, pp. 803–820, 1994.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Y. Zheng, “Methodologies for cross-domain data fusion: An overview,”</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Big Data, vol. 1, no. 1, pp. 16–34, 2015.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13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E70995-F783-8110-FBED-6096E1FD3579}"/>
              </a:ext>
            </a:extLst>
          </p:cNvPr>
          <p:cNvSpPr txBox="1"/>
          <p:nvPr/>
        </p:nvSpPr>
        <p:spPr>
          <a:xfrm>
            <a:off x="4190848" y="2905780"/>
            <a:ext cx="3810303" cy="1046440"/>
          </a:xfrm>
          <a:prstGeom prst="rect">
            <a:avLst/>
          </a:prstGeom>
          <a:noFill/>
        </p:spPr>
        <p:txBody>
          <a:bodyPr wrap="square" rtlCol="0">
            <a:spAutoFit/>
          </a:bodyPr>
          <a:lstStyle/>
          <a:p>
            <a:r>
              <a:rPr lang="en-IN" sz="4400" b="1" dirty="0">
                <a:solidFill>
                  <a:srgbClr val="C00000"/>
                </a:solidFill>
                <a:latin typeface="Times New Roman" panose="02020603050405020304" pitchFamily="18" charset="0"/>
                <a:cs typeface="Times New Roman" panose="02020603050405020304" pitchFamily="18" charset="0"/>
              </a:rPr>
              <a:t>THANK YOU</a:t>
            </a:r>
          </a:p>
          <a:p>
            <a:endParaRPr lang="en-US" dirty="0"/>
          </a:p>
        </p:txBody>
      </p:sp>
    </p:spTree>
    <p:extLst>
      <p:ext uri="{BB962C8B-B14F-4D97-AF65-F5344CB8AC3E}">
        <p14:creationId xmlns:p14="http://schemas.microsoft.com/office/powerpoint/2010/main" val="114578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7ECAA15-33BE-16CF-F8EB-86C60E3C5DCF}"/>
              </a:ext>
            </a:extLst>
          </p:cNvPr>
          <p:cNvSpPr txBox="1"/>
          <p:nvPr/>
        </p:nvSpPr>
        <p:spPr>
          <a:xfrm>
            <a:off x="5244189" y="448271"/>
            <a:ext cx="2165978" cy="830997"/>
          </a:xfrm>
          <a:prstGeom prst="rect">
            <a:avLst/>
          </a:prstGeom>
          <a:noFill/>
        </p:spPr>
        <p:txBody>
          <a:bodyPr wrap="none" rtlCol="0">
            <a:spAutoFit/>
          </a:bodyPr>
          <a:lstStyle/>
          <a:p>
            <a:r>
              <a:rPr lang="en-US" sz="4800" b="1" dirty="0">
                <a:solidFill>
                  <a:srgbClr val="C00000"/>
                </a:solidFill>
                <a:latin typeface="Times New Roman" panose="02020603050405020304" pitchFamily="18" charset="0"/>
                <a:cs typeface="Times New Roman" panose="02020603050405020304" pitchFamily="18" charset="0"/>
              </a:rPr>
              <a:t>INDEX</a:t>
            </a:r>
          </a:p>
        </p:txBody>
      </p:sp>
      <p:sp>
        <p:nvSpPr>
          <p:cNvPr id="9" name="TextBox 8">
            <a:extLst>
              <a:ext uri="{FF2B5EF4-FFF2-40B4-BE49-F238E27FC236}">
                <a16:creationId xmlns:a16="http://schemas.microsoft.com/office/drawing/2014/main" id="{58A1F19A-279B-04BE-ADA8-CDC2CFF8A0A1}"/>
              </a:ext>
            </a:extLst>
          </p:cNvPr>
          <p:cNvSpPr txBox="1"/>
          <p:nvPr/>
        </p:nvSpPr>
        <p:spPr>
          <a:xfrm>
            <a:off x="1602279" y="1608415"/>
            <a:ext cx="5929828" cy="4801314"/>
          </a:xfrm>
          <a:prstGeom prst="rect">
            <a:avLst/>
          </a:prstGeom>
          <a:noFill/>
        </p:spPr>
        <p:txBody>
          <a:bodyPr wrap="none" rtlCol="0">
            <a:spAutoFit/>
          </a:bodyPr>
          <a:lstStyle/>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ABSTRACT</a:t>
            </a:r>
          </a:p>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INTRODUCTION</a:t>
            </a:r>
          </a:p>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EXISTING SYSTEM</a:t>
            </a:r>
          </a:p>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DISADVANTAGES</a:t>
            </a:r>
          </a:p>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PROPOSED SYSTEM</a:t>
            </a:r>
          </a:p>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ADVANTAGES</a:t>
            </a:r>
          </a:p>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ALGORITHMS</a:t>
            </a:r>
          </a:p>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SYSTEM REQURIEMENTS</a:t>
            </a:r>
          </a:p>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75223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0C04-4161-F0C9-B047-E732D731F3F1}"/>
              </a:ext>
            </a:extLst>
          </p:cNvPr>
          <p:cNvSpPr>
            <a:spLocks noGrp="1"/>
          </p:cNvSpPr>
          <p:nvPr>
            <p:ph type="title"/>
          </p:nvPr>
        </p:nvSpPr>
        <p:spPr>
          <a:xfrm>
            <a:off x="995082" y="1389528"/>
            <a:ext cx="10160598" cy="878543"/>
          </a:xfrm>
        </p:spPr>
        <p:txBody>
          <a:bodyPr>
            <a:normAutofit fontScale="90000"/>
          </a:bodyPr>
          <a:lstStyle/>
          <a:p>
            <a:r>
              <a:rPr lang="en-US" sz="48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br>
              <a:rPr lang="en-IN" sz="4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F8EA7C2-8F13-B662-DDDE-7225D182AADE}"/>
              </a:ext>
            </a:extLst>
          </p:cNvPr>
          <p:cNvSpPr>
            <a:spLocks noGrp="1"/>
          </p:cNvSpPr>
          <p:nvPr>
            <p:ph idx="1"/>
          </p:nvPr>
        </p:nvSpPr>
        <p:spPr>
          <a:xfrm>
            <a:off x="878541" y="1524000"/>
            <a:ext cx="10277139" cy="4345093"/>
          </a:xfrm>
        </p:spPr>
        <p:txBody>
          <a:bodyPr>
            <a:normAutofit fontScale="85000" lnSpcReduction="10000"/>
          </a:bodyPr>
          <a:lstStyle/>
          <a:p>
            <a:pPr algn="just">
              <a:lnSpc>
                <a:spcPct val="160000"/>
              </a:lnSpc>
              <a:spcAft>
                <a:spcPts val="1000"/>
              </a:spcAft>
            </a:pPr>
            <a:r>
              <a:rPr lang="en-IN" sz="19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60000"/>
              </a:lnSpc>
              <a:spcAft>
                <a:spcPts val="1000"/>
              </a:spcAf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Urban water quality is of great importance to our daily lives. Prediction of urban water quality help control water pollution and protect human health. However, predicting the urban water quality is a challenging task since the water quality varies in urban spaces non-linearly and depends on multiple factors, such as meteorology, water usage patterns, and land uses. In this work, we forecast the water quality of a station over the next few hours from a data-driven perspective, using the water quality data and water hydraulic data reported by existing monitor stations and a variety of data sources we observed in the city, such as meteorology, pipe networks, structure of road networks, and point of interests (POIs). First, we identify the influential factors that affect the urban water quality via extensive experiments. Second, we present a multi-task multi-view learning method to fuse those multiple datasets from different domains into an unified learning model. We evaluate our method with real-world datasets, and the extensive experiments verify the advantages of our method over other baselines and demonstrate the effectiveness of our approach.</a:t>
            </a:r>
            <a:endParaRPr lang="en-US" sz="1800" dirty="0">
              <a:effectLst/>
              <a:latin typeface="Times New Roman" panose="02020603050405020304" pitchFamily="18" charset="0"/>
              <a:ea typeface="Times New Roman" panose="02020603050405020304" pitchFamily="18" charset="0"/>
            </a:endParaRPr>
          </a:p>
          <a:p>
            <a:pPr algn="just">
              <a:lnSpc>
                <a:spcPct val="160000"/>
              </a:lnSpc>
              <a:spcAft>
                <a:spcPts val="1000"/>
              </a:spcAft>
              <a:buFont typeface="Wingdings" panose="05000000000000000000" pitchFamily="2" charset="2"/>
              <a:buChar char="v"/>
            </a:pPr>
            <a:endParaRPr lang="en-IN" dirty="0"/>
          </a:p>
        </p:txBody>
      </p:sp>
    </p:spTree>
    <p:extLst>
      <p:ext uri="{BB962C8B-B14F-4D97-AF65-F5344CB8AC3E}">
        <p14:creationId xmlns:p14="http://schemas.microsoft.com/office/powerpoint/2010/main" val="241993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0AB3-CC8D-4A4E-11CB-6CDF7C58762F}"/>
              </a:ext>
            </a:extLst>
          </p:cNvPr>
          <p:cNvSpPr>
            <a:spLocks noGrp="1"/>
          </p:cNvSpPr>
          <p:nvPr>
            <p:ph type="title"/>
          </p:nvPr>
        </p:nvSpPr>
        <p:spPr>
          <a:xfrm>
            <a:off x="1066800" y="0"/>
            <a:ext cx="10058400" cy="2224742"/>
          </a:xfrm>
        </p:spPr>
        <p:txBody>
          <a:bodyPr/>
          <a:lstStyle/>
          <a:p>
            <a:r>
              <a:rPr lang="en-US" sz="4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IN" sz="4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BEEC568-9A19-636F-E3FE-DAD3AF203AF4}"/>
              </a:ext>
            </a:extLst>
          </p:cNvPr>
          <p:cNvSpPr>
            <a:spLocks noGrp="1"/>
          </p:cNvSpPr>
          <p:nvPr>
            <p:ph idx="1"/>
          </p:nvPr>
        </p:nvSpPr>
        <p:spPr>
          <a:xfrm>
            <a:off x="1066800" y="1629209"/>
            <a:ext cx="10058400" cy="4300268"/>
          </a:xfrm>
        </p:spPr>
        <p:txBody>
          <a:bodyPr>
            <a:normAutofit fontScale="85000" lnSpcReduction="20000"/>
          </a:bodyPr>
          <a:lstStyle/>
          <a:p>
            <a:pPr algn="ct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Urban water is a vital resource that affects various aspects of human, health and urban lives. People living in major cities are increasingly concerned about the urban water quality, calling for technology that can monitor and predict the water quality in real time throughout the city. Urban water quality, which serves as “a powerful environmental determinant” and “a foundation for the prevention and control of waterborne diseases” [1], refers to the physical, chemical and biological characteristics of a water body, and several chemical indexes (such as residual chlorine, turbidity and pH) can be used as effective measurements for the water quality in current urban water distribution systems [2].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With the increasing demand for water quality information, several water quality monitoring stations have been deployed throughout the city’s water distribution system to provide the real-time water quality reports in a city. Figure 1 illustrates the water quality monitor stations that have been deployed in Shenzhen, China. Besides water quality monitoring, predicting the urban water quality plays an essential role in many urban aquatic projects, such as informing waterworks’ decision making (e.g., pre-adjustment of chlorine from the waterworks), affecting governments’ policy making (e.g., issuing pollution alerts or performing a pollution control), and providing maintenance suggestions (e.g., suggestions for replacements of certain pipelines).</a:t>
            </a:r>
            <a:endParaRPr lang="en-IN" dirty="0"/>
          </a:p>
        </p:txBody>
      </p:sp>
    </p:spTree>
    <p:extLst>
      <p:ext uri="{BB962C8B-B14F-4D97-AF65-F5344CB8AC3E}">
        <p14:creationId xmlns:p14="http://schemas.microsoft.com/office/powerpoint/2010/main" val="233931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235ADD-62C7-43C8-37A9-98F6F8DC5DA9}"/>
              </a:ext>
            </a:extLst>
          </p:cNvPr>
          <p:cNvSpPr txBox="1"/>
          <p:nvPr/>
        </p:nvSpPr>
        <p:spPr>
          <a:xfrm>
            <a:off x="506759" y="640046"/>
            <a:ext cx="11236062" cy="4034118"/>
          </a:xfrm>
          <a:prstGeom prst="rect">
            <a:avLst/>
          </a:prstGeom>
          <a:noFill/>
        </p:spPr>
        <p:txBody>
          <a:bodyPr wrap="square">
            <a:spAutoFit/>
          </a:bodyPr>
          <a:lstStyle/>
          <a:p>
            <a:pPr algn="just">
              <a:lnSpc>
                <a:spcPct val="170000"/>
              </a:lnSpc>
              <a:spcAft>
                <a:spcPts val="1000"/>
              </a:spcAft>
            </a:pPr>
            <a:r>
              <a:rPr lang="en-US" sz="4000" b="1" i="0" dirty="0">
                <a:solidFill>
                  <a:srgbClr val="C00000"/>
                </a:solidFill>
                <a:effectLst/>
                <a:latin typeface="Times New Roman" panose="02020603050405020304" pitchFamily="18" charset="0"/>
                <a:cs typeface="Times New Roman" panose="02020603050405020304" pitchFamily="18" charset="0"/>
              </a:rPr>
              <a:t>PROBLEM STATEMENT</a:t>
            </a:r>
          </a:p>
          <a:p>
            <a:pPr marL="285750" indent="-285750" algn="just">
              <a:lnSpc>
                <a:spcPct val="170000"/>
              </a:lnSpc>
              <a:spcAft>
                <a:spcPts val="1000"/>
              </a:spcAft>
              <a:buFont typeface="Wingdings" panose="05000000000000000000" pitchFamily="2" charset="2"/>
              <a:buChar char="v"/>
            </a:pPr>
            <a:r>
              <a:rPr lang="en-US" b="0" i="0" dirty="0">
                <a:solidFill>
                  <a:srgbClr val="0D0D0D"/>
                </a:solidFill>
                <a:effectLst/>
                <a:latin typeface="Söhne"/>
              </a:rPr>
              <a:t>The problem statement revolves around the challenging task of predicting urban water quality, which is influenced by non-linear variations and multiple factors. Existing data-driven approaches, such as IBL, ANN, and SVM, have limitations in urban scenarios and struggle to integrate data from different sources. The research aims to address these challenges by proposing a novel data-driven approach that considers various data domains, identifies influential factors, employs multi-task multi-view learning, and evaluates the effectiveness using real-world datasets from Shenzhen, China.</a:t>
            </a:r>
            <a:endParaRPr lang="en-US" b="0" i="0" dirty="0">
              <a:solidFill>
                <a:schemeClr val="bg2">
                  <a:lumMod val="1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67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B91798-484E-9EB3-503C-DE12BD50A4DF}"/>
              </a:ext>
            </a:extLst>
          </p:cNvPr>
          <p:cNvSpPr txBox="1"/>
          <p:nvPr/>
        </p:nvSpPr>
        <p:spPr>
          <a:xfrm>
            <a:off x="1198537" y="2345332"/>
            <a:ext cx="9429205" cy="3366563"/>
          </a:xfrm>
          <a:prstGeom prst="rect">
            <a:avLst/>
          </a:prstGeom>
          <a:noFill/>
        </p:spPr>
        <p:txBody>
          <a:bodyPr wrap="square">
            <a:spAutoFit/>
          </a:bodyPr>
          <a:lstStyle/>
          <a:p>
            <a:pPr marL="0" marR="0" algn="just">
              <a:lnSpc>
                <a:spcPct val="150000"/>
              </a:lnSpc>
              <a:spcBef>
                <a:spcPts val="0"/>
              </a:spcBef>
              <a:spcAft>
                <a:spcPts val="0"/>
              </a:spcAft>
            </a:pPr>
            <a:r>
              <a:rPr lang="en-US" sz="1800" dirty="0">
                <a:effectLst/>
                <a:latin typeface="Times New Roman" panose="02020603050405020304" pitchFamily="18" charset="0"/>
                <a:ea typeface="NimbusRomNo9L-Regu"/>
              </a:rPr>
              <a:t>Several studies in the environmental science have been tried to analyze the water quality problems via data-driven based approaches, and those studies covers a range of topics, from the physical process analysis in the river basin, to the analysis of concurrent input and output time series [64] [65]. The approaches  adopted in these studies include instance-based learning models (e.g., </a:t>
            </a:r>
            <a:r>
              <a:rPr lang="en-US" sz="1800" dirty="0" err="1">
                <a:effectLst/>
                <a:latin typeface="Times New Roman" panose="02020603050405020304" pitchFamily="18" charset="0"/>
                <a:ea typeface="NimbusRomNo9L-Regu"/>
              </a:rPr>
              <a:t>kNN</a:t>
            </a:r>
            <a:r>
              <a:rPr lang="en-US" sz="1800" dirty="0">
                <a:effectLst/>
                <a:latin typeface="Times New Roman" panose="02020603050405020304" pitchFamily="18" charset="0"/>
                <a:ea typeface="NimbusRomNo9L-Regu"/>
              </a:rPr>
              <a:t>) as well as neural network models (e.g., ANN). In general, those data-driven approaches in the environmental science can fall into the following three major categories: Instance-based Learning models (IBL), Artificial Neural Network models (ANN) and Support Vector Machine models (SVM).</a:t>
            </a:r>
            <a:endParaRPr lang="en-US"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C0ECA2A2-E5C9-66D6-B995-B9EF46E08D06}"/>
              </a:ext>
            </a:extLst>
          </p:cNvPr>
          <p:cNvSpPr txBox="1"/>
          <p:nvPr/>
        </p:nvSpPr>
        <p:spPr>
          <a:xfrm>
            <a:off x="1198538" y="852652"/>
            <a:ext cx="5878532" cy="830997"/>
          </a:xfrm>
          <a:prstGeom prst="rect">
            <a:avLst/>
          </a:prstGeom>
          <a:noFill/>
        </p:spPr>
        <p:txBody>
          <a:bodyPr wrap="none" rtlCol="0">
            <a:spAutoFit/>
          </a:bodyPr>
          <a:lstStyle/>
          <a:p>
            <a:r>
              <a:rPr lang="en-US" sz="4800" b="1" dirty="0">
                <a:solidFill>
                  <a:srgbClr val="C00000"/>
                </a:solidFill>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352415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FBA8E8-0182-4FB8-565B-426CED5E41F6}"/>
              </a:ext>
            </a:extLst>
          </p:cNvPr>
          <p:cNvSpPr txBox="1"/>
          <p:nvPr/>
        </p:nvSpPr>
        <p:spPr>
          <a:xfrm>
            <a:off x="1589102" y="2360664"/>
            <a:ext cx="8755691" cy="1704569"/>
          </a:xfrm>
          <a:prstGeom prst="rect">
            <a:avLst/>
          </a:prstGeom>
          <a:noFill/>
        </p:spPr>
        <p:txBody>
          <a:bodyPr wrap="square" rtlCol="0">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The system is implemented only Multi-task Multi-view Learning Approaches.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 Instance-based learning models (IBL) is a family of learning algorithms that model a decision problem with instances or examples of training data that are deemed important to the model.</a:t>
            </a:r>
            <a:endParaRPr lang="en-US"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3FD54A65-06D0-71D7-12BF-B16BE53C8BF2}"/>
              </a:ext>
            </a:extLst>
          </p:cNvPr>
          <p:cNvSpPr txBox="1"/>
          <p:nvPr/>
        </p:nvSpPr>
        <p:spPr>
          <a:xfrm>
            <a:off x="1157663" y="1026608"/>
            <a:ext cx="5392758" cy="830997"/>
          </a:xfrm>
          <a:prstGeom prst="rect">
            <a:avLst/>
          </a:prstGeom>
          <a:noFill/>
        </p:spPr>
        <p:txBody>
          <a:bodyPr wrap="none" rtlCol="0">
            <a:spAutoFit/>
          </a:bodyPr>
          <a:lstStyle/>
          <a:p>
            <a:r>
              <a:rPr lang="en-US" sz="4800" b="1" dirty="0">
                <a:solidFill>
                  <a:srgbClr val="C00000"/>
                </a:solidFill>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113510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1342C7-8BC2-2FBE-BBD3-902C3A974E31}"/>
              </a:ext>
            </a:extLst>
          </p:cNvPr>
          <p:cNvSpPr txBox="1"/>
          <p:nvPr/>
        </p:nvSpPr>
        <p:spPr>
          <a:xfrm>
            <a:off x="1510219" y="693616"/>
            <a:ext cx="6428363" cy="830997"/>
          </a:xfrm>
          <a:prstGeom prst="rect">
            <a:avLst/>
          </a:prstGeom>
          <a:noFill/>
        </p:spPr>
        <p:txBody>
          <a:bodyPr wrap="none" rtlCol="0">
            <a:spAutoFit/>
          </a:bodyPr>
          <a:lstStyle/>
          <a:p>
            <a:r>
              <a:rPr lang="en-US" sz="4800" b="1" dirty="0">
                <a:solidFill>
                  <a:srgbClr val="C00000"/>
                </a:solidFill>
                <a:latin typeface="Times New Roman" panose="02020603050405020304" pitchFamily="18" charset="0"/>
                <a:cs typeface="Times New Roman" panose="02020603050405020304" pitchFamily="18" charset="0"/>
              </a:rPr>
              <a:t>PROPOSED SYSTEM:</a:t>
            </a:r>
          </a:p>
        </p:txBody>
      </p:sp>
      <p:sp>
        <p:nvSpPr>
          <p:cNvPr id="4" name="TextBox 3">
            <a:extLst>
              <a:ext uri="{FF2B5EF4-FFF2-40B4-BE49-F238E27FC236}">
                <a16:creationId xmlns:a16="http://schemas.microsoft.com/office/drawing/2014/main" id="{35ADAA5A-387A-197A-4695-363239D2F258}"/>
              </a:ext>
            </a:extLst>
          </p:cNvPr>
          <p:cNvSpPr txBox="1"/>
          <p:nvPr/>
        </p:nvSpPr>
        <p:spPr>
          <a:xfrm>
            <a:off x="1510219" y="1966824"/>
            <a:ext cx="9117684" cy="3366563"/>
          </a:xfrm>
          <a:prstGeom prst="rect">
            <a:avLst/>
          </a:prstGeom>
          <a:noFill/>
        </p:spPr>
        <p:txBody>
          <a:bodyPr wrap="square" rtlCol="0">
            <a:spAutoFit/>
          </a:bodyPr>
          <a:lstStyle/>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rPr>
              <a:t>_ Data-driven Perspective</a:t>
            </a:r>
            <a:r>
              <a:rPr lang="en-US" sz="1800" dirty="0">
                <a:effectLst/>
                <a:latin typeface="Times New Roman" panose="02020603050405020304" pitchFamily="18" charset="0"/>
                <a:ea typeface="NimbusRomNo9L-Regu"/>
              </a:rPr>
              <a:t>: We present a novel data-driven approach to co-predict the future water quality among different stations with data from multiple domains. Additionally, the approach is not restricted to urban water quality prediction, but also can be applied to other multi-locations based </a:t>
            </a:r>
            <a:r>
              <a:rPr lang="en-US" sz="1800" dirty="0" err="1">
                <a:effectLst/>
                <a:latin typeface="Times New Roman" panose="02020603050405020304" pitchFamily="18" charset="0"/>
                <a:ea typeface="NimbusRomNo9L-Regu"/>
              </a:rPr>
              <a:t>coprediction</a:t>
            </a:r>
            <a:r>
              <a:rPr lang="en-US" sz="1800" dirty="0">
                <a:effectLst/>
                <a:latin typeface="Times New Roman" panose="02020603050405020304" pitchFamily="18" charset="0"/>
                <a:ea typeface="NimbusRomNo9L-Regu"/>
              </a:rPr>
              <a:t> problem in many other urban applications.</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rPr>
              <a:t>_ Influential Factor Identification</a:t>
            </a:r>
            <a:r>
              <a:rPr lang="en-US" sz="1800" dirty="0">
                <a:effectLst/>
                <a:latin typeface="Times New Roman" panose="02020603050405020304" pitchFamily="18" charset="0"/>
                <a:ea typeface="NimbusRomNo9L-Regu"/>
              </a:rPr>
              <a:t>: We identify spatially-related (such as POIs, pipe networks, and road networks) and temporally-related features (e.g., time of day, meteorology and water hydraulics), contributing to not only our application but also the general problem of water quality prediction.</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60177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891A8B-94A3-FD33-5C8E-25B7931EDCF7}"/>
              </a:ext>
            </a:extLst>
          </p:cNvPr>
          <p:cNvSpPr txBox="1"/>
          <p:nvPr/>
        </p:nvSpPr>
        <p:spPr>
          <a:xfrm>
            <a:off x="867457" y="1195991"/>
            <a:ext cx="4366836" cy="830997"/>
          </a:xfrm>
          <a:prstGeom prst="rect">
            <a:avLst/>
          </a:prstGeom>
          <a:noFill/>
        </p:spPr>
        <p:txBody>
          <a:bodyPr wrap="none" rtlCol="0">
            <a:spAutoFit/>
          </a:bodyPr>
          <a:lstStyle/>
          <a:p>
            <a:r>
              <a:rPr lang="en-US" sz="4800" b="1" dirty="0">
                <a:solidFill>
                  <a:srgbClr val="C00000"/>
                </a:solidFill>
                <a:latin typeface="Times New Roman" panose="02020603050405020304" pitchFamily="18" charset="0"/>
                <a:cs typeface="Times New Roman" panose="02020603050405020304" pitchFamily="18" charset="0"/>
              </a:rPr>
              <a:t>ADVANTAGES</a:t>
            </a:r>
          </a:p>
        </p:txBody>
      </p:sp>
      <p:sp>
        <p:nvSpPr>
          <p:cNvPr id="5" name="TextBox 4">
            <a:extLst>
              <a:ext uri="{FF2B5EF4-FFF2-40B4-BE49-F238E27FC236}">
                <a16:creationId xmlns:a16="http://schemas.microsoft.com/office/drawing/2014/main" id="{3C8EC2FC-8502-E3F5-6DBC-24CAAD33FC32}"/>
              </a:ext>
            </a:extLst>
          </p:cNvPr>
          <p:cNvSpPr txBox="1"/>
          <p:nvPr/>
        </p:nvSpPr>
        <p:spPr>
          <a:xfrm>
            <a:off x="1259458" y="2147758"/>
            <a:ext cx="9997428" cy="2535566"/>
          </a:xfrm>
          <a:prstGeom prst="rect">
            <a:avLst/>
          </a:prstGeom>
          <a:noFill/>
        </p:spPr>
        <p:txBody>
          <a:bodyPr wrap="square" rtlCol="0">
            <a:spAutoFit/>
          </a:bodyPr>
          <a:lstStyle/>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1) Water quality data: We collect water quality data every five minutes from 15 water quality monitoring stations in Shenzhen City. It comprises residual chlorine (RC), turbidity (TU) and </a:t>
            </a:r>
            <a:r>
              <a:rPr lang="en-US" sz="1800" dirty="0" err="1">
                <a:effectLst/>
                <a:latin typeface="Times New Roman" panose="02020603050405020304" pitchFamily="18" charset="0"/>
                <a:ea typeface="Times New Roman" panose="02020603050405020304" pitchFamily="18" charset="0"/>
              </a:rPr>
              <a:t>pH.</a:t>
            </a:r>
            <a:r>
              <a:rPr lang="en-US" sz="1800" dirty="0">
                <a:effectLst/>
                <a:latin typeface="Times New Roman" panose="02020603050405020304" pitchFamily="18" charset="0"/>
                <a:ea typeface="Times New Roman" panose="02020603050405020304" pitchFamily="18" charset="0"/>
              </a:rPr>
              <a:t> In this paper, we only use RC as the </a:t>
            </a:r>
            <a:r>
              <a:rPr lang="en-US" sz="1800" dirty="0" err="1">
                <a:effectLst/>
                <a:latin typeface="Times New Roman" panose="02020603050405020304" pitchFamily="18" charset="0"/>
                <a:ea typeface="Times New Roman" panose="02020603050405020304" pitchFamily="18" charset="0"/>
              </a:rPr>
              <a:t>indexfor</a:t>
            </a:r>
            <a:r>
              <a:rPr lang="en-US" sz="1800" dirty="0">
                <a:effectLst/>
                <a:latin typeface="Times New Roman" panose="02020603050405020304" pitchFamily="18" charset="0"/>
                <a:ea typeface="Times New Roman" panose="02020603050405020304" pitchFamily="18" charset="0"/>
              </a:rPr>
              <a:t> water quality, since RC is the most important and effective measurement for water quality in current urban water distribution system.</a:t>
            </a: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2) Hydraulic data: Hydraulic data consists of flow and pressure, which are collected every five minutes from 13 flow sites and 14 pressure sites, respectively.</a:t>
            </a:r>
          </a:p>
        </p:txBody>
      </p:sp>
    </p:spTree>
    <p:extLst>
      <p:ext uri="{BB962C8B-B14F-4D97-AF65-F5344CB8AC3E}">
        <p14:creationId xmlns:p14="http://schemas.microsoft.com/office/powerpoint/2010/main" val="243115476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www.w3.org/XML/1998/namespace"/>
    <ds:schemaRef ds:uri="71af3243-3dd4-4a8d-8c0d-dd76da1f02a5"/>
    <ds:schemaRef ds:uri="http://schemas.microsoft.com/office/2006/documentManagement/types"/>
    <ds:schemaRef ds:uri="http://schemas.microsoft.com/office/2006/metadata/properties"/>
    <ds:schemaRef ds:uri="http://schemas.openxmlformats.org/package/2006/metadata/core-properties"/>
    <ds:schemaRef ds:uri="16c05727-aa75-4e4a-9b5f-8a80a1165891"/>
    <ds:schemaRef ds:uri="http://schemas.microsoft.com/office/infopath/2007/PartnerControls"/>
    <ds:schemaRef ds:uri="http://purl.org/dc/terms/"/>
    <ds:schemaRef ds:uri="http://purl.org/dc/dcmitype/"/>
    <ds:schemaRef ds:uri="http://purl.org/dc/elements/1.1/"/>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{E175182C-E6F8-408B-A480-3B680301AA7E}tf11437505_win32</Template>
  <TotalTime>399</TotalTime>
  <Words>1831</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Georgia Pro Cond Light</vt:lpstr>
      <vt:lpstr>Segoe UI Symbol</vt:lpstr>
      <vt:lpstr>Söhne</vt:lpstr>
      <vt:lpstr>Speak Pro</vt:lpstr>
      <vt:lpstr>Times New Roman</vt:lpstr>
      <vt:lpstr>Wingdings</vt:lpstr>
      <vt:lpstr>RetrospectVTI</vt:lpstr>
      <vt:lpstr>Predicting Urban Water Quality With Ubiquitous Data - A Data-Driven Approach.</vt:lpstr>
      <vt:lpstr>PowerPoint Presentation</vt:lpstr>
      <vt:lpstr>ABSTRACT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Using Sentimental Analysis From MicroBlogging Data</dc:title>
  <dc:creator>AROLLA VINEELA</dc:creator>
  <cp:lastModifiedBy>SaiTeja</cp:lastModifiedBy>
  <cp:revision>13</cp:revision>
  <dcterms:created xsi:type="dcterms:W3CDTF">2023-03-05T07:05:50Z</dcterms:created>
  <dcterms:modified xsi:type="dcterms:W3CDTF">2024-03-18T02:25:57Z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