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29" r:id="rId6"/>
    <p:sldId id="309" r:id="rId7"/>
    <p:sldId id="310" r:id="rId8"/>
    <p:sldId id="315" r:id="rId9"/>
    <p:sldId id="330" r:id="rId10"/>
    <p:sldId id="331" r:id="rId11"/>
    <p:sldId id="332" r:id="rId12"/>
    <p:sldId id="334" r:id="rId13"/>
    <p:sldId id="337" r:id="rId14"/>
    <p:sldId id="333" r:id="rId15"/>
    <p:sldId id="336" r:id="rId16"/>
    <p:sldId id="335" r:id="rId17"/>
    <p:sldId id="338" r:id="rId18"/>
    <p:sldId id="318" r:id="rId19"/>
    <p:sldId id="319" r:id="rId20"/>
    <p:sldId id="324" r:id="rId21"/>
    <p:sldId id="32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4/30/2023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4/30/2023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4/30/2023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4/30/2023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4/30/2023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4/30/2023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4/30/2023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4/30/2023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4/30/2023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4/30/2023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2627129" y="637193"/>
            <a:ext cx="7208095" cy="1936375"/>
          </a:xfrm>
        </p:spPr>
        <p:txBody>
          <a:bodyPr>
            <a:noAutofit/>
          </a:bodyPr>
          <a:lstStyle/>
          <a:p>
            <a:r>
              <a:rPr lang="en-US" sz="48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CUSTOMER LOAN PREDICTION ANALYSIS</a:t>
            </a:r>
            <a:br>
              <a:rPr lang="en-US" sz="4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br>
            <a:r>
              <a:rPr lang="en-US" sz="48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805053" y="4428122"/>
            <a:ext cx="4389120" cy="2069735"/>
          </a:xfrm>
        </p:spPr>
        <p:txBody>
          <a:bodyPr>
            <a:normAutofit/>
          </a:bodyPr>
          <a:lstStyle/>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G.SAI TEJA          20R01A67D5</a:t>
            </a: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G.BHANU             21R05A6717</a:t>
            </a: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M.KARTHIK         21R05A6713</a:t>
            </a:r>
          </a:p>
          <a:p>
            <a:r>
              <a:rPr lang="en-IN" sz="1600" b="1" dirty="0">
                <a:solidFill>
                  <a:schemeClr val="tx1">
                    <a:lumMod val="95000"/>
                    <a:lumOff val="5000"/>
                  </a:schemeClr>
                </a:solidFill>
                <a:latin typeface="Times New Roman" panose="02020603050405020304" pitchFamily="18" charset="0"/>
                <a:cs typeface="Times New Roman" panose="02020603050405020304" pitchFamily="18" charset="0"/>
              </a:rPr>
              <a:t>K.SANDEEP          20R01A67F2</a:t>
            </a:r>
          </a:p>
          <a:p>
            <a:endParaRPr lang="en-US" sz="1700" dirty="0">
              <a:solidFill>
                <a:schemeClr val="tx2">
                  <a:lumMod val="50000"/>
                </a:schemeClr>
              </a:solidFill>
            </a:endParaRPr>
          </a:p>
          <a:p>
            <a:endParaRPr lang="en-US" dirty="0"/>
          </a:p>
          <a:p>
            <a:endParaRPr lang="en-US" dirty="0"/>
          </a:p>
          <a:p>
            <a:endParaRPr lang="en-US" dirty="0"/>
          </a:p>
          <a:p>
            <a:endParaRPr lang="en-US" dirty="0"/>
          </a:p>
          <a:p>
            <a:endParaRPr lang="en-US" dirty="0"/>
          </a:p>
        </p:txBody>
      </p:sp>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F42E7D2B-CDE0-1030-ABDA-058EDCFF5200}"/>
              </a:ext>
            </a:extLst>
          </p:cNvPr>
          <p:cNvSpPr txBox="1"/>
          <p:nvPr/>
        </p:nvSpPr>
        <p:spPr>
          <a:xfrm>
            <a:off x="6805053" y="3443241"/>
            <a:ext cx="4813072" cy="523220"/>
          </a:xfrm>
          <a:prstGeom prst="rect">
            <a:avLst/>
          </a:prstGeom>
          <a:noFill/>
        </p:spPr>
        <p:txBody>
          <a:bodyPr wrap="square" rtlCol="0">
            <a:spAutoFit/>
          </a:bodyPr>
          <a:lstStyle/>
          <a:p>
            <a:r>
              <a:rPr lang="en-IN" sz="2800" b="1" dirty="0">
                <a:solidFill>
                  <a:schemeClr val="tx2">
                    <a:lumMod val="50000"/>
                  </a:schemeClr>
                </a:solidFill>
                <a:latin typeface="Times New Roman" panose="02020603050405020304" pitchFamily="18" charset="0"/>
                <a:cs typeface="Times New Roman" panose="02020603050405020304" pitchFamily="18" charset="0"/>
              </a:rPr>
              <a:t>Presented by :</a:t>
            </a:r>
          </a:p>
        </p:txBody>
      </p:sp>
      <p:pic>
        <p:nvPicPr>
          <p:cNvPr id="4" name="Picture 6">
            <a:extLst>
              <a:ext uri="{FF2B5EF4-FFF2-40B4-BE49-F238E27FC236}">
                <a16:creationId xmlns:a16="http://schemas.microsoft.com/office/drawing/2014/main" id="{A2AFA4AB-990F-F405-39AF-2E8DCA10BCDD}"/>
              </a:ext>
            </a:extLst>
          </p:cNvPr>
          <p:cNvPicPr>
            <a:picLocks noChangeAspect="1"/>
          </p:cNvPicPr>
          <p:nvPr/>
        </p:nvPicPr>
        <p:blipFill>
          <a:blip r:embed="rId3"/>
          <a:stretch>
            <a:fillRect/>
          </a:stretch>
        </p:blipFill>
        <p:spPr>
          <a:xfrm>
            <a:off x="270352" y="2526961"/>
            <a:ext cx="6042845" cy="3970896"/>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a16="http://schemas.microsoft.com/office/drawing/2014/main" id="{67FFA62F-2B9D-9A42-1CF8-1511E3225D3D}"/>
              </a:ext>
            </a:extLst>
          </p:cNvPr>
          <p:cNvPicPr>
            <a:picLocks noChangeAspect="1"/>
          </p:cNvPicPr>
          <p:nvPr/>
        </p:nvPicPr>
        <p:blipFill>
          <a:blip r:embed="rId2"/>
          <a:stretch>
            <a:fillRect/>
          </a:stretch>
        </p:blipFill>
        <p:spPr>
          <a:xfrm>
            <a:off x="1086928" y="138023"/>
            <a:ext cx="9937630" cy="6133381"/>
          </a:xfrm>
          <a:prstGeom prst="rect">
            <a:avLst/>
          </a:prstGeom>
        </p:spPr>
      </p:pic>
    </p:spTree>
    <p:extLst>
      <p:ext uri="{BB962C8B-B14F-4D97-AF65-F5344CB8AC3E}">
        <p14:creationId xmlns:p14="http://schemas.microsoft.com/office/powerpoint/2010/main" val="2497110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91A8B-94A3-FD33-5C8E-25B7931EDCF7}"/>
              </a:ext>
            </a:extLst>
          </p:cNvPr>
          <p:cNvSpPr txBox="1"/>
          <p:nvPr/>
        </p:nvSpPr>
        <p:spPr>
          <a:xfrm>
            <a:off x="4516080" y="734977"/>
            <a:ext cx="3159839"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Algorithms</a:t>
            </a:r>
          </a:p>
        </p:txBody>
      </p:sp>
      <p:sp>
        <p:nvSpPr>
          <p:cNvPr id="5" name="TextBox 4">
            <a:extLst>
              <a:ext uri="{FF2B5EF4-FFF2-40B4-BE49-F238E27FC236}">
                <a16:creationId xmlns:a16="http://schemas.microsoft.com/office/drawing/2014/main" id="{3C8EC2FC-8502-E3F5-6DBC-24CAAD33FC32}"/>
              </a:ext>
            </a:extLst>
          </p:cNvPr>
          <p:cNvSpPr txBox="1"/>
          <p:nvPr/>
        </p:nvSpPr>
        <p:spPr>
          <a:xfrm>
            <a:off x="248341" y="2768860"/>
            <a:ext cx="12078948" cy="3076291"/>
          </a:xfrm>
          <a:prstGeom prst="rect">
            <a:avLst/>
          </a:prstGeom>
          <a:noFill/>
        </p:spPr>
        <p:txBody>
          <a:bodyPr wrap="none" rtlCol="0">
            <a:spAutoFit/>
          </a:bodyPr>
          <a:lstStyle/>
          <a:p>
            <a:pPr marL="285750" indent="-285750">
              <a:lnSpc>
                <a:spcPct val="200000"/>
              </a:lnSpc>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Logistic Regression is a popular classification algorithm used in predicting the probability of an event occurring. </a:t>
            </a:r>
          </a:p>
          <a:p>
            <a:pPr marL="285750" indent="-285750">
              <a:lnSpc>
                <a:spcPct val="200000"/>
              </a:lnSpc>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In customer loan prediction analysis, it is used to predict whether a customer will default on their loan or not. </a:t>
            </a:r>
          </a:p>
          <a:p>
            <a:pPr marL="285750" indent="-285750">
              <a:lnSpc>
                <a:spcPct val="200000"/>
              </a:lnSpc>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The algorithm analyzes several variables, such as the customer's income, credit score, and loan amount, </a:t>
            </a:r>
          </a:p>
          <a:p>
            <a:pPr>
              <a:lnSpc>
                <a:spcPct val="200000"/>
              </a:lnSpc>
            </a:pPr>
            <a:r>
              <a:rPr lang="en-US" sz="2000" dirty="0">
                <a:solidFill>
                  <a:srgbClr val="374151"/>
                </a:solidFill>
                <a:latin typeface="Times New Roman" panose="02020603050405020304" pitchFamily="18" charset="0"/>
                <a:cs typeface="Times New Roman" panose="02020603050405020304" pitchFamily="18" charset="0"/>
              </a:rPr>
              <a:t>         </a:t>
            </a:r>
            <a:r>
              <a:rPr lang="en-US" sz="2000" b="0" i="0" dirty="0">
                <a:solidFill>
                  <a:srgbClr val="374151"/>
                </a:solidFill>
                <a:effectLst/>
                <a:latin typeface="Times New Roman" panose="02020603050405020304" pitchFamily="18" charset="0"/>
                <a:cs typeface="Times New Roman" panose="02020603050405020304" pitchFamily="18" charset="0"/>
              </a:rPr>
              <a:t>to predict the likelihood of default.</a:t>
            </a:r>
          </a:p>
          <a:p>
            <a:pPr marL="285750" indent="-285750">
              <a:lnSpc>
                <a:spcPct val="200000"/>
              </a:lnSpc>
              <a:buFont typeface="Wingdings" panose="05000000000000000000" pitchFamily="2" charset="2"/>
              <a:buChar char="v"/>
            </a:pPr>
            <a:r>
              <a:rPr lang="en-US" sz="2000" b="0" i="0" dirty="0">
                <a:solidFill>
                  <a:srgbClr val="374151"/>
                </a:solidFill>
                <a:effectLst/>
                <a:latin typeface="Times New Roman" panose="02020603050405020304" pitchFamily="18" charset="0"/>
                <a:cs typeface="Times New Roman" panose="02020603050405020304" pitchFamily="18" charset="0"/>
              </a:rPr>
              <a:t> Logistic Regression is a simple yet powerful algorithm that works well with binary classification problems.</a:t>
            </a:r>
            <a:endParaRPr lang="en-US" sz="20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260B93B-947A-3422-C4DC-04F1CEDAB834}"/>
              </a:ext>
            </a:extLst>
          </p:cNvPr>
          <p:cNvSpPr txBox="1"/>
          <p:nvPr/>
        </p:nvSpPr>
        <p:spPr>
          <a:xfrm>
            <a:off x="1235393" y="2184085"/>
            <a:ext cx="3467168" cy="584775"/>
          </a:xfrm>
          <a:prstGeom prst="rect">
            <a:avLst/>
          </a:prstGeom>
          <a:noFill/>
        </p:spPr>
        <p:txBody>
          <a:bodyPr wrap="none" rtlCol="0">
            <a:spAutoFit/>
          </a:bodyPr>
          <a:lstStyle/>
          <a:p>
            <a:r>
              <a:rPr lang="en-US" sz="3200" b="1" dirty="0">
                <a:solidFill>
                  <a:srgbClr val="C00000"/>
                </a:solidFill>
                <a:latin typeface="Times New Roman" panose="02020603050405020304" pitchFamily="18" charset="0"/>
                <a:cs typeface="Times New Roman" panose="02020603050405020304" pitchFamily="18" charset="0"/>
              </a:rPr>
              <a:t>Logistic regression</a:t>
            </a:r>
          </a:p>
        </p:txBody>
      </p:sp>
    </p:spTree>
    <p:extLst>
      <p:ext uri="{BB962C8B-B14F-4D97-AF65-F5344CB8AC3E}">
        <p14:creationId xmlns:p14="http://schemas.microsoft.com/office/powerpoint/2010/main" val="19195220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91A8B-94A3-FD33-5C8E-25B7931EDCF7}"/>
              </a:ext>
            </a:extLst>
          </p:cNvPr>
          <p:cNvSpPr txBox="1"/>
          <p:nvPr/>
        </p:nvSpPr>
        <p:spPr>
          <a:xfrm>
            <a:off x="4516080" y="734977"/>
            <a:ext cx="3959161" cy="2308324"/>
          </a:xfrm>
          <a:prstGeom prst="rect">
            <a:avLst/>
          </a:prstGeom>
          <a:noFill/>
        </p:spPr>
        <p:txBody>
          <a:bodyPr wrap="none" rtlCol="0">
            <a:spAutoFit/>
          </a:bodyPr>
          <a:lstStyle/>
          <a:p>
            <a:pPr algn="l"/>
            <a:r>
              <a:rPr lang="en-US" sz="4800" b="1" i="0" dirty="0">
                <a:solidFill>
                  <a:srgbClr val="C00000"/>
                </a:solidFill>
                <a:effectLst/>
                <a:latin typeface="Times New Roman" panose="02020603050405020304" pitchFamily="18" charset="0"/>
                <a:cs typeface="Times New Roman" panose="02020603050405020304" pitchFamily="18" charset="0"/>
              </a:rPr>
              <a:t>Decision Trees</a:t>
            </a:r>
          </a:p>
          <a:p>
            <a:br>
              <a:rPr lang="en-US" sz="4800" dirty="0"/>
            </a:br>
            <a:endParaRPr lang="en-US" sz="4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C8EC2FC-8502-E3F5-6DBC-24CAAD33FC32}"/>
              </a:ext>
            </a:extLst>
          </p:cNvPr>
          <p:cNvSpPr txBox="1"/>
          <p:nvPr/>
        </p:nvSpPr>
        <p:spPr>
          <a:xfrm>
            <a:off x="464001" y="1965796"/>
            <a:ext cx="11647932" cy="3697807"/>
          </a:xfrm>
          <a:prstGeom prst="rect">
            <a:avLst/>
          </a:prstGeom>
          <a:noFill/>
        </p:spPr>
        <p:txBody>
          <a:bodyPr wrap="none" rtlCol="0">
            <a:spAutoFit/>
          </a:bodyPr>
          <a:lstStyle/>
          <a:p>
            <a:pPr marL="342900" indent="-342900">
              <a:lnSpc>
                <a:spcPct val="200000"/>
              </a:lnSpc>
              <a:buFont typeface="Wingdings" panose="05000000000000000000" pitchFamily="2" charset="2"/>
              <a:buChar char="Ø"/>
            </a:pPr>
            <a:r>
              <a:rPr lang="en-US" sz="2000" b="0" i="0" dirty="0">
                <a:solidFill>
                  <a:schemeClr val="tx1">
                    <a:lumMod val="95000"/>
                    <a:lumOff val="5000"/>
                  </a:schemeClr>
                </a:solidFill>
                <a:effectLst/>
                <a:latin typeface="Söhne"/>
                <a:cs typeface="Times New Roman" panose="02020603050405020304" pitchFamily="18" charset="0"/>
              </a:rPr>
              <a:t>Decision Trees are a popular algorithm used in both classification and regression tasks.</a:t>
            </a:r>
          </a:p>
          <a:p>
            <a:pPr marL="342900" indent="-342900">
              <a:lnSpc>
                <a:spcPct val="200000"/>
              </a:lnSpc>
              <a:buFont typeface="Wingdings" panose="05000000000000000000" pitchFamily="2" charset="2"/>
              <a:buChar char="Ø"/>
            </a:pPr>
            <a:r>
              <a:rPr lang="en-US" sz="2000" b="0" i="0" dirty="0">
                <a:solidFill>
                  <a:schemeClr val="tx1">
                    <a:lumMod val="95000"/>
                    <a:lumOff val="5000"/>
                  </a:schemeClr>
                </a:solidFill>
                <a:effectLst/>
                <a:latin typeface="Söhne"/>
                <a:cs typeface="Times New Roman" panose="02020603050405020304" pitchFamily="18" charset="0"/>
              </a:rPr>
              <a:t> In customer loan prediction analysis, decision trees are used to identify the most important variables </a:t>
            </a:r>
          </a:p>
          <a:p>
            <a:pPr marL="342900" indent="-342900">
              <a:lnSpc>
                <a:spcPct val="200000"/>
              </a:lnSpc>
              <a:buFont typeface="Wingdings" panose="05000000000000000000" pitchFamily="2" charset="2"/>
              <a:buChar char="Ø"/>
            </a:pPr>
            <a:r>
              <a:rPr lang="en-US" sz="2000" b="0" i="0" dirty="0">
                <a:solidFill>
                  <a:schemeClr val="tx1">
                    <a:lumMod val="95000"/>
                    <a:lumOff val="5000"/>
                  </a:schemeClr>
                </a:solidFill>
                <a:effectLst/>
                <a:latin typeface="Söhne"/>
                <a:cs typeface="Times New Roman" panose="02020603050405020304" pitchFamily="18" charset="0"/>
              </a:rPr>
              <a:t>  that determine whether a customer will default on their loan or not. </a:t>
            </a:r>
          </a:p>
          <a:p>
            <a:pPr marL="342900" indent="-342900">
              <a:lnSpc>
                <a:spcPct val="200000"/>
              </a:lnSpc>
              <a:buFont typeface="Wingdings" panose="05000000000000000000" pitchFamily="2" charset="2"/>
              <a:buChar char="Ø"/>
            </a:pPr>
            <a:r>
              <a:rPr lang="en-US" sz="2000" b="0" i="0" dirty="0">
                <a:solidFill>
                  <a:schemeClr val="tx1">
                    <a:lumMod val="95000"/>
                    <a:lumOff val="5000"/>
                  </a:schemeClr>
                </a:solidFill>
                <a:effectLst/>
                <a:latin typeface="Söhne"/>
                <a:cs typeface="Times New Roman" panose="02020603050405020304" pitchFamily="18" charset="0"/>
              </a:rPr>
              <a:t>The algorithm splits the data into different segments based on the selected variables and creates a tree-</a:t>
            </a:r>
            <a:r>
              <a:rPr lang="en-US" sz="2000" b="0" i="0" dirty="0" err="1">
                <a:solidFill>
                  <a:schemeClr val="tx1">
                    <a:lumMod val="95000"/>
                    <a:lumOff val="5000"/>
                  </a:schemeClr>
                </a:solidFill>
                <a:effectLst/>
                <a:latin typeface="Söhne"/>
                <a:cs typeface="Times New Roman" panose="02020603050405020304" pitchFamily="18" charset="0"/>
              </a:rPr>
              <a:t>lik</a:t>
            </a:r>
            <a:endParaRPr lang="en-US" sz="2000" b="0" i="0" dirty="0">
              <a:solidFill>
                <a:schemeClr val="tx1">
                  <a:lumMod val="95000"/>
                  <a:lumOff val="5000"/>
                </a:schemeClr>
              </a:solidFill>
              <a:effectLst/>
              <a:latin typeface="Söhne"/>
              <a:cs typeface="Times New Roman" panose="02020603050405020304" pitchFamily="18" charset="0"/>
            </a:endParaRPr>
          </a:p>
          <a:p>
            <a:pPr>
              <a:lnSpc>
                <a:spcPct val="200000"/>
              </a:lnSpc>
            </a:pPr>
            <a:r>
              <a:rPr lang="en-US" sz="2000" b="0" i="0" dirty="0">
                <a:solidFill>
                  <a:schemeClr val="tx1">
                    <a:lumMod val="95000"/>
                    <a:lumOff val="5000"/>
                  </a:schemeClr>
                </a:solidFill>
                <a:effectLst/>
                <a:latin typeface="Söhne"/>
                <a:cs typeface="Times New Roman" panose="02020603050405020304" pitchFamily="18" charset="0"/>
              </a:rPr>
              <a:t>       structure to determine the probability of default. </a:t>
            </a:r>
          </a:p>
          <a:p>
            <a:pPr marL="342900" indent="-342900">
              <a:lnSpc>
                <a:spcPct val="200000"/>
              </a:lnSpc>
              <a:buFont typeface="Wingdings" panose="05000000000000000000" pitchFamily="2" charset="2"/>
              <a:buChar char="Ø"/>
            </a:pPr>
            <a:r>
              <a:rPr lang="en-US" sz="2000" b="0" i="0" dirty="0">
                <a:solidFill>
                  <a:schemeClr val="tx1">
                    <a:lumMod val="95000"/>
                    <a:lumOff val="5000"/>
                  </a:schemeClr>
                </a:solidFill>
                <a:effectLst/>
                <a:latin typeface="Söhne"/>
                <a:cs typeface="Times New Roman" panose="02020603050405020304" pitchFamily="18" charset="0"/>
              </a:rPr>
              <a:t>Decision Trees are easy to interpret and provide insights into the decision-making process.</a:t>
            </a:r>
            <a:endParaRPr lang="en-US" sz="2000" dirty="0">
              <a:solidFill>
                <a:schemeClr val="tx1">
                  <a:lumMod val="95000"/>
                  <a:lumOff val="5000"/>
                </a:schemeClr>
              </a:solidFill>
              <a:latin typeface="Söhne"/>
              <a:cs typeface="Times New Roman" panose="02020603050405020304" pitchFamily="18" charset="0"/>
            </a:endParaRPr>
          </a:p>
        </p:txBody>
      </p:sp>
    </p:spTree>
    <p:extLst>
      <p:ext uri="{BB962C8B-B14F-4D97-AF65-F5344CB8AC3E}">
        <p14:creationId xmlns:p14="http://schemas.microsoft.com/office/powerpoint/2010/main" val="428755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3681C-3C40-DD48-6A95-94C34E3338A8}"/>
              </a:ext>
            </a:extLst>
          </p:cNvPr>
          <p:cNvSpPr txBox="1"/>
          <p:nvPr/>
        </p:nvSpPr>
        <p:spPr>
          <a:xfrm>
            <a:off x="4175185" y="836763"/>
            <a:ext cx="3919086" cy="1323439"/>
          </a:xfrm>
          <a:prstGeom prst="rect">
            <a:avLst/>
          </a:prstGeom>
          <a:noFill/>
        </p:spPr>
        <p:txBody>
          <a:bodyPr wrap="none" rtlCol="0">
            <a:spAutoFit/>
          </a:bodyPr>
          <a:lstStyle/>
          <a:p>
            <a:pPr algn="l"/>
            <a:r>
              <a:rPr lang="en-US" sz="4400" b="1" i="0" dirty="0">
                <a:solidFill>
                  <a:srgbClr val="C00000"/>
                </a:solidFill>
                <a:effectLst/>
                <a:latin typeface="Times New Roman" panose="02020603050405020304" pitchFamily="18" charset="0"/>
                <a:cs typeface="Times New Roman" panose="02020603050405020304" pitchFamily="18" charset="0"/>
              </a:rPr>
              <a:t>Random Forest</a:t>
            </a:r>
          </a:p>
          <a:p>
            <a:br>
              <a:rPr lang="en-US" dirty="0"/>
            </a:br>
            <a:endParaRPr lang="en-US" dirty="0"/>
          </a:p>
        </p:txBody>
      </p:sp>
      <p:sp>
        <p:nvSpPr>
          <p:cNvPr id="4" name="TextBox 3">
            <a:extLst>
              <a:ext uri="{FF2B5EF4-FFF2-40B4-BE49-F238E27FC236}">
                <a16:creationId xmlns:a16="http://schemas.microsoft.com/office/drawing/2014/main" id="{892B656D-3F86-3798-B394-A9A6234B675A}"/>
              </a:ext>
            </a:extLst>
          </p:cNvPr>
          <p:cNvSpPr txBox="1"/>
          <p:nvPr/>
        </p:nvSpPr>
        <p:spPr>
          <a:xfrm>
            <a:off x="593340" y="1711629"/>
            <a:ext cx="10860665" cy="4439933"/>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 In customer loan prediction analysis, Random Forest is used to improve the accuracy of the model.</a:t>
            </a:r>
          </a:p>
          <a:p>
            <a:pPr marL="285750" indent="-285750">
              <a:lnSpc>
                <a:spcPct val="200000"/>
              </a:lnSpc>
              <a:buFont typeface="Wingdings" panose="05000000000000000000" pitchFamily="2" charset="2"/>
              <a:buChar char="Ø"/>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Random Forest is an ensemble learning algorithm that uses multiple decision trees to make predictions.</a:t>
            </a:r>
          </a:p>
          <a:p>
            <a:pPr marL="285750" indent="-285750">
              <a:lnSpc>
                <a:spcPct val="200000"/>
              </a:lnSpc>
              <a:buFont typeface="Wingdings" panose="05000000000000000000" pitchFamily="2" charset="2"/>
              <a:buChar char="Ø"/>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 The algorithm creates multiple decision trees, each using a random subset of the data and a random subset of</a:t>
            </a:r>
          </a:p>
          <a:p>
            <a:pPr>
              <a:lnSpc>
                <a:spcPct val="200000"/>
              </a:lnSpc>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        the features.</a:t>
            </a:r>
          </a:p>
          <a:p>
            <a:pPr marL="285750" indent="-285750">
              <a:lnSpc>
                <a:spcPct val="200000"/>
              </a:lnSpc>
              <a:buFont typeface="Wingdings" panose="05000000000000000000" pitchFamily="2" charset="2"/>
              <a:buChar char="Ø"/>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 The final prediction is made by combining the results of all the decision trees. </a:t>
            </a:r>
          </a:p>
          <a:p>
            <a:pPr marL="285750" indent="-285750">
              <a:lnSpc>
                <a:spcPct val="200000"/>
              </a:lnSpc>
              <a:buFont typeface="Wingdings" panose="05000000000000000000" pitchFamily="2" charset="2"/>
              <a:buChar char="Ø"/>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Random Forest is a powerful algorithm that can handle complex datasets and can be used for both classification </a:t>
            </a:r>
          </a:p>
          <a:p>
            <a:pPr>
              <a:lnSpc>
                <a:spcPct val="200000"/>
              </a:lnSpc>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        and regression tasks. </a:t>
            </a:r>
          </a:p>
          <a:p>
            <a:pPr marL="285750" indent="-285750">
              <a:lnSpc>
                <a:spcPct val="200000"/>
              </a:lnSpc>
              <a:buFont typeface="Wingdings" panose="05000000000000000000" pitchFamily="2" charset="2"/>
              <a:buChar char="Ø"/>
            </a:pPr>
            <a:r>
              <a:rPr lang="en-US" b="0" i="0" dirty="0">
                <a:effectLst/>
                <a:latin typeface="Times New Roman" panose="02020603050405020304" pitchFamily="18" charset="0"/>
                <a:ea typeface="Calibri" panose="020F0502020204030204" pitchFamily="34" charset="0"/>
                <a:cs typeface="Times New Roman" panose="02020603050405020304" pitchFamily="18" charset="0"/>
              </a:rPr>
              <a:t>It is also resistant to overfitting and can handle missing data.</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9754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83681C-3C40-DD48-6A95-94C34E3338A8}"/>
              </a:ext>
            </a:extLst>
          </p:cNvPr>
          <p:cNvSpPr txBox="1"/>
          <p:nvPr/>
        </p:nvSpPr>
        <p:spPr>
          <a:xfrm>
            <a:off x="1768740" y="434718"/>
            <a:ext cx="8843511" cy="1046440"/>
          </a:xfrm>
          <a:prstGeom prst="rect">
            <a:avLst/>
          </a:prstGeom>
          <a:noFill/>
        </p:spPr>
        <p:txBody>
          <a:bodyPr wrap="none" rtlCol="0">
            <a:spAutoFit/>
          </a:bodyPr>
          <a:lstStyle/>
          <a:p>
            <a:pPr algn="l"/>
            <a:r>
              <a:rPr lang="en-US" sz="4400" b="1" dirty="0">
                <a:solidFill>
                  <a:srgbClr val="C00000"/>
                </a:solidFill>
                <a:latin typeface="Times New Roman" panose="02020603050405020304" pitchFamily="18" charset="0"/>
                <a:cs typeface="Times New Roman" panose="02020603050405020304" pitchFamily="18" charset="0"/>
              </a:rPr>
              <a:t>Loan prediction models comparison</a:t>
            </a:r>
            <a:br>
              <a:rPr lang="en-US" dirty="0"/>
            </a:br>
            <a:endParaRPr lang="en-US" dirty="0"/>
          </a:p>
        </p:txBody>
      </p:sp>
      <p:pic>
        <p:nvPicPr>
          <p:cNvPr id="6" name="Picture 5">
            <a:extLst>
              <a:ext uri="{FF2B5EF4-FFF2-40B4-BE49-F238E27FC236}">
                <a16:creationId xmlns:a16="http://schemas.microsoft.com/office/drawing/2014/main" id="{2AE48188-3E5F-EE83-7D6C-AB3FEEB0BDAD}"/>
              </a:ext>
            </a:extLst>
          </p:cNvPr>
          <p:cNvPicPr>
            <a:picLocks noChangeAspect="1"/>
          </p:cNvPicPr>
          <p:nvPr/>
        </p:nvPicPr>
        <p:blipFill>
          <a:blip r:embed="rId2"/>
          <a:stretch>
            <a:fillRect/>
          </a:stretch>
        </p:blipFill>
        <p:spPr>
          <a:xfrm>
            <a:off x="6001504" y="3148559"/>
            <a:ext cx="188992" cy="560881"/>
          </a:xfrm>
          <a:prstGeom prst="rect">
            <a:avLst/>
          </a:prstGeom>
        </p:spPr>
      </p:pic>
      <p:pic>
        <p:nvPicPr>
          <p:cNvPr id="7" name="Picture 6">
            <a:extLst>
              <a:ext uri="{FF2B5EF4-FFF2-40B4-BE49-F238E27FC236}">
                <a16:creationId xmlns:a16="http://schemas.microsoft.com/office/drawing/2014/main" id="{65F18E59-FF00-3B48-0FD6-0EB63DBB448F}"/>
              </a:ext>
            </a:extLst>
          </p:cNvPr>
          <p:cNvPicPr>
            <a:picLocks noChangeAspect="1"/>
          </p:cNvPicPr>
          <p:nvPr/>
        </p:nvPicPr>
        <p:blipFill>
          <a:blip r:embed="rId2"/>
          <a:stretch>
            <a:fillRect/>
          </a:stretch>
        </p:blipFill>
        <p:spPr>
          <a:xfrm>
            <a:off x="2622430" y="3300959"/>
            <a:ext cx="3720466" cy="560881"/>
          </a:xfrm>
          <a:prstGeom prst="rect">
            <a:avLst/>
          </a:prstGeom>
        </p:spPr>
      </p:pic>
      <p:pic>
        <p:nvPicPr>
          <p:cNvPr id="9" name="Picture 8">
            <a:extLst>
              <a:ext uri="{FF2B5EF4-FFF2-40B4-BE49-F238E27FC236}">
                <a16:creationId xmlns:a16="http://schemas.microsoft.com/office/drawing/2014/main" id="{9D42125C-8FF3-EF48-91D2-9CFAA98CD2FB}"/>
              </a:ext>
            </a:extLst>
          </p:cNvPr>
          <p:cNvPicPr>
            <a:picLocks noChangeAspect="1"/>
          </p:cNvPicPr>
          <p:nvPr/>
        </p:nvPicPr>
        <p:blipFill>
          <a:blip r:embed="rId3"/>
          <a:stretch>
            <a:fillRect/>
          </a:stretch>
        </p:blipFill>
        <p:spPr>
          <a:xfrm>
            <a:off x="901743" y="1481158"/>
            <a:ext cx="10882303" cy="3895682"/>
          </a:xfrm>
          <a:prstGeom prst="rect">
            <a:avLst/>
          </a:prstGeom>
        </p:spPr>
      </p:pic>
      <p:sp>
        <p:nvSpPr>
          <p:cNvPr id="10" name="TextBox 9">
            <a:extLst>
              <a:ext uri="{FF2B5EF4-FFF2-40B4-BE49-F238E27FC236}">
                <a16:creationId xmlns:a16="http://schemas.microsoft.com/office/drawing/2014/main" id="{04D23F35-08BC-0454-89C2-BC2CB5A293EA}"/>
              </a:ext>
            </a:extLst>
          </p:cNvPr>
          <p:cNvSpPr txBox="1"/>
          <p:nvPr/>
        </p:nvSpPr>
        <p:spPr>
          <a:xfrm>
            <a:off x="901742" y="5529240"/>
            <a:ext cx="10882303"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This means that from the above accuracy table, we can conclude that logistic regression is best model for the loan prediction problem.</a:t>
            </a:r>
          </a:p>
          <a:p>
            <a:endParaRPr lang="en-US" dirty="0"/>
          </a:p>
        </p:txBody>
      </p:sp>
    </p:spTree>
    <p:extLst>
      <p:ext uri="{BB962C8B-B14F-4D97-AF65-F5344CB8AC3E}">
        <p14:creationId xmlns:p14="http://schemas.microsoft.com/office/powerpoint/2010/main" val="178625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1D2EFB-93A0-7FD3-CB15-BAE26C6B1298}"/>
              </a:ext>
            </a:extLst>
          </p:cNvPr>
          <p:cNvSpPr txBox="1"/>
          <p:nvPr/>
        </p:nvSpPr>
        <p:spPr>
          <a:xfrm>
            <a:off x="1919354" y="504373"/>
            <a:ext cx="11860306" cy="5217967"/>
          </a:xfrm>
          <a:prstGeom prst="rect">
            <a:avLst/>
          </a:prstGeom>
          <a:noFill/>
        </p:spPr>
        <p:txBody>
          <a:bodyPr wrap="square">
            <a:spAutoFit/>
          </a:bodyPr>
          <a:lstStyle/>
          <a:p>
            <a:pPr>
              <a:lnSpc>
                <a:spcPct val="150000"/>
              </a:lnSpc>
              <a:spcAft>
                <a:spcPts val="1000"/>
              </a:spcAft>
            </a:pPr>
            <a:r>
              <a:rPr lang="en-US" sz="44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SYSTEM REQUIREMENTS:</a:t>
            </a:r>
            <a:endParaRPr lang="en-IN" sz="44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79705">
              <a:lnSpc>
                <a:spcPct val="115000"/>
              </a:lnSpc>
              <a:spcAft>
                <a:spcPts val="600"/>
              </a:spcAft>
            </a:pPr>
            <a:endParaRPr lang="en-US"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636905" indent="-457200">
              <a:lnSpc>
                <a:spcPct val="115000"/>
              </a:lnSpc>
              <a:spcAft>
                <a:spcPts val="600"/>
              </a:spcAft>
              <a:buFont typeface="Wingdings" panose="05000000000000000000" pitchFamily="2" charset="2"/>
              <a:buChar char="Ø"/>
            </a:pPr>
            <a:r>
              <a:rPr lang="en-US" sz="32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US" sz="3200" b="1" i="0" dirty="0">
              <a:solidFill>
                <a:srgbClr val="C00000"/>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b="0" i="0" dirty="0">
              <a:solidFill>
                <a:srgbClr val="374151"/>
              </a:solidFill>
              <a:effectLst/>
              <a:latin typeface="Söhne"/>
            </a:endParaRPr>
          </a:p>
          <a:p>
            <a:pPr marL="457200" indent="-457200">
              <a:lnSpc>
                <a:spcPct val="150000"/>
              </a:lnSpc>
              <a:buFont typeface="Wingdings" panose="05000000000000000000" pitchFamily="2" charset="2"/>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RAM:  4GB and Higher</a:t>
            </a:r>
          </a:p>
          <a:p>
            <a:pPr marL="457200" indent="-457200">
              <a:lnSpc>
                <a:spcPct val="150000"/>
              </a:lnSpc>
              <a:buFont typeface="Wingdings" panose="05000000000000000000" pitchFamily="2" charset="2"/>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Processor: Intel i3 and above </a:t>
            </a:r>
          </a:p>
          <a:p>
            <a:pPr marL="457200" indent="-457200">
              <a:lnSpc>
                <a:spcPct val="150000"/>
              </a:lnSpc>
              <a:buFont typeface="Wingdings" panose="05000000000000000000" pitchFamily="2" charset="2"/>
              <a:buChar char="§"/>
            </a:pPr>
            <a:r>
              <a:rPr lang="en-US" sz="2800" dirty="0">
                <a:solidFill>
                  <a:schemeClr val="tx1">
                    <a:lumMod val="95000"/>
                    <a:lumOff val="5000"/>
                  </a:schemeClr>
                </a:solidFill>
                <a:latin typeface="Times New Roman" panose="02020603050405020304" pitchFamily="18" charset="0"/>
                <a:cs typeface="Times New Roman" panose="02020603050405020304" pitchFamily="18" charset="0"/>
              </a:rPr>
              <a:t>Hard Disk: 500GB: Minimum</a:t>
            </a:r>
          </a:p>
          <a:p>
            <a:pPr marL="179705">
              <a:lnSpc>
                <a:spcPct val="115000"/>
              </a:lnSpc>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179705">
              <a:lnSpc>
                <a:spcPct val="115000"/>
              </a:lnSpc>
              <a:spcAft>
                <a:spcPts val="600"/>
              </a:spcAft>
            </a:pPr>
            <a:r>
              <a:rPr lang="en-IN" sz="20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189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97234D-2F53-457C-2383-1AD10CB9AB04}"/>
              </a:ext>
            </a:extLst>
          </p:cNvPr>
          <p:cNvSpPr txBox="1"/>
          <p:nvPr/>
        </p:nvSpPr>
        <p:spPr>
          <a:xfrm>
            <a:off x="1552501" y="881280"/>
            <a:ext cx="8776447" cy="4018216"/>
          </a:xfrm>
          <a:prstGeom prst="rect">
            <a:avLst/>
          </a:prstGeom>
          <a:noFill/>
        </p:spPr>
        <p:txBody>
          <a:bodyPr wrap="square">
            <a:spAutoFit/>
          </a:bodyPr>
          <a:lstStyle/>
          <a:p>
            <a:pPr marL="751205" indent="-571500">
              <a:lnSpc>
                <a:spcPct val="115000"/>
              </a:lnSpc>
              <a:spcAft>
                <a:spcPts val="600"/>
              </a:spcAft>
              <a:buFont typeface="Wingdings" panose="05000000000000000000" pitchFamily="2" charset="2"/>
              <a:buChar char="Ø"/>
            </a:pPr>
            <a:r>
              <a:rPr lang="en-US"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4000"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OS: Windows or Linux</a:t>
            </a:r>
          </a:p>
          <a:p>
            <a:pPr marL="342900" lvl="0"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Python  IDE : python 2.7.x and above</a:t>
            </a:r>
          </a:p>
          <a:p>
            <a:pPr marL="342900" lvl="0"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Setup tools and pip to be installed for 3.6  and above</a:t>
            </a:r>
          </a:p>
          <a:p>
            <a:pPr marL="342900" lvl="0" indent="-342900">
              <a:lnSpc>
                <a:spcPct val="150000"/>
              </a:lnSpc>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Language   : Python Scripting</a:t>
            </a:r>
          </a:p>
          <a:p>
            <a:pPr algn="just">
              <a:lnSpc>
                <a:spcPct val="150000"/>
              </a:lnSpc>
              <a:spcAft>
                <a:spcPts val="1000"/>
              </a:spcAft>
            </a:pPr>
            <a:r>
              <a:rPr lang="en-US" sz="18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6966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66D1AE-9246-A1FD-5DD0-3D31ABF6728D}"/>
              </a:ext>
            </a:extLst>
          </p:cNvPr>
          <p:cNvSpPr txBox="1"/>
          <p:nvPr/>
        </p:nvSpPr>
        <p:spPr>
          <a:xfrm>
            <a:off x="1102659" y="839406"/>
            <a:ext cx="9986682" cy="4680256"/>
          </a:xfrm>
          <a:prstGeom prst="rect">
            <a:avLst/>
          </a:prstGeom>
          <a:noFill/>
        </p:spPr>
        <p:txBody>
          <a:bodyPr wrap="square">
            <a:spAutoFit/>
          </a:bodyPr>
          <a:lstStyle/>
          <a:p>
            <a:pPr>
              <a:lnSpc>
                <a:spcPct val="150000"/>
              </a:lnSpc>
              <a:spcAft>
                <a:spcPts val="1000"/>
              </a:spcAft>
            </a:pPr>
            <a:r>
              <a:rPr lang="en-US" sz="32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CONCLUSION</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50000"/>
              </a:lnSpc>
              <a:spcAft>
                <a:spcPts val="1000"/>
              </a:spcAft>
            </a:pPr>
            <a:r>
              <a:rPr lang="en-US" b="0" i="0" dirty="0">
                <a:solidFill>
                  <a:schemeClr val="tx1">
                    <a:lumMod val="95000"/>
                    <a:lumOff val="5000"/>
                  </a:schemeClr>
                </a:solidFill>
                <a:effectLst/>
                <a:latin typeface="Times New Roman" panose="02020603050405020304" pitchFamily="18" charset="0"/>
                <a:cs typeface="Times New Roman" panose="02020603050405020304" pitchFamily="18" charset="0"/>
              </a:rPr>
              <a:t>In conclusion, our customer loan prediction analysis has shown that machine learning techniques can be used to accurately predict loan repayment behavior. By analyzing historical loan data and identifying the key factors that affect loan repayment, we were able to develop a predictive model that can assess the creditworthiness of borrowers and minimize the risk of loan default. Our data exploration and visualization also provided valuable insights into the loan data, such as the importance of credit score, income, and loan amount in loan repayment. For future research, we recommend exploring additional loan features, such as employment status and payment history, and testing different machine learning algorithms to improve the accuracy of loan prediction models.</a:t>
            </a:r>
            <a:endParaRPr lang="en-IN"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830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7D3142-ECAF-7A9A-AB90-AC479EA50E7C}"/>
              </a:ext>
            </a:extLst>
          </p:cNvPr>
          <p:cNvSpPr txBox="1"/>
          <p:nvPr/>
        </p:nvSpPr>
        <p:spPr>
          <a:xfrm>
            <a:off x="3651341" y="2321004"/>
            <a:ext cx="7664823" cy="1107996"/>
          </a:xfrm>
          <a:prstGeom prst="rect">
            <a:avLst/>
          </a:prstGeom>
          <a:noFill/>
        </p:spPr>
        <p:txBody>
          <a:bodyPr wrap="square" rtlCol="0">
            <a:spAutoFit/>
          </a:bodyPr>
          <a:lstStyle/>
          <a:p>
            <a:r>
              <a:rPr lang="en-IN" sz="6600" b="1"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26132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7ECAA15-33BE-16CF-F8EB-86C60E3C5DCF}"/>
              </a:ext>
            </a:extLst>
          </p:cNvPr>
          <p:cNvSpPr txBox="1"/>
          <p:nvPr/>
        </p:nvSpPr>
        <p:spPr>
          <a:xfrm>
            <a:off x="5244189" y="448271"/>
            <a:ext cx="2165978"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INDEX</a:t>
            </a:r>
          </a:p>
        </p:txBody>
      </p:sp>
      <p:sp>
        <p:nvSpPr>
          <p:cNvPr id="9" name="TextBox 8">
            <a:extLst>
              <a:ext uri="{FF2B5EF4-FFF2-40B4-BE49-F238E27FC236}">
                <a16:creationId xmlns:a16="http://schemas.microsoft.com/office/drawing/2014/main" id="{58A1F19A-279B-04BE-ADA8-CDC2CFF8A0A1}"/>
              </a:ext>
            </a:extLst>
          </p:cNvPr>
          <p:cNvSpPr txBox="1"/>
          <p:nvPr/>
        </p:nvSpPr>
        <p:spPr>
          <a:xfrm>
            <a:off x="1602279" y="1608415"/>
            <a:ext cx="5929828" cy="4801314"/>
          </a:xfrm>
          <a:prstGeom prst="rect">
            <a:avLst/>
          </a:prstGeom>
          <a:noFill/>
        </p:spPr>
        <p:txBody>
          <a:bodyPr wrap="none" rtlCol="0">
            <a:spAutoFit/>
          </a:bodyPr>
          <a:lstStyle/>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ABSTRACT</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INTRODUCTION</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EXISTING SYSTEM</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DISADVANTAGES</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PROPOSED SYSTEM</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ADVANTAGES</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ALGORITHMS</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SYSTEM REQURIEMENTS</a:t>
            </a:r>
          </a:p>
          <a:p>
            <a:pPr marL="571500" indent="-571500">
              <a:buFont typeface="Arial" panose="020B0604020202020204" pitchFamily="34" charset="0"/>
              <a:buChar char="•"/>
            </a:pPr>
            <a:r>
              <a:rPr lang="en-IN" sz="3200" b="1" dirty="0">
                <a:solidFill>
                  <a:schemeClr val="bg2">
                    <a:lumMod val="10000"/>
                  </a:schemeClr>
                </a:solidFill>
                <a:latin typeface="Times New Roman" panose="02020603050405020304" pitchFamily="18" charset="0"/>
                <a:cs typeface="Times New Roman" panose="02020603050405020304" pitchFamily="18" charset="0"/>
              </a:rPr>
              <a:t>CONCLUSION</a:t>
            </a:r>
          </a:p>
          <a:p>
            <a:endParaRPr lang="en-US" dirty="0"/>
          </a:p>
        </p:txBody>
      </p:sp>
    </p:spTree>
    <p:extLst>
      <p:ext uri="{BB962C8B-B14F-4D97-AF65-F5344CB8AC3E}">
        <p14:creationId xmlns:p14="http://schemas.microsoft.com/office/powerpoint/2010/main" val="752230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0C04-4161-F0C9-B047-E732D731F3F1}"/>
              </a:ext>
            </a:extLst>
          </p:cNvPr>
          <p:cNvSpPr>
            <a:spLocks noGrp="1"/>
          </p:cNvSpPr>
          <p:nvPr>
            <p:ph type="title"/>
          </p:nvPr>
        </p:nvSpPr>
        <p:spPr>
          <a:xfrm>
            <a:off x="995082" y="1389528"/>
            <a:ext cx="10160598" cy="878543"/>
          </a:xfrm>
        </p:spPr>
        <p:txBody>
          <a:bodyPr>
            <a:normAutofit fontScale="90000"/>
          </a:bodyPr>
          <a:lstStyle/>
          <a:p>
            <a:r>
              <a:rPr lang="en-US" sz="48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br>
              <a:rPr lang="en-IN" sz="4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F8EA7C2-8F13-B662-DDDE-7225D182AADE}"/>
              </a:ext>
            </a:extLst>
          </p:cNvPr>
          <p:cNvSpPr>
            <a:spLocks noGrp="1"/>
          </p:cNvSpPr>
          <p:nvPr>
            <p:ph idx="1"/>
          </p:nvPr>
        </p:nvSpPr>
        <p:spPr>
          <a:xfrm>
            <a:off x="878541" y="1524000"/>
            <a:ext cx="10277139" cy="4345093"/>
          </a:xfrm>
        </p:spPr>
        <p:txBody>
          <a:bodyPr>
            <a:normAutofit fontScale="92500" lnSpcReduction="20000"/>
          </a:bodyPr>
          <a:lstStyle/>
          <a:p>
            <a:pPr algn="just">
              <a:lnSpc>
                <a:spcPct val="160000"/>
              </a:lnSpc>
              <a:spcAft>
                <a:spcPts val="1000"/>
              </a:spcAft>
            </a:pPr>
            <a:r>
              <a:rPr lang="en-IN" sz="19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9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60000"/>
              </a:lnSpc>
              <a:spcAft>
                <a:spcPts val="1000"/>
              </a:spcAf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 The customer loan prediction analysis is an important task in the financial sector to assess the creditworthiness of potential borrowers. </a:t>
            </a:r>
          </a:p>
          <a:p>
            <a:pPr algn="just">
              <a:lnSpc>
                <a:spcPct val="160000"/>
              </a:lnSpc>
              <a:spcAft>
                <a:spcPts val="1000"/>
              </a:spcAf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 In this analysis, various factors such as credit history, income, employment status, and other personal and financial information are used to predict the likelihood of loan repayment. </a:t>
            </a:r>
          </a:p>
          <a:p>
            <a:pPr algn="just">
              <a:lnSpc>
                <a:spcPct val="160000"/>
              </a:lnSpc>
              <a:spcAft>
                <a:spcPts val="1000"/>
              </a:spcAft>
              <a:buFont typeface="Wingdings" panose="05000000000000000000" pitchFamily="2" charset="2"/>
              <a:buChar char="v"/>
            </a:pPr>
            <a:r>
              <a:rPr lang="en-US" b="0" i="0" dirty="0">
                <a:effectLst/>
                <a:latin typeface="Times New Roman" panose="02020603050405020304" pitchFamily="18" charset="0"/>
                <a:cs typeface="Times New Roman" panose="02020603050405020304" pitchFamily="18" charset="0"/>
              </a:rPr>
              <a:t> The main goal is to minimize the risk of default by identifying potential high-risk borrowers and approving loans for low-risk borrowers. This analysis can help financial institutions make informed decisions and improve their loan approval process.</a:t>
            </a:r>
            <a:r>
              <a:rPr lang="en-US"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19934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0AB3-CC8D-4A4E-11CB-6CDF7C58762F}"/>
              </a:ext>
            </a:extLst>
          </p:cNvPr>
          <p:cNvSpPr>
            <a:spLocks noGrp="1"/>
          </p:cNvSpPr>
          <p:nvPr>
            <p:ph type="title"/>
          </p:nvPr>
        </p:nvSpPr>
        <p:spPr>
          <a:xfrm>
            <a:off x="1066800" y="0"/>
            <a:ext cx="10058400" cy="2224742"/>
          </a:xfrm>
        </p:spPr>
        <p:txBody>
          <a:bodyPr/>
          <a:lstStyle/>
          <a:p>
            <a:r>
              <a:rPr lang="en-US"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rPr>
              <a:t>INTRODUCTION</a:t>
            </a:r>
            <a:br>
              <a:rPr lang="en-IN" sz="4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BEEC568-9A19-636F-E3FE-DAD3AF203AF4}"/>
              </a:ext>
            </a:extLst>
          </p:cNvPr>
          <p:cNvSpPr>
            <a:spLocks noGrp="1"/>
          </p:cNvSpPr>
          <p:nvPr>
            <p:ph idx="1"/>
          </p:nvPr>
        </p:nvSpPr>
        <p:spPr>
          <a:xfrm>
            <a:off x="1066800" y="1629209"/>
            <a:ext cx="10058400" cy="4300268"/>
          </a:xfrm>
        </p:spPr>
        <p:txBody>
          <a:bodyPr>
            <a:normAutofit fontScale="25000" lnSpcReduction="20000"/>
          </a:bodyPr>
          <a:lstStyle/>
          <a:p>
            <a:pPr algn="ctr">
              <a:lnSpc>
                <a:spcPct val="115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gn="just">
              <a:lnSpc>
                <a:spcPct val="170000"/>
              </a:lnSpc>
              <a:spcAft>
                <a:spcPts val="1000"/>
              </a:spcAft>
              <a:buFont typeface="Wingdings" panose="05000000000000000000" pitchFamily="2" charset="2"/>
              <a:buChar char="v"/>
            </a:pP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Distribution of the loans is the core business part of almost every banks. The main portion the bank's assets is directly came from the profit earned from the loans distributed by the banks. </a:t>
            </a:r>
          </a:p>
          <a:p>
            <a:pPr algn="just">
              <a:lnSpc>
                <a:spcPct val="170000"/>
              </a:lnSpc>
              <a:spcAft>
                <a:spcPts val="1000"/>
              </a:spcAft>
              <a:buFont typeface="Wingdings" panose="05000000000000000000" pitchFamily="2" charset="2"/>
              <a:buChar char="v"/>
            </a:pP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The prime objective in banking environment is to invest their assets in safe hands .Today many banks/financial companies approves loan after a regress process of verification and validation but still there is no surety whether the chosen applicant is the deserving right applicant out of all applicants .</a:t>
            </a:r>
          </a:p>
          <a:p>
            <a:pPr algn="just">
              <a:lnSpc>
                <a:spcPct val="170000"/>
              </a:lnSpc>
              <a:spcAft>
                <a:spcPts val="1000"/>
              </a:spcAft>
              <a:buFont typeface="Wingdings" panose="05000000000000000000" pitchFamily="2" charset="2"/>
              <a:buChar char="v"/>
            </a:pPr>
            <a:r>
              <a:rPr lang="en-US" sz="7200" dirty="0">
                <a:effectLst/>
                <a:latin typeface="Times New Roman" panose="02020603050405020304" pitchFamily="18" charset="0"/>
                <a:ea typeface="Times New Roman" panose="02020603050405020304" pitchFamily="18" charset="0"/>
                <a:cs typeface="Times New Roman" panose="02020603050405020304" pitchFamily="18" charset="0"/>
              </a:rPr>
              <a:t> Through this system we can predict whether that particular applicant is safe or not and the whole process of validation of features is automated by machine learning technique</a:t>
            </a:r>
            <a:r>
              <a:rPr lang="en-IN" sz="72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39312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235ADD-62C7-43C8-37A9-98F6F8DC5DA9}"/>
              </a:ext>
            </a:extLst>
          </p:cNvPr>
          <p:cNvSpPr txBox="1"/>
          <p:nvPr/>
        </p:nvSpPr>
        <p:spPr>
          <a:xfrm>
            <a:off x="506759" y="640047"/>
            <a:ext cx="9905999" cy="4756174"/>
          </a:xfrm>
          <a:prstGeom prst="rect">
            <a:avLst/>
          </a:prstGeom>
          <a:noFill/>
        </p:spPr>
        <p:txBody>
          <a:bodyPr wrap="square">
            <a:spAutoFit/>
          </a:bodyPr>
          <a:lstStyle/>
          <a:p>
            <a:pPr algn="just">
              <a:lnSpc>
                <a:spcPct val="170000"/>
              </a:lnSpc>
              <a:spcAft>
                <a:spcPts val="1000"/>
              </a:spcAft>
            </a:pPr>
            <a:r>
              <a:rPr lang="en-US" sz="4000" b="1" i="0" dirty="0">
                <a:solidFill>
                  <a:srgbClr val="C00000"/>
                </a:solidFill>
                <a:effectLst/>
                <a:latin typeface="Times New Roman" panose="02020603050405020304" pitchFamily="18" charset="0"/>
                <a:cs typeface="Times New Roman" panose="02020603050405020304" pitchFamily="18" charset="0"/>
              </a:rPr>
              <a:t>PROBLEM STATEMENT</a:t>
            </a:r>
            <a:endParaRPr lang="en-US" sz="4000" b="1" dirty="0">
              <a:solidFill>
                <a:srgbClr val="C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ct val="170000"/>
              </a:lnSpc>
              <a:spcAft>
                <a:spcPts val="1000"/>
              </a:spcAft>
              <a:buFont typeface="Wingdings" panose="05000000000000000000" pitchFamily="2" charset="2"/>
              <a:buChar char="v"/>
            </a:pPr>
            <a:r>
              <a:rPr lang="en-US" b="0" i="0" dirty="0">
                <a:solidFill>
                  <a:schemeClr val="bg2">
                    <a:lumMod val="10000"/>
                  </a:schemeClr>
                </a:solidFill>
                <a:effectLst/>
                <a:latin typeface="Times New Roman" panose="02020603050405020304" pitchFamily="18" charset="0"/>
                <a:cs typeface="Times New Roman" panose="02020603050405020304" pitchFamily="18" charset="0"/>
              </a:rPr>
              <a:t>The problem of loan default is a major concern for lending institutions as it can result in significant financial losses and damage to their reputation. </a:t>
            </a:r>
          </a:p>
          <a:p>
            <a:pPr marL="285750" indent="-285750" algn="just">
              <a:lnSpc>
                <a:spcPct val="170000"/>
              </a:lnSpc>
              <a:spcAft>
                <a:spcPts val="1000"/>
              </a:spcAft>
              <a:buFont typeface="Wingdings" panose="05000000000000000000" pitchFamily="2" charset="2"/>
              <a:buChar char="v"/>
            </a:pPr>
            <a:r>
              <a:rPr lang="en-US" b="0" i="0" dirty="0">
                <a:solidFill>
                  <a:schemeClr val="bg2">
                    <a:lumMod val="10000"/>
                  </a:schemeClr>
                </a:solidFill>
                <a:effectLst/>
                <a:latin typeface="Times New Roman" panose="02020603050405020304" pitchFamily="18" charset="0"/>
                <a:cs typeface="Times New Roman" panose="02020603050405020304" pitchFamily="18" charset="0"/>
              </a:rPr>
              <a:t>Therefore, it is crucial to develop accurate predictive models that can assess the creditworthiness of borrowers and minimize the risk of loan default. This requires analyzing large amounts of historical loan data and identifying the key factors that affect loan repayment. </a:t>
            </a:r>
          </a:p>
          <a:p>
            <a:pPr marL="285750" indent="-285750" algn="just">
              <a:lnSpc>
                <a:spcPct val="170000"/>
              </a:lnSpc>
              <a:spcAft>
                <a:spcPts val="1000"/>
              </a:spcAft>
              <a:buFont typeface="Wingdings" panose="05000000000000000000" pitchFamily="2" charset="2"/>
              <a:buChar char="v"/>
            </a:pPr>
            <a:r>
              <a:rPr lang="en-US" b="0" i="0" dirty="0">
                <a:solidFill>
                  <a:schemeClr val="bg2">
                    <a:lumMod val="10000"/>
                  </a:schemeClr>
                </a:solidFill>
                <a:effectLst/>
                <a:latin typeface="Times New Roman" panose="02020603050405020304" pitchFamily="18" charset="0"/>
                <a:cs typeface="Times New Roman" panose="02020603050405020304" pitchFamily="18" charset="0"/>
              </a:rPr>
              <a:t>In this presentation, we will address the problem of loan default and demonstrate how machine learning techniques can be used to predict customer loan repayment behavior.</a:t>
            </a:r>
            <a:endParaRPr lang="en-IN" dirty="0">
              <a:solidFill>
                <a:schemeClr val="bg2">
                  <a:lumMod val="1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2672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B91798-484E-9EB3-503C-DE12BD50A4DF}"/>
              </a:ext>
            </a:extLst>
          </p:cNvPr>
          <p:cNvSpPr txBox="1"/>
          <p:nvPr/>
        </p:nvSpPr>
        <p:spPr>
          <a:xfrm>
            <a:off x="2034876" y="2138298"/>
            <a:ext cx="8165432" cy="3246530"/>
          </a:xfrm>
          <a:prstGeom prst="rect">
            <a:avLst/>
          </a:prstGeom>
          <a:noFill/>
        </p:spPr>
        <p:txBody>
          <a:bodyPr wrap="square">
            <a:spAutoFit/>
          </a:bodyPr>
          <a:lstStyle/>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Machine Learning implementation is a very complex part in terms of Data analytics. </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Working on the data which deals with prediction and making the code to </a:t>
            </a:r>
            <a:r>
              <a:rPr lang="en-US" sz="2800" dirty="0" err="1">
                <a:latin typeface="Times New Roman" panose="02020603050405020304" pitchFamily="18" charset="0"/>
                <a:cs typeface="Times New Roman" panose="02020603050405020304" pitchFamily="18" charset="0"/>
              </a:rPr>
              <a:t>predicit</a:t>
            </a:r>
            <a:r>
              <a:rPr lang="en-US" sz="2800" dirty="0">
                <a:latin typeface="Times New Roman" panose="02020603050405020304" pitchFamily="18" charset="0"/>
                <a:cs typeface="Times New Roman" panose="02020603050405020304" pitchFamily="18" charset="0"/>
              </a:rPr>
              <a:t> the future of </a:t>
            </a:r>
          </a:p>
          <a:p>
            <a:pPr marL="457200" indent="-457200">
              <a:lnSpc>
                <a:spcPct val="150000"/>
              </a:lnSpc>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out comes from the customer is challenging part.</a:t>
            </a:r>
          </a:p>
        </p:txBody>
      </p:sp>
      <p:sp>
        <p:nvSpPr>
          <p:cNvPr id="7" name="TextBox 6">
            <a:extLst>
              <a:ext uri="{FF2B5EF4-FFF2-40B4-BE49-F238E27FC236}">
                <a16:creationId xmlns:a16="http://schemas.microsoft.com/office/drawing/2014/main" id="{C0ECA2A2-E5C9-66D6-B995-B9EF46E08D06}"/>
              </a:ext>
            </a:extLst>
          </p:cNvPr>
          <p:cNvSpPr txBox="1"/>
          <p:nvPr/>
        </p:nvSpPr>
        <p:spPr>
          <a:xfrm>
            <a:off x="3156734" y="818146"/>
            <a:ext cx="5878532"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EXISTING SYSTEM</a:t>
            </a:r>
          </a:p>
        </p:txBody>
      </p:sp>
    </p:spTree>
    <p:extLst>
      <p:ext uri="{BB962C8B-B14F-4D97-AF65-F5344CB8AC3E}">
        <p14:creationId xmlns:p14="http://schemas.microsoft.com/office/powerpoint/2010/main" val="352415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FBA8E8-0182-4FB8-565B-426CED5E41F6}"/>
              </a:ext>
            </a:extLst>
          </p:cNvPr>
          <p:cNvSpPr txBox="1"/>
          <p:nvPr/>
        </p:nvSpPr>
        <p:spPr>
          <a:xfrm>
            <a:off x="2610911" y="2481435"/>
            <a:ext cx="6970178" cy="2934458"/>
          </a:xfrm>
          <a:prstGeom prst="rect">
            <a:avLst/>
          </a:prstGeom>
          <a:noFill/>
        </p:spPr>
        <p:txBody>
          <a:bodyPr wrap="none" rtlCol="0">
            <a:spAutoFit/>
          </a:bodyPr>
          <a:lstStyle/>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Complexity in analyzing the data.</a:t>
            </a:r>
          </a:p>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Prediction is challenging task working in the model </a:t>
            </a:r>
          </a:p>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Coding is complex maintaining multiple methods.</a:t>
            </a:r>
          </a:p>
          <a:p>
            <a:pPr marL="285750" indent="-285750">
              <a:lnSpc>
                <a:spcPct val="20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Libraries support was not that much familiar.</a:t>
            </a:r>
          </a:p>
        </p:txBody>
      </p:sp>
      <p:sp>
        <p:nvSpPr>
          <p:cNvPr id="5" name="TextBox 4">
            <a:extLst>
              <a:ext uri="{FF2B5EF4-FFF2-40B4-BE49-F238E27FC236}">
                <a16:creationId xmlns:a16="http://schemas.microsoft.com/office/drawing/2014/main" id="{3FD54A65-06D0-71D7-12BF-B16BE53C8BF2}"/>
              </a:ext>
            </a:extLst>
          </p:cNvPr>
          <p:cNvSpPr txBox="1"/>
          <p:nvPr/>
        </p:nvSpPr>
        <p:spPr>
          <a:xfrm>
            <a:off x="3469542" y="1122455"/>
            <a:ext cx="5392758"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DISADVANTAGES</a:t>
            </a:r>
          </a:p>
        </p:txBody>
      </p:sp>
    </p:spTree>
    <p:extLst>
      <p:ext uri="{BB962C8B-B14F-4D97-AF65-F5344CB8AC3E}">
        <p14:creationId xmlns:p14="http://schemas.microsoft.com/office/powerpoint/2010/main" val="113510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1342C7-8BC2-2FBE-BBD3-902C3A974E31}"/>
              </a:ext>
            </a:extLst>
          </p:cNvPr>
          <p:cNvSpPr txBox="1"/>
          <p:nvPr/>
        </p:nvSpPr>
        <p:spPr>
          <a:xfrm>
            <a:off x="2881818" y="906271"/>
            <a:ext cx="6428363"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PROPOSED SYSTEM:</a:t>
            </a:r>
          </a:p>
        </p:txBody>
      </p:sp>
      <p:sp>
        <p:nvSpPr>
          <p:cNvPr id="4" name="TextBox 3">
            <a:extLst>
              <a:ext uri="{FF2B5EF4-FFF2-40B4-BE49-F238E27FC236}">
                <a16:creationId xmlns:a16="http://schemas.microsoft.com/office/drawing/2014/main" id="{35ADAA5A-387A-197A-4695-363239D2F258}"/>
              </a:ext>
            </a:extLst>
          </p:cNvPr>
          <p:cNvSpPr txBox="1"/>
          <p:nvPr/>
        </p:nvSpPr>
        <p:spPr>
          <a:xfrm>
            <a:off x="405878" y="2444674"/>
            <a:ext cx="8904303" cy="2806987"/>
          </a:xfrm>
          <a:prstGeom prst="rect">
            <a:avLst/>
          </a:prstGeom>
          <a:noFill/>
        </p:spPr>
        <p:txBody>
          <a:bodyPr wrap="square" rtlCol="0">
            <a:spAutoFit/>
          </a:bodyPr>
          <a:lstStyle/>
          <a:p>
            <a:pPr marL="2628900" lvl="5" indent="-342900">
              <a:lnSpc>
                <a:spcPct val="15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Python has a is a good area for data analytical which helps us in analyzing the data with better models in data science. </a:t>
            </a:r>
          </a:p>
          <a:p>
            <a:pPr marL="2628900" lvl="5" indent="-342900">
              <a:lnSpc>
                <a:spcPct val="150000"/>
              </a:lnSpc>
              <a:buFont typeface="Wingdings" panose="05000000000000000000" pitchFamily="2" charset="2"/>
              <a:buChar char="Ø"/>
            </a:pP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2628900" lvl="5" indent="-342900">
              <a:lnSpc>
                <a:spcPct val="150000"/>
              </a:lnSpc>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The libraries in python makes the predication for loan data and results with multiple terms considering all properties of the customer in terms of predicting.</a:t>
            </a:r>
          </a:p>
        </p:txBody>
      </p:sp>
    </p:spTree>
    <p:extLst>
      <p:ext uri="{BB962C8B-B14F-4D97-AF65-F5344CB8AC3E}">
        <p14:creationId xmlns:p14="http://schemas.microsoft.com/office/powerpoint/2010/main" val="1360177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891A8B-94A3-FD33-5C8E-25B7931EDCF7}"/>
              </a:ext>
            </a:extLst>
          </p:cNvPr>
          <p:cNvSpPr txBox="1"/>
          <p:nvPr/>
        </p:nvSpPr>
        <p:spPr>
          <a:xfrm>
            <a:off x="3912582" y="1012595"/>
            <a:ext cx="4366836" cy="830997"/>
          </a:xfrm>
          <a:prstGeom prst="rect">
            <a:avLst/>
          </a:prstGeom>
          <a:noFill/>
        </p:spPr>
        <p:txBody>
          <a:bodyPr wrap="none" rtlCol="0">
            <a:spAutoFit/>
          </a:bodyPr>
          <a:lstStyle/>
          <a:p>
            <a:r>
              <a:rPr lang="en-US" sz="4800" b="1" dirty="0">
                <a:solidFill>
                  <a:srgbClr val="C00000"/>
                </a:solidFill>
                <a:latin typeface="Times New Roman" panose="02020603050405020304" pitchFamily="18" charset="0"/>
                <a:cs typeface="Times New Roman" panose="02020603050405020304" pitchFamily="18" charset="0"/>
              </a:rPr>
              <a:t>ADVANTAGES</a:t>
            </a:r>
          </a:p>
        </p:txBody>
      </p:sp>
      <p:sp>
        <p:nvSpPr>
          <p:cNvPr id="5" name="TextBox 4">
            <a:extLst>
              <a:ext uri="{FF2B5EF4-FFF2-40B4-BE49-F238E27FC236}">
                <a16:creationId xmlns:a16="http://schemas.microsoft.com/office/drawing/2014/main" id="{3C8EC2FC-8502-E3F5-6DBC-24CAAD33FC32}"/>
              </a:ext>
            </a:extLst>
          </p:cNvPr>
          <p:cNvSpPr txBox="1"/>
          <p:nvPr/>
        </p:nvSpPr>
        <p:spPr>
          <a:xfrm>
            <a:off x="1548922" y="2026988"/>
            <a:ext cx="9209572" cy="3408112"/>
          </a:xfrm>
          <a:prstGeom prst="rect">
            <a:avLst/>
          </a:prstGeom>
          <a:noFill/>
        </p:spPr>
        <p:txBody>
          <a:bodyPr wrap="none" rtlCol="0">
            <a:spAutoFit/>
          </a:bodyPr>
          <a:lstStyle/>
          <a:p>
            <a:pPr marL="457200" indent="-457200">
              <a:lnSpc>
                <a:spcPct val="20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Libraries helps to </a:t>
            </a:r>
            <a:r>
              <a:rPr lang="en-US" sz="2800" dirty="0" err="1">
                <a:latin typeface="Times New Roman" panose="02020603050405020304" pitchFamily="18" charset="0"/>
                <a:cs typeface="Times New Roman" panose="02020603050405020304" pitchFamily="18" charset="0"/>
              </a:rPr>
              <a:t>analyse</a:t>
            </a:r>
            <a:r>
              <a:rPr lang="en-US" sz="2800" dirty="0">
                <a:latin typeface="Times New Roman" panose="02020603050405020304" pitchFamily="18" charset="0"/>
                <a:cs typeface="Times New Roman" panose="02020603050405020304" pitchFamily="18" charset="0"/>
              </a:rPr>
              <a:t>  the data. </a:t>
            </a:r>
          </a:p>
          <a:p>
            <a:pPr marL="457200" indent="-457200">
              <a:lnSpc>
                <a:spcPct val="20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Statistical and prediction is very easy comparing to existing</a:t>
            </a:r>
          </a:p>
          <a:p>
            <a:pPr>
              <a:lnSpc>
                <a:spcPct val="200000"/>
              </a:lnSpc>
            </a:pPr>
            <a:r>
              <a:rPr lang="en-US" sz="2800" dirty="0">
                <a:latin typeface="Times New Roman" panose="02020603050405020304" pitchFamily="18" charset="0"/>
                <a:cs typeface="Times New Roman" panose="02020603050405020304" pitchFamily="18" charset="0"/>
              </a:rPr>
              <a:t>    technologies.</a:t>
            </a:r>
          </a:p>
          <a:p>
            <a:pPr marL="457200" indent="-457200">
              <a:lnSpc>
                <a:spcPct val="20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 Results will be accurate compared to other methodologies.</a:t>
            </a:r>
          </a:p>
        </p:txBody>
      </p:sp>
    </p:spTree>
    <p:extLst>
      <p:ext uri="{BB962C8B-B14F-4D97-AF65-F5344CB8AC3E}">
        <p14:creationId xmlns:p14="http://schemas.microsoft.com/office/powerpoint/2010/main" val="2431154768"/>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{E175182C-E6F8-408B-A480-3B680301AA7E}tf11437505_win32</Template>
  <TotalTime>313</TotalTime>
  <Words>1022</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Georgia Pro Cond Light</vt:lpstr>
      <vt:lpstr>Söhne</vt:lpstr>
      <vt:lpstr>Speak Pro</vt:lpstr>
      <vt:lpstr>Times New Roman</vt:lpstr>
      <vt:lpstr>Wingdings</vt:lpstr>
      <vt:lpstr>RetrospectVTI</vt:lpstr>
      <vt:lpstr>CUSTOMER LOAN PREDICTION ANALYSIS  </vt:lpstr>
      <vt:lpstr>PowerPoint Presentation</vt:lpstr>
      <vt:lpstr>ABSTRACT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 Using Sentimental Analysis From MicroBlogging Data</dc:title>
  <dc:creator>AROLLA VINEELA</dc:creator>
  <cp:lastModifiedBy>SaiTeja</cp:lastModifiedBy>
  <cp:revision>13</cp:revision>
  <dcterms:created xsi:type="dcterms:W3CDTF">2023-03-05T07:05:50Z</dcterms:created>
  <dcterms:modified xsi:type="dcterms:W3CDTF">2023-04-30T14:40:32Z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