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notesMasterIdLst>
    <p:notesMasterId r:id="rId37"/>
  </p:notesMasterIdLst>
  <p:sldIdLst>
    <p:sldId id="256" r:id="rId8"/>
    <p:sldId id="257" r:id="rId9"/>
    <p:sldId id="258" r:id="rId10"/>
    <p:sldId id="280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85" r:id="rId19"/>
    <p:sldId id="281" r:id="rId20"/>
    <p:sldId id="268" r:id="rId21"/>
    <p:sldId id="269" r:id="rId22"/>
    <p:sldId id="270" r:id="rId23"/>
    <p:sldId id="271" r:id="rId24"/>
    <p:sldId id="272" r:id="rId25"/>
    <p:sldId id="283" r:id="rId26"/>
    <p:sldId id="273" r:id="rId27"/>
    <p:sldId id="274" r:id="rId28"/>
    <p:sldId id="279" r:id="rId29"/>
    <p:sldId id="267" r:id="rId30"/>
    <p:sldId id="277" r:id="rId31"/>
    <p:sldId id="282" r:id="rId32"/>
    <p:sldId id="284" r:id="rId33"/>
    <p:sldId id="275" r:id="rId34"/>
    <p:sldId id="276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48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75908-3E91-4D10-8A14-B5097A777A8E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86C54-1487-40AF-A53B-FEF21DB6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8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86C54-1487-40AF-A53B-FEF21DB666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Docker </a:t>
            </a:r>
            <a:r>
              <a:rPr lang="en-US" smtClean="0"/>
              <a:t>on command-line</a:t>
            </a:r>
            <a:endParaRPr lang="en-US" dirty="0" smtClean="0"/>
          </a:p>
          <a:p>
            <a:r>
              <a:rPr lang="en-US" dirty="0" smtClean="0"/>
              <a:t>Modify network properties</a:t>
            </a:r>
          </a:p>
          <a:p>
            <a:r>
              <a:rPr lang="en-US" dirty="0" smtClean="0"/>
              <a:t>Restart network and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86C54-1487-40AF-A53B-FEF21DB666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Dockerfile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Explain the steps</a:t>
            </a:r>
          </a:p>
          <a:p>
            <a:r>
              <a:rPr lang="en-US" baseline="0" dirty="0" smtClean="0"/>
              <a:t>Various Line beginners to use (FROM, RUN, CMD, ENTRYPOINT, ENV, COPY, ADD)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86C54-1487-40AF-A53B-FEF21DB666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Differentiate</a:t>
            </a:r>
            <a:r>
              <a:rPr lang="en-US" baseline="0" dirty="0" smtClean="0"/>
              <a:t> between private and public repositories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86C54-1487-40AF-A53B-FEF21DB666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0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 and explain each commands and there usage scenarios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86C54-1487-40AF-A53B-FEF21DB666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0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 entire build process</a:t>
            </a:r>
          </a:p>
          <a:p>
            <a:r>
              <a:rPr lang="en-US" dirty="0" smtClean="0"/>
              <a:t>Deploy application to tomcat server on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Demonstrate the hello</a:t>
            </a:r>
            <a:r>
              <a:rPr lang="en-US" baseline="0" dirty="0" smtClean="0"/>
              <a:t> world UI</a:t>
            </a:r>
          </a:p>
          <a:p>
            <a:r>
              <a:rPr lang="en-US" baseline="0" dirty="0" smtClean="0"/>
              <a:t>Explain how and what options are provided to make it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86C54-1487-40AF-A53B-FEF21DB666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CCF3-9AB7-4DC1-852A-87CA39B0618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754-48C6-4257-A887-E9D686B8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0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CCF3-9AB7-4DC1-852A-87CA39B0618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754-48C6-4257-A887-E9D686B8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CCF3-9AB7-4DC1-852A-87CA39B0618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754-48C6-4257-A887-E9D686B8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8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CCF3-9AB7-4DC1-852A-87CA39B0618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754-48C6-4257-A887-E9D686B8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CCF3-9AB7-4DC1-852A-87CA39B0618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754-48C6-4257-A887-E9D686B8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CCF3-9AB7-4DC1-852A-87CA39B0618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754-48C6-4257-A887-E9D686B8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2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CCF3-9AB7-4DC1-852A-87CA39B0618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754-48C6-4257-A887-E9D686B8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CCF3-9AB7-4DC1-852A-87CA39B0618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754-48C6-4257-A887-E9D686B8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CCF3-9AB7-4DC1-852A-87CA39B0618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754-48C6-4257-A887-E9D686B8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4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CCF3-9AB7-4DC1-852A-87CA39B0618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754-48C6-4257-A887-E9D686B8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CCF3-9AB7-4DC1-852A-87CA39B0618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754-48C6-4257-A887-E9D686B8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9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6CCF3-9AB7-4DC1-852A-87CA39B0618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EF754-48C6-4257-A887-E9D686B8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4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2551557" y="3920617"/>
            <a:ext cx="7088505" cy="86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175" dirty="0">
                <a:solidFill>
                  <a:srgbClr val="394D53"/>
                </a:solidFill>
                <a:latin typeface="Arial"/>
                <a:cs typeface="Arial"/>
              </a:rPr>
              <a:t>Introduction </a:t>
            </a:r>
            <a:r>
              <a:rPr sz="5400" spc="300" dirty="0">
                <a:solidFill>
                  <a:srgbClr val="394D53"/>
                </a:solidFill>
                <a:latin typeface="Arial"/>
                <a:cs typeface="Arial"/>
              </a:rPr>
              <a:t>to</a:t>
            </a:r>
            <a:r>
              <a:rPr sz="5400" spc="-74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5400" spc="85" dirty="0">
                <a:solidFill>
                  <a:srgbClr val="394D53"/>
                </a:solidFill>
                <a:latin typeface="Arial"/>
                <a:cs typeface="Arial"/>
              </a:rPr>
              <a:t>Docker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3739896" y="309372"/>
            <a:ext cx="4712208" cy="3648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4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4"/>
    </mc:Choice>
    <mc:Fallback xmlns="">
      <p:transition spd="slow" advTm="137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-65" dirty="0"/>
              <a:t>Why </a:t>
            </a:r>
            <a:r>
              <a:rPr spc="-30" dirty="0"/>
              <a:t>Devops</a:t>
            </a:r>
            <a:r>
              <a:rPr spc="-370" dirty="0"/>
              <a:t> </a:t>
            </a:r>
            <a:r>
              <a:rPr spc="-80" dirty="0"/>
              <a:t>Cares?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374394" y="1749044"/>
            <a:ext cx="502666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55" dirty="0">
                <a:solidFill>
                  <a:srgbClr val="243131"/>
                </a:solidFill>
                <a:latin typeface="Arial"/>
                <a:cs typeface="Arial"/>
              </a:rPr>
              <a:t>Support </a:t>
            </a:r>
            <a:r>
              <a:rPr sz="2800" spc="35" dirty="0">
                <a:solidFill>
                  <a:srgbClr val="243131"/>
                </a:solidFill>
                <a:latin typeface="Arial"/>
                <a:cs typeface="Arial"/>
              </a:rPr>
              <a:t>segregation </a:t>
            </a:r>
            <a:r>
              <a:rPr sz="2800" spc="90" dirty="0">
                <a:solidFill>
                  <a:srgbClr val="243131"/>
                </a:solidFill>
                <a:latin typeface="Arial"/>
                <a:cs typeface="Arial"/>
              </a:rPr>
              <a:t>of</a:t>
            </a:r>
            <a:r>
              <a:rPr sz="2800" spc="-48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243131"/>
                </a:solidFill>
                <a:latin typeface="Arial"/>
                <a:cs typeface="Arial"/>
              </a:rPr>
              <a:t>duties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3823842" y="2643885"/>
            <a:ext cx="344233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17675" algn="l"/>
                <a:tab pos="2469515" algn="l"/>
              </a:tabLst>
            </a:pPr>
            <a:r>
              <a:rPr sz="2800" spc="70" dirty="0">
                <a:solidFill>
                  <a:srgbClr val="243131"/>
                </a:solidFill>
                <a:latin typeface="Arial"/>
                <a:cs typeface="Arial"/>
              </a:rPr>
              <a:t>impro</a:t>
            </a:r>
            <a:r>
              <a:rPr sz="2800" spc="75" dirty="0">
                <a:solidFill>
                  <a:srgbClr val="243131"/>
                </a:solidFill>
                <a:latin typeface="Arial"/>
                <a:cs typeface="Arial"/>
              </a:rPr>
              <a:t>v</a:t>
            </a:r>
            <a:r>
              <a:rPr sz="2800" spc="-50" dirty="0">
                <a:solidFill>
                  <a:srgbClr val="243131"/>
                </a:solidFill>
                <a:latin typeface="Arial"/>
                <a:cs typeface="Arial"/>
              </a:rPr>
              <a:t>es</a:t>
            </a:r>
            <a:r>
              <a:rPr sz="2800" dirty="0">
                <a:solidFill>
                  <a:srgbClr val="243131"/>
                </a:solidFill>
                <a:latin typeface="Arial"/>
                <a:cs typeface="Arial"/>
              </a:rPr>
              <a:t>	</a:t>
            </a:r>
            <a:r>
              <a:rPr sz="2800" spc="100" dirty="0">
                <a:solidFill>
                  <a:srgbClr val="243131"/>
                </a:solidFill>
                <a:latin typeface="Arial"/>
                <a:cs typeface="Arial"/>
              </a:rPr>
              <a:t>t</a:t>
            </a:r>
            <a:r>
              <a:rPr sz="2800" spc="220" dirty="0">
                <a:solidFill>
                  <a:srgbClr val="243131"/>
                </a:solidFill>
                <a:latin typeface="Arial"/>
                <a:cs typeface="Arial"/>
              </a:rPr>
              <a:t>h</a:t>
            </a:r>
            <a:r>
              <a:rPr sz="2800" spc="-30" dirty="0">
                <a:solidFill>
                  <a:srgbClr val="243131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243131"/>
                </a:solidFill>
                <a:latin typeface="Arial"/>
                <a:cs typeface="Arial"/>
              </a:rPr>
              <a:t>	</a:t>
            </a:r>
            <a:r>
              <a:rPr sz="2800" spc="-35" dirty="0">
                <a:solidFill>
                  <a:srgbClr val="243131"/>
                </a:solidFill>
                <a:latin typeface="Arial"/>
                <a:cs typeface="Arial"/>
              </a:rPr>
              <a:t>s</a:t>
            </a:r>
            <a:r>
              <a:rPr sz="2800" spc="-25" dirty="0">
                <a:solidFill>
                  <a:srgbClr val="243131"/>
                </a:solidFill>
                <a:latin typeface="Arial"/>
                <a:cs typeface="Arial"/>
              </a:rPr>
              <a:t>p</a:t>
            </a:r>
            <a:r>
              <a:rPr sz="2800" spc="-30" dirty="0">
                <a:solidFill>
                  <a:srgbClr val="243131"/>
                </a:solidFill>
                <a:latin typeface="Arial"/>
                <a:cs typeface="Arial"/>
              </a:rPr>
              <a:t>e</a:t>
            </a:r>
            <a:r>
              <a:rPr sz="2800" spc="-20" dirty="0">
                <a:solidFill>
                  <a:srgbClr val="243131"/>
                </a:solidFill>
                <a:latin typeface="Arial"/>
                <a:cs typeface="Arial"/>
              </a:rPr>
              <a:t>e</a:t>
            </a:r>
            <a:r>
              <a:rPr sz="2800" spc="10" dirty="0">
                <a:solidFill>
                  <a:srgbClr val="243131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461884" y="2643885"/>
            <a:ext cx="288988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1690" algn="l"/>
                <a:tab pos="2556510" algn="l"/>
              </a:tabLst>
            </a:pPr>
            <a:r>
              <a:rPr sz="2800" spc="-20" dirty="0">
                <a:solidFill>
                  <a:srgbClr val="243131"/>
                </a:solidFill>
                <a:latin typeface="Arial"/>
                <a:cs typeface="Arial"/>
              </a:rPr>
              <a:t>an</a:t>
            </a:r>
            <a:r>
              <a:rPr sz="2800" spc="-15" dirty="0">
                <a:solidFill>
                  <a:srgbClr val="243131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243131"/>
                </a:solidFill>
                <a:latin typeface="Arial"/>
                <a:cs typeface="Arial"/>
              </a:rPr>
              <a:t>	</a:t>
            </a:r>
            <a:r>
              <a:rPr sz="2800" spc="200" dirty="0">
                <a:solidFill>
                  <a:srgbClr val="243131"/>
                </a:solidFill>
                <a:latin typeface="Arial"/>
                <a:cs typeface="Arial"/>
              </a:rPr>
              <a:t>r</a:t>
            </a:r>
            <a:r>
              <a:rPr sz="2800" spc="35" dirty="0">
                <a:solidFill>
                  <a:srgbClr val="243131"/>
                </a:solidFill>
                <a:latin typeface="Arial"/>
                <a:cs typeface="Arial"/>
              </a:rPr>
              <a:t>eliab</a:t>
            </a:r>
            <a:r>
              <a:rPr sz="2800" spc="25" dirty="0">
                <a:solidFill>
                  <a:srgbClr val="243131"/>
                </a:solidFill>
                <a:latin typeface="Arial"/>
                <a:cs typeface="Arial"/>
              </a:rPr>
              <a:t>i</a:t>
            </a:r>
            <a:r>
              <a:rPr sz="2800" spc="110" dirty="0">
                <a:solidFill>
                  <a:srgbClr val="243131"/>
                </a:solidFill>
                <a:latin typeface="Arial"/>
                <a:cs typeface="Arial"/>
              </a:rPr>
              <a:t>lit</a:t>
            </a:r>
            <a:r>
              <a:rPr sz="2800" spc="240" dirty="0">
                <a:solidFill>
                  <a:srgbClr val="243131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243131"/>
                </a:solidFill>
                <a:latin typeface="Arial"/>
                <a:cs typeface="Arial"/>
              </a:rPr>
              <a:t>	</a:t>
            </a:r>
            <a:r>
              <a:rPr sz="2800" spc="85" dirty="0">
                <a:solidFill>
                  <a:srgbClr val="243131"/>
                </a:solidFill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604386" y="3027934"/>
            <a:ext cx="274574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43125" algn="l"/>
              </a:tabLst>
            </a:pPr>
            <a:r>
              <a:rPr sz="2800" spc="20" dirty="0">
                <a:solidFill>
                  <a:srgbClr val="243131"/>
                </a:solidFill>
                <a:latin typeface="Arial"/>
                <a:cs typeface="Arial"/>
              </a:rPr>
              <a:t>d</a:t>
            </a:r>
            <a:r>
              <a:rPr sz="2800" spc="40" dirty="0">
                <a:solidFill>
                  <a:srgbClr val="243131"/>
                </a:solidFill>
                <a:latin typeface="Arial"/>
                <a:cs typeface="Arial"/>
              </a:rPr>
              <a:t>eploy</a:t>
            </a:r>
            <a:r>
              <a:rPr sz="2800" spc="75" dirty="0">
                <a:solidFill>
                  <a:srgbClr val="243131"/>
                </a:solidFill>
                <a:latin typeface="Arial"/>
                <a:cs typeface="Arial"/>
              </a:rPr>
              <a:t>m</a:t>
            </a:r>
            <a:r>
              <a:rPr sz="2800" spc="90" dirty="0">
                <a:solidFill>
                  <a:srgbClr val="243131"/>
                </a:solidFill>
                <a:latin typeface="Arial"/>
                <a:cs typeface="Arial"/>
              </a:rPr>
              <a:t>ent</a:t>
            </a:r>
            <a:r>
              <a:rPr sz="2800" dirty="0">
                <a:solidFill>
                  <a:srgbClr val="243131"/>
                </a:solidFill>
                <a:latin typeface="Arial"/>
                <a:cs typeface="Arial"/>
              </a:rPr>
              <a:t>	</a:t>
            </a:r>
            <a:r>
              <a:rPr sz="2800" spc="-15" dirty="0">
                <a:solidFill>
                  <a:srgbClr val="243131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6538341" y="3027934"/>
            <a:ext cx="181165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30" dirty="0">
                <a:solidFill>
                  <a:srgbClr val="243131"/>
                </a:solidFill>
                <a:latin typeface="Arial"/>
                <a:cs typeface="Arial"/>
              </a:rPr>
              <a:t>c</a:t>
            </a:r>
            <a:r>
              <a:rPr sz="2800" spc="45" dirty="0">
                <a:solidFill>
                  <a:srgbClr val="243131"/>
                </a:solidFill>
                <a:latin typeface="Arial"/>
                <a:cs typeface="Arial"/>
              </a:rPr>
              <a:t>o</a:t>
            </a:r>
            <a:r>
              <a:rPr sz="2800" spc="50" dirty="0">
                <a:solidFill>
                  <a:srgbClr val="243131"/>
                </a:solidFill>
                <a:latin typeface="Arial"/>
                <a:cs typeface="Arial"/>
              </a:rPr>
              <a:t>ntinuous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8539733" y="3027934"/>
            <a:ext cx="1809114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30" dirty="0">
                <a:solidFill>
                  <a:srgbClr val="243131"/>
                </a:solidFill>
                <a:latin typeface="Arial"/>
                <a:cs typeface="Arial"/>
              </a:rPr>
              <a:t>i</a:t>
            </a:r>
            <a:r>
              <a:rPr sz="2800" spc="95" dirty="0">
                <a:solidFill>
                  <a:srgbClr val="243131"/>
                </a:solidFill>
                <a:latin typeface="Arial"/>
                <a:cs typeface="Arial"/>
              </a:rPr>
              <a:t>n</a:t>
            </a:r>
            <a:r>
              <a:rPr sz="2800" spc="90" dirty="0">
                <a:solidFill>
                  <a:srgbClr val="243131"/>
                </a:solidFill>
                <a:latin typeface="Arial"/>
                <a:cs typeface="Arial"/>
              </a:rPr>
              <a:t>tegration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1374394" y="2686557"/>
            <a:ext cx="225361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243131"/>
                </a:solidFill>
                <a:latin typeface="Arial"/>
                <a:cs typeface="Arial"/>
              </a:rPr>
              <a:t>Sig</a:t>
            </a:r>
            <a:r>
              <a:rPr sz="2800" spc="-10" dirty="0">
                <a:solidFill>
                  <a:srgbClr val="243131"/>
                </a:solidFill>
                <a:latin typeface="Arial"/>
                <a:cs typeface="Arial"/>
              </a:rPr>
              <a:t>n</a:t>
            </a:r>
            <a:r>
              <a:rPr sz="2800" spc="110" dirty="0">
                <a:solidFill>
                  <a:srgbClr val="243131"/>
                </a:solidFill>
                <a:latin typeface="Arial"/>
                <a:cs typeface="Arial"/>
              </a:rPr>
              <a:t>i</a:t>
            </a:r>
            <a:r>
              <a:rPr sz="2800" spc="130" dirty="0">
                <a:solidFill>
                  <a:srgbClr val="243131"/>
                </a:solidFill>
                <a:latin typeface="Arial"/>
                <a:cs typeface="Arial"/>
              </a:rPr>
              <a:t>f</a:t>
            </a:r>
            <a:r>
              <a:rPr sz="2800" spc="75" dirty="0">
                <a:solidFill>
                  <a:srgbClr val="243131"/>
                </a:solidFill>
                <a:latin typeface="Arial"/>
                <a:cs typeface="Arial"/>
              </a:rPr>
              <a:t>icantly  </a:t>
            </a:r>
            <a:r>
              <a:rPr sz="2800" spc="45" dirty="0">
                <a:solidFill>
                  <a:srgbClr val="243131"/>
                </a:solidFill>
                <a:latin typeface="Arial"/>
                <a:cs typeface="Arial"/>
              </a:rPr>
              <a:t>continuous  </a:t>
            </a:r>
            <a:r>
              <a:rPr sz="2800" spc="20" dirty="0">
                <a:solidFill>
                  <a:srgbClr val="243131"/>
                </a:solidFill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1374394" y="4349622"/>
            <a:ext cx="897636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243131"/>
                </a:solidFill>
                <a:latin typeface="Arial"/>
                <a:cs typeface="Arial"/>
              </a:rPr>
              <a:t>Because </a:t>
            </a:r>
            <a:r>
              <a:rPr sz="2800" spc="90" dirty="0">
                <a:solidFill>
                  <a:srgbClr val="243131"/>
                </a:solidFill>
                <a:latin typeface="Arial"/>
                <a:cs typeface="Arial"/>
              </a:rPr>
              <a:t>the </a:t>
            </a:r>
            <a:r>
              <a:rPr sz="2800" spc="50" dirty="0">
                <a:solidFill>
                  <a:srgbClr val="243131"/>
                </a:solidFill>
                <a:latin typeface="Arial"/>
                <a:cs typeface="Arial"/>
              </a:rPr>
              <a:t>containers </a:t>
            </a:r>
            <a:r>
              <a:rPr sz="2800" spc="25" dirty="0">
                <a:solidFill>
                  <a:srgbClr val="243131"/>
                </a:solidFill>
                <a:latin typeface="Arial"/>
                <a:cs typeface="Arial"/>
              </a:rPr>
              <a:t>are </a:t>
            </a:r>
            <a:r>
              <a:rPr sz="2800" spc="-25" dirty="0">
                <a:solidFill>
                  <a:srgbClr val="243131"/>
                </a:solidFill>
                <a:latin typeface="Arial"/>
                <a:cs typeface="Arial"/>
              </a:rPr>
              <a:t>so </a:t>
            </a:r>
            <a:r>
              <a:rPr sz="2800" spc="65" dirty="0">
                <a:solidFill>
                  <a:srgbClr val="243131"/>
                </a:solidFill>
                <a:latin typeface="Arial"/>
                <a:cs typeface="Arial"/>
              </a:rPr>
              <a:t>lightweight, </a:t>
            </a:r>
            <a:r>
              <a:rPr sz="2800" spc="-10" dirty="0">
                <a:solidFill>
                  <a:srgbClr val="243131"/>
                </a:solidFill>
                <a:latin typeface="Arial"/>
                <a:cs typeface="Arial"/>
              </a:rPr>
              <a:t>address  </a:t>
            </a:r>
            <a:r>
              <a:rPr sz="2800" spc="60" dirty="0">
                <a:solidFill>
                  <a:srgbClr val="243131"/>
                </a:solidFill>
                <a:latin typeface="Arial"/>
                <a:cs typeface="Arial"/>
              </a:rPr>
              <a:t>significant </a:t>
            </a:r>
            <a:r>
              <a:rPr sz="2800" spc="35" dirty="0">
                <a:solidFill>
                  <a:srgbClr val="243131"/>
                </a:solidFill>
                <a:latin typeface="Arial"/>
                <a:cs typeface="Arial"/>
              </a:rPr>
              <a:t>performance, </a:t>
            </a:r>
            <a:r>
              <a:rPr sz="2800" spc="5" dirty="0">
                <a:solidFill>
                  <a:srgbClr val="243131"/>
                </a:solidFill>
                <a:latin typeface="Arial"/>
                <a:cs typeface="Arial"/>
              </a:rPr>
              <a:t>costs, </a:t>
            </a:r>
            <a:r>
              <a:rPr sz="2800" spc="35" dirty="0">
                <a:solidFill>
                  <a:srgbClr val="243131"/>
                </a:solidFill>
                <a:latin typeface="Arial"/>
                <a:cs typeface="Arial"/>
              </a:rPr>
              <a:t>deployment, </a:t>
            </a:r>
            <a:r>
              <a:rPr sz="2800" spc="-15" dirty="0">
                <a:solidFill>
                  <a:srgbClr val="243131"/>
                </a:solidFill>
                <a:latin typeface="Arial"/>
                <a:cs typeface="Arial"/>
              </a:rPr>
              <a:t>and  </a:t>
            </a:r>
            <a:r>
              <a:rPr sz="2800" spc="105" dirty="0">
                <a:solidFill>
                  <a:srgbClr val="243131"/>
                </a:solidFill>
                <a:latin typeface="Arial"/>
                <a:cs typeface="Arial"/>
              </a:rPr>
              <a:t>portability</a:t>
            </a:r>
            <a:r>
              <a:rPr sz="2800" spc="-12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43131"/>
                </a:solidFill>
                <a:latin typeface="Arial"/>
                <a:cs typeface="Arial"/>
              </a:rPr>
              <a:t>issues</a:t>
            </a:r>
            <a:r>
              <a:rPr sz="2800" spc="-15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243131"/>
                </a:solidFill>
                <a:latin typeface="Arial"/>
                <a:cs typeface="Arial"/>
              </a:rPr>
              <a:t>normally</a:t>
            </a:r>
            <a:r>
              <a:rPr sz="2800" spc="-114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243131"/>
                </a:solidFill>
                <a:latin typeface="Arial"/>
                <a:cs typeface="Arial"/>
              </a:rPr>
              <a:t>associated</a:t>
            </a:r>
            <a:r>
              <a:rPr sz="2800" spc="-13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243131"/>
                </a:solidFill>
                <a:latin typeface="Arial"/>
                <a:cs typeface="Arial"/>
              </a:rPr>
              <a:t>with</a:t>
            </a:r>
            <a:r>
              <a:rPr sz="2800" spc="-114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243131"/>
                </a:solidFill>
                <a:latin typeface="Arial"/>
                <a:cs typeface="Arial"/>
              </a:rPr>
              <a:t>VMs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88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-65" dirty="0"/>
              <a:t>Why</a:t>
            </a:r>
            <a:r>
              <a:rPr spc="-195" dirty="0"/>
              <a:t> </a:t>
            </a:r>
            <a:r>
              <a:rPr spc="265" dirty="0"/>
              <a:t>it</a:t>
            </a:r>
            <a:r>
              <a:rPr spc="-210" dirty="0"/>
              <a:t> </a:t>
            </a:r>
            <a:r>
              <a:rPr spc="-45" dirty="0"/>
              <a:t>works</a:t>
            </a:r>
            <a:r>
              <a:rPr spc="-45" dirty="0">
                <a:latin typeface="Lucida Sans Unicode"/>
                <a:cs typeface="Lucida Sans Unicode"/>
              </a:rPr>
              <a:t>—</a:t>
            </a:r>
            <a:r>
              <a:rPr spc="-45" dirty="0"/>
              <a:t>separation</a:t>
            </a:r>
            <a:r>
              <a:rPr spc="-190" dirty="0"/>
              <a:t> </a:t>
            </a:r>
            <a:r>
              <a:rPr spc="135" dirty="0"/>
              <a:t>of</a:t>
            </a:r>
            <a:r>
              <a:rPr spc="-210" dirty="0"/>
              <a:t> </a:t>
            </a:r>
            <a:r>
              <a:rPr spc="40" dirty="0"/>
              <a:t>concerns</a:t>
            </a:r>
          </a:p>
        </p:txBody>
      </p:sp>
      <p:sp>
        <p:nvSpPr>
          <p:cNvPr id="6" name="object 3"/>
          <p:cNvSpPr/>
          <p:nvPr/>
        </p:nvSpPr>
        <p:spPr>
          <a:xfrm>
            <a:off x="3265932" y="1351005"/>
            <a:ext cx="5943600" cy="389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 txBox="1"/>
          <p:nvPr/>
        </p:nvSpPr>
        <p:spPr>
          <a:xfrm>
            <a:off x="139319" y="1048504"/>
            <a:ext cx="3009900" cy="4817745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0" rIns="0" bIns="0" rtlCol="0">
            <a:spAutoFit/>
          </a:bodyPr>
          <a:lstStyle/>
          <a:p>
            <a:pPr marL="320040" indent="-228600">
              <a:lnSpc>
                <a:spcPts val="2385"/>
              </a:lnSpc>
              <a:buChar char="•"/>
              <a:tabLst>
                <a:tab pos="320040" algn="l"/>
                <a:tab pos="320675" algn="l"/>
              </a:tabLst>
            </a:pPr>
            <a:r>
              <a:rPr sz="2000" spc="-15" dirty="0">
                <a:solidFill>
                  <a:srgbClr val="394D53"/>
                </a:solidFill>
                <a:latin typeface="Arial"/>
                <a:cs typeface="Arial"/>
              </a:rPr>
              <a:t>The</a:t>
            </a:r>
            <a:r>
              <a:rPr sz="2000" spc="-16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94D53"/>
                </a:solidFill>
                <a:latin typeface="Arial"/>
                <a:cs typeface="Arial"/>
              </a:rPr>
              <a:t>Developer</a:t>
            </a:r>
            <a:endParaRPr sz="2000" dirty="0">
              <a:latin typeface="Arial"/>
              <a:cs typeface="Arial"/>
            </a:endParaRPr>
          </a:p>
          <a:p>
            <a:pPr marL="777240" marR="304800" lvl="1" indent="-228600">
              <a:lnSpc>
                <a:spcPts val="1939"/>
              </a:lnSpc>
              <a:spcBef>
                <a:spcPts val="545"/>
              </a:spcBef>
              <a:buChar char="•"/>
              <a:tabLst>
                <a:tab pos="777240" algn="l"/>
                <a:tab pos="777875" algn="l"/>
              </a:tabLst>
            </a:pPr>
            <a:r>
              <a:rPr sz="1800" spc="15" dirty="0">
                <a:solidFill>
                  <a:srgbClr val="243131"/>
                </a:solidFill>
                <a:latin typeface="Arial"/>
                <a:cs typeface="Arial"/>
              </a:rPr>
              <a:t>Worries </a:t>
            </a:r>
            <a:r>
              <a:rPr sz="1800" spc="30" dirty="0">
                <a:solidFill>
                  <a:srgbClr val="243131"/>
                </a:solidFill>
                <a:latin typeface="Arial"/>
                <a:cs typeface="Arial"/>
              </a:rPr>
              <a:t>about  </a:t>
            </a:r>
            <a:r>
              <a:rPr sz="1800" spc="-75" dirty="0">
                <a:solidFill>
                  <a:srgbClr val="243131"/>
                </a:solidFill>
                <a:latin typeface="Lucida Sans Unicode"/>
                <a:cs typeface="Lucida Sans Unicode"/>
              </a:rPr>
              <a:t>what’s </a:t>
            </a:r>
            <a:r>
              <a:rPr sz="1800" spc="-25" dirty="0">
                <a:solidFill>
                  <a:srgbClr val="243131"/>
                </a:solidFill>
                <a:latin typeface="Lucida Sans Unicode"/>
                <a:cs typeface="Lucida Sans Unicode"/>
              </a:rPr>
              <a:t>“inside”</a:t>
            </a:r>
            <a:r>
              <a:rPr sz="1800" spc="-295" dirty="0">
                <a:solidFill>
                  <a:srgbClr val="243131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243131"/>
                </a:solidFill>
                <a:latin typeface="Lucida Sans Unicode"/>
                <a:cs typeface="Lucida Sans Unicode"/>
              </a:rPr>
              <a:t>the  </a:t>
            </a:r>
            <a:r>
              <a:rPr sz="1800" spc="40" dirty="0">
                <a:solidFill>
                  <a:srgbClr val="243131"/>
                </a:solidFill>
                <a:latin typeface="Arial"/>
                <a:cs typeface="Arial"/>
              </a:rPr>
              <a:t>container</a:t>
            </a:r>
            <a:endParaRPr sz="1800" dirty="0">
              <a:latin typeface="Arial"/>
              <a:cs typeface="Arial"/>
            </a:endParaRPr>
          </a:p>
          <a:p>
            <a:pPr marL="1235075" lvl="2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1234440" algn="l"/>
                <a:tab pos="1235075" algn="l"/>
              </a:tabLst>
            </a:pPr>
            <a:r>
              <a:rPr sz="1600" spc="-5" dirty="0">
                <a:solidFill>
                  <a:srgbClr val="243131"/>
                </a:solidFill>
                <a:latin typeface="Arial"/>
                <a:cs typeface="Arial"/>
              </a:rPr>
              <a:t>His</a:t>
            </a:r>
            <a:r>
              <a:rPr sz="1600" spc="-17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243131"/>
                </a:solidFill>
                <a:latin typeface="Arial"/>
                <a:cs typeface="Arial"/>
              </a:rPr>
              <a:t>code</a:t>
            </a:r>
            <a:endParaRPr sz="1600" dirty="0">
              <a:latin typeface="Arial"/>
              <a:cs typeface="Arial"/>
            </a:endParaRPr>
          </a:p>
          <a:p>
            <a:pPr marL="1235075" lvl="2" indent="-229235">
              <a:lnSpc>
                <a:spcPct val="100000"/>
              </a:lnSpc>
              <a:spcBef>
                <a:spcPts val="315"/>
              </a:spcBef>
              <a:buChar char="•"/>
              <a:tabLst>
                <a:tab pos="1234440" algn="l"/>
                <a:tab pos="1235075" algn="l"/>
              </a:tabLst>
            </a:pPr>
            <a:r>
              <a:rPr sz="1600" spc="-10" dirty="0">
                <a:solidFill>
                  <a:srgbClr val="243131"/>
                </a:solidFill>
                <a:latin typeface="Arial"/>
                <a:cs typeface="Arial"/>
              </a:rPr>
              <a:t>His</a:t>
            </a:r>
            <a:r>
              <a:rPr sz="1600" spc="-14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243131"/>
                </a:solidFill>
                <a:latin typeface="Arial"/>
                <a:cs typeface="Arial"/>
              </a:rPr>
              <a:t>Libraries</a:t>
            </a:r>
            <a:endParaRPr sz="1600" dirty="0">
              <a:latin typeface="Arial"/>
              <a:cs typeface="Arial"/>
            </a:endParaRPr>
          </a:p>
          <a:p>
            <a:pPr marL="1235075" marR="640080" lvl="2" indent="-229235">
              <a:lnSpc>
                <a:spcPts val="1730"/>
              </a:lnSpc>
              <a:spcBef>
                <a:spcPts val="525"/>
              </a:spcBef>
              <a:buChar char="•"/>
              <a:tabLst>
                <a:tab pos="1234440" algn="l"/>
                <a:tab pos="1235075" algn="l"/>
              </a:tabLst>
            </a:pPr>
            <a:r>
              <a:rPr sz="1600" spc="-10" dirty="0">
                <a:solidFill>
                  <a:srgbClr val="243131"/>
                </a:solidFill>
                <a:latin typeface="Arial"/>
                <a:cs typeface="Arial"/>
              </a:rPr>
              <a:t>His</a:t>
            </a:r>
            <a:r>
              <a:rPr sz="1600" spc="-14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43131"/>
                </a:solidFill>
                <a:latin typeface="Arial"/>
                <a:cs typeface="Arial"/>
              </a:rPr>
              <a:t>Package  </a:t>
            </a:r>
            <a:r>
              <a:rPr sz="1600" spc="-5" dirty="0">
                <a:solidFill>
                  <a:srgbClr val="243131"/>
                </a:solidFill>
                <a:latin typeface="Arial"/>
                <a:cs typeface="Arial"/>
              </a:rPr>
              <a:t>Manager</a:t>
            </a:r>
            <a:endParaRPr sz="1600" dirty="0">
              <a:latin typeface="Arial"/>
              <a:cs typeface="Arial"/>
            </a:endParaRPr>
          </a:p>
          <a:p>
            <a:pPr marL="1235075" lvl="2" indent="-229235">
              <a:lnSpc>
                <a:spcPct val="100000"/>
              </a:lnSpc>
              <a:spcBef>
                <a:spcPts val="275"/>
              </a:spcBef>
              <a:buChar char="•"/>
              <a:tabLst>
                <a:tab pos="1234440" algn="l"/>
                <a:tab pos="1235075" algn="l"/>
              </a:tabLst>
            </a:pPr>
            <a:r>
              <a:rPr sz="1600" spc="-10" dirty="0">
                <a:solidFill>
                  <a:srgbClr val="243131"/>
                </a:solidFill>
                <a:latin typeface="Arial"/>
                <a:cs typeface="Arial"/>
              </a:rPr>
              <a:t>His</a:t>
            </a:r>
            <a:r>
              <a:rPr sz="1600" spc="-13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3131"/>
                </a:solidFill>
                <a:latin typeface="Arial"/>
                <a:cs typeface="Arial"/>
              </a:rPr>
              <a:t>Apps</a:t>
            </a:r>
            <a:endParaRPr sz="1600" dirty="0">
              <a:latin typeface="Arial"/>
              <a:cs typeface="Arial"/>
            </a:endParaRPr>
          </a:p>
          <a:p>
            <a:pPr marL="1235075" lvl="2" indent="-229235">
              <a:lnSpc>
                <a:spcPct val="100000"/>
              </a:lnSpc>
              <a:spcBef>
                <a:spcPts val="310"/>
              </a:spcBef>
              <a:buChar char="•"/>
              <a:tabLst>
                <a:tab pos="1234440" algn="l"/>
                <a:tab pos="1235075" algn="l"/>
              </a:tabLst>
            </a:pPr>
            <a:r>
              <a:rPr sz="1600" spc="-10" dirty="0">
                <a:solidFill>
                  <a:srgbClr val="243131"/>
                </a:solidFill>
                <a:latin typeface="Arial"/>
                <a:cs typeface="Arial"/>
              </a:rPr>
              <a:t>His</a:t>
            </a:r>
            <a:r>
              <a:rPr sz="1600" spc="-13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3131"/>
                </a:solidFill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  <a:p>
            <a:pPr marL="777240" marR="499745" lvl="1" indent="-228600">
              <a:lnSpc>
                <a:spcPts val="1939"/>
              </a:lnSpc>
              <a:spcBef>
                <a:spcPts val="515"/>
              </a:spcBef>
              <a:buChar char="•"/>
              <a:tabLst>
                <a:tab pos="777240" algn="l"/>
                <a:tab pos="777875" algn="l"/>
              </a:tabLst>
            </a:pPr>
            <a:r>
              <a:rPr sz="1800" spc="65" dirty="0">
                <a:solidFill>
                  <a:srgbClr val="243131"/>
                </a:solidFill>
                <a:latin typeface="Arial"/>
                <a:cs typeface="Arial"/>
              </a:rPr>
              <a:t>All </a:t>
            </a:r>
            <a:r>
              <a:rPr sz="1800" spc="35" dirty="0">
                <a:solidFill>
                  <a:srgbClr val="243131"/>
                </a:solidFill>
                <a:latin typeface="Arial"/>
                <a:cs typeface="Arial"/>
              </a:rPr>
              <a:t>Linux</a:t>
            </a:r>
            <a:r>
              <a:rPr sz="1800" spc="-31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243131"/>
                </a:solidFill>
                <a:latin typeface="Arial"/>
                <a:cs typeface="Arial"/>
              </a:rPr>
              <a:t>servers  </a:t>
            </a:r>
            <a:r>
              <a:rPr sz="1800" spc="45" dirty="0">
                <a:solidFill>
                  <a:srgbClr val="243131"/>
                </a:solidFill>
                <a:latin typeface="Arial"/>
                <a:cs typeface="Arial"/>
              </a:rPr>
              <a:t>look </a:t>
            </a:r>
            <a:r>
              <a:rPr sz="1800" spc="60" dirty="0">
                <a:solidFill>
                  <a:srgbClr val="243131"/>
                </a:solidFill>
                <a:latin typeface="Arial"/>
                <a:cs typeface="Arial"/>
              </a:rPr>
              <a:t>the</a:t>
            </a:r>
            <a:r>
              <a:rPr sz="1800" spc="-29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243131"/>
                </a:solidFill>
                <a:latin typeface="Arial"/>
                <a:cs typeface="Arial"/>
              </a:rPr>
              <a:t>same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3546221" y="2658110"/>
            <a:ext cx="1026160" cy="1004413"/>
          </a:xfrm>
          <a:custGeom>
            <a:avLst/>
            <a:gdLst/>
            <a:ahLst/>
            <a:cxnLst/>
            <a:rect l="l" t="t" r="r" b="b"/>
            <a:pathLst>
              <a:path w="1026160" h="1101725">
                <a:moveTo>
                  <a:pt x="969237" y="1050125"/>
                </a:moveTo>
                <a:lnTo>
                  <a:pt x="946023" y="1071752"/>
                </a:lnTo>
                <a:lnTo>
                  <a:pt x="1025778" y="1101597"/>
                </a:lnTo>
                <a:lnTo>
                  <a:pt x="1013404" y="1059433"/>
                </a:lnTo>
                <a:lnTo>
                  <a:pt x="977900" y="1059433"/>
                </a:lnTo>
                <a:lnTo>
                  <a:pt x="969237" y="1050125"/>
                </a:lnTo>
                <a:close/>
              </a:path>
              <a:path w="1026160" h="1101725">
                <a:moveTo>
                  <a:pt x="978507" y="1041487"/>
                </a:moveTo>
                <a:lnTo>
                  <a:pt x="969237" y="1050125"/>
                </a:lnTo>
                <a:lnTo>
                  <a:pt x="977900" y="1059433"/>
                </a:lnTo>
                <a:lnTo>
                  <a:pt x="987170" y="1050797"/>
                </a:lnTo>
                <a:lnTo>
                  <a:pt x="978507" y="1041487"/>
                </a:lnTo>
                <a:close/>
              </a:path>
              <a:path w="1026160" h="1101725">
                <a:moveTo>
                  <a:pt x="1001776" y="1019809"/>
                </a:moveTo>
                <a:lnTo>
                  <a:pt x="978507" y="1041487"/>
                </a:lnTo>
                <a:lnTo>
                  <a:pt x="987170" y="1050797"/>
                </a:lnTo>
                <a:lnTo>
                  <a:pt x="977900" y="1059433"/>
                </a:lnTo>
                <a:lnTo>
                  <a:pt x="1013404" y="1059433"/>
                </a:lnTo>
                <a:lnTo>
                  <a:pt x="1001776" y="1019809"/>
                </a:lnTo>
                <a:close/>
              </a:path>
              <a:path w="1026160" h="1101725">
                <a:moveTo>
                  <a:pt x="9398" y="0"/>
                </a:moveTo>
                <a:lnTo>
                  <a:pt x="0" y="8636"/>
                </a:lnTo>
                <a:lnTo>
                  <a:pt x="969237" y="1050125"/>
                </a:lnTo>
                <a:lnTo>
                  <a:pt x="978507" y="1041487"/>
                </a:lnTo>
                <a:lnTo>
                  <a:pt x="93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9209532" y="1022713"/>
            <a:ext cx="2821305" cy="470471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0" rIns="0" bIns="0" rtlCol="0">
            <a:spAutoFit/>
          </a:bodyPr>
          <a:lstStyle/>
          <a:p>
            <a:pPr marL="320675" indent="-229235">
              <a:lnSpc>
                <a:spcPts val="2380"/>
              </a:lnSpc>
              <a:buChar char="•"/>
              <a:tabLst>
                <a:tab pos="320040" algn="l"/>
                <a:tab pos="320675" algn="l"/>
              </a:tabLst>
            </a:pPr>
            <a:r>
              <a:rPr sz="2000" spc="-15" dirty="0">
                <a:solidFill>
                  <a:srgbClr val="394D53"/>
                </a:solidFill>
                <a:latin typeface="Arial"/>
                <a:cs typeface="Arial"/>
              </a:rPr>
              <a:t>The</a:t>
            </a:r>
            <a:r>
              <a:rPr sz="2000" spc="-19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94D53"/>
                </a:solidFill>
                <a:latin typeface="Arial"/>
                <a:cs typeface="Arial"/>
              </a:rPr>
              <a:t>Administrator</a:t>
            </a:r>
            <a:endParaRPr sz="2000" dirty="0">
              <a:latin typeface="Arial"/>
              <a:cs typeface="Arial"/>
            </a:endParaRPr>
          </a:p>
          <a:p>
            <a:pPr marL="777875" marR="349885" lvl="1" indent="-228600">
              <a:lnSpc>
                <a:spcPts val="1939"/>
              </a:lnSpc>
              <a:spcBef>
                <a:spcPts val="545"/>
              </a:spcBef>
              <a:buChar char="•"/>
              <a:tabLst>
                <a:tab pos="777240" algn="l"/>
                <a:tab pos="777875" algn="l"/>
              </a:tabLst>
            </a:pPr>
            <a:r>
              <a:rPr sz="1800" spc="15" dirty="0">
                <a:solidFill>
                  <a:srgbClr val="243131"/>
                </a:solidFill>
                <a:latin typeface="Arial"/>
                <a:cs typeface="Arial"/>
              </a:rPr>
              <a:t>Worries </a:t>
            </a:r>
            <a:r>
              <a:rPr sz="1800" spc="30" dirty="0">
                <a:solidFill>
                  <a:srgbClr val="243131"/>
                </a:solidFill>
                <a:latin typeface="Arial"/>
                <a:cs typeface="Arial"/>
              </a:rPr>
              <a:t>about  </a:t>
            </a:r>
            <a:r>
              <a:rPr sz="1800" spc="-75" dirty="0">
                <a:solidFill>
                  <a:srgbClr val="243131"/>
                </a:solidFill>
                <a:latin typeface="Lucida Sans Unicode"/>
                <a:cs typeface="Lucida Sans Unicode"/>
              </a:rPr>
              <a:t>what’s</a:t>
            </a:r>
            <a:r>
              <a:rPr sz="1800" spc="-204" dirty="0">
                <a:solidFill>
                  <a:srgbClr val="243131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243131"/>
                </a:solidFill>
                <a:latin typeface="Lucida Sans Unicode"/>
                <a:cs typeface="Lucida Sans Unicode"/>
              </a:rPr>
              <a:t>“outside”  </a:t>
            </a:r>
            <a:r>
              <a:rPr sz="1800" spc="60" dirty="0">
                <a:solidFill>
                  <a:srgbClr val="243131"/>
                </a:solidFill>
                <a:latin typeface="Arial"/>
                <a:cs typeface="Arial"/>
              </a:rPr>
              <a:t>the</a:t>
            </a:r>
            <a:r>
              <a:rPr sz="1800" spc="-15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243131"/>
                </a:solidFill>
                <a:latin typeface="Arial"/>
                <a:cs typeface="Arial"/>
              </a:rPr>
              <a:t>container</a:t>
            </a:r>
            <a:endParaRPr sz="1800" dirty="0">
              <a:latin typeface="Arial"/>
              <a:cs typeface="Arial"/>
            </a:endParaRPr>
          </a:p>
          <a:p>
            <a:pPr marL="1235075" lvl="2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1234440" algn="l"/>
                <a:tab pos="1235075" algn="l"/>
              </a:tabLst>
            </a:pPr>
            <a:r>
              <a:rPr sz="1600" spc="15" dirty="0">
                <a:solidFill>
                  <a:srgbClr val="243131"/>
                </a:solidFill>
                <a:latin typeface="Arial"/>
                <a:cs typeface="Arial"/>
              </a:rPr>
              <a:t>Logging</a:t>
            </a:r>
            <a:endParaRPr sz="1600" dirty="0">
              <a:latin typeface="Arial"/>
              <a:cs typeface="Arial"/>
            </a:endParaRPr>
          </a:p>
          <a:p>
            <a:pPr marL="1235075" lvl="2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234440" algn="l"/>
                <a:tab pos="1235075" algn="l"/>
              </a:tabLst>
            </a:pPr>
            <a:r>
              <a:rPr sz="1600" spc="10" dirty="0">
                <a:solidFill>
                  <a:srgbClr val="243131"/>
                </a:solidFill>
                <a:latin typeface="Arial"/>
                <a:cs typeface="Arial"/>
              </a:rPr>
              <a:t>Remote</a:t>
            </a:r>
            <a:r>
              <a:rPr sz="1600" spc="-12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243131"/>
                </a:solidFill>
                <a:latin typeface="Arial"/>
                <a:cs typeface="Arial"/>
              </a:rPr>
              <a:t>access</a:t>
            </a:r>
            <a:endParaRPr sz="1600" dirty="0">
              <a:latin typeface="Arial"/>
              <a:cs typeface="Arial"/>
            </a:endParaRPr>
          </a:p>
          <a:p>
            <a:pPr marL="1235075" lvl="2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234440" algn="l"/>
                <a:tab pos="1235075" algn="l"/>
              </a:tabLst>
            </a:pPr>
            <a:r>
              <a:rPr sz="1600" spc="35" dirty="0">
                <a:solidFill>
                  <a:srgbClr val="243131"/>
                </a:solidFill>
                <a:latin typeface="Arial"/>
                <a:cs typeface="Arial"/>
              </a:rPr>
              <a:t>Monitoring</a:t>
            </a:r>
            <a:endParaRPr sz="1600" dirty="0">
              <a:latin typeface="Arial"/>
              <a:cs typeface="Arial"/>
            </a:endParaRPr>
          </a:p>
          <a:p>
            <a:pPr marL="1235075" lvl="2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1234440" algn="l"/>
                <a:tab pos="1235075" algn="l"/>
              </a:tabLst>
            </a:pPr>
            <a:r>
              <a:rPr sz="1600" spc="45" dirty="0">
                <a:solidFill>
                  <a:srgbClr val="243131"/>
                </a:solidFill>
                <a:latin typeface="Arial"/>
                <a:cs typeface="Arial"/>
              </a:rPr>
              <a:t>Network</a:t>
            </a:r>
            <a:r>
              <a:rPr sz="1600" spc="-13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243131"/>
                </a:solidFill>
                <a:latin typeface="Arial"/>
                <a:cs typeface="Arial"/>
              </a:rPr>
              <a:t>config</a:t>
            </a:r>
            <a:endParaRPr sz="1600" dirty="0">
              <a:latin typeface="Arial"/>
              <a:cs typeface="Arial"/>
            </a:endParaRPr>
          </a:p>
          <a:p>
            <a:pPr marL="777875" marR="193675" lvl="1" indent="-228600">
              <a:lnSpc>
                <a:spcPts val="1939"/>
              </a:lnSpc>
              <a:spcBef>
                <a:spcPts val="525"/>
              </a:spcBef>
              <a:buChar char="•"/>
              <a:tabLst>
                <a:tab pos="777240" algn="l"/>
                <a:tab pos="777875" algn="l"/>
              </a:tabLst>
            </a:pPr>
            <a:r>
              <a:rPr sz="1800" spc="65" dirty="0">
                <a:solidFill>
                  <a:srgbClr val="243131"/>
                </a:solidFill>
                <a:latin typeface="Arial"/>
                <a:cs typeface="Arial"/>
              </a:rPr>
              <a:t>All </a:t>
            </a:r>
            <a:r>
              <a:rPr sz="1800" spc="30" dirty="0">
                <a:solidFill>
                  <a:srgbClr val="243131"/>
                </a:solidFill>
                <a:latin typeface="Arial"/>
                <a:cs typeface="Arial"/>
              </a:rPr>
              <a:t>containers  </a:t>
            </a:r>
            <a:r>
              <a:rPr sz="1800" spc="45" dirty="0">
                <a:solidFill>
                  <a:srgbClr val="243131"/>
                </a:solidFill>
                <a:latin typeface="Arial"/>
                <a:cs typeface="Arial"/>
              </a:rPr>
              <a:t>start, </a:t>
            </a:r>
            <a:r>
              <a:rPr sz="1800" spc="5" dirty="0">
                <a:solidFill>
                  <a:srgbClr val="243131"/>
                </a:solidFill>
                <a:latin typeface="Arial"/>
                <a:cs typeface="Arial"/>
              </a:rPr>
              <a:t>stop, </a:t>
            </a:r>
            <a:r>
              <a:rPr sz="1800" dirty="0">
                <a:solidFill>
                  <a:srgbClr val="243131"/>
                </a:solidFill>
                <a:latin typeface="Arial"/>
                <a:cs typeface="Arial"/>
              </a:rPr>
              <a:t>copy,  </a:t>
            </a:r>
            <a:r>
              <a:rPr sz="1800" spc="30" dirty="0">
                <a:solidFill>
                  <a:srgbClr val="243131"/>
                </a:solidFill>
                <a:latin typeface="Arial"/>
                <a:cs typeface="Arial"/>
              </a:rPr>
              <a:t>attach, </a:t>
            </a:r>
            <a:r>
              <a:rPr sz="1800" spc="25" dirty="0">
                <a:solidFill>
                  <a:srgbClr val="243131"/>
                </a:solidFill>
                <a:latin typeface="Arial"/>
                <a:cs typeface="Arial"/>
              </a:rPr>
              <a:t>migrate,  etc. </a:t>
            </a:r>
            <a:r>
              <a:rPr sz="1800" spc="60" dirty="0">
                <a:solidFill>
                  <a:srgbClr val="243131"/>
                </a:solidFill>
                <a:latin typeface="Arial"/>
                <a:cs typeface="Arial"/>
              </a:rPr>
              <a:t>the</a:t>
            </a:r>
            <a:r>
              <a:rPr sz="1800" spc="-34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43131"/>
                </a:solidFill>
                <a:latin typeface="Arial"/>
                <a:cs typeface="Arial"/>
              </a:rPr>
              <a:t>same </a:t>
            </a:r>
            <a:r>
              <a:rPr sz="1800" spc="5" dirty="0">
                <a:solidFill>
                  <a:srgbClr val="243131"/>
                </a:solidFill>
                <a:latin typeface="Arial"/>
                <a:cs typeface="Arial"/>
              </a:rPr>
              <a:t>way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7554468" y="2318130"/>
            <a:ext cx="861060" cy="285983"/>
          </a:xfrm>
          <a:custGeom>
            <a:avLst/>
            <a:gdLst/>
            <a:ahLst/>
            <a:cxnLst/>
            <a:rect l="l" t="t" r="r" b="b"/>
            <a:pathLst>
              <a:path w="861059" h="313689">
                <a:moveTo>
                  <a:pt x="59562" y="241554"/>
                </a:moveTo>
                <a:lnTo>
                  <a:pt x="0" y="302387"/>
                </a:lnTo>
                <a:lnTo>
                  <a:pt x="84454" y="313563"/>
                </a:lnTo>
                <a:lnTo>
                  <a:pt x="75499" y="287655"/>
                </a:lnTo>
                <a:lnTo>
                  <a:pt x="62102" y="287655"/>
                </a:lnTo>
                <a:lnTo>
                  <a:pt x="57911" y="275717"/>
                </a:lnTo>
                <a:lnTo>
                  <a:pt x="69937" y="271565"/>
                </a:lnTo>
                <a:lnTo>
                  <a:pt x="59562" y="241554"/>
                </a:lnTo>
                <a:close/>
              </a:path>
              <a:path w="861059" h="313689">
                <a:moveTo>
                  <a:pt x="69937" y="271565"/>
                </a:moveTo>
                <a:lnTo>
                  <a:pt x="57911" y="275717"/>
                </a:lnTo>
                <a:lnTo>
                  <a:pt x="62102" y="287655"/>
                </a:lnTo>
                <a:lnTo>
                  <a:pt x="74070" y="283522"/>
                </a:lnTo>
                <a:lnTo>
                  <a:pt x="69937" y="271565"/>
                </a:lnTo>
                <a:close/>
              </a:path>
              <a:path w="861059" h="313689">
                <a:moveTo>
                  <a:pt x="74070" y="283522"/>
                </a:moveTo>
                <a:lnTo>
                  <a:pt x="62102" y="287655"/>
                </a:lnTo>
                <a:lnTo>
                  <a:pt x="75499" y="287655"/>
                </a:lnTo>
                <a:lnTo>
                  <a:pt x="74070" y="283522"/>
                </a:lnTo>
                <a:close/>
              </a:path>
              <a:path w="861059" h="313689">
                <a:moveTo>
                  <a:pt x="856487" y="0"/>
                </a:moveTo>
                <a:lnTo>
                  <a:pt x="69937" y="271565"/>
                </a:lnTo>
                <a:lnTo>
                  <a:pt x="74070" y="283522"/>
                </a:lnTo>
                <a:lnTo>
                  <a:pt x="860551" y="11938"/>
                </a:lnTo>
                <a:lnTo>
                  <a:pt x="85648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51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35" dirty="0"/>
              <a:t>Containers </a:t>
            </a:r>
            <a:r>
              <a:rPr spc="-80" dirty="0"/>
              <a:t>vs.</a:t>
            </a:r>
            <a:r>
              <a:rPr spc="-445" dirty="0"/>
              <a:t> </a:t>
            </a:r>
            <a:r>
              <a:rPr spc="-80" dirty="0"/>
              <a:t>VMs</a:t>
            </a:r>
          </a:p>
        </p:txBody>
      </p:sp>
      <p:sp>
        <p:nvSpPr>
          <p:cNvPr id="12" name="object 3"/>
          <p:cNvSpPr txBox="1"/>
          <p:nvPr/>
        </p:nvSpPr>
        <p:spPr>
          <a:xfrm>
            <a:off x="2944367" y="2744723"/>
            <a:ext cx="753110" cy="185801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R="13335" algn="ctr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Guest</a:t>
            </a:r>
            <a:endParaRPr sz="1600">
              <a:latin typeface="Arial"/>
              <a:cs typeface="Arial"/>
            </a:endParaRPr>
          </a:p>
          <a:p>
            <a:pPr marR="12700" algn="ctr">
              <a:lnSpc>
                <a:spcPct val="100000"/>
              </a:lnSpc>
            </a:pP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4084320" y="2738627"/>
            <a:ext cx="753110" cy="185801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935" marR="98425" indent="-134620">
              <a:lnSpc>
                <a:spcPct val="100000"/>
              </a:lnSpc>
              <a:spcBef>
                <a:spcPts val="117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Guest  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6580505" y="4850510"/>
            <a:ext cx="20256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9230" algn="l"/>
              </a:tabLst>
            </a:pPr>
            <a:r>
              <a:rPr sz="1100" u="heavy" spc="-55" dirty="0">
                <a:solidFill>
                  <a:srgbClr val="FFFFFF"/>
                </a:solidFill>
                <a:latin typeface="Arial"/>
                <a:cs typeface="Arial"/>
              </a:rPr>
              <a:t> 	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5" name="object 6"/>
          <p:cNvGraphicFramePr>
            <a:graphicFrameLocks noGrp="1"/>
          </p:cNvGraphicFramePr>
          <p:nvPr/>
        </p:nvGraphicFramePr>
        <p:xfrm>
          <a:off x="6786371" y="3826764"/>
          <a:ext cx="3101335" cy="2177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49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53162">
                <a:tc row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</a:t>
                      </a:r>
                      <a:r>
                        <a:rPr sz="18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">
                    <a:lnL w="38100">
                      <a:solidFill>
                        <a:srgbClr val="394D53"/>
                      </a:solidFill>
                      <a:prstDash val="solid"/>
                    </a:lnL>
                    <a:lnR w="83820">
                      <a:solidFill>
                        <a:srgbClr val="394D53"/>
                      </a:solidFill>
                      <a:prstDash val="solid"/>
                    </a:lnR>
                    <a:lnT w="38100">
                      <a:solidFill>
                        <a:srgbClr val="394D53"/>
                      </a:solidFill>
                      <a:prstDash val="solid"/>
                    </a:lnT>
                    <a:lnB w="38100">
                      <a:solidFill>
                        <a:srgbClr val="394D53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5100" indent="273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800" spc="-1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A’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 vert="vert">
                    <a:lnL w="83820">
                      <a:solidFill>
                        <a:srgbClr val="394D53"/>
                      </a:solidFill>
                      <a:prstDash val="solid"/>
                    </a:lnL>
                    <a:lnR w="38100">
                      <a:solidFill>
                        <a:srgbClr val="394D53"/>
                      </a:solidFill>
                      <a:prstDash val="solid"/>
                    </a:lnR>
                    <a:lnT w="38100">
                      <a:solidFill>
                        <a:srgbClr val="394D53"/>
                      </a:solidFill>
                      <a:prstDash val="solid"/>
                    </a:lnT>
                    <a:lnB w="38100">
                      <a:solidFill>
                        <a:srgbClr val="394D53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8100">
                      <a:solidFill>
                        <a:srgbClr val="394D53"/>
                      </a:solidFill>
                      <a:prstDash val="solid"/>
                    </a:lnL>
                    <a:lnR w="38100">
                      <a:solidFill>
                        <a:srgbClr val="394D53"/>
                      </a:solidFill>
                      <a:prstDash val="solid"/>
                    </a:lnR>
                    <a:lnB w="12192">
                      <a:solidFill>
                        <a:srgbClr val="41709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800" spc="-1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B’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 vert="vert">
                    <a:lnL w="38100">
                      <a:solidFill>
                        <a:srgbClr val="394D53"/>
                      </a:solidFill>
                      <a:prstDash val="solid"/>
                    </a:lnL>
                    <a:lnR w="38100">
                      <a:solidFill>
                        <a:srgbClr val="394D53"/>
                      </a:solidFill>
                      <a:prstDash val="solid"/>
                    </a:lnR>
                    <a:lnT w="38100">
                      <a:solidFill>
                        <a:srgbClr val="394D53"/>
                      </a:solidFill>
                      <a:prstDash val="solid"/>
                    </a:lnT>
                    <a:lnB w="38100">
                      <a:solidFill>
                        <a:srgbClr val="394D53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8100">
                      <a:solidFill>
                        <a:srgbClr val="394D53"/>
                      </a:solidFill>
                      <a:prstDash val="solid"/>
                    </a:lnL>
                    <a:lnR w="38100">
                      <a:solidFill>
                        <a:srgbClr val="394D53"/>
                      </a:solidFill>
                      <a:prstDash val="solid"/>
                    </a:lnR>
                    <a:lnB w="12192">
                      <a:solidFill>
                        <a:srgbClr val="41709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800" spc="-1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B’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 vert="vert">
                    <a:lnL w="38100">
                      <a:solidFill>
                        <a:srgbClr val="394D53"/>
                      </a:solidFill>
                      <a:prstDash val="solid"/>
                    </a:lnL>
                    <a:lnR w="38100">
                      <a:solidFill>
                        <a:srgbClr val="394D53"/>
                      </a:solidFill>
                      <a:prstDash val="solid"/>
                    </a:lnR>
                    <a:lnT w="38100">
                      <a:solidFill>
                        <a:srgbClr val="394D53"/>
                      </a:solidFill>
                      <a:prstDash val="solid"/>
                    </a:lnT>
                    <a:lnB w="38100">
                      <a:solidFill>
                        <a:srgbClr val="394D53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8100">
                      <a:solidFill>
                        <a:srgbClr val="394D53"/>
                      </a:solidFill>
                      <a:prstDash val="solid"/>
                    </a:lnL>
                    <a:lnR w="38100">
                      <a:solidFill>
                        <a:srgbClr val="394D53"/>
                      </a:solidFill>
                      <a:prstDash val="solid"/>
                    </a:lnR>
                    <a:lnB w="12192">
                      <a:solidFill>
                        <a:srgbClr val="41709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800" spc="-1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B’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 vert="vert">
                    <a:lnL w="38100">
                      <a:solidFill>
                        <a:srgbClr val="394D53"/>
                      </a:solidFill>
                      <a:prstDash val="solid"/>
                    </a:lnL>
                    <a:lnR w="38100">
                      <a:solidFill>
                        <a:srgbClr val="394D53"/>
                      </a:solidFill>
                      <a:prstDash val="solid"/>
                    </a:lnR>
                    <a:lnT w="38100">
                      <a:solidFill>
                        <a:srgbClr val="394D53"/>
                      </a:solidFill>
                      <a:prstDash val="solid"/>
                    </a:lnT>
                    <a:lnB w="38100">
                      <a:solidFill>
                        <a:srgbClr val="394D53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8100">
                      <a:solidFill>
                        <a:srgbClr val="394D53"/>
                      </a:solidFill>
                      <a:prstDash val="solid"/>
                    </a:lnL>
                    <a:lnB w="12192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7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">
                    <a:lnL w="38100">
                      <a:solidFill>
                        <a:srgbClr val="394D53"/>
                      </a:solidFill>
                      <a:prstDash val="solid"/>
                    </a:lnL>
                    <a:lnR w="83820">
                      <a:solidFill>
                        <a:srgbClr val="394D53"/>
                      </a:solidFill>
                      <a:prstDash val="solid"/>
                    </a:lnR>
                    <a:lnT w="38100">
                      <a:solidFill>
                        <a:srgbClr val="394D53"/>
                      </a:solidFill>
                      <a:prstDash val="solid"/>
                    </a:lnT>
                    <a:lnB w="38100">
                      <a:solidFill>
                        <a:srgbClr val="394D53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">
                    <a:lnL w="83820">
                      <a:solidFill>
                        <a:srgbClr val="394D53"/>
                      </a:solidFill>
                      <a:prstDash val="solid"/>
                    </a:lnL>
                    <a:lnR w="38100">
                      <a:solidFill>
                        <a:srgbClr val="394D53"/>
                      </a:solidFill>
                      <a:prstDash val="solid"/>
                    </a:lnR>
                    <a:lnT w="38100">
                      <a:solidFill>
                        <a:srgbClr val="394D53"/>
                      </a:solidFill>
                      <a:prstDash val="solid"/>
                    </a:lnT>
                    <a:lnB w="38100">
                      <a:solidFill>
                        <a:srgbClr val="394D53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94D53"/>
                      </a:solidFill>
                      <a:prstDash val="solid"/>
                    </a:lnL>
                    <a:lnR w="38100">
                      <a:solidFill>
                        <a:srgbClr val="394D53"/>
                      </a:solidFill>
                      <a:prstDash val="solid"/>
                    </a:lnR>
                    <a:lnB w="12192">
                      <a:solidFill>
                        <a:srgbClr val="41709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">
                    <a:lnL w="38100">
                      <a:solidFill>
                        <a:srgbClr val="394D53"/>
                      </a:solidFill>
                      <a:prstDash val="solid"/>
                    </a:lnL>
                    <a:lnR w="38100">
                      <a:solidFill>
                        <a:srgbClr val="394D53"/>
                      </a:solidFill>
                      <a:prstDash val="solid"/>
                    </a:lnR>
                    <a:lnT w="38100">
                      <a:solidFill>
                        <a:srgbClr val="394D53"/>
                      </a:solidFill>
                      <a:prstDash val="solid"/>
                    </a:lnT>
                    <a:lnB w="38100">
                      <a:solidFill>
                        <a:srgbClr val="394D53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94D53"/>
                      </a:solidFill>
                      <a:prstDash val="solid"/>
                    </a:lnL>
                    <a:lnR w="38100">
                      <a:solidFill>
                        <a:srgbClr val="394D53"/>
                      </a:solidFill>
                      <a:prstDash val="solid"/>
                    </a:lnR>
                    <a:lnB w="12192">
                      <a:solidFill>
                        <a:srgbClr val="41709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">
                    <a:lnL w="38100">
                      <a:solidFill>
                        <a:srgbClr val="394D53"/>
                      </a:solidFill>
                      <a:prstDash val="solid"/>
                    </a:lnL>
                    <a:lnR w="38100">
                      <a:solidFill>
                        <a:srgbClr val="394D53"/>
                      </a:solidFill>
                      <a:prstDash val="solid"/>
                    </a:lnR>
                    <a:lnT w="38100">
                      <a:solidFill>
                        <a:srgbClr val="394D53"/>
                      </a:solidFill>
                      <a:prstDash val="solid"/>
                    </a:lnT>
                    <a:lnB w="38100">
                      <a:solidFill>
                        <a:srgbClr val="394D53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394D53"/>
                      </a:solidFill>
                      <a:prstDash val="solid"/>
                    </a:lnL>
                    <a:lnR w="38100">
                      <a:solidFill>
                        <a:srgbClr val="394D53"/>
                      </a:solidFill>
                      <a:prstDash val="solid"/>
                    </a:lnR>
                    <a:lnB w="12192">
                      <a:solidFill>
                        <a:srgbClr val="41709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">
                    <a:lnL w="38100">
                      <a:solidFill>
                        <a:srgbClr val="394D53"/>
                      </a:solidFill>
                      <a:prstDash val="solid"/>
                    </a:lnL>
                    <a:lnR w="38100">
                      <a:solidFill>
                        <a:srgbClr val="394D53"/>
                      </a:solidFill>
                      <a:prstDash val="solid"/>
                    </a:lnR>
                    <a:lnT w="38100">
                      <a:solidFill>
                        <a:srgbClr val="394D53"/>
                      </a:solidFill>
                      <a:prstDash val="solid"/>
                    </a:lnT>
                    <a:lnB w="38100">
                      <a:solidFill>
                        <a:srgbClr val="394D53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">
                    <a:lnL w="38100">
                      <a:solidFill>
                        <a:srgbClr val="394D53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68">
                <a:tc gridSpan="8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1406525" algn="l"/>
                        </a:tabLst>
                      </a:pPr>
                      <a:r>
                        <a:rPr sz="11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Bins/Libs	</a:t>
                      </a:r>
                      <a:r>
                        <a:rPr sz="12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Bins/Libs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38100">
                      <a:solidFill>
                        <a:srgbClr val="394D53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">
                    <a:lnL w="38100">
                      <a:solidFill>
                        <a:srgbClr val="394D53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 gridSpan="9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Host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 cap="flat" cmpd="sng" algn="ctr">
                      <a:solidFill>
                        <a:srgbClr val="417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19">
                <a:tc gridSpan="9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7"/>
          <p:cNvSpPr/>
          <p:nvPr/>
        </p:nvSpPr>
        <p:spPr>
          <a:xfrm>
            <a:off x="1327403" y="1260347"/>
            <a:ext cx="326390" cy="3324225"/>
          </a:xfrm>
          <a:custGeom>
            <a:avLst/>
            <a:gdLst/>
            <a:ahLst/>
            <a:cxnLst/>
            <a:rect l="l" t="t" r="r" b="b"/>
            <a:pathLst>
              <a:path w="326389" h="3324225">
                <a:moveTo>
                  <a:pt x="326135" y="3323844"/>
                </a:moveTo>
                <a:lnTo>
                  <a:pt x="262669" y="3321704"/>
                </a:lnTo>
                <a:lnTo>
                  <a:pt x="210835" y="3315874"/>
                </a:lnTo>
                <a:lnTo>
                  <a:pt x="175885" y="3307234"/>
                </a:lnTo>
                <a:lnTo>
                  <a:pt x="163068" y="3296666"/>
                </a:lnTo>
                <a:lnTo>
                  <a:pt x="163068" y="1689100"/>
                </a:lnTo>
                <a:lnTo>
                  <a:pt x="150250" y="1678531"/>
                </a:lnTo>
                <a:lnTo>
                  <a:pt x="115300" y="1669891"/>
                </a:lnTo>
                <a:lnTo>
                  <a:pt x="63466" y="1664061"/>
                </a:lnTo>
                <a:lnTo>
                  <a:pt x="0" y="1661922"/>
                </a:lnTo>
                <a:lnTo>
                  <a:pt x="63466" y="1659782"/>
                </a:lnTo>
                <a:lnTo>
                  <a:pt x="115300" y="1653952"/>
                </a:lnTo>
                <a:lnTo>
                  <a:pt x="150250" y="1645312"/>
                </a:lnTo>
                <a:lnTo>
                  <a:pt x="163068" y="1634743"/>
                </a:lnTo>
                <a:lnTo>
                  <a:pt x="163068" y="27177"/>
                </a:lnTo>
                <a:lnTo>
                  <a:pt x="175885" y="16609"/>
                </a:lnTo>
                <a:lnTo>
                  <a:pt x="210835" y="7969"/>
                </a:lnTo>
                <a:lnTo>
                  <a:pt x="262669" y="2139"/>
                </a:lnTo>
                <a:lnTo>
                  <a:pt x="32613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"/>
          <p:cNvSpPr txBox="1"/>
          <p:nvPr/>
        </p:nvSpPr>
        <p:spPr>
          <a:xfrm>
            <a:off x="795019" y="2739897"/>
            <a:ext cx="32258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5" dirty="0">
                <a:solidFill>
                  <a:srgbClr val="394D53"/>
                </a:solidFill>
                <a:latin typeface="Arial"/>
                <a:cs typeface="Arial"/>
              </a:rPr>
              <a:t>VM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9"/>
          <p:cNvSpPr txBox="1"/>
          <p:nvPr/>
        </p:nvSpPr>
        <p:spPr>
          <a:xfrm>
            <a:off x="5397753" y="4288790"/>
            <a:ext cx="1046480" cy="29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0" dirty="0">
                <a:solidFill>
                  <a:srgbClr val="394D53"/>
                </a:solidFill>
                <a:latin typeface="Arial"/>
                <a:cs typeface="Arial"/>
              </a:rPr>
              <a:t>Container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9" name="object 10"/>
          <p:cNvGraphicFramePr>
            <a:graphicFrameLocks noGrp="1"/>
          </p:cNvGraphicFramePr>
          <p:nvPr/>
        </p:nvGraphicFramePr>
        <p:xfrm>
          <a:off x="1535191" y="1223772"/>
          <a:ext cx="3301983" cy="4661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0866">
                <a:tc rowSpan="7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1148">
                      <a:solidFill>
                        <a:srgbClr val="394D53"/>
                      </a:solidFill>
                      <a:prstDash val="solid"/>
                    </a:lnR>
                    <a:lnT w="6096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7655" marR="166370" indent="-11430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  </a:t>
                      </a:r>
                      <a:r>
                        <a:rPr sz="1600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8">
                      <a:solidFill>
                        <a:srgbClr val="394D53"/>
                      </a:solidFill>
                      <a:prstDash val="solid"/>
                    </a:lnL>
                    <a:lnR w="41148">
                      <a:solidFill>
                        <a:srgbClr val="394D53"/>
                      </a:solidFill>
                      <a:prstDash val="solid"/>
                    </a:lnR>
                    <a:lnT w="41148">
                      <a:solidFill>
                        <a:srgbClr val="394D53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8">
                      <a:solidFill>
                        <a:srgbClr val="394D53"/>
                      </a:solidFill>
                      <a:prstDash val="solid"/>
                    </a:lnL>
                    <a:lnR w="41148">
                      <a:solidFill>
                        <a:srgbClr val="394D53"/>
                      </a:solidFill>
                      <a:prstDash val="solid"/>
                    </a:lnR>
                    <a:lnB w="12192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 marR="163195" indent="-9144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  </a:t>
                      </a:r>
                      <a:r>
                        <a:rPr sz="1600" spc="-7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A’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41148">
                      <a:solidFill>
                        <a:srgbClr val="394D53"/>
                      </a:solidFill>
                      <a:prstDash val="solid"/>
                    </a:lnL>
                    <a:lnR w="41148">
                      <a:solidFill>
                        <a:srgbClr val="394D53"/>
                      </a:solidFill>
                      <a:prstDash val="solid"/>
                    </a:lnR>
                    <a:lnT w="41148">
                      <a:solidFill>
                        <a:srgbClr val="394D53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41148">
                      <a:solidFill>
                        <a:srgbClr val="394D53"/>
                      </a:solidFill>
                      <a:prstDash val="solid"/>
                    </a:lnL>
                    <a:lnB w="12192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 marR="186055" indent="-11747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 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41148">
                      <a:solidFill>
                        <a:srgbClr val="394D53"/>
                      </a:solidFill>
                      <a:prstDash val="solid"/>
                    </a:lnR>
                    <a:lnT w="6096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4465" marR="105410" indent="-596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Bins/  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8">
                      <a:solidFill>
                        <a:srgbClr val="394D53"/>
                      </a:solidFill>
                      <a:prstDash val="solid"/>
                    </a:lnL>
                    <a:lnR w="41148">
                      <a:solidFill>
                        <a:srgbClr val="394D53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1148">
                      <a:solidFill>
                        <a:srgbClr val="394D53"/>
                      </a:solidFill>
                      <a:prstDash val="solid"/>
                    </a:lnL>
                    <a:lnR w="41148">
                      <a:solidFill>
                        <a:srgbClr val="394D53"/>
                      </a:solidFill>
                      <a:prstDash val="solid"/>
                    </a:lnR>
                    <a:lnB w="12192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 marR="100965" indent="-596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Bins/  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8">
                      <a:solidFill>
                        <a:srgbClr val="394D53"/>
                      </a:solidFill>
                      <a:prstDash val="solid"/>
                    </a:lnL>
                    <a:lnR w="41148">
                      <a:solidFill>
                        <a:srgbClr val="394D53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1148">
                      <a:solidFill>
                        <a:srgbClr val="394D53"/>
                      </a:solidFill>
                      <a:prstDash val="solid"/>
                    </a:lnL>
                    <a:lnB w="12192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Bins/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87960">
                        <a:lnSpc>
                          <a:spcPct val="100000"/>
                        </a:lnSpc>
                      </a:pPr>
                      <a:r>
                        <a:rPr sz="16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4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41148">
                      <a:solidFill>
                        <a:srgbClr val="394D53"/>
                      </a:solidFill>
                      <a:prstDash val="solid"/>
                    </a:lnR>
                    <a:lnT w="6096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20"/>
                        </a:lnSpc>
                        <a:spcBef>
                          <a:spcPts val="1380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8">
                      <a:solidFill>
                        <a:srgbClr val="394D53"/>
                      </a:solidFill>
                      <a:prstDash val="solid"/>
                    </a:lnL>
                    <a:lnR w="41148">
                      <a:solidFill>
                        <a:srgbClr val="394D53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solidFill>
                      <a:srgbClr val="6F2F9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1148">
                      <a:solidFill>
                        <a:srgbClr val="394D53"/>
                      </a:solidFill>
                      <a:prstDash val="solid"/>
                    </a:lnL>
                    <a:lnR w="41148">
                      <a:solidFill>
                        <a:srgbClr val="394D53"/>
                      </a:solidFill>
                      <a:prstDash val="solid"/>
                    </a:lnR>
                    <a:lnB w="12192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115" algn="ctr">
                        <a:lnSpc>
                          <a:spcPts val="1330"/>
                        </a:lnSpc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8">
                      <a:solidFill>
                        <a:srgbClr val="394D53"/>
                      </a:solidFill>
                      <a:prstDash val="solid"/>
                    </a:lnL>
                    <a:lnR w="41148">
                      <a:solidFill>
                        <a:srgbClr val="394D53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1">
                      <a:solidFill>
                        <a:srgbClr val="394D53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1148">
                      <a:solidFill>
                        <a:srgbClr val="394D53"/>
                      </a:solidFill>
                      <a:prstDash val="solid"/>
                    </a:lnL>
                    <a:lnB w="12192">
                      <a:solidFill>
                        <a:srgbClr val="41709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37490" marR="97155" indent="-1346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Guest  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97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41148">
                      <a:solidFill>
                        <a:srgbClr val="394D53"/>
                      </a:solidFill>
                      <a:prstDash val="solid"/>
                    </a:lnR>
                    <a:lnT w="6096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8">
                      <a:solidFill>
                        <a:srgbClr val="394D53"/>
                      </a:solidFill>
                      <a:prstDash val="solid"/>
                    </a:lnL>
                    <a:lnR w="41148">
                      <a:solidFill>
                        <a:srgbClr val="394D53"/>
                      </a:solidFill>
                      <a:prstDash val="solid"/>
                    </a:lnR>
                    <a:lnB w="41148">
                      <a:solidFill>
                        <a:srgbClr val="394D53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1148">
                      <a:solidFill>
                        <a:srgbClr val="394D53"/>
                      </a:solidFill>
                      <a:prstDash val="solid"/>
                    </a:lnL>
                    <a:lnR w="41148">
                      <a:solidFill>
                        <a:srgbClr val="394D53"/>
                      </a:solidFill>
                      <a:prstDash val="solid"/>
                    </a:lnR>
                    <a:lnB w="12192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8">
                      <a:solidFill>
                        <a:srgbClr val="394D53"/>
                      </a:solidFill>
                      <a:prstDash val="solid"/>
                    </a:lnL>
                    <a:lnR w="41148">
                      <a:solidFill>
                        <a:srgbClr val="394D53"/>
                      </a:solidFill>
                      <a:prstDash val="solid"/>
                    </a:lnR>
                    <a:lnT w="12191">
                      <a:solidFill>
                        <a:srgbClr val="394D53"/>
                      </a:solidFill>
                      <a:prstDash val="solid"/>
                    </a:lnT>
                    <a:lnB w="41148">
                      <a:solidFill>
                        <a:srgbClr val="394D53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1148">
                      <a:solidFill>
                        <a:srgbClr val="394D53"/>
                      </a:solidFill>
                      <a:prstDash val="solid"/>
                    </a:lnL>
                    <a:lnB w="12192">
                      <a:solidFill>
                        <a:srgbClr val="41709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41148">
                      <a:solidFill>
                        <a:srgbClr val="394D53"/>
                      </a:solidFill>
                      <a:prstDash val="solid"/>
                    </a:lnR>
                    <a:lnT w="6096">
                      <a:solidFill>
                        <a:srgbClr val="5B9BD4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6419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Hypervisor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(Type</a:t>
                      </a:r>
                      <a:r>
                        <a:rPr sz="1600" spc="-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41148">
                      <a:solidFill>
                        <a:srgbClr val="394D53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AEABA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0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41148">
                      <a:solidFill>
                        <a:srgbClr val="394D53"/>
                      </a:solidFill>
                      <a:prstDash val="solid"/>
                    </a:lnR>
                    <a:lnT w="6096">
                      <a:solidFill>
                        <a:srgbClr val="5B9BD4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Host</a:t>
                      </a:r>
                      <a:r>
                        <a:rPr sz="16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28956">
                      <a:solidFill>
                        <a:srgbClr val="41709C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4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41148">
                      <a:solidFill>
                        <a:srgbClr val="394D53"/>
                      </a:solidFill>
                      <a:prstDash val="solid"/>
                    </a:lnR>
                    <a:lnT w="6096">
                      <a:solidFill>
                        <a:srgbClr val="5B9BD4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28956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3A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object 11"/>
          <p:cNvSpPr txBox="1"/>
          <p:nvPr/>
        </p:nvSpPr>
        <p:spPr>
          <a:xfrm>
            <a:off x="6622795" y="787653"/>
            <a:ext cx="3931920" cy="282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430">
              <a:lnSpc>
                <a:spcPct val="100000"/>
              </a:lnSpc>
            </a:pP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Containers </a:t>
            </a:r>
            <a:r>
              <a:rPr sz="2800" spc="30" dirty="0">
                <a:solidFill>
                  <a:srgbClr val="394D53"/>
                </a:solidFill>
                <a:latin typeface="Arial"/>
                <a:cs typeface="Arial"/>
              </a:rPr>
              <a:t>are 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isolated,  </a:t>
            </a:r>
            <a:r>
              <a:rPr sz="2800" spc="105" dirty="0">
                <a:solidFill>
                  <a:srgbClr val="394D53"/>
                </a:solidFill>
                <a:latin typeface="Arial"/>
                <a:cs typeface="Arial"/>
              </a:rPr>
              <a:t>but </a:t>
            </a:r>
            <a:r>
              <a:rPr sz="2800" spc="5" dirty="0">
                <a:solidFill>
                  <a:srgbClr val="394D53"/>
                </a:solidFill>
                <a:latin typeface="Arial"/>
                <a:cs typeface="Arial"/>
              </a:rPr>
              <a:t>share </a:t>
            </a:r>
            <a:r>
              <a:rPr sz="2800" spc="-150" dirty="0">
                <a:solidFill>
                  <a:srgbClr val="394D53"/>
                </a:solidFill>
                <a:latin typeface="Arial"/>
                <a:cs typeface="Arial"/>
              </a:rPr>
              <a:t>OS </a:t>
            </a:r>
            <a:r>
              <a:rPr sz="2800" spc="-55" dirty="0">
                <a:solidFill>
                  <a:srgbClr val="394D53"/>
                </a:solidFill>
                <a:latin typeface="Arial"/>
                <a:cs typeface="Arial"/>
              </a:rPr>
              <a:t>and,</a:t>
            </a:r>
            <a:r>
              <a:rPr sz="2800" spc="-49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where  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appropriate,  </a:t>
            </a:r>
            <a:r>
              <a:rPr sz="2800" spc="85" dirty="0">
                <a:solidFill>
                  <a:srgbClr val="394D53"/>
                </a:solidFill>
                <a:latin typeface="Arial"/>
                <a:cs typeface="Arial"/>
              </a:rPr>
              <a:t>bins/libraries</a:t>
            </a:r>
            <a:endParaRPr sz="2800">
              <a:latin typeface="Arial"/>
              <a:cs typeface="Arial"/>
            </a:endParaRPr>
          </a:p>
          <a:p>
            <a:pPr marL="41910" marR="5080">
              <a:lnSpc>
                <a:spcPct val="100000"/>
              </a:lnSpc>
              <a:spcBef>
                <a:spcPts val="1430"/>
              </a:spcBef>
            </a:pPr>
            <a:r>
              <a:rPr sz="2000" spc="-60" dirty="0">
                <a:solidFill>
                  <a:srgbClr val="394D53"/>
                </a:solidFill>
                <a:latin typeface="Lucida Sans Unicode"/>
                <a:cs typeface="Lucida Sans Unicode"/>
              </a:rPr>
              <a:t>…result </a:t>
            </a:r>
            <a:r>
              <a:rPr sz="2000" spc="-70" dirty="0">
                <a:solidFill>
                  <a:srgbClr val="394D53"/>
                </a:solidFill>
                <a:latin typeface="Lucida Sans Unicode"/>
                <a:cs typeface="Lucida Sans Unicode"/>
              </a:rPr>
              <a:t>is </a:t>
            </a:r>
            <a:r>
              <a:rPr sz="2000" spc="-55" dirty="0">
                <a:solidFill>
                  <a:srgbClr val="394D53"/>
                </a:solidFill>
                <a:latin typeface="Lucida Sans Unicode"/>
                <a:cs typeface="Lucida Sans Unicode"/>
              </a:rPr>
              <a:t>significantly </a:t>
            </a:r>
            <a:r>
              <a:rPr sz="2000" spc="-35" dirty="0">
                <a:solidFill>
                  <a:srgbClr val="394D53"/>
                </a:solidFill>
                <a:latin typeface="Lucida Sans Unicode"/>
                <a:cs typeface="Lucida Sans Unicode"/>
              </a:rPr>
              <a:t>faster  </a:t>
            </a:r>
            <a:r>
              <a:rPr sz="2000" spc="25" dirty="0">
                <a:solidFill>
                  <a:srgbClr val="394D53"/>
                </a:solidFill>
                <a:latin typeface="Arial"/>
                <a:cs typeface="Arial"/>
              </a:rPr>
              <a:t>deployment, </a:t>
            </a:r>
            <a:r>
              <a:rPr sz="2000" spc="20" dirty="0">
                <a:solidFill>
                  <a:srgbClr val="394D53"/>
                </a:solidFill>
                <a:latin typeface="Arial"/>
                <a:cs typeface="Arial"/>
              </a:rPr>
              <a:t>much </a:t>
            </a:r>
            <a:r>
              <a:rPr sz="2000" spc="-15" dirty="0">
                <a:solidFill>
                  <a:srgbClr val="394D53"/>
                </a:solidFill>
                <a:latin typeface="Arial"/>
                <a:cs typeface="Arial"/>
              </a:rPr>
              <a:t>less </a:t>
            </a:r>
            <a:r>
              <a:rPr sz="2000" dirty="0">
                <a:solidFill>
                  <a:srgbClr val="394D53"/>
                </a:solidFill>
                <a:latin typeface="Arial"/>
                <a:cs typeface="Arial"/>
              </a:rPr>
              <a:t>overhead,  </a:t>
            </a:r>
            <a:r>
              <a:rPr sz="2000" spc="10" dirty="0">
                <a:solidFill>
                  <a:srgbClr val="394D53"/>
                </a:solidFill>
                <a:latin typeface="Arial"/>
                <a:cs typeface="Arial"/>
              </a:rPr>
              <a:t>easier </a:t>
            </a:r>
            <a:r>
              <a:rPr sz="2000" spc="40" dirty="0">
                <a:solidFill>
                  <a:srgbClr val="394D53"/>
                </a:solidFill>
                <a:latin typeface="Arial"/>
                <a:cs typeface="Arial"/>
              </a:rPr>
              <a:t>migration, </a:t>
            </a:r>
            <a:r>
              <a:rPr sz="2000" spc="55" dirty="0">
                <a:solidFill>
                  <a:srgbClr val="394D53"/>
                </a:solidFill>
                <a:latin typeface="Arial"/>
                <a:cs typeface="Arial"/>
              </a:rPr>
              <a:t>faster</a:t>
            </a:r>
            <a:r>
              <a:rPr sz="2000" spc="-37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94D53"/>
                </a:solidFill>
                <a:latin typeface="Arial"/>
                <a:cs typeface="Arial"/>
              </a:rPr>
              <a:t>restart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3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848497" y="2727702"/>
            <a:ext cx="10377017" cy="783034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 algn="ctr">
              <a:lnSpc>
                <a:spcPct val="100000"/>
              </a:lnSpc>
            </a:pPr>
            <a:r>
              <a:rPr lang="en-US" spc="-80" dirty="0" smtClean="0"/>
              <a:t>Installing Docker</a:t>
            </a:r>
            <a:endParaRPr spc="-80" dirty="0"/>
          </a:p>
        </p:txBody>
      </p:sp>
      <p:sp>
        <p:nvSpPr>
          <p:cNvPr id="6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591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60" dirty="0"/>
              <a:t>Docker</a:t>
            </a:r>
            <a:r>
              <a:rPr spc="-254" dirty="0"/>
              <a:t> </a:t>
            </a:r>
            <a:r>
              <a:rPr spc="-20" dirty="0"/>
              <a:t>Engine</a:t>
            </a:r>
          </a:p>
        </p:txBody>
      </p:sp>
      <p:sp>
        <p:nvSpPr>
          <p:cNvPr id="12" name="object 3"/>
          <p:cNvSpPr txBox="1"/>
          <p:nvPr/>
        </p:nvSpPr>
        <p:spPr>
          <a:xfrm>
            <a:off x="4480686" y="1246378"/>
            <a:ext cx="209359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75" dirty="0">
                <a:solidFill>
                  <a:srgbClr val="394D53"/>
                </a:solidFill>
                <a:latin typeface="Arial"/>
                <a:cs typeface="Arial"/>
              </a:rPr>
              <a:t>client-server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6763893" y="1246378"/>
            <a:ext cx="179895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8751569" y="1246378"/>
            <a:ext cx="70929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95" dirty="0">
                <a:solidFill>
                  <a:srgbClr val="394D53"/>
                </a:solidFill>
                <a:latin typeface="Arial"/>
                <a:cs typeface="Arial"/>
              </a:rPr>
              <a:t>with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9649206" y="1246378"/>
            <a:ext cx="91948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0" dirty="0">
                <a:solidFill>
                  <a:srgbClr val="394D53"/>
                </a:solidFill>
                <a:latin typeface="Arial"/>
                <a:cs typeface="Arial"/>
              </a:rPr>
              <a:t>t</a:t>
            </a:r>
            <a:r>
              <a:rPr sz="2800" spc="204" dirty="0">
                <a:solidFill>
                  <a:srgbClr val="394D53"/>
                </a:solidFill>
                <a:latin typeface="Arial"/>
                <a:cs typeface="Arial"/>
              </a:rPr>
              <a:t>h</a:t>
            </a:r>
            <a:r>
              <a:rPr sz="2800" spc="-45" dirty="0">
                <a:solidFill>
                  <a:srgbClr val="394D53"/>
                </a:solidFill>
                <a:latin typeface="Arial"/>
                <a:cs typeface="Arial"/>
              </a:rPr>
              <a:t>ese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916939" y="1246378"/>
            <a:ext cx="3377565" cy="81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  <a:tabLst>
                <a:tab pos="1387475" algn="l"/>
                <a:tab pos="2701290" algn="l"/>
                <a:tab pos="3175000" algn="l"/>
              </a:tabLst>
            </a:pPr>
            <a:r>
              <a:rPr sz="2800" spc="-20" dirty="0">
                <a:solidFill>
                  <a:srgbClr val="394D53"/>
                </a:solidFill>
                <a:latin typeface="Arial"/>
                <a:cs typeface="Arial"/>
              </a:rPr>
              <a:t>Do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c</a:t>
            </a:r>
            <a:r>
              <a:rPr sz="2800" spc="100" dirty="0">
                <a:solidFill>
                  <a:srgbClr val="394D53"/>
                </a:solidFill>
                <a:latin typeface="Arial"/>
                <a:cs typeface="Arial"/>
              </a:rPr>
              <a:t>ker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-25" dirty="0">
                <a:solidFill>
                  <a:srgbClr val="394D53"/>
                </a:solidFill>
                <a:latin typeface="Arial"/>
                <a:cs typeface="Arial"/>
              </a:rPr>
              <a:t>Eng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i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n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i</a:t>
            </a: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-70" dirty="0">
                <a:solidFill>
                  <a:srgbClr val="394D53"/>
                </a:solidFill>
                <a:latin typeface="Arial"/>
                <a:cs typeface="Arial"/>
              </a:rPr>
              <a:t>a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3190"/>
              </a:lnSpc>
            </a:pP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major</a:t>
            </a:r>
            <a:r>
              <a:rPr sz="2800" spc="-21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components: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916939" y="2702178"/>
            <a:ext cx="9653270" cy="321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6985" indent="-228600">
              <a:lnSpc>
                <a:spcPts val="3020"/>
              </a:lnSpc>
              <a:buChar char="•"/>
              <a:tabLst>
                <a:tab pos="241935" algn="l"/>
              </a:tabLst>
            </a:pPr>
            <a:r>
              <a:rPr sz="2800" spc="75" dirty="0">
                <a:solidFill>
                  <a:srgbClr val="394D53"/>
                </a:solidFill>
                <a:latin typeface="Arial"/>
                <a:cs typeface="Arial"/>
              </a:rPr>
              <a:t>A </a:t>
            </a: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server </a:t>
            </a: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which </a:t>
            </a: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is </a:t>
            </a:r>
            <a:r>
              <a:rPr sz="2800" spc="-70" dirty="0">
                <a:solidFill>
                  <a:srgbClr val="394D53"/>
                </a:solidFill>
                <a:latin typeface="Arial"/>
                <a:cs typeface="Arial"/>
              </a:rPr>
              <a:t>a </a:t>
            </a:r>
            <a:r>
              <a:rPr sz="2800" spc="95" dirty="0">
                <a:solidFill>
                  <a:srgbClr val="394D53"/>
                </a:solidFill>
                <a:latin typeface="Arial"/>
                <a:cs typeface="Arial"/>
              </a:rPr>
              <a:t>type 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of 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long-running program </a:t>
            </a:r>
            <a:r>
              <a:rPr sz="2800" spc="30" dirty="0">
                <a:solidFill>
                  <a:srgbClr val="394D53"/>
                </a:solidFill>
                <a:latin typeface="Arial"/>
                <a:cs typeface="Arial"/>
              </a:rPr>
              <a:t>called </a:t>
            </a:r>
            <a:r>
              <a:rPr sz="2800" spc="-70" dirty="0">
                <a:solidFill>
                  <a:srgbClr val="394D53"/>
                </a:solidFill>
                <a:latin typeface="Arial"/>
                <a:cs typeface="Arial"/>
              </a:rPr>
              <a:t>a  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daemon</a:t>
            </a:r>
            <a:r>
              <a:rPr sz="2800" spc="-19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process.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94D53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800"/>
              </a:spcBef>
              <a:buChar char="•"/>
              <a:tabLst>
                <a:tab pos="241935" algn="l"/>
              </a:tabLst>
            </a:pPr>
            <a:r>
              <a:rPr sz="2800" spc="75" dirty="0">
                <a:solidFill>
                  <a:srgbClr val="394D53"/>
                </a:solidFill>
                <a:latin typeface="Arial"/>
                <a:cs typeface="Arial"/>
              </a:rPr>
              <a:t>A </a:t>
            </a:r>
            <a:r>
              <a:rPr sz="2800" spc="-140" dirty="0">
                <a:solidFill>
                  <a:srgbClr val="394D53"/>
                </a:solidFill>
                <a:latin typeface="Arial"/>
                <a:cs typeface="Arial"/>
              </a:rPr>
              <a:t>REST </a:t>
            </a: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API 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which 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specifies 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interfaces </a:t>
            </a:r>
            <a:r>
              <a:rPr sz="2800" spc="130" dirty="0">
                <a:solidFill>
                  <a:srgbClr val="394D53"/>
                </a:solidFill>
                <a:latin typeface="Arial"/>
                <a:cs typeface="Arial"/>
              </a:rPr>
              <a:t>that 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programs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can  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use</a:t>
            </a:r>
            <a:r>
              <a:rPr sz="2800" spc="-13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394D53"/>
                </a:solidFill>
                <a:latin typeface="Arial"/>
                <a:cs typeface="Arial"/>
              </a:rPr>
              <a:t>to</a:t>
            </a:r>
            <a:r>
              <a:rPr sz="2800" spc="-12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394D53"/>
                </a:solidFill>
                <a:latin typeface="Arial"/>
                <a:cs typeface="Arial"/>
              </a:rPr>
              <a:t>talk</a:t>
            </a:r>
            <a:r>
              <a:rPr sz="2800" spc="-13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394D53"/>
                </a:solidFill>
                <a:latin typeface="Arial"/>
                <a:cs typeface="Arial"/>
              </a:rPr>
              <a:t>to</a:t>
            </a:r>
            <a:r>
              <a:rPr sz="2800" spc="-12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the</a:t>
            </a:r>
            <a:r>
              <a:rPr sz="2800" spc="-114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daemon</a:t>
            </a:r>
            <a:r>
              <a:rPr sz="2800" spc="-11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and</a:t>
            </a:r>
            <a:r>
              <a:rPr sz="2800" spc="-114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394D53"/>
                </a:solidFill>
                <a:latin typeface="Arial"/>
                <a:cs typeface="Arial"/>
              </a:rPr>
              <a:t>instruct</a:t>
            </a:r>
            <a:r>
              <a:rPr sz="2800" spc="-13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85" dirty="0">
                <a:solidFill>
                  <a:srgbClr val="394D53"/>
                </a:solidFill>
                <a:latin typeface="Arial"/>
                <a:cs typeface="Arial"/>
              </a:rPr>
              <a:t>it</a:t>
            </a:r>
            <a:r>
              <a:rPr sz="2800" spc="-14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what</a:t>
            </a:r>
            <a:r>
              <a:rPr sz="2800" spc="-11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394D53"/>
                </a:solidFill>
                <a:latin typeface="Arial"/>
                <a:cs typeface="Arial"/>
              </a:rPr>
              <a:t>to</a:t>
            </a:r>
            <a:r>
              <a:rPr sz="2800" spc="-12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394D53"/>
                </a:solidFill>
                <a:latin typeface="Arial"/>
                <a:cs typeface="Arial"/>
              </a:rPr>
              <a:t>do.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94D53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75" dirty="0">
                <a:solidFill>
                  <a:srgbClr val="394D53"/>
                </a:solidFill>
                <a:latin typeface="Arial"/>
                <a:cs typeface="Arial"/>
              </a:rPr>
              <a:t>A</a:t>
            </a:r>
            <a:r>
              <a:rPr sz="2800" spc="-12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command</a:t>
            </a:r>
            <a:r>
              <a:rPr sz="2800" spc="-13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line</a:t>
            </a:r>
            <a:r>
              <a:rPr sz="2800" spc="-12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394D53"/>
                </a:solidFill>
                <a:latin typeface="Arial"/>
                <a:cs typeface="Arial"/>
              </a:rPr>
              <a:t>interface</a:t>
            </a:r>
            <a:r>
              <a:rPr sz="2800" spc="-114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(CLI)</a:t>
            </a:r>
            <a:r>
              <a:rPr sz="2800" spc="-10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client.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2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3514725">
              <a:lnSpc>
                <a:spcPct val="100000"/>
              </a:lnSpc>
            </a:pPr>
            <a:r>
              <a:rPr spc="60" dirty="0"/>
              <a:t>Docker</a:t>
            </a:r>
            <a:r>
              <a:rPr spc="-260" dirty="0"/>
              <a:t> </a:t>
            </a:r>
            <a:r>
              <a:rPr spc="-20" dirty="0"/>
              <a:t>Engine</a:t>
            </a:r>
          </a:p>
        </p:txBody>
      </p:sp>
      <p:sp>
        <p:nvSpPr>
          <p:cNvPr id="5" name="object 3"/>
          <p:cNvSpPr/>
          <p:nvPr/>
        </p:nvSpPr>
        <p:spPr>
          <a:xfrm>
            <a:off x="2400300" y="1074418"/>
            <a:ext cx="7391400" cy="578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04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60" dirty="0"/>
              <a:t>Docker</a:t>
            </a:r>
            <a:r>
              <a:rPr spc="-245" dirty="0"/>
              <a:t> </a:t>
            </a:r>
            <a:r>
              <a:rPr spc="-5" dirty="0"/>
              <a:t>images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916939" y="1289050"/>
            <a:ext cx="9652000" cy="437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buChar char="•"/>
              <a:tabLst>
                <a:tab pos="241935" algn="l"/>
              </a:tabLst>
            </a:pPr>
            <a:r>
              <a:rPr sz="2800" spc="75" dirty="0">
                <a:solidFill>
                  <a:srgbClr val="394D53"/>
                </a:solidFill>
                <a:latin typeface="Arial"/>
                <a:cs typeface="Arial"/>
              </a:rPr>
              <a:t>A 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Docker </a:t>
            </a: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image is </a:t>
            </a:r>
            <a:r>
              <a:rPr sz="2800" spc="-70" dirty="0">
                <a:solidFill>
                  <a:srgbClr val="394D53"/>
                </a:solidFill>
                <a:latin typeface="Arial"/>
                <a:cs typeface="Arial"/>
              </a:rPr>
              <a:t>a 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read-only </a:t>
            </a: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template. 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example, 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an  </a:t>
            </a: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image 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could 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contain </a:t>
            </a:r>
            <a:r>
              <a:rPr sz="2800" spc="-25" dirty="0">
                <a:solidFill>
                  <a:srgbClr val="394D53"/>
                </a:solidFill>
                <a:latin typeface="Arial"/>
                <a:cs typeface="Arial"/>
              </a:rPr>
              <a:t>an </a:t>
            </a: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Ubuntu </a:t>
            </a: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operating 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system </a:t>
            </a:r>
            <a:r>
              <a:rPr sz="2800" spc="95" dirty="0">
                <a:solidFill>
                  <a:srgbClr val="394D53"/>
                </a:solidFill>
                <a:latin typeface="Arial"/>
                <a:cs typeface="Arial"/>
              </a:rPr>
              <a:t>with  </a:t>
            </a: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Apache</a:t>
            </a:r>
            <a:r>
              <a:rPr sz="2800" spc="-114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and</a:t>
            </a:r>
            <a:r>
              <a:rPr sz="2800" spc="-12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394D53"/>
                </a:solidFill>
                <a:latin typeface="Arial"/>
                <a:cs typeface="Arial"/>
              </a:rPr>
              <a:t>your</a:t>
            </a:r>
            <a:r>
              <a:rPr sz="2800" spc="-12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94D53"/>
                </a:solidFill>
                <a:latin typeface="Arial"/>
                <a:cs typeface="Arial"/>
              </a:rPr>
              <a:t>web</a:t>
            </a:r>
            <a:r>
              <a:rPr sz="2800" spc="-10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application</a:t>
            </a:r>
            <a:r>
              <a:rPr sz="2800" spc="-13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394D53"/>
                </a:solidFill>
                <a:latin typeface="Arial"/>
                <a:cs typeface="Arial"/>
              </a:rPr>
              <a:t>installed.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94D53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ct val="90000"/>
              </a:lnSpc>
              <a:spcBef>
                <a:spcPts val="1805"/>
              </a:spcBef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Images </a:t>
            </a:r>
            <a:r>
              <a:rPr sz="2800" spc="30" dirty="0">
                <a:solidFill>
                  <a:srgbClr val="394D53"/>
                </a:solidFill>
                <a:latin typeface="Arial"/>
                <a:cs typeface="Arial"/>
              </a:rPr>
              <a:t>are 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used </a:t>
            </a:r>
            <a:r>
              <a:rPr sz="2800" spc="150" dirty="0">
                <a:solidFill>
                  <a:srgbClr val="394D53"/>
                </a:solidFill>
                <a:latin typeface="Arial"/>
                <a:cs typeface="Arial"/>
              </a:rPr>
              <a:t>to </a:t>
            </a:r>
            <a:r>
              <a:rPr sz="2800" spc="65" dirty="0">
                <a:solidFill>
                  <a:srgbClr val="394D53"/>
                </a:solidFill>
                <a:latin typeface="Arial"/>
                <a:cs typeface="Arial"/>
              </a:rPr>
              <a:t>create 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Docker </a:t>
            </a:r>
            <a:r>
              <a:rPr sz="2800" spc="30" dirty="0">
                <a:solidFill>
                  <a:srgbClr val="394D53"/>
                </a:solidFill>
                <a:latin typeface="Arial"/>
                <a:cs typeface="Arial"/>
              </a:rPr>
              <a:t>containers. 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Docker  </a:t>
            </a: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provides </a:t>
            </a:r>
            <a:r>
              <a:rPr sz="2800" spc="-70" dirty="0">
                <a:solidFill>
                  <a:srgbClr val="394D53"/>
                </a:solidFill>
                <a:latin typeface="Arial"/>
                <a:cs typeface="Arial"/>
              </a:rPr>
              <a:t>a 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simple </a:t>
            </a: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way </a:t>
            </a:r>
            <a:r>
              <a:rPr sz="2800" spc="150" dirty="0">
                <a:solidFill>
                  <a:srgbClr val="394D53"/>
                </a:solidFill>
                <a:latin typeface="Arial"/>
                <a:cs typeface="Arial"/>
              </a:rPr>
              <a:t>to </a:t>
            </a: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build </a:t>
            </a:r>
            <a:r>
              <a:rPr sz="2800" spc="5" dirty="0">
                <a:solidFill>
                  <a:srgbClr val="394D53"/>
                </a:solidFill>
                <a:latin typeface="Arial"/>
                <a:cs typeface="Arial"/>
              </a:rPr>
              <a:t>new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images </a:t>
            </a:r>
            <a:r>
              <a:rPr sz="2800" spc="110" dirty="0">
                <a:solidFill>
                  <a:srgbClr val="394D53"/>
                </a:solidFill>
                <a:latin typeface="Arial"/>
                <a:cs typeface="Arial"/>
              </a:rPr>
              <a:t>or 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update  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existing 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images, </a:t>
            </a:r>
            <a:r>
              <a:rPr sz="2800" spc="114" dirty="0">
                <a:solidFill>
                  <a:srgbClr val="394D53"/>
                </a:solidFill>
                <a:latin typeface="Arial"/>
                <a:cs typeface="Arial"/>
              </a:rPr>
              <a:t>or 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you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can 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download 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Docker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images </a:t>
            </a:r>
            <a:r>
              <a:rPr sz="2800" spc="130" dirty="0">
                <a:solidFill>
                  <a:srgbClr val="394D53"/>
                </a:solidFill>
                <a:latin typeface="Arial"/>
                <a:cs typeface="Arial"/>
              </a:rPr>
              <a:t>that  </a:t>
            </a:r>
            <a:r>
              <a:rPr sz="2800" spc="100" dirty="0">
                <a:solidFill>
                  <a:srgbClr val="394D53"/>
                </a:solidFill>
                <a:latin typeface="Arial"/>
                <a:cs typeface="Arial"/>
              </a:rPr>
              <a:t>other</a:t>
            </a:r>
            <a:r>
              <a:rPr sz="2800" spc="-49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people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have </a:t>
            </a:r>
            <a:r>
              <a:rPr sz="2800" spc="30" dirty="0">
                <a:solidFill>
                  <a:srgbClr val="394D53"/>
                </a:solidFill>
                <a:latin typeface="Arial"/>
                <a:cs typeface="Arial"/>
              </a:rPr>
              <a:t>already 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created.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94D53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Docker</a:t>
            </a:r>
            <a:r>
              <a:rPr sz="2800" spc="-12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images</a:t>
            </a:r>
            <a:r>
              <a:rPr sz="2800" spc="-13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are</a:t>
            </a:r>
            <a:r>
              <a:rPr sz="2800" spc="-13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the</a:t>
            </a:r>
            <a:r>
              <a:rPr sz="2800" spc="-12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build</a:t>
            </a:r>
            <a:r>
              <a:rPr sz="2800" spc="-12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component</a:t>
            </a:r>
            <a:r>
              <a:rPr sz="2800" spc="-114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of</a:t>
            </a:r>
            <a:r>
              <a:rPr sz="2800" spc="-14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Docker.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8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60" dirty="0"/>
              <a:t>Docker</a:t>
            </a:r>
            <a:r>
              <a:rPr spc="-245" dirty="0"/>
              <a:t> </a:t>
            </a:r>
            <a:r>
              <a:rPr spc="5" dirty="0"/>
              <a:t>File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916939" y="1251965"/>
            <a:ext cx="1334770" cy="42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600" spc="10" dirty="0">
                <a:solidFill>
                  <a:srgbClr val="394D53"/>
                </a:solidFill>
                <a:latin typeface="Arial"/>
                <a:cs typeface="Arial"/>
              </a:rPr>
              <a:t>Dock</a:t>
            </a:r>
            <a:r>
              <a:rPr sz="2600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r>
              <a:rPr sz="2600" spc="185" dirty="0">
                <a:solidFill>
                  <a:srgbClr val="394D53"/>
                </a:solidFill>
                <a:latin typeface="Arial"/>
                <a:cs typeface="Arial"/>
              </a:rPr>
              <a:t>r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2505201" y="1251965"/>
            <a:ext cx="5236845" cy="42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6135" algn="l"/>
                <a:tab pos="1835150" algn="l"/>
                <a:tab pos="3179445" algn="l"/>
              </a:tabLst>
            </a:pPr>
            <a:r>
              <a:rPr sz="2600" dirty="0">
                <a:solidFill>
                  <a:srgbClr val="394D53"/>
                </a:solidFill>
                <a:latin typeface="Arial"/>
                <a:cs typeface="Arial"/>
              </a:rPr>
              <a:t>can	</a:t>
            </a:r>
            <a:r>
              <a:rPr sz="2600" spc="50" dirty="0">
                <a:solidFill>
                  <a:srgbClr val="394D53"/>
                </a:solidFill>
                <a:latin typeface="Arial"/>
                <a:cs typeface="Arial"/>
              </a:rPr>
              <a:t>build	</a:t>
            </a:r>
            <a:r>
              <a:rPr sz="2600" dirty="0">
                <a:solidFill>
                  <a:srgbClr val="394D53"/>
                </a:solidFill>
                <a:latin typeface="Arial"/>
                <a:cs typeface="Arial"/>
              </a:rPr>
              <a:t>images	</a:t>
            </a:r>
            <a:r>
              <a:rPr sz="2600" spc="65" dirty="0">
                <a:solidFill>
                  <a:srgbClr val="394D53"/>
                </a:solidFill>
                <a:latin typeface="Arial"/>
                <a:cs typeface="Arial"/>
              </a:rPr>
              <a:t>automatically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995284" y="1251965"/>
            <a:ext cx="2573655" cy="42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4050" algn="l"/>
                <a:tab pos="2066925" algn="l"/>
              </a:tabLst>
            </a:pPr>
            <a:r>
              <a:rPr sz="2600" spc="55" dirty="0">
                <a:solidFill>
                  <a:srgbClr val="394D53"/>
                </a:solidFill>
                <a:latin typeface="Arial"/>
                <a:cs typeface="Arial"/>
              </a:rPr>
              <a:t>by	</a:t>
            </a:r>
            <a:r>
              <a:rPr sz="2600" spc="30" dirty="0">
                <a:solidFill>
                  <a:srgbClr val="394D53"/>
                </a:solidFill>
                <a:latin typeface="Arial"/>
                <a:cs typeface="Arial"/>
              </a:rPr>
              <a:t>re</a:t>
            </a:r>
            <a:r>
              <a:rPr sz="2600" spc="40" dirty="0">
                <a:solidFill>
                  <a:srgbClr val="394D53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394D53"/>
                </a:solidFill>
                <a:latin typeface="Arial"/>
                <a:cs typeface="Arial"/>
              </a:rPr>
              <a:t>d</a:t>
            </a:r>
            <a:r>
              <a:rPr sz="2600" spc="30" dirty="0">
                <a:solidFill>
                  <a:srgbClr val="394D53"/>
                </a:solidFill>
                <a:latin typeface="Arial"/>
                <a:cs typeface="Arial"/>
              </a:rPr>
              <a:t>i</a:t>
            </a:r>
            <a:r>
              <a:rPr sz="2600" spc="85" dirty="0">
                <a:solidFill>
                  <a:srgbClr val="394D53"/>
                </a:solidFill>
                <a:latin typeface="Arial"/>
                <a:cs typeface="Arial"/>
              </a:rPr>
              <a:t>n</a:t>
            </a:r>
            <a:r>
              <a:rPr sz="2600" spc="15" dirty="0">
                <a:solidFill>
                  <a:srgbClr val="394D53"/>
                </a:solidFill>
                <a:latin typeface="Arial"/>
                <a:cs typeface="Arial"/>
              </a:rPr>
              <a:t>g</a:t>
            </a:r>
            <a:r>
              <a:rPr sz="26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600" spc="85" dirty="0">
                <a:solidFill>
                  <a:srgbClr val="394D53"/>
                </a:solidFill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916939" y="1608582"/>
            <a:ext cx="9653905" cy="475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600" spc="70" dirty="0">
                <a:solidFill>
                  <a:srgbClr val="394D53"/>
                </a:solidFill>
                <a:latin typeface="Arial"/>
                <a:cs typeface="Arial"/>
              </a:rPr>
              <a:t>instructions </a:t>
            </a:r>
            <a:r>
              <a:rPr sz="2600" spc="100" dirty="0">
                <a:solidFill>
                  <a:srgbClr val="394D53"/>
                </a:solidFill>
                <a:latin typeface="Arial"/>
                <a:cs typeface="Arial"/>
              </a:rPr>
              <a:t>from</a:t>
            </a:r>
            <a:r>
              <a:rPr sz="2600" spc="-38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600" spc="-60" dirty="0">
                <a:solidFill>
                  <a:srgbClr val="394D53"/>
                </a:solidFill>
                <a:latin typeface="Arial"/>
                <a:cs typeface="Arial"/>
              </a:rPr>
              <a:t>a </a:t>
            </a:r>
            <a:r>
              <a:rPr sz="2600" spc="35" dirty="0">
                <a:solidFill>
                  <a:srgbClr val="394D53"/>
                </a:solidFill>
                <a:latin typeface="Arial"/>
                <a:cs typeface="Arial"/>
              </a:rPr>
              <a:t>Dockerfile.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ts val="2810"/>
              </a:lnSpc>
              <a:spcBef>
                <a:spcPts val="1850"/>
              </a:spcBef>
              <a:buChar char="•"/>
              <a:tabLst>
                <a:tab pos="241935" algn="l"/>
              </a:tabLst>
            </a:pPr>
            <a:r>
              <a:rPr sz="2600" spc="75" dirty="0">
                <a:solidFill>
                  <a:srgbClr val="394D53"/>
                </a:solidFill>
                <a:latin typeface="Arial"/>
                <a:cs typeface="Arial"/>
              </a:rPr>
              <a:t>A </a:t>
            </a:r>
            <a:r>
              <a:rPr sz="2600" spc="55" dirty="0">
                <a:solidFill>
                  <a:srgbClr val="394D53"/>
                </a:solidFill>
                <a:latin typeface="Arial"/>
                <a:cs typeface="Arial"/>
              </a:rPr>
              <a:t>Dockerfile </a:t>
            </a:r>
            <a:r>
              <a:rPr sz="2600" spc="15" dirty="0">
                <a:solidFill>
                  <a:srgbClr val="394D53"/>
                </a:solidFill>
                <a:latin typeface="Arial"/>
                <a:cs typeface="Arial"/>
              </a:rPr>
              <a:t>is </a:t>
            </a:r>
            <a:r>
              <a:rPr sz="2600" spc="-60" dirty="0">
                <a:solidFill>
                  <a:srgbClr val="394D53"/>
                </a:solidFill>
                <a:latin typeface="Arial"/>
                <a:cs typeface="Arial"/>
              </a:rPr>
              <a:t>a </a:t>
            </a:r>
            <a:r>
              <a:rPr sz="2600" spc="145" dirty="0">
                <a:solidFill>
                  <a:srgbClr val="394D53"/>
                </a:solidFill>
                <a:latin typeface="Arial"/>
                <a:cs typeface="Arial"/>
              </a:rPr>
              <a:t>text </a:t>
            </a:r>
            <a:r>
              <a:rPr sz="2600" spc="45" dirty="0">
                <a:solidFill>
                  <a:srgbClr val="394D53"/>
                </a:solidFill>
                <a:latin typeface="Arial"/>
                <a:cs typeface="Arial"/>
              </a:rPr>
              <a:t>document </a:t>
            </a:r>
            <a:r>
              <a:rPr sz="2600" spc="125" dirty="0">
                <a:solidFill>
                  <a:srgbClr val="394D53"/>
                </a:solidFill>
                <a:latin typeface="Arial"/>
                <a:cs typeface="Arial"/>
              </a:rPr>
              <a:t>that </a:t>
            </a:r>
            <a:r>
              <a:rPr sz="2600" spc="40" dirty="0">
                <a:solidFill>
                  <a:srgbClr val="394D53"/>
                </a:solidFill>
                <a:latin typeface="Arial"/>
                <a:cs typeface="Arial"/>
              </a:rPr>
              <a:t>contains </a:t>
            </a:r>
            <a:r>
              <a:rPr sz="2600" spc="50" dirty="0">
                <a:solidFill>
                  <a:srgbClr val="394D53"/>
                </a:solidFill>
                <a:latin typeface="Arial"/>
                <a:cs typeface="Arial"/>
              </a:rPr>
              <a:t>all </a:t>
            </a:r>
            <a:r>
              <a:rPr sz="2600" spc="85" dirty="0">
                <a:solidFill>
                  <a:srgbClr val="394D53"/>
                </a:solidFill>
                <a:latin typeface="Arial"/>
                <a:cs typeface="Arial"/>
              </a:rPr>
              <a:t>the  </a:t>
            </a:r>
            <a:r>
              <a:rPr sz="2600" spc="5" dirty="0">
                <a:solidFill>
                  <a:srgbClr val="394D53"/>
                </a:solidFill>
                <a:latin typeface="Arial"/>
                <a:cs typeface="Arial"/>
              </a:rPr>
              <a:t>commands </a:t>
            </a:r>
            <a:r>
              <a:rPr sz="2600" spc="-60" dirty="0">
                <a:solidFill>
                  <a:srgbClr val="394D53"/>
                </a:solidFill>
                <a:latin typeface="Arial"/>
                <a:cs typeface="Arial"/>
              </a:rPr>
              <a:t>a </a:t>
            </a:r>
            <a:r>
              <a:rPr sz="2600" spc="30" dirty="0">
                <a:solidFill>
                  <a:srgbClr val="394D53"/>
                </a:solidFill>
                <a:latin typeface="Arial"/>
                <a:cs typeface="Arial"/>
              </a:rPr>
              <a:t>user </a:t>
            </a:r>
            <a:r>
              <a:rPr sz="2600" spc="40" dirty="0">
                <a:solidFill>
                  <a:srgbClr val="394D53"/>
                </a:solidFill>
                <a:latin typeface="Arial"/>
                <a:cs typeface="Arial"/>
              </a:rPr>
              <a:t>could </a:t>
            </a:r>
            <a:r>
              <a:rPr sz="2600" spc="45" dirty="0">
                <a:solidFill>
                  <a:srgbClr val="394D53"/>
                </a:solidFill>
                <a:latin typeface="Arial"/>
                <a:cs typeface="Arial"/>
              </a:rPr>
              <a:t>call </a:t>
            </a:r>
            <a:r>
              <a:rPr sz="2600" spc="30" dirty="0">
                <a:solidFill>
                  <a:srgbClr val="394D53"/>
                </a:solidFill>
                <a:latin typeface="Arial"/>
                <a:cs typeface="Arial"/>
              </a:rPr>
              <a:t>on </a:t>
            </a:r>
            <a:r>
              <a:rPr sz="2600" spc="85" dirty="0">
                <a:solidFill>
                  <a:srgbClr val="394D53"/>
                </a:solidFill>
                <a:latin typeface="Arial"/>
                <a:cs typeface="Arial"/>
              </a:rPr>
              <a:t>the </a:t>
            </a:r>
            <a:r>
              <a:rPr sz="2600" spc="15" dirty="0">
                <a:solidFill>
                  <a:srgbClr val="394D53"/>
                </a:solidFill>
                <a:latin typeface="Arial"/>
                <a:cs typeface="Arial"/>
              </a:rPr>
              <a:t>command </a:t>
            </a:r>
            <a:r>
              <a:rPr sz="2600" spc="50" dirty="0">
                <a:solidFill>
                  <a:srgbClr val="394D53"/>
                </a:solidFill>
                <a:latin typeface="Arial"/>
                <a:cs typeface="Arial"/>
              </a:rPr>
              <a:t>line </a:t>
            </a:r>
            <a:r>
              <a:rPr sz="2600" spc="140" dirty="0">
                <a:solidFill>
                  <a:srgbClr val="394D53"/>
                </a:solidFill>
                <a:latin typeface="Arial"/>
                <a:cs typeface="Arial"/>
              </a:rPr>
              <a:t>to </a:t>
            </a:r>
            <a:r>
              <a:rPr sz="2600" spc="-10" dirty="0">
                <a:solidFill>
                  <a:srgbClr val="394D53"/>
                </a:solidFill>
                <a:latin typeface="Arial"/>
                <a:cs typeface="Arial"/>
              </a:rPr>
              <a:t>assemble  </a:t>
            </a:r>
            <a:r>
              <a:rPr sz="2600" spc="-20" dirty="0">
                <a:solidFill>
                  <a:srgbClr val="394D53"/>
                </a:solidFill>
                <a:latin typeface="Arial"/>
                <a:cs typeface="Arial"/>
              </a:rPr>
              <a:t>an</a:t>
            </a:r>
            <a:r>
              <a:rPr sz="2600" spc="-21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94D53"/>
                </a:solidFill>
                <a:latin typeface="Arial"/>
                <a:cs typeface="Arial"/>
              </a:rPr>
              <a:t>image.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94D53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810"/>
              </a:lnSpc>
              <a:spcBef>
                <a:spcPts val="1820"/>
              </a:spcBef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394D53"/>
                </a:solidFill>
                <a:latin typeface="Arial"/>
                <a:cs typeface="Arial"/>
              </a:rPr>
              <a:t>Using </a:t>
            </a:r>
            <a:r>
              <a:rPr sz="2600" spc="60" dirty="0">
                <a:solidFill>
                  <a:srgbClr val="394D53"/>
                </a:solidFill>
                <a:latin typeface="Arial"/>
                <a:cs typeface="Arial"/>
              </a:rPr>
              <a:t>docker </a:t>
            </a:r>
            <a:r>
              <a:rPr sz="2600" spc="50" dirty="0">
                <a:solidFill>
                  <a:srgbClr val="394D53"/>
                </a:solidFill>
                <a:latin typeface="Arial"/>
                <a:cs typeface="Arial"/>
              </a:rPr>
              <a:t>build </a:t>
            </a:r>
            <a:r>
              <a:rPr sz="2600" spc="10" dirty="0">
                <a:solidFill>
                  <a:srgbClr val="394D53"/>
                </a:solidFill>
                <a:latin typeface="Arial"/>
                <a:cs typeface="Arial"/>
              </a:rPr>
              <a:t>users </a:t>
            </a:r>
            <a:r>
              <a:rPr sz="2600" dirty="0">
                <a:solidFill>
                  <a:srgbClr val="394D53"/>
                </a:solidFill>
                <a:latin typeface="Arial"/>
                <a:cs typeface="Arial"/>
              </a:rPr>
              <a:t>can </a:t>
            </a:r>
            <a:r>
              <a:rPr sz="2600" spc="65" dirty="0">
                <a:solidFill>
                  <a:srgbClr val="394D53"/>
                </a:solidFill>
                <a:latin typeface="Arial"/>
                <a:cs typeface="Arial"/>
              </a:rPr>
              <a:t>create </a:t>
            </a:r>
            <a:r>
              <a:rPr sz="2600" spc="-15" dirty="0">
                <a:solidFill>
                  <a:srgbClr val="394D53"/>
                </a:solidFill>
                <a:latin typeface="Arial"/>
                <a:cs typeface="Arial"/>
              </a:rPr>
              <a:t>an </a:t>
            </a:r>
            <a:r>
              <a:rPr sz="2600" spc="55" dirty="0">
                <a:solidFill>
                  <a:srgbClr val="394D53"/>
                </a:solidFill>
                <a:latin typeface="Arial"/>
                <a:cs typeface="Arial"/>
              </a:rPr>
              <a:t>automated </a:t>
            </a:r>
            <a:r>
              <a:rPr sz="2600" spc="50" dirty="0">
                <a:solidFill>
                  <a:srgbClr val="394D53"/>
                </a:solidFill>
                <a:latin typeface="Arial"/>
                <a:cs typeface="Arial"/>
              </a:rPr>
              <a:t>build </a:t>
            </a:r>
            <a:r>
              <a:rPr sz="2600" spc="120" dirty="0">
                <a:solidFill>
                  <a:srgbClr val="394D53"/>
                </a:solidFill>
                <a:latin typeface="Arial"/>
                <a:cs typeface="Arial"/>
              </a:rPr>
              <a:t>that  </a:t>
            </a:r>
            <a:r>
              <a:rPr sz="2600" spc="35" dirty="0">
                <a:solidFill>
                  <a:srgbClr val="394D53"/>
                </a:solidFill>
                <a:latin typeface="Arial"/>
                <a:cs typeface="Arial"/>
              </a:rPr>
              <a:t>executes</a:t>
            </a:r>
            <a:r>
              <a:rPr sz="2600" spc="-114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600" spc="20" dirty="0">
                <a:solidFill>
                  <a:srgbClr val="394D53"/>
                </a:solidFill>
                <a:latin typeface="Arial"/>
                <a:cs typeface="Arial"/>
              </a:rPr>
              <a:t>several</a:t>
            </a:r>
            <a:r>
              <a:rPr sz="2600" spc="-13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600" spc="35" dirty="0">
                <a:solidFill>
                  <a:srgbClr val="394D53"/>
                </a:solidFill>
                <a:latin typeface="Arial"/>
                <a:cs typeface="Arial"/>
              </a:rPr>
              <a:t>command-line</a:t>
            </a:r>
            <a:r>
              <a:rPr sz="2600" spc="-12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394D53"/>
                </a:solidFill>
                <a:latin typeface="Arial"/>
                <a:cs typeface="Arial"/>
              </a:rPr>
              <a:t>instructions</a:t>
            </a:r>
            <a:r>
              <a:rPr sz="2600" spc="-12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394D53"/>
                </a:solidFill>
                <a:latin typeface="Arial"/>
                <a:cs typeface="Arial"/>
              </a:rPr>
              <a:t>in</a:t>
            </a:r>
            <a:r>
              <a:rPr sz="2600" spc="-12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94D53"/>
                </a:solidFill>
                <a:latin typeface="Arial"/>
                <a:cs typeface="Arial"/>
              </a:rPr>
              <a:t>succession.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94D53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ts val="2810"/>
              </a:lnSpc>
              <a:spcBef>
                <a:spcPts val="1820"/>
              </a:spcBef>
              <a:buChar char="•"/>
              <a:tabLst>
                <a:tab pos="241935" algn="l"/>
              </a:tabLst>
            </a:pPr>
            <a:r>
              <a:rPr sz="2600" spc="-20" dirty="0">
                <a:solidFill>
                  <a:srgbClr val="394D53"/>
                </a:solidFill>
                <a:latin typeface="Arial"/>
                <a:cs typeface="Arial"/>
              </a:rPr>
              <a:t>The </a:t>
            </a:r>
            <a:r>
              <a:rPr sz="2600" spc="60" dirty="0">
                <a:solidFill>
                  <a:srgbClr val="006FC0"/>
                </a:solidFill>
                <a:latin typeface="Arial"/>
                <a:cs typeface="Arial"/>
              </a:rPr>
              <a:t>docker </a:t>
            </a:r>
            <a:r>
              <a:rPr sz="2600" spc="50" dirty="0">
                <a:solidFill>
                  <a:srgbClr val="006FC0"/>
                </a:solidFill>
                <a:latin typeface="Arial"/>
                <a:cs typeface="Arial"/>
              </a:rPr>
              <a:t>build </a:t>
            </a:r>
            <a:r>
              <a:rPr sz="2600" spc="15" dirty="0">
                <a:solidFill>
                  <a:srgbClr val="394D53"/>
                </a:solidFill>
                <a:latin typeface="Arial"/>
                <a:cs typeface="Arial"/>
              </a:rPr>
              <a:t>command </a:t>
            </a:r>
            <a:r>
              <a:rPr sz="2600" spc="30" dirty="0">
                <a:solidFill>
                  <a:srgbClr val="394D53"/>
                </a:solidFill>
                <a:latin typeface="Arial"/>
                <a:cs typeface="Arial"/>
              </a:rPr>
              <a:t>builds </a:t>
            </a:r>
            <a:r>
              <a:rPr sz="2600" spc="-15" dirty="0">
                <a:solidFill>
                  <a:srgbClr val="394D53"/>
                </a:solidFill>
                <a:latin typeface="Arial"/>
                <a:cs typeface="Arial"/>
              </a:rPr>
              <a:t>an </a:t>
            </a:r>
            <a:r>
              <a:rPr sz="2600" spc="5" dirty="0">
                <a:solidFill>
                  <a:srgbClr val="394D53"/>
                </a:solidFill>
                <a:latin typeface="Arial"/>
                <a:cs typeface="Arial"/>
              </a:rPr>
              <a:t>image </a:t>
            </a:r>
            <a:r>
              <a:rPr sz="2600" spc="100" dirty="0">
                <a:solidFill>
                  <a:srgbClr val="394D53"/>
                </a:solidFill>
                <a:latin typeface="Arial"/>
                <a:cs typeface="Arial"/>
              </a:rPr>
              <a:t>from </a:t>
            </a:r>
            <a:r>
              <a:rPr sz="2600" spc="-60" dirty="0">
                <a:solidFill>
                  <a:srgbClr val="394D53"/>
                </a:solidFill>
                <a:latin typeface="Arial"/>
                <a:cs typeface="Arial"/>
              </a:rPr>
              <a:t>a </a:t>
            </a:r>
            <a:r>
              <a:rPr sz="2600" spc="55" dirty="0">
                <a:solidFill>
                  <a:srgbClr val="394D53"/>
                </a:solidFill>
                <a:latin typeface="Arial"/>
                <a:cs typeface="Arial"/>
              </a:rPr>
              <a:t>Dockerfile  </a:t>
            </a:r>
            <a:r>
              <a:rPr sz="2600" spc="-10" dirty="0">
                <a:solidFill>
                  <a:srgbClr val="394D53"/>
                </a:solidFill>
                <a:latin typeface="Arial"/>
                <a:cs typeface="Arial"/>
              </a:rPr>
              <a:t>and </a:t>
            </a:r>
            <a:r>
              <a:rPr sz="2600" spc="-60" dirty="0">
                <a:solidFill>
                  <a:srgbClr val="394D53"/>
                </a:solidFill>
                <a:latin typeface="Arial"/>
                <a:cs typeface="Arial"/>
              </a:rPr>
              <a:t>a</a:t>
            </a:r>
            <a:r>
              <a:rPr sz="2600" spc="-30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394D53"/>
                </a:solidFill>
                <a:latin typeface="Arial"/>
                <a:cs typeface="Arial"/>
              </a:rPr>
              <a:t>context.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48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60" dirty="0"/>
              <a:t>Docker </a:t>
            </a:r>
            <a:r>
              <a:rPr spc="10" dirty="0"/>
              <a:t>File </a:t>
            </a:r>
            <a:r>
              <a:rPr spc="245" dirty="0"/>
              <a:t>-</a:t>
            </a:r>
            <a:r>
              <a:rPr spc="-66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916939" y="1185509"/>
            <a:ext cx="6623684" cy="508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48990">
              <a:lnSpc>
                <a:spcPct val="107700"/>
              </a:lnSpc>
              <a:buChar char="•"/>
              <a:tabLst>
                <a:tab pos="241300" algn="l"/>
                <a:tab pos="241935" algn="l"/>
              </a:tabLst>
            </a:pPr>
            <a:r>
              <a:rPr sz="2200" spc="55" dirty="0">
                <a:solidFill>
                  <a:srgbClr val="394D53"/>
                </a:solidFill>
                <a:latin typeface="Arial"/>
                <a:cs typeface="Arial"/>
              </a:rPr>
              <a:t>Instructions  </a:t>
            </a:r>
            <a:r>
              <a:rPr sz="2200" spc="-60" dirty="0">
                <a:solidFill>
                  <a:srgbClr val="394D53"/>
                </a:solidFill>
                <a:latin typeface="Arial"/>
                <a:cs typeface="Arial"/>
              </a:rPr>
              <a:t>INSTRUCTION</a:t>
            </a:r>
            <a:r>
              <a:rPr sz="2200" spc="-16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94D53"/>
                </a:solidFill>
                <a:latin typeface="Arial"/>
                <a:cs typeface="Arial"/>
              </a:rPr>
              <a:t>arguments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90" dirty="0">
                <a:solidFill>
                  <a:srgbClr val="394D53"/>
                </a:solidFill>
                <a:latin typeface="Arial"/>
                <a:cs typeface="Arial"/>
              </a:rPr>
              <a:t>Eg.</a:t>
            </a:r>
            <a:r>
              <a:rPr sz="2200" spc="-11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394D53"/>
                </a:solidFill>
                <a:latin typeface="Arial"/>
                <a:cs typeface="Arial"/>
              </a:rPr>
              <a:t>RUN</a:t>
            </a:r>
            <a:r>
              <a:rPr sz="2200" spc="-10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94D53"/>
                </a:solidFill>
                <a:latin typeface="Arial"/>
                <a:cs typeface="Arial"/>
              </a:rPr>
              <a:t>echo</a:t>
            </a:r>
            <a:r>
              <a:rPr sz="2200" spc="-11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94D53"/>
                </a:solidFill>
                <a:latin typeface="Arial"/>
                <a:cs typeface="Arial"/>
              </a:rPr>
              <a:t>'we</a:t>
            </a:r>
            <a:r>
              <a:rPr sz="2200" spc="-114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94D53"/>
                </a:solidFill>
                <a:latin typeface="Arial"/>
                <a:cs typeface="Arial"/>
              </a:rPr>
              <a:t>are</a:t>
            </a:r>
            <a:r>
              <a:rPr sz="2200" spc="-10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94D53"/>
                </a:solidFill>
                <a:latin typeface="Arial"/>
                <a:cs typeface="Arial"/>
              </a:rPr>
              <a:t>running</a:t>
            </a:r>
            <a:r>
              <a:rPr sz="2200" spc="-11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94D53"/>
                </a:solidFill>
                <a:latin typeface="Arial"/>
                <a:cs typeface="Arial"/>
              </a:rPr>
              <a:t>some</a:t>
            </a:r>
            <a:r>
              <a:rPr sz="2200" spc="-114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270" dirty="0">
                <a:solidFill>
                  <a:srgbClr val="394D53"/>
                </a:solidFill>
                <a:latin typeface="Arial"/>
                <a:cs typeface="Arial"/>
              </a:rPr>
              <a:t>#</a:t>
            </a:r>
            <a:r>
              <a:rPr sz="2200" spc="-10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94D53"/>
                </a:solidFill>
                <a:latin typeface="Arial"/>
                <a:cs typeface="Arial"/>
              </a:rPr>
              <a:t>of</a:t>
            </a:r>
            <a:r>
              <a:rPr sz="2200" spc="-11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94D53"/>
                </a:solidFill>
                <a:latin typeface="Arial"/>
                <a:cs typeface="Arial"/>
              </a:rPr>
              <a:t>cool</a:t>
            </a:r>
            <a:r>
              <a:rPr sz="2200" spc="-114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394D53"/>
                </a:solidFill>
                <a:latin typeface="Lucida Sans Unicode"/>
                <a:cs typeface="Lucida Sans Unicode"/>
              </a:rPr>
              <a:t>things!’</a:t>
            </a:r>
            <a:endParaRPr sz="2200">
              <a:latin typeface="Lucida Sans Unicode"/>
              <a:cs typeface="Lucida Sans Unicode"/>
            </a:endParaRPr>
          </a:p>
          <a:p>
            <a:pPr marL="12700" marR="4163060">
              <a:lnSpc>
                <a:spcPct val="107700"/>
              </a:lnSpc>
              <a:spcBef>
                <a:spcPts val="15"/>
              </a:spcBef>
              <a:buChar char="•"/>
              <a:tabLst>
                <a:tab pos="241300" algn="l"/>
                <a:tab pos="241935" algn="l"/>
              </a:tabLst>
            </a:pPr>
            <a:r>
              <a:rPr sz="2200" spc="15" dirty="0">
                <a:solidFill>
                  <a:srgbClr val="394D53"/>
                </a:solidFill>
                <a:latin typeface="Arial"/>
                <a:cs typeface="Arial"/>
              </a:rPr>
              <a:t>Parser</a:t>
            </a:r>
            <a:r>
              <a:rPr sz="2200" spc="-18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94D53"/>
                </a:solidFill>
                <a:latin typeface="Arial"/>
                <a:cs typeface="Arial"/>
              </a:rPr>
              <a:t>directives:  </a:t>
            </a:r>
            <a:r>
              <a:rPr sz="2200" spc="-100" dirty="0">
                <a:solidFill>
                  <a:srgbClr val="394D53"/>
                </a:solidFill>
                <a:latin typeface="Arial"/>
                <a:cs typeface="Arial"/>
              </a:rPr>
              <a:t>FROM</a:t>
            </a:r>
            <a:r>
              <a:rPr sz="2200" spc="-15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394D53"/>
                </a:solidFill>
                <a:latin typeface="Arial"/>
                <a:cs typeface="Arial"/>
              </a:rPr>
              <a:t>ImageName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25" dirty="0">
                <a:solidFill>
                  <a:srgbClr val="394D53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45" dirty="0">
                <a:solidFill>
                  <a:srgbClr val="394D53"/>
                </a:solidFill>
                <a:latin typeface="Arial"/>
                <a:cs typeface="Arial"/>
              </a:rPr>
              <a:t>#Comment</a:t>
            </a:r>
            <a:endParaRPr sz="2200">
              <a:latin typeface="Arial"/>
              <a:cs typeface="Arial"/>
            </a:endParaRPr>
          </a:p>
          <a:p>
            <a:pPr marL="12700" marR="3305175">
              <a:lnSpc>
                <a:spcPts val="2860"/>
              </a:lnSpc>
              <a:spcBef>
                <a:spcPts val="114"/>
              </a:spcBef>
            </a:pPr>
            <a:r>
              <a:rPr sz="2200" spc="-100" dirty="0">
                <a:solidFill>
                  <a:srgbClr val="394D53"/>
                </a:solidFill>
                <a:latin typeface="Arial"/>
                <a:cs typeface="Arial"/>
              </a:rPr>
              <a:t>FROM </a:t>
            </a:r>
            <a:r>
              <a:rPr sz="2200" spc="25" dirty="0">
                <a:solidFill>
                  <a:srgbClr val="394D53"/>
                </a:solidFill>
                <a:latin typeface="Arial"/>
                <a:cs typeface="Arial"/>
              </a:rPr>
              <a:t>windowsservercore  </a:t>
            </a:r>
            <a:r>
              <a:rPr sz="2200" spc="-80" dirty="0">
                <a:solidFill>
                  <a:srgbClr val="394D53"/>
                </a:solidFill>
                <a:latin typeface="Arial"/>
                <a:cs typeface="Arial"/>
              </a:rPr>
              <a:t>COPY </a:t>
            </a:r>
            <a:r>
              <a:rPr sz="2200" spc="80" dirty="0">
                <a:solidFill>
                  <a:srgbClr val="394D53"/>
                </a:solidFill>
                <a:latin typeface="Arial"/>
                <a:cs typeface="Arial"/>
              </a:rPr>
              <a:t>testfile.txt</a:t>
            </a:r>
            <a:r>
              <a:rPr sz="2200" spc="-15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94D53"/>
                </a:solidFill>
                <a:latin typeface="Arial"/>
                <a:cs typeface="Arial"/>
              </a:rPr>
              <a:t>c:\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65" dirty="0">
                <a:solidFill>
                  <a:srgbClr val="394D53"/>
                </a:solidFill>
                <a:latin typeface="Arial"/>
                <a:cs typeface="Arial"/>
              </a:rPr>
              <a:t>RUN </a:t>
            </a:r>
            <a:r>
              <a:rPr sz="2200" spc="80" dirty="0">
                <a:solidFill>
                  <a:srgbClr val="394D53"/>
                </a:solidFill>
                <a:latin typeface="Arial"/>
                <a:cs typeface="Arial"/>
              </a:rPr>
              <a:t>dir</a:t>
            </a:r>
            <a:r>
              <a:rPr sz="2200" spc="-24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94D53"/>
                </a:solidFill>
                <a:latin typeface="Arial"/>
                <a:cs typeface="Arial"/>
              </a:rPr>
              <a:t>c:\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394D53"/>
                </a:solidFill>
                <a:latin typeface="Arial"/>
                <a:cs typeface="Arial"/>
              </a:rPr>
              <a:t>To</a:t>
            </a:r>
            <a:r>
              <a:rPr sz="2200" spc="-12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94D53"/>
                </a:solidFill>
                <a:latin typeface="Arial"/>
                <a:cs typeface="Arial"/>
              </a:rPr>
              <a:t>Build</a:t>
            </a:r>
            <a:r>
              <a:rPr sz="2200" spc="-13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94D53"/>
                </a:solidFill>
                <a:latin typeface="Arial"/>
                <a:cs typeface="Arial"/>
              </a:rPr>
              <a:t>image</a:t>
            </a:r>
            <a:r>
              <a:rPr sz="2200" spc="-11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94D53"/>
                </a:solidFill>
                <a:latin typeface="Arial"/>
                <a:cs typeface="Arial"/>
              </a:rPr>
              <a:t>using</a:t>
            </a:r>
            <a:r>
              <a:rPr sz="2200" spc="-12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94D53"/>
                </a:solidFill>
                <a:latin typeface="Arial"/>
                <a:cs typeface="Arial"/>
              </a:rPr>
              <a:t>this</a:t>
            </a:r>
            <a:r>
              <a:rPr sz="2200" spc="-11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94D53"/>
                </a:solidFill>
                <a:latin typeface="Arial"/>
                <a:cs typeface="Arial"/>
              </a:rPr>
              <a:t>file: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4872990" algn="l"/>
              </a:tabLst>
            </a:pPr>
            <a:r>
              <a:rPr sz="2200" spc="50" dirty="0">
                <a:solidFill>
                  <a:srgbClr val="394D53"/>
                </a:solidFill>
                <a:latin typeface="Arial"/>
                <a:cs typeface="Arial"/>
              </a:rPr>
              <a:t>docker </a:t>
            </a:r>
            <a:r>
              <a:rPr sz="2200" spc="40" dirty="0">
                <a:solidFill>
                  <a:srgbClr val="394D53"/>
                </a:solidFill>
                <a:latin typeface="Arial"/>
                <a:cs typeface="Arial"/>
              </a:rPr>
              <a:t>build</a:t>
            </a:r>
            <a:r>
              <a:rPr sz="2200" spc="-23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94D53"/>
                </a:solidFill>
                <a:latin typeface="Arial"/>
                <a:cs typeface="Arial"/>
              </a:rPr>
              <a:t>-f</a:t>
            </a:r>
            <a:r>
              <a:rPr sz="2200" spc="-9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94D53"/>
                </a:solidFill>
                <a:latin typeface="Arial"/>
                <a:cs typeface="Arial"/>
              </a:rPr>
              <a:t>/path/to/a/Dockerfile	</a:t>
            </a:r>
            <a:r>
              <a:rPr sz="2200" spc="-125" dirty="0">
                <a:solidFill>
                  <a:srgbClr val="394D53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06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848497" y="2727702"/>
            <a:ext cx="10377017" cy="783034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 algn="ctr">
              <a:lnSpc>
                <a:spcPct val="100000"/>
              </a:lnSpc>
            </a:pPr>
            <a:r>
              <a:rPr lang="en-US" spc="-80" dirty="0" smtClean="0"/>
              <a:t>Creating Dockerfile</a:t>
            </a:r>
            <a:endParaRPr spc="-80" dirty="0"/>
          </a:p>
        </p:txBody>
      </p:sp>
    </p:spTree>
    <p:extLst>
      <p:ext uri="{BB962C8B-B14F-4D97-AF65-F5344CB8AC3E}">
        <p14:creationId xmlns:p14="http://schemas.microsoft.com/office/powerpoint/2010/main" val="41734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78613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60" dirty="0"/>
              <a:t>Contents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916939" y="1214373"/>
            <a:ext cx="4510405" cy="4655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Introduction </a:t>
            </a:r>
            <a:r>
              <a:rPr sz="2800" spc="150" dirty="0">
                <a:solidFill>
                  <a:srgbClr val="394D53"/>
                </a:solidFill>
                <a:latin typeface="Arial"/>
                <a:cs typeface="Arial"/>
              </a:rPr>
              <a:t>to</a:t>
            </a:r>
            <a:r>
              <a:rPr sz="2800" spc="-38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Containers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394D53"/>
                </a:solidFill>
                <a:latin typeface="Arial"/>
                <a:cs typeface="Arial"/>
              </a:rPr>
              <a:t>What </a:t>
            </a: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is</a:t>
            </a:r>
            <a:r>
              <a:rPr sz="2800" spc="-31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Docker?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241935" algn="l"/>
              </a:tabLst>
            </a:pP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Docker</a:t>
            </a:r>
            <a:r>
              <a:rPr sz="2800" spc="-18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394D53"/>
                </a:solidFill>
                <a:latin typeface="Arial"/>
                <a:cs typeface="Arial"/>
              </a:rPr>
              <a:t>Architecture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241935" algn="l"/>
              </a:tabLst>
            </a:pP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Installing</a:t>
            </a:r>
            <a:r>
              <a:rPr sz="2800" spc="-19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Docker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241935" algn="l"/>
              </a:tabLst>
            </a:pP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Docker</a:t>
            </a:r>
            <a:r>
              <a:rPr sz="2800" spc="-20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Engine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har char="•"/>
              <a:tabLst>
                <a:tab pos="241935" algn="l"/>
              </a:tabLst>
            </a:pP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Docker</a:t>
            </a:r>
            <a:r>
              <a:rPr sz="2800" spc="-19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Images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241935" algn="l"/>
              </a:tabLst>
            </a:pP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Docker</a:t>
            </a:r>
            <a:r>
              <a:rPr sz="2800" spc="-20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File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241935" algn="l"/>
              </a:tabLst>
            </a:pP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Docker</a:t>
            </a:r>
            <a:r>
              <a:rPr sz="2800" spc="-204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Hub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har char="•"/>
              <a:tabLst>
                <a:tab pos="241935" algn="l"/>
              </a:tabLst>
            </a:pP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Docker</a:t>
            </a:r>
            <a:r>
              <a:rPr sz="2800" spc="-21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394D53"/>
                </a:solidFill>
                <a:latin typeface="Arial"/>
                <a:cs typeface="Arial"/>
              </a:rPr>
              <a:t>CLI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241935" algn="l"/>
              </a:tabLst>
            </a:pPr>
            <a:r>
              <a:rPr sz="2800" spc="35" dirty="0" smtClean="0">
                <a:solidFill>
                  <a:srgbClr val="394D53"/>
                </a:solidFill>
                <a:latin typeface="Arial"/>
                <a:cs typeface="Arial"/>
              </a:rPr>
              <a:t>Kubernetes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8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60" dirty="0"/>
              <a:t>Docker</a:t>
            </a:r>
            <a:r>
              <a:rPr spc="-254" dirty="0"/>
              <a:t> </a:t>
            </a:r>
            <a:r>
              <a:rPr spc="-10" dirty="0"/>
              <a:t>Hub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916939" y="1246378"/>
            <a:ext cx="9653905" cy="3522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Docker </a:t>
            </a:r>
            <a:r>
              <a:rPr sz="2800" spc="65" dirty="0">
                <a:solidFill>
                  <a:srgbClr val="394D53"/>
                </a:solidFill>
                <a:latin typeface="Arial"/>
                <a:cs typeface="Arial"/>
              </a:rPr>
              <a:t>registries 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hold</a:t>
            </a:r>
            <a:r>
              <a:rPr sz="2800" spc="-54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94D53"/>
                </a:solidFill>
                <a:latin typeface="Arial"/>
                <a:cs typeface="Arial"/>
              </a:rPr>
              <a:t>images.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ts val="3195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-35" dirty="0">
                <a:solidFill>
                  <a:srgbClr val="394D53"/>
                </a:solidFill>
                <a:latin typeface="Arial"/>
                <a:cs typeface="Arial"/>
              </a:rPr>
              <a:t>These </a:t>
            </a:r>
            <a:r>
              <a:rPr sz="2800" spc="30" dirty="0">
                <a:solidFill>
                  <a:srgbClr val="394D53"/>
                </a:solidFill>
                <a:latin typeface="Arial"/>
                <a:cs typeface="Arial"/>
              </a:rPr>
              <a:t>are </a:t>
            </a: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public </a:t>
            </a:r>
            <a:r>
              <a:rPr sz="2800" spc="110" dirty="0">
                <a:solidFill>
                  <a:srgbClr val="394D53"/>
                </a:solidFill>
                <a:latin typeface="Arial"/>
                <a:cs typeface="Arial"/>
              </a:rPr>
              <a:t>or </a:t>
            </a:r>
            <a:r>
              <a:rPr sz="2800" spc="75" dirty="0">
                <a:solidFill>
                  <a:srgbClr val="394D53"/>
                </a:solidFill>
                <a:latin typeface="Arial"/>
                <a:cs typeface="Arial"/>
              </a:rPr>
              <a:t>private </a:t>
            </a: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stores </a:t>
            </a:r>
            <a:r>
              <a:rPr sz="2800" spc="105" dirty="0">
                <a:solidFill>
                  <a:srgbClr val="394D53"/>
                </a:solidFill>
                <a:latin typeface="Arial"/>
                <a:cs typeface="Arial"/>
              </a:rPr>
              <a:t>from </a:t>
            </a: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which 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you </a:t>
            </a:r>
            <a:r>
              <a:rPr sz="2800" spc="9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upload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ts val="3195"/>
              </a:lnSpc>
            </a:pPr>
            <a:r>
              <a:rPr sz="2800" spc="105" dirty="0">
                <a:solidFill>
                  <a:srgbClr val="394D53"/>
                </a:solidFill>
                <a:latin typeface="Arial"/>
                <a:cs typeface="Arial"/>
              </a:rPr>
              <a:t>or 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download</a:t>
            </a:r>
            <a:r>
              <a:rPr sz="2800" spc="-40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images.</a:t>
            </a:r>
            <a:endParaRPr sz="2800">
              <a:latin typeface="Arial"/>
              <a:cs typeface="Arial"/>
            </a:endParaRPr>
          </a:p>
          <a:p>
            <a:pPr marL="241300" marR="6985" indent="-228600" algn="just">
              <a:lnSpc>
                <a:spcPts val="3020"/>
              </a:lnSpc>
              <a:spcBef>
                <a:spcPts val="1055"/>
              </a:spcBef>
              <a:buChar char="•"/>
              <a:tabLst>
                <a:tab pos="241935" algn="l"/>
              </a:tabLst>
            </a:pPr>
            <a:r>
              <a:rPr sz="2800" spc="-25" dirty="0">
                <a:solidFill>
                  <a:srgbClr val="394D53"/>
                </a:solidFill>
                <a:latin typeface="Arial"/>
                <a:cs typeface="Arial"/>
              </a:rPr>
              <a:t>The </a:t>
            </a: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public 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Docker </a:t>
            </a:r>
            <a:r>
              <a:rPr sz="2800" spc="95" dirty="0">
                <a:solidFill>
                  <a:srgbClr val="394D53"/>
                </a:solidFill>
                <a:latin typeface="Arial"/>
                <a:cs typeface="Arial"/>
              </a:rPr>
              <a:t>registry </a:t>
            </a: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is 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provided </a:t>
            </a:r>
            <a:r>
              <a:rPr sz="2800" spc="95" dirty="0">
                <a:solidFill>
                  <a:srgbClr val="394D53"/>
                </a:solidFill>
                <a:latin typeface="Arial"/>
                <a:cs typeface="Arial"/>
              </a:rPr>
              <a:t>with 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the 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Docker  </a:t>
            </a:r>
            <a:r>
              <a:rPr sz="2800" spc="-40" dirty="0">
                <a:solidFill>
                  <a:srgbClr val="394D53"/>
                </a:solidFill>
                <a:latin typeface="Arial"/>
                <a:cs typeface="Arial"/>
              </a:rPr>
              <a:t>Hub.</a:t>
            </a:r>
            <a:r>
              <a:rPr sz="2800" spc="-17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(hub.docker.com)</a:t>
            </a:r>
            <a:endParaRPr sz="2800">
              <a:latin typeface="Arial"/>
              <a:cs typeface="Arial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00"/>
              </a:spcBef>
              <a:buChar char="•"/>
              <a:tabLst>
                <a:tab pos="241935" algn="l"/>
              </a:tabLst>
            </a:pPr>
            <a:r>
              <a:rPr sz="2800" spc="155" dirty="0">
                <a:solidFill>
                  <a:srgbClr val="394D53"/>
                </a:solidFill>
                <a:latin typeface="Arial"/>
                <a:cs typeface="Arial"/>
              </a:rPr>
              <a:t>It</a:t>
            </a:r>
            <a:r>
              <a:rPr sz="2800" spc="-3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94D53"/>
                </a:solidFill>
                <a:latin typeface="Arial"/>
                <a:cs typeface="Arial"/>
              </a:rPr>
              <a:t>serves</a:t>
            </a:r>
            <a:r>
              <a:rPr sz="2800" spc="-2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394D53"/>
                </a:solidFill>
                <a:latin typeface="Arial"/>
                <a:cs typeface="Arial"/>
              </a:rPr>
              <a:t>a</a:t>
            </a:r>
            <a:r>
              <a:rPr sz="2800" spc="-4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huge</a:t>
            </a:r>
            <a:r>
              <a:rPr sz="2800" spc="-2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394D53"/>
                </a:solidFill>
                <a:latin typeface="Arial"/>
                <a:cs typeface="Arial"/>
              </a:rPr>
              <a:t>collection</a:t>
            </a:r>
            <a:r>
              <a:rPr sz="2800" spc="-2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of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existing</a:t>
            </a:r>
            <a:r>
              <a:rPr sz="2800" spc="-3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images</a:t>
            </a:r>
            <a:r>
              <a:rPr sz="2800" spc="-2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394D53"/>
                </a:solidFill>
                <a:latin typeface="Arial"/>
                <a:cs typeface="Arial"/>
              </a:rPr>
              <a:t>for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394D53"/>
                </a:solidFill>
                <a:latin typeface="Arial"/>
                <a:cs typeface="Arial"/>
              </a:rPr>
              <a:t>your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394D53"/>
                </a:solidFill>
                <a:latin typeface="Arial"/>
                <a:cs typeface="Arial"/>
              </a:rPr>
              <a:t>use.  </a:t>
            </a:r>
            <a:r>
              <a:rPr sz="2800" spc="-35" dirty="0">
                <a:solidFill>
                  <a:srgbClr val="394D53"/>
                </a:solidFill>
                <a:latin typeface="Arial"/>
                <a:cs typeface="Arial"/>
              </a:rPr>
              <a:t>These 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be images 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you 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create </a:t>
            </a:r>
            <a:r>
              <a:rPr sz="2800" spc="65" dirty="0">
                <a:solidFill>
                  <a:srgbClr val="394D53"/>
                </a:solidFill>
                <a:latin typeface="Arial"/>
                <a:cs typeface="Arial"/>
              </a:rPr>
              <a:t>yourself </a:t>
            </a:r>
            <a:r>
              <a:rPr sz="2800" spc="114" dirty="0">
                <a:solidFill>
                  <a:srgbClr val="394D53"/>
                </a:solidFill>
                <a:latin typeface="Arial"/>
                <a:cs typeface="Arial"/>
              </a:rPr>
              <a:t>or 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you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can 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use </a:t>
            </a:r>
            <a:r>
              <a:rPr sz="2800" spc="74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images</a:t>
            </a:r>
            <a:r>
              <a:rPr sz="2800" spc="-13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394D53"/>
                </a:solidFill>
                <a:latin typeface="Arial"/>
                <a:cs typeface="Arial"/>
              </a:rPr>
              <a:t>that</a:t>
            </a:r>
            <a:r>
              <a:rPr sz="2800" spc="-114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394D53"/>
                </a:solidFill>
                <a:latin typeface="Arial"/>
                <a:cs typeface="Arial"/>
              </a:rPr>
              <a:t>others</a:t>
            </a:r>
            <a:r>
              <a:rPr sz="2800" spc="-12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have</a:t>
            </a:r>
            <a:r>
              <a:rPr sz="2800" spc="-10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previously</a:t>
            </a:r>
            <a:r>
              <a:rPr sz="2800" spc="-10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created.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2582926" y="4826889"/>
            <a:ext cx="798639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15464" algn="l"/>
                <a:tab pos="2615565" algn="l"/>
                <a:tab pos="3422015" algn="l"/>
                <a:tab pos="5554345" algn="l"/>
                <a:tab pos="7653020" algn="l"/>
              </a:tabLst>
            </a:pP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r</a:t>
            </a:r>
            <a:r>
              <a:rPr sz="2800" spc="95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gistries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ar</a:t>
            </a: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100" dirty="0">
                <a:solidFill>
                  <a:srgbClr val="394D53"/>
                </a:solidFill>
                <a:latin typeface="Arial"/>
                <a:cs typeface="Arial"/>
              </a:rPr>
              <a:t>t</a:t>
            </a:r>
            <a:r>
              <a:rPr sz="2800" spc="215" dirty="0">
                <a:solidFill>
                  <a:srgbClr val="394D53"/>
                </a:solidFill>
                <a:latin typeface="Arial"/>
                <a:cs typeface="Arial"/>
              </a:rPr>
              <a:t>h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distribution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30" dirty="0">
                <a:solidFill>
                  <a:srgbClr val="394D53"/>
                </a:solidFill>
                <a:latin typeface="Arial"/>
                <a:cs typeface="Arial"/>
              </a:rPr>
              <a:t>c</a:t>
            </a: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o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mpo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394D53"/>
                </a:solidFill>
                <a:latin typeface="Arial"/>
                <a:cs typeface="Arial"/>
              </a:rPr>
              <a:t>n</a:t>
            </a:r>
            <a:r>
              <a:rPr sz="2800" spc="280" dirty="0">
                <a:solidFill>
                  <a:srgbClr val="394D53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85" dirty="0">
                <a:solidFill>
                  <a:srgbClr val="394D53"/>
                </a:solidFill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916939" y="4826889"/>
            <a:ext cx="149479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195"/>
              </a:lnSpc>
              <a:buChar char="•"/>
              <a:tabLst>
                <a:tab pos="241935" algn="l"/>
              </a:tabLst>
            </a:pP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Docker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ts val="3195"/>
              </a:lnSpc>
            </a:pP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Docker.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60" dirty="0"/>
              <a:t>Docker</a:t>
            </a:r>
            <a:r>
              <a:rPr spc="-260" dirty="0"/>
              <a:t> </a:t>
            </a:r>
            <a:r>
              <a:rPr spc="-55" dirty="0"/>
              <a:t>CLI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916939" y="1289050"/>
            <a:ext cx="96526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buChar char="•"/>
              <a:tabLst>
                <a:tab pos="241935" algn="l"/>
              </a:tabLst>
            </a:pPr>
            <a:r>
              <a:rPr sz="2800" spc="-25" dirty="0">
                <a:solidFill>
                  <a:srgbClr val="394D53"/>
                </a:solidFill>
                <a:latin typeface="Arial"/>
                <a:cs typeface="Arial"/>
              </a:rPr>
              <a:t>The 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CLI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makes </a:t>
            </a:r>
            <a:r>
              <a:rPr sz="2800" spc="-25" dirty="0">
                <a:solidFill>
                  <a:srgbClr val="394D53"/>
                </a:solidFill>
                <a:latin typeface="Arial"/>
                <a:cs typeface="Arial"/>
              </a:rPr>
              <a:t>use 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of </a:t>
            </a:r>
            <a:r>
              <a:rPr sz="2800" spc="95" dirty="0">
                <a:solidFill>
                  <a:srgbClr val="394D53"/>
                </a:solidFill>
                <a:latin typeface="Arial"/>
                <a:cs typeface="Arial"/>
              </a:rPr>
              <a:t>the 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Docker </a:t>
            </a:r>
            <a:r>
              <a:rPr sz="2800" spc="-140" dirty="0">
                <a:solidFill>
                  <a:srgbClr val="394D53"/>
                </a:solidFill>
                <a:latin typeface="Arial"/>
                <a:cs typeface="Arial"/>
              </a:rPr>
              <a:t>REST </a:t>
            </a: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API </a:t>
            </a:r>
            <a:r>
              <a:rPr sz="2800" spc="150" dirty="0">
                <a:solidFill>
                  <a:srgbClr val="394D53"/>
                </a:solidFill>
                <a:latin typeface="Arial"/>
                <a:cs typeface="Arial"/>
              </a:rPr>
              <a:t>to </a:t>
            </a:r>
            <a:r>
              <a:rPr sz="2800" spc="100" dirty="0">
                <a:solidFill>
                  <a:srgbClr val="394D53"/>
                </a:solidFill>
                <a:latin typeface="Arial"/>
                <a:cs typeface="Arial"/>
              </a:rPr>
              <a:t>control </a:t>
            </a:r>
            <a:r>
              <a:rPr sz="2800" spc="120" dirty="0">
                <a:solidFill>
                  <a:srgbClr val="394D53"/>
                </a:solidFill>
                <a:latin typeface="Arial"/>
                <a:cs typeface="Arial"/>
              </a:rPr>
              <a:t>or  </a:t>
            </a:r>
            <a:r>
              <a:rPr sz="2800" spc="100" dirty="0">
                <a:solidFill>
                  <a:srgbClr val="394D53"/>
                </a:solidFill>
                <a:latin typeface="Arial"/>
                <a:cs typeface="Arial"/>
              </a:rPr>
              <a:t>interact </a:t>
            </a:r>
            <a:r>
              <a:rPr sz="2800" spc="95" dirty="0">
                <a:solidFill>
                  <a:srgbClr val="394D53"/>
                </a:solidFill>
                <a:latin typeface="Arial"/>
                <a:cs typeface="Arial"/>
              </a:rPr>
              <a:t>with 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the 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Docker 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daemon </a:t>
            </a:r>
            <a:r>
              <a:rPr sz="2800" spc="85" dirty="0">
                <a:solidFill>
                  <a:srgbClr val="394D53"/>
                </a:solidFill>
                <a:latin typeface="Arial"/>
                <a:cs typeface="Arial"/>
              </a:rPr>
              <a:t>through </a:t>
            </a:r>
            <a:r>
              <a:rPr sz="2800" spc="70" dirty="0">
                <a:solidFill>
                  <a:srgbClr val="394D53"/>
                </a:solidFill>
                <a:latin typeface="Arial"/>
                <a:cs typeface="Arial"/>
              </a:rPr>
              <a:t>scripting </a:t>
            </a:r>
            <a:r>
              <a:rPr sz="2800" spc="114" dirty="0">
                <a:solidFill>
                  <a:srgbClr val="394D53"/>
                </a:solidFill>
                <a:latin typeface="Arial"/>
                <a:cs typeface="Arial"/>
              </a:rPr>
              <a:t>or  </a:t>
            </a:r>
            <a:r>
              <a:rPr sz="2800" spc="100" dirty="0">
                <a:solidFill>
                  <a:srgbClr val="394D53"/>
                </a:solidFill>
                <a:latin typeface="Arial"/>
                <a:cs typeface="Arial"/>
              </a:rPr>
              <a:t>direct </a:t>
            </a:r>
            <a:r>
              <a:rPr sz="2800" spc="-40" dirty="0">
                <a:solidFill>
                  <a:srgbClr val="394D53"/>
                </a:solidFill>
                <a:latin typeface="Arial"/>
                <a:cs typeface="Arial"/>
              </a:rPr>
              <a:t>CLI</a:t>
            </a:r>
            <a:r>
              <a:rPr sz="2800" spc="-40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commands.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916939" y="3037459"/>
            <a:ext cx="112204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55" dirty="0">
                <a:solidFill>
                  <a:srgbClr val="394D53"/>
                </a:solidFill>
                <a:latin typeface="Arial"/>
                <a:cs typeface="Arial"/>
              </a:rPr>
              <a:t>Ma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n</a:t>
            </a:r>
            <a:r>
              <a:rPr sz="2800" spc="100" dirty="0">
                <a:solidFill>
                  <a:srgbClr val="394D53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2334514" y="3037459"/>
            <a:ext cx="238379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09040" algn="l"/>
              </a:tabLst>
            </a:pPr>
            <a:r>
              <a:rPr sz="2800" spc="95" dirty="0">
                <a:solidFill>
                  <a:srgbClr val="394D53"/>
                </a:solidFill>
                <a:latin typeface="Arial"/>
                <a:cs typeface="Arial"/>
              </a:rPr>
              <a:t>ot</a:t>
            </a:r>
            <a:r>
              <a:rPr sz="2800" spc="135" dirty="0">
                <a:solidFill>
                  <a:srgbClr val="394D53"/>
                </a:solidFill>
                <a:latin typeface="Arial"/>
                <a:cs typeface="Arial"/>
              </a:rPr>
              <a:t>h</a:t>
            </a:r>
            <a:r>
              <a:rPr sz="2800" spc="80" dirty="0">
                <a:solidFill>
                  <a:srgbClr val="394D53"/>
                </a:solidFill>
                <a:latin typeface="Arial"/>
                <a:cs typeface="Arial"/>
              </a:rPr>
              <a:t>er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Docker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5014086" y="3037459"/>
            <a:ext cx="197040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7280529" y="3037459"/>
            <a:ext cx="90551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make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8483345" y="3037459"/>
            <a:ext cx="208470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97890" algn="l"/>
                <a:tab pos="1541145" algn="l"/>
              </a:tabLst>
            </a:pP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use	</a:t>
            </a:r>
            <a:r>
              <a:rPr sz="2800" spc="114" dirty="0">
                <a:solidFill>
                  <a:srgbClr val="394D53"/>
                </a:solidFill>
                <a:latin typeface="Arial"/>
                <a:cs typeface="Arial"/>
              </a:rPr>
              <a:t>o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100" dirty="0">
                <a:solidFill>
                  <a:srgbClr val="394D53"/>
                </a:solidFill>
                <a:latin typeface="Arial"/>
                <a:cs typeface="Arial"/>
              </a:rPr>
              <a:t>t</a:t>
            </a:r>
            <a:r>
              <a:rPr sz="2800" spc="204" dirty="0">
                <a:solidFill>
                  <a:srgbClr val="394D53"/>
                </a:solidFill>
                <a:latin typeface="Arial"/>
                <a:cs typeface="Arial"/>
              </a:rPr>
              <a:t>h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916939" y="3421507"/>
            <a:ext cx="6646545" cy="147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underlying </a:t>
            </a: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API 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and</a:t>
            </a:r>
            <a:r>
              <a:rPr sz="2800" spc="-459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394D53"/>
                </a:solidFill>
                <a:latin typeface="Arial"/>
                <a:cs typeface="Arial"/>
              </a:rPr>
              <a:t>CLI.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935" algn="l"/>
              </a:tabLst>
            </a:pPr>
            <a:r>
              <a:rPr sz="2800" spc="-25" dirty="0">
                <a:solidFill>
                  <a:srgbClr val="394D53"/>
                </a:solidFill>
                <a:latin typeface="Arial"/>
                <a:cs typeface="Arial"/>
              </a:rPr>
              <a:t>The</a:t>
            </a:r>
            <a:r>
              <a:rPr sz="2800" spc="-114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394D53"/>
                </a:solidFill>
                <a:latin typeface="Arial"/>
                <a:cs typeface="Arial"/>
              </a:rPr>
              <a:t>CLI</a:t>
            </a:r>
            <a:r>
              <a:rPr sz="2800" spc="-114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is</a:t>
            </a:r>
            <a:r>
              <a:rPr sz="2800" spc="-14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also</a:t>
            </a:r>
            <a:r>
              <a:rPr sz="2800" spc="-13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94D53"/>
                </a:solidFill>
                <a:latin typeface="Arial"/>
                <a:cs typeface="Arial"/>
              </a:rPr>
              <a:t>used</a:t>
            </a:r>
            <a:r>
              <a:rPr sz="2800" spc="-114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394D53"/>
                </a:solidFill>
                <a:latin typeface="Arial"/>
                <a:cs typeface="Arial"/>
              </a:rPr>
              <a:t>to</a:t>
            </a:r>
            <a:r>
              <a:rPr sz="2800" spc="-12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issue</a:t>
            </a:r>
            <a:r>
              <a:rPr sz="2800" spc="-14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commands.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62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907491" y="200812"/>
            <a:ext cx="10377017" cy="783034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lang="en-US" spc="55" dirty="0" smtClean="0"/>
              <a:t>Docker commands</a:t>
            </a:r>
            <a:endParaRPr spc="20" dirty="0"/>
          </a:p>
        </p:txBody>
      </p:sp>
      <p:sp>
        <p:nvSpPr>
          <p:cNvPr id="11" name="object 3"/>
          <p:cNvSpPr txBox="1"/>
          <p:nvPr/>
        </p:nvSpPr>
        <p:spPr>
          <a:xfrm>
            <a:off x="916939" y="1246378"/>
            <a:ext cx="7239000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41935" algn="l"/>
              </a:tabLst>
            </a:pP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docker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[options] command [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…]</a:t>
            </a:r>
          </a:p>
          <a:p>
            <a:pPr marL="241300" indent="-228600">
              <a:spcBef>
                <a:spcPts val="660"/>
              </a:spcBef>
              <a:buFontTx/>
              <a:buChar char="•"/>
              <a:tabLst>
                <a:tab pos="241935" algn="l"/>
              </a:tabLst>
            </a:pPr>
            <a:r>
              <a:rPr lang="en-US" sz="2800" dirty="0" err="1" smtClean="0">
                <a:latin typeface="Arial"/>
                <a:cs typeface="Arial"/>
              </a:rPr>
              <a:t>docker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build|tag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>
              <a:spcBef>
                <a:spcPts val="660"/>
              </a:spcBef>
              <a:buFontTx/>
              <a:buChar char="•"/>
              <a:tabLst>
                <a:tab pos="241935" algn="l"/>
              </a:tabLst>
            </a:pPr>
            <a:r>
              <a:rPr lang="en-US" sz="2800" dirty="0" err="1">
                <a:latin typeface="Arial"/>
                <a:cs typeface="Arial"/>
              </a:rPr>
              <a:t>d</a:t>
            </a:r>
            <a:r>
              <a:rPr lang="en-US" sz="2800" dirty="0" err="1" smtClean="0">
                <a:latin typeface="Arial"/>
                <a:cs typeface="Arial"/>
              </a:rPr>
              <a:t>ocker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pull|push</a:t>
            </a:r>
            <a:endParaRPr lang="en-US"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lang="en-US" sz="2800" dirty="0" err="1" smtClean="0">
                <a:latin typeface="Arial"/>
                <a:cs typeface="Arial"/>
              </a:rPr>
              <a:t>docker</a:t>
            </a:r>
            <a:r>
              <a:rPr lang="en-US" sz="2800" dirty="0" smtClean="0">
                <a:latin typeface="Arial"/>
                <a:cs typeface="Arial"/>
              </a:rPr>
              <a:t> run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lang="en-US" sz="2800" dirty="0" err="1">
                <a:latin typeface="Arial"/>
                <a:cs typeface="Arial"/>
              </a:rPr>
              <a:t>d</a:t>
            </a:r>
            <a:r>
              <a:rPr lang="en-US" sz="2800" dirty="0" err="1" smtClean="0">
                <a:latin typeface="Arial"/>
                <a:cs typeface="Arial"/>
              </a:rPr>
              <a:t>ocker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ps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lang="en-US" sz="2800" dirty="0" err="1">
                <a:latin typeface="Arial"/>
                <a:cs typeface="Arial"/>
              </a:rPr>
              <a:t>d</a:t>
            </a:r>
            <a:r>
              <a:rPr lang="en-US" sz="2800" dirty="0" err="1" smtClean="0">
                <a:latin typeface="Arial"/>
                <a:cs typeface="Arial"/>
              </a:rPr>
              <a:t>ocker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stop|start|restart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lang="en-US" sz="2800" dirty="0" err="1">
                <a:latin typeface="Arial"/>
                <a:cs typeface="Arial"/>
              </a:rPr>
              <a:t>d</a:t>
            </a:r>
            <a:r>
              <a:rPr lang="en-US" sz="2800" dirty="0" err="1" smtClean="0">
                <a:latin typeface="Arial"/>
                <a:cs typeface="Arial"/>
              </a:rPr>
              <a:t>ocker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rm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lang="en-US" sz="2800" dirty="0" err="1">
                <a:latin typeface="Arial"/>
                <a:cs typeface="Arial"/>
              </a:rPr>
              <a:t>d</a:t>
            </a:r>
            <a:r>
              <a:rPr lang="en-US" sz="2800" dirty="0" err="1" smtClean="0">
                <a:latin typeface="Arial"/>
                <a:cs typeface="Arial"/>
              </a:rPr>
              <a:t>ocker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rmi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lang="en-US" sz="2800" dirty="0" err="1">
                <a:latin typeface="Arial"/>
                <a:cs typeface="Arial"/>
              </a:rPr>
              <a:t>d</a:t>
            </a:r>
            <a:r>
              <a:rPr lang="en-US" sz="2800" dirty="0" err="1" smtClean="0">
                <a:latin typeface="Arial"/>
                <a:cs typeface="Arial"/>
              </a:rPr>
              <a:t>ocker</a:t>
            </a:r>
            <a:r>
              <a:rPr lang="en-US" sz="2800" dirty="0" smtClean="0">
                <a:latin typeface="Arial"/>
                <a:cs typeface="Arial"/>
              </a:rPr>
              <a:t> logs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6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833370">
              <a:lnSpc>
                <a:spcPct val="100000"/>
              </a:lnSpc>
            </a:pPr>
            <a:r>
              <a:rPr spc="60" dirty="0"/>
              <a:t>Docker</a:t>
            </a:r>
            <a:r>
              <a:rPr spc="-220" dirty="0"/>
              <a:t> </a:t>
            </a:r>
            <a:r>
              <a:rPr spc="140" dirty="0"/>
              <a:t>Architecture</a:t>
            </a:r>
          </a:p>
        </p:txBody>
      </p:sp>
      <p:sp>
        <p:nvSpPr>
          <p:cNvPr id="5" name="object 3"/>
          <p:cNvSpPr/>
          <p:nvPr/>
        </p:nvSpPr>
        <p:spPr>
          <a:xfrm>
            <a:off x="1010411" y="1237488"/>
            <a:ext cx="10171176" cy="5323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8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14287"/>
            <a:ext cx="91630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/>
          <p:nvPr/>
        </p:nvSpPr>
        <p:spPr>
          <a:xfrm>
            <a:off x="1399032" y="4334255"/>
            <a:ext cx="2790825" cy="17780"/>
          </a:xfrm>
          <a:custGeom>
            <a:avLst/>
            <a:gdLst/>
            <a:ahLst/>
            <a:cxnLst/>
            <a:rect l="l" t="t" r="r" b="b"/>
            <a:pathLst>
              <a:path w="2790825" h="17779">
                <a:moveTo>
                  <a:pt x="0" y="0"/>
                </a:moveTo>
                <a:lnTo>
                  <a:pt x="2790825" y="17526"/>
                </a:lnTo>
              </a:path>
            </a:pathLst>
          </a:custGeom>
          <a:ln w="57912">
            <a:solidFill>
              <a:srgbClr val="24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41985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z="3600" spc="-10" dirty="0"/>
              <a:t>What</a:t>
            </a:r>
            <a:r>
              <a:rPr sz="3600" spc="-180" dirty="0"/>
              <a:t> </a:t>
            </a:r>
            <a:r>
              <a:rPr sz="3600" spc="40" dirty="0"/>
              <a:t>are</a:t>
            </a:r>
            <a:r>
              <a:rPr sz="3600" spc="-190" dirty="0"/>
              <a:t> </a:t>
            </a:r>
            <a:r>
              <a:rPr sz="3600" spc="120" dirty="0"/>
              <a:t>the</a:t>
            </a:r>
            <a:r>
              <a:rPr sz="3600" spc="-180" dirty="0"/>
              <a:t> </a:t>
            </a:r>
            <a:r>
              <a:rPr sz="3600" spc="-10" dirty="0"/>
              <a:t>basics</a:t>
            </a:r>
            <a:r>
              <a:rPr sz="3600" spc="-200" dirty="0"/>
              <a:t> </a:t>
            </a:r>
            <a:r>
              <a:rPr sz="3600" spc="120" dirty="0"/>
              <a:t>of</a:t>
            </a:r>
            <a:r>
              <a:rPr sz="3600" spc="-180" dirty="0"/>
              <a:t> </a:t>
            </a:r>
            <a:r>
              <a:rPr sz="3600" spc="120" dirty="0"/>
              <a:t>the</a:t>
            </a:r>
            <a:r>
              <a:rPr sz="3600" spc="-180" dirty="0"/>
              <a:t> </a:t>
            </a:r>
            <a:r>
              <a:rPr sz="3600" spc="55" dirty="0"/>
              <a:t>Docker</a:t>
            </a:r>
            <a:r>
              <a:rPr sz="3600" spc="-175" dirty="0"/>
              <a:t> </a:t>
            </a:r>
            <a:r>
              <a:rPr sz="3600" spc="15" dirty="0"/>
              <a:t>system?</a:t>
            </a:r>
            <a:endParaRPr sz="3600"/>
          </a:p>
        </p:txBody>
      </p:sp>
      <p:sp>
        <p:nvSpPr>
          <p:cNvPr id="8" name="object 4"/>
          <p:cNvSpPr/>
          <p:nvPr/>
        </p:nvSpPr>
        <p:spPr>
          <a:xfrm>
            <a:off x="246888" y="3801998"/>
            <a:ext cx="1216660" cy="2484755"/>
          </a:xfrm>
          <a:custGeom>
            <a:avLst/>
            <a:gdLst/>
            <a:ahLst/>
            <a:cxnLst/>
            <a:rect l="l" t="t" r="r" b="b"/>
            <a:pathLst>
              <a:path w="1216660" h="2484754">
                <a:moveTo>
                  <a:pt x="0" y="0"/>
                </a:moveTo>
                <a:lnTo>
                  <a:pt x="0" y="2332482"/>
                </a:lnTo>
                <a:lnTo>
                  <a:pt x="4091" y="2350210"/>
                </a:lnTo>
                <a:lnTo>
                  <a:pt x="35450" y="2383752"/>
                </a:lnTo>
                <a:lnTo>
                  <a:pt x="94671" y="2413978"/>
                </a:lnTo>
                <a:lnTo>
                  <a:pt x="133589" y="2427562"/>
                </a:lnTo>
                <a:lnTo>
                  <a:pt x="178103" y="2439976"/>
                </a:lnTo>
                <a:lnTo>
                  <a:pt x="227757" y="2451104"/>
                </a:lnTo>
                <a:lnTo>
                  <a:pt x="282095" y="2460833"/>
                </a:lnTo>
                <a:lnTo>
                  <a:pt x="340661" y="2469049"/>
                </a:lnTo>
                <a:lnTo>
                  <a:pt x="402999" y="2475638"/>
                </a:lnTo>
                <a:lnTo>
                  <a:pt x="468651" y="2480486"/>
                </a:lnTo>
                <a:lnTo>
                  <a:pt x="537162" y="2483478"/>
                </a:lnTo>
                <a:lnTo>
                  <a:pt x="608076" y="2484501"/>
                </a:lnTo>
                <a:lnTo>
                  <a:pt x="678989" y="2483478"/>
                </a:lnTo>
                <a:lnTo>
                  <a:pt x="747500" y="2480486"/>
                </a:lnTo>
                <a:lnTo>
                  <a:pt x="813152" y="2475638"/>
                </a:lnTo>
                <a:lnTo>
                  <a:pt x="875490" y="2469049"/>
                </a:lnTo>
                <a:lnTo>
                  <a:pt x="934056" y="2460833"/>
                </a:lnTo>
                <a:lnTo>
                  <a:pt x="988394" y="2451104"/>
                </a:lnTo>
                <a:lnTo>
                  <a:pt x="1038048" y="2439976"/>
                </a:lnTo>
                <a:lnTo>
                  <a:pt x="1082562" y="2427562"/>
                </a:lnTo>
                <a:lnTo>
                  <a:pt x="1121480" y="2413978"/>
                </a:lnTo>
                <a:lnTo>
                  <a:pt x="1180701" y="2383752"/>
                </a:lnTo>
                <a:lnTo>
                  <a:pt x="1212060" y="2350210"/>
                </a:lnTo>
                <a:lnTo>
                  <a:pt x="1216152" y="2332482"/>
                </a:lnTo>
                <a:lnTo>
                  <a:pt x="1216152" y="152019"/>
                </a:lnTo>
                <a:lnTo>
                  <a:pt x="608076" y="152019"/>
                </a:lnTo>
                <a:lnTo>
                  <a:pt x="537162" y="150996"/>
                </a:lnTo>
                <a:lnTo>
                  <a:pt x="468651" y="148003"/>
                </a:lnTo>
                <a:lnTo>
                  <a:pt x="402999" y="143155"/>
                </a:lnTo>
                <a:lnTo>
                  <a:pt x="340661" y="136565"/>
                </a:lnTo>
                <a:lnTo>
                  <a:pt x="282095" y="128348"/>
                </a:lnTo>
                <a:lnTo>
                  <a:pt x="227757" y="118618"/>
                </a:lnTo>
                <a:lnTo>
                  <a:pt x="178103" y="107489"/>
                </a:lnTo>
                <a:lnTo>
                  <a:pt x="133589" y="95075"/>
                </a:lnTo>
                <a:lnTo>
                  <a:pt x="94671" y="81490"/>
                </a:lnTo>
                <a:lnTo>
                  <a:pt x="35450" y="51265"/>
                </a:lnTo>
                <a:lnTo>
                  <a:pt x="4091" y="17726"/>
                </a:lnTo>
                <a:lnTo>
                  <a:pt x="0" y="0"/>
                </a:lnTo>
                <a:close/>
              </a:path>
              <a:path w="1216660" h="2484754">
                <a:moveTo>
                  <a:pt x="1216152" y="0"/>
                </a:moveTo>
                <a:lnTo>
                  <a:pt x="1200092" y="34853"/>
                </a:lnTo>
                <a:lnTo>
                  <a:pt x="1154345" y="66849"/>
                </a:lnTo>
                <a:lnTo>
                  <a:pt x="1082562" y="95075"/>
                </a:lnTo>
                <a:lnTo>
                  <a:pt x="1038048" y="107489"/>
                </a:lnTo>
                <a:lnTo>
                  <a:pt x="988394" y="118618"/>
                </a:lnTo>
                <a:lnTo>
                  <a:pt x="934056" y="128348"/>
                </a:lnTo>
                <a:lnTo>
                  <a:pt x="875490" y="136565"/>
                </a:lnTo>
                <a:lnTo>
                  <a:pt x="813152" y="143155"/>
                </a:lnTo>
                <a:lnTo>
                  <a:pt x="747500" y="148003"/>
                </a:lnTo>
                <a:lnTo>
                  <a:pt x="678989" y="150996"/>
                </a:lnTo>
                <a:lnTo>
                  <a:pt x="608076" y="152019"/>
                </a:lnTo>
                <a:lnTo>
                  <a:pt x="1216152" y="152019"/>
                </a:lnTo>
                <a:lnTo>
                  <a:pt x="12161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246888" y="3649979"/>
            <a:ext cx="1216660" cy="304165"/>
          </a:xfrm>
          <a:custGeom>
            <a:avLst/>
            <a:gdLst/>
            <a:ahLst/>
            <a:cxnLst/>
            <a:rect l="l" t="t" r="r" b="b"/>
            <a:pathLst>
              <a:path w="1216660" h="304164">
                <a:moveTo>
                  <a:pt x="608076" y="0"/>
                </a:moveTo>
                <a:lnTo>
                  <a:pt x="537162" y="1022"/>
                </a:lnTo>
                <a:lnTo>
                  <a:pt x="468651" y="4015"/>
                </a:lnTo>
                <a:lnTo>
                  <a:pt x="402999" y="8863"/>
                </a:lnTo>
                <a:lnTo>
                  <a:pt x="340661" y="15453"/>
                </a:lnTo>
                <a:lnTo>
                  <a:pt x="282095" y="23670"/>
                </a:lnTo>
                <a:lnTo>
                  <a:pt x="227757" y="33400"/>
                </a:lnTo>
                <a:lnTo>
                  <a:pt x="178103" y="44529"/>
                </a:lnTo>
                <a:lnTo>
                  <a:pt x="133589" y="56943"/>
                </a:lnTo>
                <a:lnTo>
                  <a:pt x="94671" y="70528"/>
                </a:lnTo>
                <a:lnTo>
                  <a:pt x="35450" y="100753"/>
                </a:lnTo>
                <a:lnTo>
                  <a:pt x="4091" y="134292"/>
                </a:lnTo>
                <a:lnTo>
                  <a:pt x="0" y="152019"/>
                </a:lnTo>
                <a:lnTo>
                  <a:pt x="4091" y="169745"/>
                </a:lnTo>
                <a:lnTo>
                  <a:pt x="35450" y="203284"/>
                </a:lnTo>
                <a:lnTo>
                  <a:pt x="94671" y="233509"/>
                </a:lnTo>
                <a:lnTo>
                  <a:pt x="133589" y="247094"/>
                </a:lnTo>
                <a:lnTo>
                  <a:pt x="178103" y="259508"/>
                </a:lnTo>
                <a:lnTo>
                  <a:pt x="227757" y="270637"/>
                </a:lnTo>
                <a:lnTo>
                  <a:pt x="282095" y="280367"/>
                </a:lnTo>
                <a:lnTo>
                  <a:pt x="340661" y="288584"/>
                </a:lnTo>
                <a:lnTo>
                  <a:pt x="402999" y="295174"/>
                </a:lnTo>
                <a:lnTo>
                  <a:pt x="468651" y="300022"/>
                </a:lnTo>
                <a:lnTo>
                  <a:pt x="537162" y="303015"/>
                </a:lnTo>
                <a:lnTo>
                  <a:pt x="608076" y="304038"/>
                </a:lnTo>
                <a:lnTo>
                  <a:pt x="678989" y="303015"/>
                </a:lnTo>
                <a:lnTo>
                  <a:pt x="747500" y="300022"/>
                </a:lnTo>
                <a:lnTo>
                  <a:pt x="813152" y="295174"/>
                </a:lnTo>
                <a:lnTo>
                  <a:pt x="875490" y="288584"/>
                </a:lnTo>
                <a:lnTo>
                  <a:pt x="934056" y="280367"/>
                </a:lnTo>
                <a:lnTo>
                  <a:pt x="988394" y="270637"/>
                </a:lnTo>
                <a:lnTo>
                  <a:pt x="1038048" y="259508"/>
                </a:lnTo>
                <a:lnTo>
                  <a:pt x="1082562" y="247094"/>
                </a:lnTo>
                <a:lnTo>
                  <a:pt x="1121480" y="233509"/>
                </a:lnTo>
                <a:lnTo>
                  <a:pt x="1180701" y="203284"/>
                </a:lnTo>
                <a:lnTo>
                  <a:pt x="1212060" y="169745"/>
                </a:lnTo>
                <a:lnTo>
                  <a:pt x="1216152" y="152019"/>
                </a:lnTo>
                <a:lnTo>
                  <a:pt x="1212060" y="134292"/>
                </a:lnTo>
                <a:lnTo>
                  <a:pt x="1180701" y="100753"/>
                </a:lnTo>
                <a:lnTo>
                  <a:pt x="1121480" y="70528"/>
                </a:lnTo>
                <a:lnTo>
                  <a:pt x="1082562" y="56943"/>
                </a:lnTo>
                <a:lnTo>
                  <a:pt x="1038048" y="44529"/>
                </a:lnTo>
                <a:lnTo>
                  <a:pt x="988394" y="33400"/>
                </a:lnTo>
                <a:lnTo>
                  <a:pt x="934056" y="23670"/>
                </a:lnTo>
                <a:lnTo>
                  <a:pt x="875490" y="15453"/>
                </a:lnTo>
                <a:lnTo>
                  <a:pt x="813152" y="8863"/>
                </a:lnTo>
                <a:lnTo>
                  <a:pt x="747500" y="4015"/>
                </a:lnTo>
                <a:lnTo>
                  <a:pt x="678989" y="1022"/>
                </a:lnTo>
                <a:lnTo>
                  <a:pt x="608076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246888" y="3649979"/>
            <a:ext cx="1216660" cy="304165"/>
          </a:xfrm>
          <a:custGeom>
            <a:avLst/>
            <a:gdLst/>
            <a:ahLst/>
            <a:cxnLst/>
            <a:rect l="l" t="t" r="r" b="b"/>
            <a:pathLst>
              <a:path w="1216660" h="304164">
                <a:moveTo>
                  <a:pt x="1216152" y="152019"/>
                </a:moveTo>
                <a:lnTo>
                  <a:pt x="1200092" y="186872"/>
                </a:lnTo>
                <a:lnTo>
                  <a:pt x="1154345" y="218868"/>
                </a:lnTo>
                <a:lnTo>
                  <a:pt x="1082562" y="247094"/>
                </a:lnTo>
                <a:lnTo>
                  <a:pt x="1038048" y="259508"/>
                </a:lnTo>
                <a:lnTo>
                  <a:pt x="988394" y="270637"/>
                </a:lnTo>
                <a:lnTo>
                  <a:pt x="934056" y="280367"/>
                </a:lnTo>
                <a:lnTo>
                  <a:pt x="875490" y="288584"/>
                </a:lnTo>
                <a:lnTo>
                  <a:pt x="813152" y="295174"/>
                </a:lnTo>
                <a:lnTo>
                  <a:pt x="747500" y="300022"/>
                </a:lnTo>
                <a:lnTo>
                  <a:pt x="678989" y="303015"/>
                </a:lnTo>
                <a:lnTo>
                  <a:pt x="608076" y="304038"/>
                </a:lnTo>
                <a:lnTo>
                  <a:pt x="537162" y="303015"/>
                </a:lnTo>
                <a:lnTo>
                  <a:pt x="468651" y="300022"/>
                </a:lnTo>
                <a:lnTo>
                  <a:pt x="402999" y="295174"/>
                </a:lnTo>
                <a:lnTo>
                  <a:pt x="340661" y="288584"/>
                </a:lnTo>
                <a:lnTo>
                  <a:pt x="282095" y="280367"/>
                </a:lnTo>
                <a:lnTo>
                  <a:pt x="227757" y="270637"/>
                </a:lnTo>
                <a:lnTo>
                  <a:pt x="178103" y="259508"/>
                </a:lnTo>
                <a:lnTo>
                  <a:pt x="133589" y="247094"/>
                </a:lnTo>
                <a:lnTo>
                  <a:pt x="94671" y="233509"/>
                </a:lnTo>
                <a:lnTo>
                  <a:pt x="35450" y="203284"/>
                </a:lnTo>
                <a:lnTo>
                  <a:pt x="4091" y="169745"/>
                </a:lnTo>
                <a:lnTo>
                  <a:pt x="0" y="152019"/>
                </a:lnTo>
                <a:lnTo>
                  <a:pt x="4091" y="134292"/>
                </a:lnTo>
                <a:lnTo>
                  <a:pt x="35450" y="100753"/>
                </a:lnTo>
                <a:lnTo>
                  <a:pt x="94671" y="70528"/>
                </a:lnTo>
                <a:lnTo>
                  <a:pt x="133589" y="56943"/>
                </a:lnTo>
                <a:lnTo>
                  <a:pt x="178103" y="44529"/>
                </a:lnTo>
                <a:lnTo>
                  <a:pt x="227757" y="33400"/>
                </a:lnTo>
                <a:lnTo>
                  <a:pt x="282095" y="23670"/>
                </a:lnTo>
                <a:lnTo>
                  <a:pt x="340661" y="15453"/>
                </a:lnTo>
                <a:lnTo>
                  <a:pt x="402999" y="8863"/>
                </a:lnTo>
                <a:lnTo>
                  <a:pt x="468651" y="4015"/>
                </a:lnTo>
                <a:lnTo>
                  <a:pt x="537162" y="1022"/>
                </a:lnTo>
                <a:lnTo>
                  <a:pt x="608076" y="0"/>
                </a:lnTo>
                <a:lnTo>
                  <a:pt x="678989" y="1022"/>
                </a:lnTo>
                <a:lnTo>
                  <a:pt x="747500" y="4015"/>
                </a:lnTo>
                <a:lnTo>
                  <a:pt x="813152" y="8863"/>
                </a:lnTo>
                <a:lnTo>
                  <a:pt x="875490" y="15453"/>
                </a:lnTo>
                <a:lnTo>
                  <a:pt x="934056" y="23670"/>
                </a:lnTo>
                <a:lnTo>
                  <a:pt x="988394" y="33400"/>
                </a:lnTo>
                <a:lnTo>
                  <a:pt x="1038048" y="44529"/>
                </a:lnTo>
                <a:lnTo>
                  <a:pt x="1082562" y="56943"/>
                </a:lnTo>
                <a:lnTo>
                  <a:pt x="1121480" y="70528"/>
                </a:lnTo>
                <a:lnTo>
                  <a:pt x="1180701" y="100753"/>
                </a:lnTo>
                <a:lnTo>
                  <a:pt x="1212060" y="134292"/>
                </a:lnTo>
                <a:lnTo>
                  <a:pt x="1216152" y="152019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246888" y="3801998"/>
            <a:ext cx="1216660" cy="2484755"/>
          </a:xfrm>
          <a:custGeom>
            <a:avLst/>
            <a:gdLst/>
            <a:ahLst/>
            <a:cxnLst/>
            <a:rect l="l" t="t" r="r" b="b"/>
            <a:pathLst>
              <a:path w="1216660" h="2484754">
                <a:moveTo>
                  <a:pt x="1216152" y="0"/>
                </a:moveTo>
                <a:lnTo>
                  <a:pt x="1216152" y="2332482"/>
                </a:lnTo>
                <a:lnTo>
                  <a:pt x="1212060" y="2350210"/>
                </a:lnTo>
                <a:lnTo>
                  <a:pt x="1180701" y="2383752"/>
                </a:lnTo>
                <a:lnTo>
                  <a:pt x="1121480" y="2413978"/>
                </a:lnTo>
                <a:lnTo>
                  <a:pt x="1082562" y="2427562"/>
                </a:lnTo>
                <a:lnTo>
                  <a:pt x="1038048" y="2439976"/>
                </a:lnTo>
                <a:lnTo>
                  <a:pt x="988394" y="2451104"/>
                </a:lnTo>
                <a:lnTo>
                  <a:pt x="934056" y="2460833"/>
                </a:lnTo>
                <a:lnTo>
                  <a:pt x="875490" y="2469049"/>
                </a:lnTo>
                <a:lnTo>
                  <a:pt x="813152" y="2475638"/>
                </a:lnTo>
                <a:lnTo>
                  <a:pt x="747500" y="2480486"/>
                </a:lnTo>
                <a:lnTo>
                  <a:pt x="678989" y="2483478"/>
                </a:lnTo>
                <a:lnTo>
                  <a:pt x="608076" y="2484501"/>
                </a:lnTo>
                <a:lnTo>
                  <a:pt x="537162" y="2483478"/>
                </a:lnTo>
                <a:lnTo>
                  <a:pt x="468651" y="2480486"/>
                </a:lnTo>
                <a:lnTo>
                  <a:pt x="402999" y="2475638"/>
                </a:lnTo>
                <a:lnTo>
                  <a:pt x="340661" y="2469049"/>
                </a:lnTo>
                <a:lnTo>
                  <a:pt x="282095" y="2460833"/>
                </a:lnTo>
                <a:lnTo>
                  <a:pt x="227757" y="2451104"/>
                </a:lnTo>
                <a:lnTo>
                  <a:pt x="178103" y="2439976"/>
                </a:lnTo>
                <a:lnTo>
                  <a:pt x="133589" y="2427562"/>
                </a:lnTo>
                <a:lnTo>
                  <a:pt x="94671" y="2413978"/>
                </a:lnTo>
                <a:lnTo>
                  <a:pt x="35450" y="2383752"/>
                </a:lnTo>
                <a:lnTo>
                  <a:pt x="4091" y="2350210"/>
                </a:lnTo>
                <a:lnTo>
                  <a:pt x="0" y="2332482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 txBox="1"/>
          <p:nvPr/>
        </p:nvSpPr>
        <p:spPr>
          <a:xfrm>
            <a:off x="337515" y="5150611"/>
            <a:ext cx="1031875" cy="751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</a:pP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Source 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Code 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Rep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5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600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85" dirty="0">
                <a:solidFill>
                  <a:srgbClr val="FFFFFF"/>
                </a:solidFill>
                <a:latin typeface="Arial"/>
                <a:cs typeface="Arial"/>
              </a:rPr>
              <a:t>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356615" y="4105655"/>
            <a:ext cx="963294" cy="827405"/>
          </a:xfrm>
          <a:custGeom>
            <a:avLst/>
            <a:gdLst/>
            <a:ahLst/>
            <a:cxnLst/>
            <a:rect l="l" t="t" r="r" b="b"/>
            <a:pathLst>
              <a:path w="963294" h="827404">
                <a:moveTo>
                  <a:pt x="963168" y="0"/>
                </a:moveTo>
                <a:lnTo>
                  <a:pt x="0" y="0"/>
                </a:lnTo>
                <a:lnTo>
                  <a:pt x="0" y="782828"/>
                </a:lnTo>
                <a:lnTo>
                  <a:pt x="57759" y="798961"/>
                </a:lnTo>
                <a:lnTo>
                  <a:pt x="110920" y="811198"/>
                </a:lnTo>
                <a:lnTo>
                  <a:pt x="159900" y="819824"/>
                </a:lnTo>
                <a:lnTo>
                  <a:pt x="205119" y="825125"/>
                </a:lnTo>
                <a:lnTo>
                  <a:pt x="246992" y="827385"/>
                </a:lnTo>
                <a:lnTo>
                  <a:pt x="285940" y="826891"/>
                </a:lnTo>
                <a:lnTo>
                  <a:pt x="356728" y="818778"/>
                </a:lnTo>
                <a:lnTo>
                  <a:pt x="420828" y="803070"/>
                </a:lnTo>
                <a:lnTo>
                  <a:pt x="481583" y="782050"/>
                </a:lnTo>
                <a:lnTo>
                  <a:pt x="573762" y="745552"/>
                </a:lnTo>
                <a:lnTo>
                  <a:pt x="606439" y="733203"/>
                </a:lnTo>
                <a:lnTo>
                  <a:pt x="677227" y="709943"/>
                </a:lnTo>
                <a:lnTo>
                  <a:pt x="716175" y="699603"/>
                </a:lnTo>
                <a:lnTo>
                  <a:pt x="758048" y="690503"/>
                </a:lnTo>
                <a:lnTo>
                  <a:pt x="803267" y="682928"/>
                </a:lnTo>
                <a:lnTo>
                  <a:pt x="852247" y="677164"/>
                </a:lnTo>
                <a:lnTo>
                  <a:pt x="905408" y="673496"/>
                </a:lnTo>
                <a:lnTo>
                  <a:pt x="963168" y="672211"/>
                </a:lnTo>
                <a:lnTo>
                  <a:pt x="96316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356615" y="4105655"/>
            <a:ext cx="963294" cy="827405"/>
          </a:xfrm>
          <a:custGeom>
            <a:avLst/>
            <a:gdLst/>
            <a:ahLst/>
            <a:cxnLst/>
            <a:rect l="l" t="t" r="r" b="b"/>
            <a:pathLst>
              <a:path w="963294" h="827404">
                <a:moveTo>
                  <a:pt x="0" y="0"/>
                </a:moveTo>
                <a:lnTo>
                  <a:pt x="963168" y="0"/>
                </a:lnTo>
                <a:lnTo>
                  <a:pt x="963168" y="672211"/>
                </a:lnTo>
                <a:lnTo>
                  <a:pt x="905408" y="673496"/>
                </a:lnTo>
                <a:lnTo>
                  <a:pt x="852247" y="677164"/>
                </a:lnTo>
                <a:lnTo>
                  <a:pt x="803267" y="682928"/>
                </a:lnTo>
                <a:lnTo>
                  <a:pt x="758048" y="690503"/>
                </a:lnTo>
                <a:lnTo>
                  <a:pt x="716175" y="699603"/>
                </a:lnTo>
                <a:lnTo>
                  <a:pt x="677227" y="709943"/>
                </a:lnTo>
                <a:lnTo>
                  <a:pt x="640788" y="721239"/>
                </a:lnTo>
                <a:lnTo>
                  <a:pt x="573762" y="745552"/>
                </a:lnTo>
                <a:lnTo>
                  <a:pt x="511752" y="770261"/>
                </a:lnTo>
                <a:lnTo>
                  <a:pt x="481583" y="782050"/>
                </a:lnTo>
                <a:lnTo>
                  <a:pt x="420828" y="803070"/>
                </a:lnTo>
                <a:lnTo>
                  <a:pt x="356728" y="818778"/>
                </a:lnTo>
                <a:lnTo>
                  <a:pt x="285940" y="826891"/>
                </a:lnTo>
                <a:lnTo>
                  <a:pt x="246992" y="827385"/>
                </a:lnTo>
                <a:lnTo>
                  <a:pt x="205119" y="825125"/>
                </a:lnTo>
                <a:lnTo>
                  <a:pt x="159900" y="819824"/>
                </a:lnTo>
                <a:lnTo>
                  <a:pt x="110920" y="811198"/>
                </a:lnTo>
                <a:lnTo>
                  <a:pt x="57759" y="798961"/>
                </a:lnTo>
                <a:lnTo>
                  <a:pt x="0" y="78282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 txBox="1"/>
          <p:nvPr/>
        </p:nvSpPr>
        <p:spPr>
          <a:xfrm>
            <a:off x="471017" y="4155947"/>
            <a:ext cx="73342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b="1" u="heavy" spc="6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u="heavy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u="heavy" spc="10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u="heavy" spc="6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b="1" u="heavy" spc="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u="heavy" spc="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u="heavy" spc="5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u="heavy" spc="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u="heavy" spc="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u="heavy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2"/>
          <p:cNvSpPr/>
          <p:nvPr/>
        </p:nvSpPr>
        <p:spPr>
          <a:xfrm>
            <a:off x="3331464" y="5452871"/>
            <a:ext cx="1938655" cy="528955"/>
          </a:xfrm>
          <a:custGeom>
            <a:avLst/>
            <a:gdLst/>
            <a:ahLst/>
            <a:cxnLst/>
            <a:rect l="l" t="t" r="r" b="b"/>
            <a:pathLst>
              <a:path w="1938654" h="528954">
                <a:moveTo>
                  <a:pt x="0" y="528827"/>
                </a:moveTo>
                <a:lnTo>
                  <a:pt x="1938527" y="528827"/>
                </a:lnTo>
                <a:lnTo>
                  <a:pt x="1938527" y="0"/>
                </a:lnTo>
                <a:lnTo>
                  <a:pt x="0" y="0"/>
                </a:lnTo>
                <a:lnTo>
                  <a:pt x="0" y="528827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3331464" y="5452871"/>
            <a:ext cx="1938655" cy="559435"/>
          </a:xfrm>
          <a:custGeom>
            <a:avLst/>
            <a:gdLst/>
            <a:ahLst/>
            <a:cxnLst/>
            <a:rect l="l" t="t" r="r" b="b"/>
            <a:pathLst>
              <a:path w="1938654" h="559435">
                <a:moveTo>
                  <a:pt x="0" y="559307"/>
                </a:moveTo>
                <a:lnTo>
                  <a:pt x="1938527" y="559307"/>
                </a:lnTo>
                <a:lnTo>
                  <a:pt x="193852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 txBox="1"/>
          <p:nvPr/>
        </p:nvSpPr>
        <p:spPr>
          <a:xfrm>
            <a:off x="3617721" y="5594705"/>
            <a:ext cx="1364615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Engine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5"/>
          <p:cNvSpPr/>
          <p:nvPr/>
        </p:nvSpPr>
        <p:spPr>
          <a:xfrm>
            <a:off x="10588752" y="1176782"/>
            <a:ext cx="1172210" cy="1732914"/>
          </a:xfrm>
          <a:custGeom>
            <a:avLst/>
            <a:gdLst/>
            <a:ahLst/>
            <a:cxnLst/>
            <a:rect l="l" t="t" r="r" b="b"/>
            <a:pathLst>
              <a:path w="1172209" h="1732914">
                <a:moveTo>
                  <a:pt x="0" y="0"/>
                </a:moveTo>
                <a:lnTo>
                  <a:pt x="0" y="1585976"/>
                </a:lnTo>
                <a:lnTo>
                  <a:pt x="4566" y="1604376"/>
                </a:lnTo>
                <a:lnTo>
                  <a:pt x="39446" y="1638980"/>
                </a:lnTo>
                <a:lnTo>
                  <a:pt x="104996" y="1669744"/>
                </a:lnTo>
                <a:lnTo>
                  <a:pt x="147898" y="1683344"/>
                </a:lnTo>
                <a:lnTo>
                  <a:pt x="196819" y="1695575"/>
                </a:lnTo>
                <a:lnTo>
                  <a:pt x="251209" y="1706298"/>
                </a:lnTo>
                <a:lnTo>
                  <a:pt x="310520" y="1715378"/>
                </a:lnTo>
                <a:lnTo>
                  <a:pt x="374202" y="1722679"/>
                </a:lnTo>
                <a:lnTo>
                  <a:pt x="441705" y="1728063"/>
                </a:lnTo>
                <a:lnTo>
                  <a:pt x="512480" y="1731393"/>
                </a:lnTo>
                <a:lnTo>
                  <a:pt x="585977" y="1732533"/>
                </a:lnTo>
                <a:lnTo>
                  <a:pt x="659475" y="1731393"/>
                </a:lnTo>
                <a:lnTo>
                  <a:pt x="730250" y="1728063"/>
                </a:lnTo>
                <a:lnTo>
                  <a:pt x="797753" y="1722679"/>
                </a:lnTo>
                <a:lnTo>
                  <a:pt x="861435" y="1715378"/>
                </a:lnTo>
                <a:lnTo>
                  <a:pt x="920746" y="1706298"/>
                </a:lnTo>
                <a:lnTo>
                  <a:pt x="975136" y="1695575"/>
                </a:lnTo>
                <a:lnTo>
                  <a:pt x="1024057" y="1683344"/>
                </a:lnTo>
                <a:lnTo>
                  <a:pt x="1066959" y="1669744"/>
                </a:lnTo>
                <a:lnTo>
                  <a:pt x="1103293" y="1654910"/>
                </a:lnTo>
                <a:lnTo>
                  <a:pt x="1154057" y="1622090"/>
                </a:lnTo>
                <a:lnTo>
                  <a:pt x="1171955" y="1585976"/>
                </a:lnTo>
                <a:lnTo>
                  <a:pt x="1171955" y="146430"/>
                </a:lnTo>
                <a:lnTo>
                  <a:pt x="585977" y="146430"/>
                </a:lnTo>
                <a:lnTo>
                  <a:pt x="512480" y="145290"/>
                </a:lnTo>
                <a:lnTo>
                  <a:pt x="441705" y="141960"/>
                </a:lnTo>
                <a:lnTo>
                  <a:pt x="374202" y="136577"/>
                </a:lnTo>
                <a:lnTo>
                  <a:pt x="310520" y="129279"/>
                </a:lnTo>
                <a:lnTo>
                  <a:pt x="251209" y="120202"/>
                </a:lnTo>
                <a:lnTo>
                  <a:pt x="196819" y="109484"/>
                </a:lnTo>
                <a:lnTo>
                  <a:pt x="147898" y="97261"/>
                </a:lnTo>
                <a:lnTo>
                  <a:pt x="104996" y="83671"/>
                </a:lnTo>
                <a:lnTo>
                  <a:pt x="68662" y="68850"/>
                </a:lnTo>
                <a:lnTo>
                  <a:pt x="17898" y="36064"/>
                </a:lnTo>
                <a:lnTo>
                  <a:pt x="4566" y="18373"/>
                </a:lnTo>
                <a:lnTo>
                  <a:pt x="0" y="0"/>
                </a:lnTo>
                <a:close/>
              </a:path>
              <a:path w="1172209" h="1732914">
                <a:moveTo>
                  <a:pt x="1171955" y="0"/>
                </a:moveTo>
                <a:lnTo>
                  <a:pt x="1154057" y="36064"/>
                </a:lnTo>
                <a:lnTo>
                  <a:pt x="1103293" y="68850"/>
                </a:lnTo>
                <a:lnTo>
                  <a:pt x="1066959" y="83671"/>
                </a:lnTo>
                <a:lnTo>
                  <a:pt x="1024057" y="97261"/>
                </a:lnTo>
                <a:lnTo>
                  <a:pt x="975136" y="109484"/>
                </a:lnTo>
                <a:lnTo>
                  <a:pt x="920746" y="120202"/>
                </a:lnTo>
                <a:lnTo>
                  <a:pt x="861435" y="129279"/>
                </a:lnTo>
                <a:lnTo>
                  <a:pt x="797753" y="136577"/>
                </a:lnTo>
                <a:lnTo>
                  <a:pt x="730250" y="141960"/>
                </a:lnTo>
                <a:lnTo>
                  <a:pt x="659475" y="145290"/>
                </a:lnTo>
                <a:lnTo>
                  <a:pt x="585977" y="146430"/>
                </a:lnTo>
                <a:lnTo>
                  <a:pt x="1171955" y="146430"/>
                </a:lnTo>
                <a:lnTo>
                  <a:pt x="117195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10588752" y="1030224"/>
            <a:ext cx="1172210" cy="293370"/>
          </a:xfrm>
          <a:custGeom>
            <a:avLst/>
            <a:gdLst/>
            <a:ahLst/>
            <a:cxnLst/>
            <a:rect l="l" t="t" r="r" b="b"/>
            <a:pathLst>
              <a:path w="1172209" h="293369">
                <a:moveTo>
                  <a:pt x="585977" y="0"/>
                </a:moveTo>
                <a:lnTo>
                  <a:pt x="512480" y="1140"/>
                </a:lnTo>
                <a:lnTo>
                  <a:pt x="441705" y="4470"/>
                </a:lnTo>
                <a:lnTo>
                  <a:pt x="374202" y="9854"/>
                </a:lnTo>
                <a:lnTo>
                  <a:pt x="310520" y="17155"/>
                </a:lnTo>
                <a:lnTo>
                  <a:pt x="251209" y="26235"/>
                </a:lnTo>
                <a:lnTo>
                  <a:pt x="196819" y="36958"/>
                </a:lnTo>
                <a:lnTo>
                  <a:pt x="147898" y="49189"/>
                </a:lnTo>
                <a:lnTo>
                  <a:pt x="104996" y="62789"/>
                </a:lnTo>
                <a:lnTo>
                  <a:pt x="68662" y="77623"/>
                </a:lnTo>
                <a:lnTo>
                  <a:pt x="17898" y="110443"/>
                </a:lnTo>
                <a:lnTo>
                  <a:pt x="0" y="146558"/>
                </a:lnTo>
                <a:lnTo>
                  <a:pt x="4566" y="164931"/>
                </a:lnTo>
                <a:lnTo>
                  <a:pt x="39446" y="199493"/>
                </a:lnTo>
                <a:lnTo>
                  <a:pt x="104996" y="230229"/>
                </a:lnTo>
                <a:lnTo>
                  <a:pt x="147898" y="243819"/>
                </a:lnTo>
                <a:lnTo>
                  <a:pt x="196819" y="256042"/>
                </a:lnTo>
                <a:lnTo>
                  <a:pt x="251209" y="266760"/>
                </a:lnTo>
                <a:lnTo>
                  <a:pt x="310520" y="275837"/>
                </a:lnTo>
                <a:lnTo>
                  <a:pt x="374202" y="283135"/>
                </a:lnTo>
                <a:lnTo>
                  <a:pt x="441705" y="288518"/>
                </a:lnTo>
                <a:lnTo>
                  <a:pt x="512480" y="291848"/>
                </a:lnTo>
                <a:lnTo>
                  <a:pt x="585977" y="292988"/>
                </a:lnTo>
                <a:lnTo>
                  <a:pt x="659475" y="291848"/>
                </a:lnTo>
                <a:lnTo>
                  <a:pt x="730250" y="288518"/>
                </a:lnTo>
                <a:lnTo>
                  <a:pt x="797753" y="283135"/>
                </a:lnTo>
                <a:lnTo>
                  <a:pt x="861435" y="275837"/>
                </a:lnTo>
                <a:lnTo>
                  <a:pt x="920746" y="266760"/>
                </a:lnTo>
                <a:lnTo>
                  <a:pt x="975136" y="256042"/>
                </a:lnTo>
                <a:lnTo>
                  <a:pt x="1024057" y="243819"/>
                </a:lnTo>
                <a:lnTo>
                  <a:pt x="1066959" y="230229"/>
                </a:lnTo>
                <a:lnTo>
                  <a:pt x="1103293" y="215408"/>
                </a:lnTo>
                <a:lnTo>
                  <a:pt x="1154057" y="182622"/>
                </a:lnTo>
                <a:lnTo>
                  <a:pt x="1171955" y="146558"/>
                </a:lnTo>
                <a:lnTo>
                  <a:pt x="1167389" y="128157"/>
                </a:lnTo>
                <a:lnTo>
                  <a:pt x="1132509" y="93553"/>
                </a:lnTo>
                <a:lnTo>
                  <a:pt x="1066959" y="62789"/>
                </a:lnTo>
                <a:lnTo>
                  <a:pt x="1024057" y="49189"/>
                </a:lnTo>
                <a:lnTo>
                  <a:pt x="975136" y="36958"/>
                </a:lnTo>
                <a:lnTo>
                  <a:pt x="920746" y="26235"/>
                </a:lnTo>
                <a:lnTo>
                  <a:pt x="861435" y="17155"/>
                </a:lnTo>
                <a:lnTo>
                  <a:pt x="797753" y="9854"/>
                </a:lnTo>
                <a:lnTo>
                  <a:pt x="730250" y="4470"/>
                </a:lnTo>
                <a:lnTo>
                  <a:pt x="659475" y="1140"/>
                </a:lnTo>
                <a:lnTo>
                  <a:pt x="585977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10588752" y="1030224"/>
            <a:ext cx="1172210" cy="293370"/>
          </a:xfrm>
          <a:custGeom>
            <a:avLst/>
            <a:gdLst/>
            <a:ahLst/>
            <a:cxnLst/>
            <a:rect l="l" t="t" r="r" b="b"/>
            <a:pathLst>
              <a:path w="1172209" h="293369">
                <a:moveTo>
                  <a:pt x="1171955" y="146558"/>
                </a:moveTo>
                <a:lnTo>
                  <a:pt x="1154057" y="182622"/>
                </a:lnTo>
                <a:lnTo>
                  <a:pt x="1103293" y="215408"/>
                </a:lnTo>
                <a:lnTo>
                  <a:pt x="1066959" y="230229"/>
                </a:lnTo>
                <a:lnTo>
                  <a:pt x="1024057" y="243819"/>
                </a:lnTo>
                <a:lnTo>
                  <a:pt x="975136" y="256042"/>
                </a:lnTo>
                <a:lnTo>
                  <a:pt x="920746" y="266760"/>
                </a:lnTo>
                <a:lnTo>
                  <a:pt x="861435" y="275837"/>
                </a:lnTo>
                <a:lnTo>
                  <a:pt x="797753" y="283135"/>
                </a:lnTo>
                <a:lnTo>
                  <a:pt x="730250" y="288518"/>
                </a:lnTo>
                <a:lnTo>
                  <a:pt x="659475" y="291848"/>
                </a:lnTo>
                <a:lnTo>
                  <a:pt x="585977" y="292988"/>
                </a:lnTo>
                <a:lnTo>
                  <a:pt x="512480" y="291848"/>
                </a:lnTo>
                <a:lnTo>
                  <a:pt x="441705" y="288518"/>
                </a:lnTo>
                <a:lnTo>
                  <a:pt x="374202" y="283135"/>
                </a:lnTo>
                <a:lnTo>
                  <a:pt x="310520" y="275837"/>
                </a:lnTo>
                <a:lnTo>
                  <a:pt x="251209" y="266760"/>
                </a:lnTo>
                <a:lnTo>
                  <a:pt x="196819" y="256042"/>
                </a:lnTo>
                <a:lnTo>
                  <a:pt x="147898" y="243819"/>
                </a:lnTo>
                <a:lnTo>
                  <a:pt x="104996" y="230229"/>
                </a:lnTo>
                <a:lnTo>
                  <a:pt x="68662" y="215408"/>
                </a:lnTo>
                <a:lnTo>
                  <a:pt x="17898" y="182622"/>
                </a:lnTo>
                <a:lnTo>
                  <a:pt x="0" y="146558"/>
                </a:lnTo>
                <a:lnTo>
                  <a:pt x="4566" y="128157"/>
                </a:lnTo>
                <a:lnTo>
                  <a:pt x="39446" y="93553"/>
                </a:lnTo>
                <a:lnTo>
                  <a:pt x="104996" y="62789"/>
                </a:lnTo>
                <a:lnTo>
                  <a:pt x="147898" y="49189"/>
                </a:lnTo>
                <a:lnTo>
                  <a:pt x="196819" y="36958"/>
                </a:lnTo>
                <a:lnTo>
                  <a:pt x="251209" y="26235"/>
                </a:lnTo>
                <a:lnTo>
                  <a:pt x="310520" y="17155"/>
                </a:lnTo>
                <a:lnTo>
                  <a:pt x="374202" y="9854"/>
                </a:lnTo>
                <a:lnTo>
                  <a:pt x="441705" y="4470"/>
                </a:lnTo>
                <a:lnTo>
                  <a:pt x="512480" y="1140"/>
                </a:lnTo>
                <a:lnTo>
                  <a:pt x="585977" y="0"/>
                </a:lnTo>
                <a:lnTo>
                  <a:pt x="659475" y="1140"/>
                </a:lnTo>
                <a:lnTo>
                  <a:pt x="730250" y="4470"/>
                </a:lnTo>
                <a:lnTo>
                  <a:pt x="797753" y="9854"/>
                </a:lnTo>
                <a:lnTo>
                  <a:pt x="861435" y="17155"/>
                </a:lnTo>
                <a:lnTo>
                  <a:pt x="920746" y="26235"/>
                </a:lnTo>
                <a:lnTo>
                  <a:pt x="975136" y="36958"/>
                </a:lnTo>
                <a:lnTo>
                  <a:pt x="1024057" y="49189"/>
                </a:lnTo>
                <a:lnTo>
                  <a:pt x="1066959" y="62789"/>
                </a:lnTo>
                <a:lnTo>
                  <a:pt x="1103293" y="77623"/>
                </a:lnTo>
                <a:lnTo>
                  <a:pt x="1154057" y="110443"/>
                </a:lnTo>
                <a:lnTo>
                  <a:pt x="1171955" y="14655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10588752" y="1176782"/>
            <a:ext cx="1172210" cy="1732914"/>
          </a:xfrm>
          <a:custGeom>
            <a:avLst/>
            <a:gdLst/>
            <a:ahLst/>
            <a:cxnLst/>
            <a:rect l="l" t="t" r="r" b="b"/>
            <a:pathLst>
              <a:path w="1172209" h="1732914">
                <a:moveTo>
                  <a:pt x="1171955" y="0"/>
                </a:moveTo>
                <a:lnTo>
                  <a:pt x="1171955" y="1585976"/>
                </a:lnTo>
                <a:lnTo>
                  <a:pt x="1167389" y="1604376"/>
                </a:lnTo>
                <a:lnTo>
                  <a:pt x="1132509" y="1638980"/>
                </a:lnTo>
                <a:lnTo>
                  <a:pt x="1066959" y="1669744"/>
                </a:lnTo>
                <a:lnTo>
                  <a:pt x="1024057" y="1683344"/>
                </a:lnTo>
                <a:lnTo>
                  <a:pt x="975136" y="1695575"/>
                </a:lnTo>
                <a:lnTo>
                  <a:pt x="920746" y="1706298"/>
                </a:lnTo>
                <a:lnTo>
                  <a:pt x="861435" y="1715378"/>
                </a:lnTo>
                <a:lnTo>
                  <a:pt x="797753" y="1722679"/>
                </a:lnTo>
                <a:lnTo>
                  <a:pt x="730250" y="1728063"/>
                </a:lnTo>
                <a:lnTo>
                  <a:pt x="659475" y="1731393"/>
                </a:lnTo>
                <a:lnTo>
                  <a:pt x="585977" y="1732533"/>
                </a:lnTo>
                <a:lnTo>
                  <a:pt x="512480" y="1731393"/>
                </a:lnTo>
                <a:lnTo>
                  <a:pt x="441705" y="1728063"/>
                </a:lnTo>
                <a:lnTo>
                  <a:pt x="374202" y="1722679"/>
                </a:lnTo>
                <a:lnTo>
                  <a:pt x="310520" y="1715378"/>
                </a:lnTo>
                <a:lnTo>
                  <a:pt x="251209" y="1706298"/>
                </a:lnTo>
                <a:lnTo>
                  <a:pt x="196819" y="1695575"/>
                </a:lnTo>
                <a:lnTo>
                  <a:pt x="147898" y="1683344"/>
                </a:lnTo>
                <a:lnTo>
                  <a:pt x="104996" y="1669744"/>
                </a:lnTo>
                <a:lnTo>
                  <a:pt x="68662" y="1654910"/>
                </a:lnTo>
                <a:lnTo>
                  <a:pt x="17898" y="1622090"/>
                </a:lnTo>
                <a:lnTo>
                  <a:pt x="0" y="158597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 txBox="1"/>
          <p:nvPr/>
        </p:nvSpPr>
        <p:spPr>
          <a:xfrm>
            <a:off x="10766552" y="1830832"/>
            <a:ext cx="820419" cy="87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</a:pP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Docker 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1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ainer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Image 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Registry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4102608" y="3438144"/>
            <a:ext cx="173990" cy="2014855"/>
          </a:xfrm>
          <a:custGeom>
            <a:avLst/>
            <a:gdLst/>
            <a:ahLst/>
            <a:cxnLst/>
            <a:rect l="l" t="t" r="r" b="b"/>
            <a:pathLst>
              <a:path w="173989" h="2014854">
                <a:moveTo>
                  <a:pt x="86867" y="115823"/>
                </a:moveTo>
                <a:lnTo>
                  <a:pt x="57912" y="135127"/>
                </a:lnTo>
                <a:lnTo>
                  <a:pt x="57912" y="2014473"/>
                </a:lnTo>
                <a:lnTo>
                  <a:pt x="115824" y="2014473"/>
                </a:lnTo>
                <a:lnTo>
                  <a:pt x="115824" y="135127"/>
                </a:lnTo>
                <a:lnTo>
                  <a:pt x="86867" y="115823"/>
                </a:lnTo>
                <a:close/>
              </a:path>
              <a:path w="173989" h="2014854">
                <a:moveTo>
                  <a:pt x="86867" y="0"/>
                </a:moveTo>
                <a:lnTo>
                  <a:pt x="0" y="173735"/>
                </a:lnTo>
                <a:lnTo>
                  <a:pt x="57911" y="135127"/>
                </a:lnTo>
                <a:lnTo>
                  <a:pt x="57912" y="115823"/>
                </a:lnTo>
                <a:lnTo>
                  <a:pt x="144779" y="115823"/>
                </a:lnTo>
                <a:lnTo>
                  <a:pt x="86867" y="0"/>
                </a:lnTo>
                <a:close/>
              </a:path>
              <a:path w="173989" h="2014854">
                <a:moveTo>
                  <a:pt x="144779" y="115823"/>
                </a:moveTo>
                <a:lnTo>
                  <a:pt x="115824" y="115823"/>
                </a:lnTo>
                <a:lnTo>
                  <a:pt x="115824" y="135127"/>
                </a:lnTo>
                <a:lnTo>
                  <a:pt x="173736" y="173735"/>
                </a:lnTo>
                <a:lnTo>
                  <a:pt x="144779" y="115823"/>
                </a:lnTo>
                <a:close/>
              </a:path>
              <a:path w="173989" h="2014854">
                <a:moveTo>
                  <a:pt x="86867" y="115823"/>
                </a:moveTo>
                <a:lnTo>
                  <a:pt x="57912" y="115823"/>
                </a:lnTo>
                <a:lnTo>
                  <a:pt x="57912" y="135127"/>
                </a:lnTo>
                <a:lnTo>
                  <a:pt x="86867" y="115823"/>
                </a:lnTo>
                <a:close/>
              </a:path>
              <a:path w="173989" h="2014854">
                <a:moveTo>
                  <a:pt x="115824" y="115823"/>
                </a:moveTo>
                <a:lnTo>
                  <a:pt x="86867" y="115823"/>
                </a:lnTo>
                <a:lnTo>
                  <a:pt x="115824" y="135127"/>
                </a:lnTo>
                <a:lnTo>
                  <a:pt x="115824" y="115823"/>
                </a:lnTo>
                <a:close/>
              </a:path>
            </a:pathLst>
          </a:custGeom>
          <a:solidFill>
            <a:srgbClr val="394D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 txBox="1"/>
          <p:nvPr/>
        </p:nvSpPr>
        <p:spPr>
          <a:xfrm>
            <a:off x="2839339" y="3815588"/>
            <a:ext cx="73088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i="1" spc="-90" dirty="0">
                <a:solidFill>
                  <a:srgbClr val="394D53"/>
                </a:solidFill>
                <a:latin typeface="Lucida Sans"/>
                <a:cs typeface="Lucida Sans"/>
              </a:rPr>
              <a:t>Build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26" name="object 22"/>
          <p:cNvSpPr/>
          <p:nvPr/>
        </p:nvSpPr>
        <p:spPr>
          <a:xfrm>
            <a:off x="10383011" y="4762500"/>
            <a:ext cx="419100" cy="1416050"/>
          </a:xfrm>
          <a:custGeom>
            <a:avLst/>
            <a:gdLst/>
            <a:ahLst/>
            <a:cxnLst/>
            <a:rect l="l" t="t" r="r" b="b"/>
            <a:pathLst>
              <a:path w="419100" h="1416050">
                <a:moveTo>
                  <a:pt x="0" y="1415795"/>
                </a:moveTo>
                <a:lnTo>
                  <a:pt x="419100" y="1415795"/>
                </a:lnTo>
                <a:lnTo>
                  <a:pt x="419100" y="0"/>
                </a:lnTo>
                <a:lnTo>
                  <a:pt x="0" y="0"/>
                </a:lnTo>
                <a:lnTo>
                  <a:pt x="0" y="1415795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10383011" y="4762500"/>
            <a:ext cx="419100" cy="1416050"/>
          </a:xfrm>
          <a:custGeom>
            <a:avLst/>
            <a:gdLst/>
            <a:ahLst/>
            <a:cxnLst/>
            <a:rect l="l" t="t" r="r" b="b"/>
            <a:pathLst>
              <a:path w="419100" h="1416050">
                <a:moveTo>
                  <a:pt x="0" y="1415795"/>
                </a:moveTo>
                <a:lnTo>
                  <a:pt x="419100" y="1415795"/>
                </a:lnTo>
                <a:lnTo>
                  <a:pt x="419100" y="0"/>
                </a:lnTo>
                <a:lnTo>
                  <a:pt x="0" y="0"/>
                </a:lnTo>
                <a:lnTo>
                  <a:pt x="0" y="141579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 txBox="1"/>
          <p:nvPr/>
        </p:nvSpPr>
        <p:spPr>
          <a:xfrm>
            <a:off x="10469611" y="5126228"/>
            <a:ext cx="228600" cy="6877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cker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5"/>
          <p:cNvSpPr/>
          <p:nvPr/>
        </p:nvSpPr>
        <p:spPr>
          <a:xfrm>
            <a:off x="8436864" y="6185915"/>
            <a:ext cx="3154680" cy="417830"/>
          </a:xfrm>
          <a:custGeom>
            <a:avLst/>
            <a:gdLst/>
            <a:ahLst/>
            <a:cxnLst/>
            <a:rect l="l" t="t" r="r" b="b"/>
            <a:pathLst>
              <a:path w="3154679" h="417829">
                <a:moveTo>
                  <a:pt x="0" y="417576"/>
                </a:moveTo>
                <a:lnTo>
                  <a:pt x="3154679" y="417576"/>
                </a:lnTo>
                <a:lnTo>
                  <a:pt x="3154679" y="0"/>
                </a:lnTo>
                <a:lnTo>
                  <a:pt x="0" y="0"/>
                </a:lnTo>
                <a:lnTo>
                  <a:pt x="0" y="417576"/>
                </a:lnTo>
                <a:close/>
              </a:path>
            </a:pathLst>
          </a:custGeom>
          <a:solidFill>
            <a:srgbClr val="F40C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8436864" y="6185915"/>
            <a:ext cx="3154680" cy="417830"/>
          </a:xfrm>
          <a:custGeom>
            <a:avLst/>
            <a:gdLst/>
            <a:ahLst/>
            <a:cxnLst/>
            <a:rect l="l" t="t" r="r" b="b"/>
            <a:pathLst>
              <a:path w="3154679" h="417829">
                <a:moveTo>
                  <a:pt x="0" y="417576"/>
                </a:moveTo>
                <a:lnTo>
                  <a:pt x="3154679" y="417576"/>
                </a:lnTo>
                <a:lnTo>
                  <a:pt x="3154679" y="0"/>
                </a:lnTo>
                <a:lnTo>
                  <a:pt x="0" y="0"/>
                </a:lnTo>
                <a:lnTo>
                  <a:pt x="0" y="41757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8436864" y="4944592"/>
            <a:ext cx="379095" cy="1256665"/>
          </a:xfrm>
          <a:custGeom>
            <a:avLst/>
            <a:gdLst/>
            <a:ahLst/>
            <a:cxnLst/>
            <a:rect l="l" t="t" r="r" b="b"/>
            <a:pathLst>
              <a:path w="379095" h="1256664">
                <a:moveTo>
                  <a:pt x="0" y="1256563"/>
                </a:moveTo>
                <a:lnTo>
                  <a:pt x="378752" y="1256563"/>
                </a:lnTo>
                <a:lnTo>
                  <a:pt x="378752" y="0"/>
                </a:lnTo>
                <a:lnTo>
                  <a:pt x="0" y="0"/>
                </a:lnTo>
                <a:lnTo>
                  <a:pt x="0" y="125656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8815578" y="4803647"/>
            <a:ext cx="140970" cy="1397635"/>
          </a:xfrm>
          <a:custGeom>
            <a:avLst/>
            <a:gdLst/>
            <a:ahLst/>
            <a:cxnLst/>
            <a:rect l="l" t="t" r="r" b="b"/>
            <a:pathLst>
              <a:path w="140970" h="1397635">
                <a:moveTo>
                  <a:pt x="140970" y="0"/>
                </a:moveTo>
                <a:lnTo>
                  <a:pt x="0" y="140969"/>
                </a:lnTo>
                <a:lnTo>
                  <a:pt x="0" y="1397508"/>
                </a:lnTo>
                <a:lnTo>
                  <a:pt x="140970" y="1256563"/>
                </a:lnTo>
                <a:lnTo>
                  <a:pt x="140970" y="0"/>
                </a:lnTo>
                <a:close/>
              </a:path>
            </a:pathLst>
          </a:custGeom>
          <a:solidFill>
            <a:srgbClr val="487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8436864" y="4803647"/>
            <a:ext cx="520065" cy="140970"/>
          </a:xfrm>
          <a:custGeom>
            <a:avLst/>
            <a:gdLst/>
            <a:ahLst/>
            <a:cxnLst/>
            <a:rect l="l" t="t" r="r" b="b"/>
            <a:pathLst>
              <a:path w="520065" h="140970">
                <a:moveTo>
                  <a:pt x="519683" y="0"/>
                </a:moveTo>
                <a:lnTo>
                  <a:pt x="140969" y="0"/>
                </a:lnTo>
                <a:lnTo>
                  <a:pt x="0" y="140969"/>
                </a:lnTo>
                <a:lnTo>
                  <a:pt x="378713" y="140969"/>
                </a:lnTo>
                <a:lnTo>
                  <a:pt x="519683" y="0"/>
                </a:lnTo>
                <a:close/>
              </a:path>
            </a:pathLst>
          </a:custGeom>
          <a:solidFill>
            <a:srgbClr val="7AAE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8436864" y="4803647"/>
            <a:ext cx="520065" cy="1397635"/>
          </a:xfrm>
          <a:custGeom>
            <a:avLst/>
            <a:gdLst/>
            <a:ahLst/>
            <a:cxnLst/>
            <a:rect l="l" t="t" r="r" b="b"/>
            <a:pathLst>
              <a:path w="520065" h="1397635">
                <a:moveTo>
                  <a:pt x="0" y="140969"/>
                </a:moveTo>
                <a:lnTo>
                  <a:pt x="140969" y="0"/>
                </a:lnTo>
                <a:lnTo>
                  <a:pt x="519683" y="0"/>
                </a:lnTo>
                <a:lnTo>
                  <a:pt x="519683" y="1256563"/>
                </a:lnTo>
                <a:lnTo>
                  <a:pt x="378713" y="1397508"/>
                </a:lnTo>
                <a:lnTo>
                  <a:pt x="0" y="1397508"/>
                </a:lnTo>
                <a:lnTo>
                  <a:pt x="0" y="14096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8436864" y="4803647"/>
            <a:ext cx="520065" cy="140970"/>
          </a:xfrm>
          <a:custGeom>
            <a:avLst/>
            <a:gdLst/>
            <a:ahLst/>
            <a:cxnLst/>
            <a:rect l="l" t="t" r="r" b="b"/>
            <a:pathLst>
              <a:path w="520065" h="140970">
                <a:moveTo>
                  <a:pt x="0" y="140969"/>
                </a:moveTo>
                <a:lnTo>
                  <a:pt x="378713" y="140969"/>
                </a:lnTo>
                <a:lnTo>
                  <a:pt x="519683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8815578" y="4944617"/>
            <a:ext cx="0" cy="1256665"/>
          </a:xfrm>
          <a:custGeom>
            <a:avLst/>
            <a:gdLst/>
            <a:ahLst/>
            <a:cxnLst/>
            <a:rect l="l" t="t" r="r" b="b"/>
            <a:pathLst>
              <a:path h="1256664">
                <a:moveTo>
                  <a:pt x="0" y="0"/>
                </a:moveTo>
                <a:lnTo>
                  <a:pt x="0" y="12565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 txBox="1"/>
          <p:nvPr/>
        </p:nvSpPr>
        <p:spPr>
          <a:xfrm>
            <a:off x="8502762" y="5013705"/>
            <a:ext cx="228600" cy="11201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aine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4"/>
          <p:cNvSpPr/>
          <p:nvPr/>
        </p:nvSpPr>
        <p:spPr>
          <a:xfrm>
            <a:off x="9076943" y="4959477"/>
            <a:ext cx="371475" cy="1208405"/>
          </a:xfrm>
          <a:custGeom>
            <a:avLst/>
            <a:gdLst/>
            <a:ahLst/>
            <a:cxnLst/>
            <a:rect l="l" t="t" r="r" b="b"/>
            <a:pathLst>
              <a:path w="371475" h="1208404">
                <a:moveTo>
                  <a:pt x="0" y="1208151"/>
                </a:moveTo>
                <a:lnTo>
                  <a:pt x="371475" y="1208151"/>
                </a:lnTo>
                <a:lnTo>
                  <a:pt x="371475" y="0"/>
                </a:lnTo>
                <a:lnTo>
                  <a:pt x="0" y="0"/>
                </a:lnTo>
                <a:lnTo>
                  <a:pt x="0" y="120815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5"/>
          <p:cNvSpPr/>
          <p:nvPr/>
        </p:nvSpPr>
        <p:spPr>
          <a:xfrm>
            <a:off x="9448418" y="4835652"/>
            <a:ext cx="123825" cy="1332230"/>
          </a:xfrm>
          <a:custGeom>
            <a:avLst/>
            <a:gdLst/>
            <a:ahLst/>
            <a:cxnLst/>
            <a:rect l="l" t="t" r="r" b="b"/>
            <a:pathLst>
              <a:path w="123825" h="1332229">
                <a:moveTo>
                  <a:pt x="123825" y="0"/>
                </a:moveTo>
                <a:lnTo>
                  <a:pt x="0" y="123825"/>
                </a:lnTo>
                <a:lnTo>
                  <a:pt x="0" y="1331976"/>
                </a:lnTo>
                <a:lnTo>
                  <a:pt x="123825" y="1208151"/>
                </a:lnTo>
                <a:lnTo>
                  <a:pt x="123825" y="0"/>
                </a:lnTo>
                <a:close/>
              </a:path>
            </a:pathLst>
          </a:custGeom>
          <a:solidFill>
            <a:srgbClr val="487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/>
          <p:cNvSpPr/>
          <p:nvPr/>
        </p:nvSpPr>
        <p:spPr>
          <a:xfrm>
            <a:off x="9076943" y="4835652"/>
            <a:ext cx="495300" cy="123825"/>
          </a:xfrm>
          <a:custGeom>
            <a:avLst/>
            <a:gdLst/>
            <a:ahLst/>
            <a:cxnLst/>
            <a:rect l="l" t="t" r="r" b="b"/>
            <a:pathLst>
              <a:path w="495300" h="123825">
                <a:moveTo>
                  <a:pt x="495300" y="0"/>
                </a:moveTo>
                <a:lnTo>
                  <a:pt x="123825" y="0"/>
                </a:lnTo>
                <a:lnTo>
                  <a:pt x="0" y="123825"/>
                </a:lnTo>
                <a:lnTo>
                  <a:pt x="371475" y="123825"/>
                </a:lnTo>
                <a:lnTo>
                  <a:pt x="495300" y="0"/>
                </a:lnTo>
                <a:close/>
              </a:path>
            </a:pathLst>
          </a:custGeom>
          <a:solidFill>
            <a:srgbClr val="7AAE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/>
          <p:cNvSpPr/>
          <p:nvPr/>
        </p:nvSpPr>
        <p:spPr>
          <a:xfrm>
            <a:off x="9076943" y="4835652"/>
            <a:ext cx="495300" cy="1332230"/>
          </a:xfrm>
          <a:custGeom>
            <a:avLst/>
            <a:gdLst/>
            <a:ahLst/>
            <a:cxnLst/>
            <a:rect l="l" t="t" r="r" b="b"/>
            <a:pathLst>
              <a:path w="495300" h="1332229">
                <a:moveTo>
                  <a:pt x="0" y="123825"/>
                </a:moveTo>
                <a:lnTo>
                  <a:pt x="123825" y="0"/>
                </a:lnTo>
                <a:lnTo>
                  <a:pt x="495300" y="0"/>
                </a:lnTo>
                <a:lnTo>
                  <a:pt x="495300" y="1208151"/>
                </a:lnTo>
                <a:lnTo>
                  <a:pt x="371475" y="1331976"/>
                </a:lnTo>
                <a:lnTo>
                  <a:pt x="0" y="1331976"/>
                </a:lnTo>
                <a:lnTo>
                  <a:pt x="0" y="12382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/>
          <p:cNvSpPr/>
          <p:nvPr/>
        </p:nvSpPr>
        <p:spPr>
          <a:xfrm>
            <a:off x="9076943" y="4835652"/>
            <a:ext cx="495300" cy="123825"/>
          </a:xfrm>
          <a:custGeom>
            <a:avLst/>
            <a:gdLst/>
            <a:ahLst/>
            <a:cxnLst/>
            <a:rect l="l" t="t" r="r" b="b"/>
            <a:pathLst>
              <a:path w="495300" h="123825">
                <a:moveTo>
                  <a:pt x="0" y="123825"/>
                </a:moveTo>
                <a:lnTo>
                  <a:pt x="371475" y="123825"/>
                </a:lnTo>
                <a:lnTo>
                  <a:pt x="49530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/>
          <p:cNvSpPr/>
          <p:nvPr/>
        </p:nvSpPr>
        <p:spPr>
          <a:xfrm>
            <a:off x="9448418" y="4959477"/>
            <a:ext cx="0" cy="1208405"/>
          </a:xfrm>
          <a:custGeom>
            <a:avLst/>
            <a:gdLst/>
            <a:ahLst/>
            <a:cxnLst/>
            <a:rect l="l" t="t" r="r" b="b"/>
            <a:pathLst>
              <a:path h="1208404">
                <a:moveTo>
                  <a:pt x="0" y="0"/>
                </a:moveTo>
                <a:lnTo>
                  <a:pt x="0" y="1208151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/>
          <p:cNvSpPr txBox="1"/>
          <p:nvPr/>
        </p:nvSpPr>
        <p:spPr>
          <a:xfrm>
            <a:off x="9139159" y="5006466"/>
            <a:ext cx="228600" cy="11144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aine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1"/>
          <p:cNvSpPr/>
          <p:nvPr/>
        </p:nvSpPr>
        <p:spPr>
          <a:xfrm>
            <a:off x="9692640" y="4967096"/>
            <a:ext cx="371475" cy="1208405"/>
          </a:xfrm>
          <a:custGeom>
            <a:avLst/>
            <a:gdLst/>
            <a:ahLst/>
            <a:cxnLst/>
            <a:rect l="l" t="t" r="r" b="b"/>
            <a:pathLst>
              <a:path w="371475" h="1208404">
                <a:moveTo>
                  <a:pt x="0" y="1208151"/>
                </a:moveTo>
                <a:lnTo>
                  <a:pt x="371475" y="1208151"/>
                </a:lnTo>
                <a:lnTo>
                  <a:pt x="371475" y="0"/>
                </a:lnTo>
                <a:lnTo>
                  <a:pt x="0" y="0"/>
                </a:lnTo>
                <a:lnTo>
                  <a:pt x="0" y="120815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/>
          <p:cNvSpPr/>
          <p:nvPr/>
        </p:nvSpPr>
        <p:spPr>
          <a:xfrm>
            <a:off x="10064115" y="4843271"/>
            <a:ext cx="123825" cy="1332230"/>
          </a:xfrm>
          <a:custGeom>
            <a:avLst/>
            <a:gdLst/>
            <a:ahLst/>
            <a:cxnLst/>
            <a:rect l="l" t="t" r="r" b="b"/>
            <a:pathLst>
              <a:path w="123825" h="1332229">
                <a:moveTo>
                  <a:pt x="123825" y="0"/>
                </a:moveTo>
                <a:lnTo>
                  <a:pt x="0" y="123825"/>
                </a:lnTo>
                <a:lnTo>
                  <a:pt x="0" y="1331976"/>
                </a:lnTo>
                <a:lnTo>
                  <a:pt x="123825" y="1208151"/>
                </a:lnTo>
                <a:lnTo>
                  <a:pt x="123825" y="0"/>
                </a:lnTo>
                <a:close/>
              </a:path>
            </a:pathLst>
          </a:custGeom>
          <a:solidFill>
            <a:srgbClr val="487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/>
          <p:cNvSpPr/>
          <p:nvPr/>
        </p:nvSpPr>
        <p:spPr>
          <a:xfrm>
            <a:off x="9692640" y="4843271"/>
            <a:ext cx="495300" cy="123825"/>
          </a:xfrm>
          <a:custGeom>
            <a:avLst/>
            <a:gdLst/>
            <a:ahLst/>
            <a:cxnLst/>
            <a:rect l="l" t="t" r="r" b="b"/>
            <a:pathLst>
              <a:path w="495300" h="123825">
                <a:moveTo>
                  <a:pt x="495300" y="0"/>
                </a:moveTo>
                <a:lnTo>
                  <a:pt x="123825" y="0"/>
                </a:lnTo>
                <a:lnTo>
                  <a:pt x="0" y="123825"/>
                </a:lnTo>
                <a:lnTo>
                  <a:pt x="371475" y="123825"/>
                </a:lnTo>
                <a:lnTo>
                  <a:pt x="495300" y="0"/>
                </a:lnTo>
                <a:close/>
              </a:path>
            </a:pathLst>
          </a:custGeom>
          <a:solidFill>
            <a:srgbClr val="7AAE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/>
          <p:nvPr/>
        </p:nvSpPr>
        <p:spPr>
          <a:xfrm>
            <a:off x="9692640" y="4843271"/>
            <a:ext cx="495300" cy="1332230"/>
          </a:xfrm>
          <a:custGeom>
            <a:avLst/>
            <a:gdLst/>
            <a:ahLst/>
            <a:cxnLst/>
            <a:rect l="l" t="t" r="r" b="b"/>
            <a:pathLst>
              <a:path w="495300" h="1332229">
                <a:moveTo>
                  <a:pt x="0" y="123825"/>
                </a:moveTo>
                <a:lnTo>
                  <a:pt x="123825" y="0"/>
                </a:lnTo>
                <a:lnTo>
                  <a:pt x="495300" y="0"/>
                </a:lnTo>
                <a:lnTo>
                  <a:pt x="495300" y="1208151"/>
                </a:lnTo>
                <a:lnTo>
                  <a:pt x="371475" y="1331976"/>
                </a:lnTo>
                <a:lnTo>
                  <a:pt x="0" y="1331976"/>
                </a:lnTo>
                <a:lnTo>
                  <a:pt x="0" y="12382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/>
          <p:cNvSpPr/>
          <p:nvPr/>
        </p:nvSpPr>
        <p:spPr>
          <a:xfrm>
            <a:off x="9692640" y="4843271"/>
            <a:ext cx="495300" cy="123825"/>
          </a:xfrm>
          <a:custGeom>
            <a:avLst/>
            <a:gdLst/>
            <a:ahLst/>
            <a:cxnLst/>
            <a:rect l="l" t="t" r="r" b="b"/>
            <a:pathLst>
              <a:path w="495300" h="123825">
                <a:moveTo>
                  <a:pt x="0" y="123825"/>
                </a:moveTo>
                <a:lnTo>
                  <a:pt x="371475" y="123825"/>
                </a:lnTo>
                <a:lnTo>
                  <a:pt x="49530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/>
          <p:cNvSpPr/>
          <p:nvPr/>
        </p:nvSpPr>
        <p:spPr>
          <a:xfrm>
            <a:off x="10064115" y="4967096"/>
            <a:ext cx="0" cy="1208405"/>
          </a:xfrm>
          <a:custGeom>
            <a:avLst/>
            <a:gdLst/>
            <a:ahLst/>
            <a:cxnLst/>
            <a:rect l="l" t="t" r="r" b="b"/>
            <a:pathLst>
              <a:path h="1208404">
                <a:moveTo>
                  <a:pt x="0" y="0"/>
                </a:moveTo>
                <a:lnTo>
                  <a:pt x="0" y="1208151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 txBox="1"/>
          <p:nvPr/>
        </p:nvSpPr>
        <p:spPr>
          <a:xfrm>
            <a:off x="9755164" y="5016500"/>
            <a:ext cx="228600" cy="11112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aine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48"/>
          <p:cNvSpPr/>
          <p:nvPr/>
        </p:nvSpPr>
        <p:spPr>
          <a:xfrm>
            <a:off x="3989832" y="1288541"/>
            <a:ext cx="382270" cy="2017395"/>
          </a:xfrm>
          <a:custGeom>
            <a:avLst/>
            <a:gdLst/>
            <a:ahLst/>
            <a:cxnLst/>
            <a:rect l="l" t="t" r="r" b="b"/>
            <a:pathLst>
              <a:path w="382270" h="2017395">
                <a:moveTo>
                  <a:pt x="0" y="2017014"/>
                </a:moveTo>
                <a:lnTo>
                  <a:pt x="381762" y="2017014"/>
                </a:lnTo>
                <a:lnTo>
                  <a:pt x="381762" y="0"/>
                </a:lnTo>
                <a:lnTo>
                  <a:pt x="0" y="0"/>
                </a:lnTo>
                <a:lnTo>
                  <a:pt x="0" y="201701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4371594" y="1161288"/>
            <a:ext cx="127635" cy="2144395"/>
          </a:xfrm>
          <a:custGeom>
            <a:avLst/>
            <a:gdLst/>
            <a:ahLst/>
            <a:cxnLst/>
            <a:rect l="l" t="t" r="r" b="b"/>
            <a:pathLst>
              <a:path w="127635" h="2144395">
                <a:moveTo>
                  <a:pt x="127253" y="0"/>
                </a:moveTo>
                <a:lnTo>
                  <a:pt x="0" y="127253"/>
                </a:lnTo>
                <a:lnTo>
                  <a:pt x="0" y="2144267"/>
                </a:lnTo>
                <a:lnTo>
                  <a:pt x="127253" y="2017014"/>
                </a:lnTo>
                <a:lnTo>
                  <a:pt x="127253" y="0"/>
                </a:lnTo>
                <a:close/>
              </a:path>
            </a:pathLst>
          </a:custGeom>
          <a:solidFill>
            <a:srgbClr val="487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3989832" y="1161288"/>
            <a:ext cx="509270" cy="127635"/>
          </a:xfrm>
          <a:custGeom>
            <a:avLst/>
            <a:gdLst/>
            <a:ahLst/>
            <a:cxnLst/>
            <a:rect l="l" t="t" r="r" b="b"/>
            <a:pathLst>
              <a:path w="509270" h="127634">
                <a:moveTo>
                  <a:pt x="509015" y="0"/>
                </a:moveTo>
                <a:lnTo>
                  <a:pt x="127253" y="0"/>
                </a:lnTo>
                <a:lnTo>
                  <a:pt x="0" y="127253"/>
                </a:lnTo>
                <a:lnTo>
                  <a:pt x="381762" y="127253"/>
                </a:lnTo>
                <a:lnTo>
                  <a:pt x="509015" y="0"/>
                </a:lnTo>
                <a:close/>
              </a:path>
            </a:pathLst>
          </a:custGeom>
          <a:solidFill>
            <a:srgbClr val="7AAE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3989832" y="1161288"/>
            <a:ext cx="509270" cy="2144395"/>
          </a:xfrm>
          <a:custGeom>
            <a:avLst/>
            <a:gdLst/>
            <a:ahLst/>
            <a:cxnLst/>
            <a:rect l="l" t="t" r="r" b="b"/>
            <a:pathLst>
              <a:path w="509270" h="2144395">
                <a:moveTo>
                  <a:pt x="0" y="127253"/>
                </a:moveTo>
                <a:lnTo>
                  <a:pt x="127253" y="0"/>
                </a:lnTo>
                <a:lnTo>
                  <a:pt x="509015" y="0"/>
                </a:lnTo>
                <a:lnTo>
                  <a:pt x="509015" y="2017014"/>
                </a:lnTo>
                <a:lnTo>
                  <a:pt x="381762" y="2144267"/>
                </a:lnTo>
                <a:lnTo>
                  <a:pt x="0" y="2144267"/>
                </a:lnTo>
                <a:lnTo>
                  <a:pt x="0" y="12725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3989832" y="1161288"/>
            <a:ext cx="509270" cy="127635"/>
          </a:xfrm>
          <a:custGeom>
            <a:avLst/>
            <a:gdLst/>
            <a:ahLst/>
            <a:cxnLst/>
            <a:rect l="l" t="t" r="r" b="b"/>
            <a:pathLst>
              <a:path w="509270" h="127634">
                <a:moveTo>
                  <a:pt x="0" y="127253"/>
                </a:moveTo>
                <a:lnTo>
                  <a:pt x="381762" y="127253"/>
                </a:lnTo>
                <a:lnTo>
                  <a:pt x="509015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4371594" y="1288541"/>
            <a:ext cx="0" cy="2017395"/>
          </a:xfrm>
          <a:custGeom>
            <a:avLst/>
            <a:gdLst/>
            <a:ahLst/>
            <a:cxnLst/>
            <a:rect l="l" t="t" r="r" b="b"/>
            <a:pathLst>
              <a:path h="2017395">
                <a:moveTo>
                  <a:pt x="0" y="0"/>
                </a:moveTo>
                <a:lnTo>
                  <a:pt x="0" y="2017014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 txBox="1"/>
          <p:nvPr/>
        </p:nvSpPr>
        <p:spPr>
          <a:xfrm>
            <a:off x="3989832" y="1288541"/>
            <a:ext cx="382270" cy="2017395"/>
          </a:xfrm>
          <a:prstGeom prst="rect">
            <a:avLst/>
          </a:prstGeom>
        </p:spPr>
        <p:txBody>
          <a:bodyPr vert="vert" wrap="square" lIns="0" tIns="508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aine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5"/>
          <p:cNvSpPr/>
          <p:nvPr/>
        </p:nvSpPr>
        <p:spPr>
          <a:xfrm>
            <a:off x="4991100" y="2194686"/>
            <a:ext cx="5552440" cy="173990"/>
          </a:xfrm>
          <a:custGeom>
            <a:avLst/>
            <a:gdLst/>
            <a:ahLst/>
            <a:cxnLst/>
            <a:rect l="l" t="t" r="r" b="b"/>
            <a:pathLst>
              <a:path w="5552440" h="173989">
                <a:moveTo>
                  <a:pt x="5494697" y="57912"/>
                </a:moveTo>
                <a:lnTo>
                  <a:pt x="5436616" y="57912"/>
                </a:lnTo>
                <a:lnTo>
                  <a:pt x="5436616" y="115824"/>
                </a:lnTo>
                <a:lnTo>
                  <a:pt x="5417343" y="115840"/>
                </a:lnTo>
                <a:lnTo>
                  <a:pt x="5378831" y="173736"/>
                </a:lnTo>
                <a:lnTo>
                  <a:pt x="5552440" y="86740"/>
                </a:lnTo>
                <a:lnTo>
                  <a:pt x="5494697" y="57912"/>
                </a:lnTo>
                <a:close/>
              </a:path>
              <a:path w="5552440" h="173989">
                <a:moveTo>
                  <a:pt x="5417322" y="57928"/>
                </a:moveTo>
                <a:lnTo>
                  <a:pt x="0" y="62484"/>
                </a:lnTo>
                <a:lnTo>
                  <a:pt x="0" y="120396"/>
                </a:lnTo>
                <a:lnTo>
                  <a:pt x="5417343" y="115840"/>
                </a:lnTo>
                <a:lnTo>
                  <a:pt x="5436616" y="86867"/>
                </a:lnTo>
                <a:lnTo>
                  <a:pt x="5417322" y="57928"/>
                </a:lnTo>
                <a:close/>
              </a:path>
              <a:path w="5552440" h="173989">
                <a:moveTo>
                  <a:pt x="5436616" y="86867"/>
                </a:moveTo>
                <a:lnTo>
                  <a:pt x="5417343" y="115840"/>
                </a:lnTo>
                <a:lnTo>
                  <a:pt x="5436616" y="115824"/>
                </a:lnTo>
                <a:lnTo>
                  <a:pt x="5436616" y="86867"/>
                </a:lnTo>
                <a:close/>
              </a:path>
              <a:path w="5552440" h="173989">
                <a:moveTo>
                  <a:pt x="5436616" y="57912"/>
                </a:moveTo>
                <a:lnTo>
                  <a:pt x="5417322" y="57928"/>
                </a:lnTo>
                <a:lnTo>
                  <a:pt x="5436616" y="86867"/>
                </a:lnTo>
                <a:lnTo>
                  <a:pt x="5436616" y="57912"/>
                </a:lnTo>
                <a:close/>
              </a:path>
              <a:path w="5552440" h="173989">
                <a:moveTo>
                  <a:pt x="5378704" y="0"/>
                </a:moveTo>
                <a:lnTo>
                  <a:pt x="5417322" y="57928"/>
                </a:lnTo>
                <a:lnTo>
                  <a:pt x="5494697" y="57912"/>
                </a:lnTo>
                <a:lnTo>
                  <a:pt x="5378704" y="0"/>
                </a:lnTo>
                <a:close/>
              </a:path>
            </a:pathLst>
          </a:custGeom>
          <a:solidFill>
            <a:srgbClr val="394D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 txBox="1"/>
          <p:nvPr/>
        </p:nvSpPr>
        <p:spPr>
          <a:xfrm>
            <a:off x="7293991" y="1608201"/>
            <a:ext cx="7105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i="1" spc="-100" dirty="0">
                <a:solidFill>
                  <a:srgbClr val="394D53"/>
                </a:solidFill>
                <a:latin typeface="Lucida Sans"/>
                <a:cs typeface="Lucida Sans"/>
              </a:rPr>
              <a:t>Push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61" name="object 57"/>
          <p:cNvSpPr/>
          <p:nvPr/>
        </p:nvSpPr>
        <p:spPr>
          <a:xfrm>
            <a:off x="10929746" y="2907792"/>
            <a:ext cx="173990" cy="3295015"/>
          </a:xfrm>
          <a:custGeom>
            <a:avLst/>
            <a:gdLst/>
            <a:ahLst/>
            <a:cxnLst/>
            <a:rect l="l" t="t" r="r" b="b"/>
            <a:pathLst>
              <a:path w="173990" h="3295015">
                <a:moveTo>
                  <a:pt x="86486" y="115824"/>
                </a:moveTo>
                <a:lnTo>
                  <a:pt x="57654" y="135299"/>
                </a:lnTo>
                <a:lnTo>
                  <a:pt x="77850" y="3294392"/>
                </a:lnTo>
                <a:lnTo>
                  <a:pt x="135762" y="3294024"/>
                </a:lnTo>
                <a:lnTo>
                  <a:pt x="115566" y="134956"/>
                </a:lnTo>
                <a:lnTo>
                  <a:pt x="86486" y="115824"/>
                </a:lnTo>
                <a:close/>
              </a:path>
              <a:path w="173990" h="3295015">
                <a:moveTo>
                  <a:pt x="85725" y="0"/>
                </a:moveTo>
                <a:lnTo>
                  <a:pt x="0" y="174244"/>
                </a:lnTo>
                <a:lnTo>
                  <a:pt x="57654" y="135299"/>
                </a:lnTo>
                <a:lnTo>
                  <a:pt x="57530" y="115950"/>
                </a:lnTo>
                <a:lnTo>
                  <a:pt x="144442" y="115570"/>
                </a:lnTo>
                <a:lnTo>
                  <a:pt x="85725" y="0"/>
                </a:lnTo>
                <a:close/>
              </a:path>
              <a:path w="173990" h="3295015">
                <a:moveTo>
                  <a:pt x="144442" y="115570"/>
                </a:moveTo>
                <a:lnTo>
                  <a:pt x="115443" y="115570"/>
                </a:lnTo>
                <a:lnTo>
                  <a:pt x="115566" y="134956"/>
                </a:lnTo>
                <a:lnTo>
                  <a:pt x="173735" y="173228"/>
                </a:lnTo>
                <a:lnTo>
                  <a:pt x="144442" y="115570"/>
                </a:lnTo>
                <a:close/>
              </a:path>
              <a:path w="173990" h="3295015">
                <a:moveTo>
                  <a:pt x="115443" y="115570"/>
                </a:moveTo>
                <a:lnTo>
                  <a:pt x="57530" y="115950"/>
                </a:lnTo>
                <a:lnTo>
                  <a:pt x="57654" y="135299"/>
                </a:lnTo>
                <a:lnTo>
                  <a:pt x="86486" y="115824"/>
                </a:lnTo>
                <a:lnTo>
                  <a:pt x="115444" y="115824"/>
                </a:lnTo>
                <a:lnTo>
                  <a:pt x="115443" y="115570"/>
                </a:lnTo>
                <a:close/>
              </a:path>
              <a:path w="173990" h="3295015">
                <a:moveTo>
                  <a:pt x="115444" y="115824"/>
                </a:moveTo>
                <a:lnTo>
                  <a:pt x="86486" y="115824"/>
                </a:lnTo>
                <a:lnTo>
                  <a:pt x="115566" y="134956"/>
                </a:lnTo>
                <a:lnTo>
                  <a:pt x="115444" y="115824"/>
                </a:lnTo>
                <a:close/>
              </a:path>
            </a:pathLst>
          </a:custGeom>
          <a:solidFill>
            <a:srgbClr val="394D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11264645" y="2988310"/>
            <a:ext cx="173990" cy="3180080"/>
          </a:xfrm>
          <a:custGeom>
            <a:avLst/>
            <a:gdLst/>
            <a:ahLst/>
            <a:cxnLst/>
            <a:rect l="l" t="t" r="r" b="b"/>
            <a:pathLst>
              <a:path w="173990" h="3180079">
                <a:moveTo>
                  <a:pt x="0" y="3006940"/>
                </a:moveTo>
                <a:lnTo>
                  <a:pt x="88519" y="3179851"/>
                </a:lnTo>
                <a:lnTo>
                  <a:pt x="144933" y="3064306"/>
                </a:lnTo>
                <a:lnTo>
                  <a:pt x="58420" y="3064306"/>
                </a:lnTo>
                <a:lnTo>
                  <a:pt x="58239" y="3044999"/>
                </a:lnTo>
                <a:lnTo>
                  <a:pt x="0" y="3006940"/>
                </a:lnTo>
                <a:close/>
              </a:path>
              <a:path w="173990" h="3180079">
                <a:moveTo>
                  <a:pt x="58239" y="3044999"/>
                </a:moveTo>
                <a:lnTo>
                  <a:pt x="58420" y="3064306"/>
                </a:lnTo>
                <a:lnTo>
                  <a:pt x="87375" y="3064040"/>
                </a:lnTo>
                <a:lnTo>
                  <a:pt x="58239" y="3044999"/>
                </a:lnTo>
                <a:close/>
              </a:path>
              <a:path w="173990" h="3180079">
                <a:moveTo>
                  <a:pt x="173735" y="3005315"/>
                </a:moveTo>
                <a:lnTo>
                  <a:pt x="116151" y="3044472"/>
                </a:lnTo>
                <a:lnTo>
                  <a:pt x="116331" y="3063773"/>
                </a:lnTo>
                <a:lnTo>
                  <a:pt x="58420" y="3064306"/>
                </a:lnTo>
                <a:lnTo>
                  <a:pt x="144933" y="3064306"/>
                </a:lnTo>
                <a:lnTo>
                  <a:pt x="173735" y="3005315"/>
                </a:lnTo>
                <a:close/>
              </a:path>
              <a:path w="173990" h="3180079">
                <a:moveTo>
                  <a:pt x="87629" y="0"/>
                </a:moveTo>
                <a:lnTo>
                  <a:pt x="29718" y="507"/>
                </a:lnTo>
                <a:lnTo>
                  <a:pt x="58239" y="3044999"/>
                </a:lnTo>
                <a:lnTo>
                  <a:pt x="87375" y="3064040"/>
                </a:lnTo>
                <a:lnTo>
                  <a:pt x="116151" y="3044472"/>
                </a:lnTo>
                <a:lnTo>
                  <a:pt x="87629" y="0"/>
                </a:lnTo>
                <a:close/>
              </a:path>
              <a:path w="173990" h="3180079">
                <a:moveTo>
                  <a:pt x="116151" y="3044472"/>
                </a:moveTo>
                <a:lnTo>
                  <a:pt x="87375" y="3064040"/>
                </a:lnTo>
                <a:lnTo>
                  <a:pt x="116331" y="3063773"/>
                </a:lnTo>
                <a:lnTo>
                  <a:pt x="116151" y="3044472"/>
                </a:lnTo>
                <a:close/>
              </a:path>
            </a:pathLst>
          </a:custGeom>
          <a:solidFill>
            <a:srgbClr val="394D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 txBox="1"/>
          <p:nvPr/>
        </p:nvSpPr>
        <p:spPr>
          <a:xfrm>
            <a:off x="9711690" y="3269996"/>
            <a:ext cx="991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i="1" spc="-65" dirty="0">
                <a:solidFill>
                  <a:srgbClr val="394D53"/>
                </a:solidFill>
                <a:latin typeface="Lucida Sans"/>
                <a:cs typeface="Lucida Sans"/>
              </a:rPr>
              <a:t>Se</a:t>
            </a:r>
            <a:r>
              <a:rPr sz="2500" i="1" spc="-80" dirty="0">
                <a:solidFill>
                  <a:srgbClr val="394D53"/>
                </a:solidFill>
                <a:latin typeface="Lucida Sans"/>
                <a:cs typeface="Lucida Sans"/>
              </a:rPr>
              <a:t>a</a:t>
            </a:r>
            <a:r>
              <a:rPr sz="2500" i="1" spc="-150" dirty="0">
                <a:solidFill>
                  <a:srgbClr val="394D53"/>
                </a:solidFill>
                <a:latin typeface="Lucida Sans"/>
                <a:cs typeface="Lucida Sans"/>
              </a:rPr>
              <a:t>rch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64" name="object 60"/>
          <p:cNvSpPr txBox="1"/>
          <p:nvPr/>
        </p:nvSpPr>
        <p:spPr>
          <a:xfrm>
            <a:off x="11467845" y="3277108"/>
            <a:ext cx="37655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i="1" spc="-100" dirty="0">
                <a:solidFill>
                  <a:srgbClr val="394D53"/>
                </a:solidFill>
                <a:latin typeface="Arial"/>
                <a:cs typeface="Arial"/>
              </a:rPr>
              <a:t>Pu</a:t>
            </a:r>
            <a:r>
              <a:rPr sz="1650" b="1" i="1" spc="-45" dirty="0">
                <a:solidFill>
                  <a:srgbClr val="394D53"/>
                </a:solidFill>
                <a:latin typeface="Arial"/>
                <a:cs typeface="Arial"/>
              </a:rPr>
              <a:t>ll</a:t>
            </a:r>
            <a:endParaRPr sz="1650">
              <a:latin typeface="Arial"/>
              <a:cs typeface="Arial"/>
            </a:endParaRPr>
          </a:p>
        </p:txBody>
      </p:sp>
      <p:sp>
        <p:nvSpPr>
          <p:cNvPr id="65" name="object 61"/>
          <p:cNvSpPr txBox="1"/>
          <p:nvPr/>
        </p:nvSpPr>
        <p:spPr>
          <a:xfrm>
            <a:off x="11499850" y="3746754"/>
            <a:ext cx="3917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i="1" spc="-110" dirty="0">
                <a:solidFill>
                  <a:srgbClr val="394D53"/>
                </a:solidFill>
                <a:latin typeface="Arial"/>
                <a:cs typeface="Arial"/>
              </a:rPr>
              <a:t>Run</a:t>
            </a:r>
            <a:endParaRPr sz="1650">
              <a:latin typeface="Arial"/>
              <a:cs typeface="Arial"/>
            </a:endParaRPr>
          </a:p>
        </p:txBody>
      </p:sp>
      <p:sp>
        <p:nvSpPr>
          <p:cNvPr id="66" name="object 62"/>
          <p:cNvSpPr/>
          <p:nvPr/>
        </p:nvSpPr>
        <p:spPr>
          <a:xfrm>
            <a:off x="3331464" y="5981700"/>
            <a:ext cx="1938655" cy="419100"/>
          </a:xfrm>
          <a:custGeom>
            <a:avLst/>
            <a:gdLst/>
            <a:ahLst/>
            <a:cxnLst/>
            <a:rect l="l" t="t" r="r" b="b"/>
            <a:pathLst>
              <a:path w="1938654" h="419100">
                <a:moveTo>
                  <a:pt x="0" y="419100"/>
                </a:moveTo>
                <a:lnTo>
                  <a:pt x="1938527" y="419100"/>
                </a:lnTo>
                <a:lnTo>
                  <a:pt x="1938527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3"/>
          <p:cNvSpPr/>
          <p:nvPr/>
        </p:nvSpPr>
        <p:spPr>
          <a:xfrm>
            <a:off x="3331464" y="5981700"/>
            <a:ext cx="1938655" cy="419100"/>
          </a:xfrm>
          <a:custGeom>
            <a:avLst/>
            <a:gdLst/>
            <a:ahLst/>
            <a:cxnLst/>
            <a:rect l="l" t="t" r="r" b="b"/>
            <a:pathLst>
              <a:path w="1938654" h="419100">
                <a:moveTo>
                  <a:pt x="0" y="419100"/>
                </a:moveTo>
                <a:lnTo>
                  <a:pt x="1938527" y="419100"/>
                </a:lnTo>
                <a:lnTo>
                  <a:pt x="1938527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4"/>
          <p:cNvSpPr txBox="1"/>
          <p:nvPr/>
        </p:nvSpPr>
        <p:spPr>
          <a:xfrm>
            <a:off x="3477514" y="6053429"/>
            <a:ext cx="7384415" cy="467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1600" spc="-250" dirty="0">
                <a:solidFill>
                  <a:srgbClr val="FFFFFF"/>
                </a:solidFill>
                <a:latin typeface="Arial"/>
                <a:cs typeface="Arial"/>
              </a:rPr>
              <a:t>1    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16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(Linux)</a:t>
            </a:r>
            <a:endParaRPr sz="1600" dirty="0">
              <a:latin typeface="Arial"/>
              <a:cs typeface="Arial"/>
            </a:endParaRPr>
          </a:p>
          <a:p>
            <a:pPr marR="5080" algn="r">
              <a:lnSpc>
                <a:spcPts val="1760"/>
              </a:lnSpc>
            </a:pP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1600" spc="9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(Linux)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10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848497" y="2727702"/>
            <a:ext cx="10377017" cy="783034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 algn="ctr">
              <a:lnSpc>
                <a:spcPct val="100000"/>
              </a:lnSpc>
            </a:pPr>
            <a:r>
              <a:rPr lang="en-US" spc="-80" dirty="0" smtClean="0"/>
              <a:t>Making it all work together</a:t>
            </a:r>
            <a:endParaRPr spc="-80" dirty="0"/>
          </a:p>
        </p:txBody>
      </p:sp>
    </p:spTree>
    <p:extLst>
      <p:ext uri="{BB962C8B-B14F-4D97-AF65-F5344CB8AC3E}">
        <p14:creationId xmlns:p14="http://schemas.microsoft.com/office/powerpoint/2010/main" val="1892986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55" dirty="0"/>
              <a:t>Kubernetes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3730878" y="1246378"/>
            <a:ext cx="267208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8015" algn="l"/>
              </a:tabLst>
            </a:pP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an	</a:t>
            </a: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open-source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603872" y="1246378"/>
            <a:ext cx="210058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19250" algn="l"/>
              </a:tabLst>
            </a:pPr>
            <a:r>
              <a:rPr sz="2800" spc="95" dirty="0">
                <a:solidFill>
                  <a:srgbClr val="394D53"/>
                </a:solidFill>
                <a:latin typeface="Arial"/>
                <a:cs typeface="Arial"/>
              </a:rPr>
              <a:t>platform	</a:t>
            </a:r>
            <a:r>
              <a:rPr sz="2800" spc="135" dirty="0">
                <a:solidFill>
                  <a:srgbClr val="394D53"/>
                </a:solidFill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916939" y="1289050"/>
            <a:ext cx="261556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buChar char="•"/>
              <a:tabLst>
                <a:tab pos="241935" algn="l"/>
                <a:tab pos="2341245" algn="l"/>
              </a:tabLst>
            </a:pP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Ku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b</a:t>
            </a: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er</a:t>
            </a:r>
            <a:r>
              <a:rPr sz="2800" spc="75" dirty="0">
                <a:solidFill>
                  <a:srgbClr val="394D53"/>
                </a:solidFill>
                <a:latin typeface="Arial"/>
                <a:cs typeface="Arial"/>
              </a:rPr>
              <a:t>n</a:t>
            </a:r>
            <a:r>
              <a:rPr sz="2800" spc="165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t</a:t>
            </a:r>
            <a:r>
              <a:rPr sz="2800" spc="-50" dirty="0">
                <a:solidFill>
                  <a:srgbClr val="394D53"/>
                </a:solidFill>
                <a:latin typeface="Arial"/>
                <a:cs typeface="Arial"/>
              </a:rPr>
              <a:t>es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5" dirty="0">
                <a:solidFill>
                  <a:srgbClr val="394D53"/>
                </a:solidFill>
                <a:latin typeface="Arial"/>
                <a:cs typeface="Arial"/>
              </a:rPr>
              <a:t>is  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automating  </a:t>
            </a: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108705" y="1630426"/>
            <a:ext cx="253111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240">
              <a:lnSpc>
                <a:spcPts val="3195"/>
              </a:lnSpc>
            </a:pP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d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ep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l</a:t>
            </a: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oymen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t,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195"/>
              </a:lnSpc>
              <a:tabLst>
                <a:tab pos="568960" algn="l"/>
              </a:tabLst>
            </a:pP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of	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5675503" y="1630426"/>
            <a:ext cx="180340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2930">
              <a:lnSpc>
                <a:spcPts val="3195"/>
              </a:lnSpc>
            </a:pP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scaling,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195"/>
              </a:lnSpc>
            </a:pP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containers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7620381" y="1630426"/>
            <a:ext cx="108013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>
              <a:lnSpc>
                <a:spcPts val="3195"/>
              </a:lnSpc>
            </a:pP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394D53"/>
                </a:solidFill>
                <a:latin typeface="Arial"/>
                <a:cs typeface="Arial"/>
              </a:rPr>
              <a:t>n</a:t>
            </a: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195"/>
              </a:lnSpc>
            </a:pPr>
            <a:r>
              <a:rPr sz="2800" spc="5" dirty="0">
                <a:solidFill>
                  <a:srgbClr val="394D53"/>
                </a:solidFill>
                <a:latin typeface="Arial"/>
                <a:cs typeface="Arial"/>
              </a:rPr>
              <a:t>across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9"/>
          <p:cNvSpPr txBox="1">
            <a:spLocks/>
          </p:cNvSpPr>
          <p:nvPr/>
        </p:nvSpPr>
        <p:spPr>
          <a:xfrm>
            <a:off x="916939" y="2447671"/>
            <a:ext cx="7785734" cy="371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marR="7620">
              <a:lnSpc>
                <a:spcPts val="3020"/>
              </a:lnSpc>
              <a:tabLst>
                <a:tab pos="1689100" algn="l"/>
                <a:tab pos="2167255" algn="l"/>
                <a:tab pos="3281679" algn="l"/>
                <a:tab pos="4954270" algn="l"/>
              </a:tabLst>
            </a:pPr>
            <a:r>
              <a:rPr lang="en-US" spc="105" smtClean="0"/>
              <a:t>c</a:t>
            </a:r>
            <a:r>
              <a:rPr lang="en-US" spc="55" smtClean="0"/>
              <a:t>l</a:t>
            </a:r>
            <a:r>
              <a:rPr lang="en-US" spc="50" smtClean="0"/>
              <a:t>usters</a:t>
            </a:r>
            <a:r>
              <a:rPr lang="en-US" smtClean="0"/>
              <a:t>	</a:t>
            </a:r>
            <a:r>
              <a:rPr lang="en-US" spc="114" smtClean="0"/>
              <a:t>o</a:t>
            </a:r>
            <a:r>
              <a:rPr lang="en-US" spc="60" smtClean="0"/>
              <a:t>f</a:t>
            </a:r>
            <a:r>
              <a:rPr lang="en-US" smtClean="0"/>
              <a:t>	</a:t>
            </a:r>
            <a:r>
              <a:rPr lang="en-US" spc="5" smtClean="0"/>
              <a:t>hosts,</a:t>
            </a:r>
            <a:r>
              <a:rPr lang="en-US" smtClean="0"/>
              <a:t>	</a:t>
            </a:r>
            <a:r>
              <a:rPr lang="en-US" spc="70" smtClean="0"/>
              <a:t>pr</a:t>
            </a:r>
            <a:r>
              <a:rPr lang="en-US" spc="95" smtClean="0"/>
              <a:t>o</a:t>
            </a:r>
            <a:r>
              <a:rPr lang="en-US" spc="50" smtClean="0"/>
              <a:t>vidi</a:t>
            </a:r>
            <a:r>
              <a:rPr lang="en-US" spc="80" smtClean="0"/>
              <a:t>n</a:t>
            </a:r>
            <a:r>
              <a:rPr lang="en-US" spc="10" smtClean="0"/>
              <a:t>g</a:t>
            </a:r>
            <a:r>
              <a:rPr lang="en-US" smtClean="0"/>
              <a:t>	</a:t>
            </a:r>
            <a:r>
              <a:rPr lang="en-US" spc="25" smtClean="0"/>
              <a:t>co</a:t>
            </a:r>
            <a:r>
              <a:rPr lang="en-US" spc="45" smtClean="0"/>
              <a:t>n</a:t>
            </a:r>
            <a:r>
              <a:rPr lang="en-US" spc="80" smtClean="0"/>
              <a:t>tainer</a:t>
            </a:r>
            <a:r>
              <a:rPr lang="en-US" spc="165" smtClean="0"/>
              <a:t>-</a:t>
            </a:r>
            <a:r>
              <a:rPr lang="en-US" spc="50" smtClean="0"/>
              <a:t>c</a:t>
            </a:r>
            <a:r>
              <a:rPr lang="en-US" spc="-5" smtClean="0"/>
              <a:t>e</a:t>
            </a:r>
            <a:r>
              <a:rPr lang="en-US" smtClean="0"/>
              <a:t>n</a:t>
            </a:r>
            <a:r>
              <a:rPr lang="en-US" spc="145" smtClean="0"/>
              <a:t>tric  </a:t>
            </a:r>
            <a:r>
              <a:rPr lang="en-US" spc="80" smtClean="0"/>
              <a:t>infrastructure.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4000" smtClean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tabLst>
                <a:tab pos="241935" algn="l"/>
              </a:tabLst>
            </a:pPr>
            <a:r>
              <a:rPr lang="en-US" spc="30" smtClean="0"/>
              <a:t>With </a:t>
            </a:r>
            <a:r>
              <a:rPr lang="en-US" spc="20" smtClean="0"/>
              <a:t>Kubernetes, </a:t>
            </a:r>
            <a:r>
              <a:rPr lang="en-US" spc="45" smtClean="0"/>
              <a:t>you</a:t>
            </a:r>
            <a:r>
              <a:rPr lang="en-US" spc="-415" smtClean="0"/>
              <a:t> </a:t>
            </a:r>
            <a:r>
              <a:rPr lang="en-US" spc="-40" smtClean="0"/>
              <a:t>can:</a:t>
            </a:r>
          </a:p>
          <a:p>
            <a:pPr marL="698500" lvl="1">
              <a:lnSpc>
                <a:spcPct val="100000"/>
              </a:lnSpc>
              <a:spcBef>
                <a:spcPts val="229"/>
              </a:spcBef>
              <a:tabLst>
                <a:tab pos="699135" algn="l"/>
              </a:tabLst>
            </a:pPr>
            <a:r>
              <a:rPr lang="en-US" spc="15" smtClean="0">
                <a:solidFill>
                  <a:srgbClr val="243131"/>
                </a:solidFill>
                <a:latin typeface="Arial"/>
                <a:cs typeface="Arial"/>
              </a:rPr>
              <a:t>Deploy</a:t>
            </a:r>
            <a:r>
              <a:rPr lang="en-US" spc="-100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70" smtClean="0">
                <a:solidFill>
                  <a:srgbClr val="243131"/>
                </a:solidFill>
                <a:latin typeface="Arial"/>
                <a:cs typeface="Arial"/>
              </a:rPr>
              <a:t>your</a:t>
            </a:r>
            <a:r>
              <a:rPr lang="en-US" spc="-114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30" smtClean="0">
                <a:solidFill>
                  <a:srgbClr val="243131"/>
                </a:solidFill>
                <a:latin typeface="Arial"/>
                <a:cs typeface="Arial"/>
              </a:rPr>
              <a:t>applications</a:t>
            </a:r>
            <a:r>
              <a:rPr lang="en-US" spc="-140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60" smtClean="0">
                <a:solidFill>
                  <a:srgbClr val="243131"/>
                </a:solidFill>
                <a:latin typeface="Arial"/>
                <a:cs typeface="Arial"/>
              </a:rPr>
              <a:t>quickly</a:t>
            </a:r>
            <a:r>
              <a:rPr lang="en-US" spc="-114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-15" smtClean="0">
                <a:solidFill>
                  <a:srgbClr val="243131"/>
                </a:solidFill>
                <a:latin typeface="Arial"/>
                <a:cs typeface="Arial"/>
              </a:rPr>
              <a:t>and</a:t>
            </a:r>
            <a:r>
              <a:rPr lang="en-US" spc="-125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45" smtClean="0">
                <a:solidFill>
                  <a:srgbClr val="243131"/>
                </a:solidFill>
                <a:latin typeface="Arial"/>
                <a:cs typeface="Arial"/>
              </a:rPr>
              <a:t>predictably.</a:t>
            </a:r>
            <a:endParaRPr lang="en-US" smtClean="0">
              <a:latin typeface="Arial"/>
              <a:cs typeface="Arial"/>
            </a:endParaRPr>
          </a:p>
          <a:p>
            <a:pPr marL="698500" lvl="1">
              <a:lnSpc>
                <a:spcPct val="100000"/>
              </a:lnSpc>
              <a:spcBef>
                <a:spcPts val="215"/>
              </a:spcBef>
              <a:tabLst>
                <a:tab pos="699135" algn="l"/>
              </a:tabLst>
            </a:pPr>
            <a:r>
              <a:rPr lang="en-US" spc="-20" smtClean="0">
                <a:solidFill>
                  <a:srgbClr val="243131"/>
                </a:solidFill>
                <a:latin typeface="Arial"/>
                <a:cs typeface="Arial"/>
              </a:rPr>
              <a:t>Scale</a:t>
            </a:r>
            <a:r>
              <a:rPr lang="en-US" spc="-135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70" smtClean="0">
                <a:solidFill>
                  <a:srgbClr val="243131"/>
                </a:solidFill>
                <a:latin typeface="Arial"/>
                <a:cs typeface="Arial"/>
              </a:rPr>
              <a:t>your</a:t>
            </a:r>
            <a:r>
              <a:rPr lang="en-US" spc="-140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35" smtClean="0">
                <a:solidFill>
                  <a:srgbClr val="243131"/>
                </a:solidFill>
                <a:latin typeface="Arial"/>
                <a:cs typeface="Arial"/>
              </a:rPr>
              <a:t>applications</a:t>
            </a:r>
            <a:r>
              <a:rPr lang="en-US" spc="-114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20" smtClean="0">
                <a:solidFill>
                  <a:srgbClr val="243131"/>
                </a:solidFill>
                <a:latin typeface="Arial"/>
                <a:cs typeface="Arial"/>
              </a:rPr>
              <a:t>on</a:t>
            </a:r>
            <a:r>
              <a:rPr lang="en-US" spc="-145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80" smtClean="0">
                <a:solidFill>
                  <a:srgbClr val="243131"/>
                </a:solidFill>
                <a:latin typeface="Arial"/>
                <a:cs typeface="Arial"/>
              </a:rPr>
              <a:t>the</a:t>
            </a:r>
            <a:r>
              <a:rPr lang="en-US" spc="-135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45" smtClean="0">
                <a:solidFill>
                  <a:srgbClr val="243131"/>
                </a:solidFill>
                <a:latin typeface="Arial"/>
                <a:cs typeface="Arial"/>
              </a:rPr>
              <a:t>fly.</a:t>
            </a:r>
            <a:endParaRPr lang="en-US" smtClean="0">
              <a:latin typeface="Arial"/>
              <a:cs typeface="Arial"/>
            </a:endParaRPr>
          </a:p>
          <a:p>
            <a:pPr marL="698500" lvl="1">
              <a:lnSpc>
                <a:spcPct val="100000"/>
              </a:lnSpc>
              <a:spcBef>
                <a:spcPts val="215"/>
              </a:spcBef>
              <a:tabLst>
                <a:tab pos="699135" algn="l"/>
              </a:tabLst>
            </a:pPr>
            <a:r>
              <a:rPr lang="en-US" spc="-10" smtClean="0">
                <a:solidFill>
                  <a:srgbClr val="243131"/>
                </a:solidFill>
                <a:latin typeface="Arial"/>
                <a:cs typeface="Arial"/>
              </a:rPr>
              <a:t>Seamlessly</a:t>
            </a:r>
            <a:r>
              <a:rPr lang="en-US" spc="-120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100" smtClean="0">
                <a:solidFill>
                  <a:srgbClr val="243131"/>
                </a:solidFill>
                <a:latin typeface="Arial"/>
                <a:cs typeface="Arial"/>
              </a:rPr>
              <a:t>roll</a:t>
            </a:r>
            <a:r>
              <a:rPr lang="en-US" spc="-120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90" smtClean="0">
                <a:solidFill>
                  <a:srgbClr val="243131"/>
                </a:solidFill>
                <a:latin typeface="Arial"/>
                <a:cs typeface="Arial"/>
              </a:rPr>
              <a:t>out</a:t>
            </a:r>
            <a:r>
              <a:rPr lang="en-US" spc="-120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mtClean="0">
                <a:solidFill>
                  <a:srgbClr val="243131"/>
                </a:solidFill>
                <a:latin typeface="Arial"/>
                <a:cs typeface="Arial"/>
              </a:rPr>
              <a:t>new</a:t>
            </a:r>
            <a:r>
              <a:rPr lang="en-US" spc="-125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25" smtClean="0">
                <a:solidFill>
                  <a:srgbClr val="243131"/>
                </a:solidFill>
                <a:latin typeface="Arial"/>
                <a:cs typeface="Arial"/>
              </a:rPr>
              <a:t>features.</a:t>
            </a:r>
            <a:endParaRPr lang="en-US" smtClean="0">
              <a:latin typeface="Arial"/>
              <a:cs typeface="Arial"/>
            </a:endParaRPr>
          </a:p>
          <a:p>
            <a:pPr marL="698500" marR="5080" lvl="1">
              <a:lnSpc>
                <a:spcPts val="2590"/>
              </a:lnSpc>
              <a:spcBef>
                <a:spcPts val="535"/>
              </a:spcBef>
              <a:tabLst>
                <a:tab pos="699135" algn="l"/>
                <a:tab pos="3845560" algn="l"/>
                <a:tab pos="5275580" algn="l"/>
                <a:tab pos="5737225" algn="l"/>
                <a:tab pos="7318375" algn="l"/>
              </a:tabLst>
            </a:pPr>
            <a:r>
              <a:rPr lang="en-US" spc="50" smtClean="0">
                <a:solidFill>
                  <a:srgbClr val="243131"/>
                </a:solidFill>
                <a:latin typeface="Arial"/>
                <a:cs typeface="Arial"/>
              </a:rPr>
              <a:t>Optimiz</a:t>
            </a:r>
            <a:r>
              <a:rPr lang="en-US" spc="-25" smtClean="0">
                <a:solidFill>
                  <a:srgbClr val="243131"/>
                </a:solidFill>
                <a:latin typeface="Arial"/>
                <a:cs typeface="Arial"/>
              </a:rPr>
              <a:t>e</a:t>
            </a:r>
            <a:r>
              <a:rPr lang="en-US" spc="320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25" smtClean="0">
                <a:solidFill>
                  <a:srgbClr val="243131"/>
                </a:solidFill>
                <a:latin typeface="Arial"/>
                <a:cs typeface="Arial"/>
              </a:rPr>
              <a:t>u</a:t>
            </a:r>
            <a:r>
              <a:rPr lang="en-US" spc="-45" smtClean="0">
                <a:solidFill>
                  <a:srgbClr val="243131"/>
                </a:solidFill>
                <a:latin typeface="Arial"/>
                <a:cs typeface="Arial"/>
              </a:rPr>
              <a:t>se</a:t>
            </a:r>
            <a:r>
              <a:rPr lang="en-US" spc="330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100" smtClean="0">
                <a:solidFill>
                  <a:srgbClr val="243131"/>
                </a:solidFill>
                <a:latin typeface="Arial"/>
                <a:cs typeface="Arial"/>
              </a:rPr>
              <a:t>o</a:t>
            </a:r>
            <a:r>
              <a:rPr lang="en-US" spc="50" smtClean="0">
                <a:solidFill>
                  <a:srgbClr val="243131"/>
                </a:solidFill>
                <a:latin typeface="Arial"/>
                <a:cs typeface="Arial"/>
              </a:rPr>
              <a:t>f</a:t>
            </a:r>
            <a:r>
              <a:rPr lang="en-US" spc="325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80" smtClean="0">
                <a:solidFill>
                  <a:srgbClr val="243131"/>
                </a:solidFill>
                <a:latin typeface="Arial"/>
                <a:cs typeface="Arial"/>
              </a:rPr>
              <a:t>you</a:t>
            </a:r>
            <a:r>
              <a:rPr lang="en-US" spc="50" smtClean="0">
                <a:solidFill>
                  <a:srgbClr val="243131"/>
                </a:solidFill>
                <a:latin typeface="Arial"/>
                <a:cs typeface="Arial"/>
              </a:rPr>
              <a:t>r</a:t>
            </a:r>
            <a:r>
              <a:rPr lang="en-US" smtClean="0">
                <a:solidFill>
                  <a:srgbClr val="243131"/>
                </a:solidFill>
                <a:latin typeface="Arial"/>
                <a:cs typeface="Arial"/>
              </a:rPr>
              <a:t>	</a:t>
            </a:r>
            <a:r>
              <a:rPr lang="en-US" spc="35" smtClean="0">
                <a:solidFill>
                  <a:srgbClr val="243131"/>
                </a:solidFill>
                <a:latin typeface="Arial"/>
                <a:cs typeface="Arial"/>
              </a:rPr>
              <a:t>har</a:t>
            </a:r>
            <a:r>
              <a:rPr lang="en-US" spc="30" smtClean="0">
                <a:solidFill>
                  <a:srgbClr val="243131"/>
                </a:solidFill>
                <a:latin typeface="Arial"/>
                <a:cs typeface="Arial"/>
              </a:rPr>
              <a:t>d</a:t>
            </a:r>
            <a:r>
              <a:rPr lang="en-US" spc="-35" smtClean="0">
                <a:solidFill>
                  <a:srgbClr val="243131"/>
                </a:solidFill>
                <a:latin typeface="Arial"/>
                <a:cs typeface="Arial"/>
              </a:rPr>
              <a:t>wa</a:t>
            </a:r>
            <a:r>
              <a:rPr lang="en-US" spc="70" smtClean="0">
                <a:solidFill>
                  <a:srgbClr val="243131"/>
                </a:solidFill>
                <a:latin typeface="Arial"/>
                <a:cs typeface="Arial"/>
              </a:rPr>
              <a:t>re</a:t>
            </a:r>
            <a:r>
              <a:rPr lang="en-US" smtClean="0">
                <a:solidFill>
                  <a:srgbClr val="243131"/>
                </a:solidFill>
                <a:latin typeface="Arial"/>
                <a:cs typeface="Arial"/>
              </a:rPr>
              <a:t>	</a:t>
            </a:r>
            <a:r>
              <a:rPr lang="en-US" spc="50" smtClean="0">
                <a:solidFill>
                  <a:srgbClr val="243131"/>
                </a:solidFill>
                <a:latin typeface="Arial"/>
                <a:cs typeface="Arial"/>
              </a:rPr>
              <a:t>by</a:t>
            </a:r>
            <a:r>
              <a:rPr lang="en-US" smtClean="0">
                <a:solidFill>
                  <a:srgbClr val="243131"/>
                </a:solidFill>
                <a:latin typeface="Arial"/>
                <a:cs typeface="Arial"/>
              </a:rPr>
              <a:t>	</a:t>
            </a:r>
            <a:r>
              <a:rPr lang="en-US" spc="15" smtClean="0">
                <a:solidFill>
                  <a:srgbClr val="243131"/>
                </a:solidFill>
                <a:latin typeface="Arial"/>
                <a:cs typeface="Arial"/>
              </a:rPr>
              <a:t>using</a:t>
            </a:r>
            <a:r>
              <a:rPr lang="en-US" spc="320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55" smtClean="0">
                <a:solidFill>
                  <a:srgbClr val="243131"/>
                </a:solidFill>
                <a:latin typeface="Arial"/>
                <a:cs typeface="Arial"/>
              </a:rPr>
              <a:t>only</a:t>
            </a:r>
            <a:r>
              <a:rPr lang="en-US" smtClean="0">
                <a:solidFill>
                  <a:srgbClr val="243131"/>
                </a:solidFill>
                <a:latin typeface="Arial"/>
                <a:cs typeface="Arial"/>
              </a:rPr>
              <a:t>	</a:t>
            </a:r>
            <a:r>
              <a:rPr lang="en-US" spc="65" smtClean="0">
                <a:solidFill>
                  <a:srgbClr val="243131"/>
                </a:solidFill>
                <a:latin typeface="Arial"/>
                <a:cs typeface="Arial"/>
              </a:rPr>
              <a:t>the  </a:t>
            </a:r>
            <a:r>
              <a:rPr lang="en-US" spc="25" smtClean="0">
                <a:solidFill>
                  <a:srgbClr val="243131"/>
                </a:solidFill>
                <a:latin typeface="Arial"/>
                <a:cs typeface="Arial"/>
              </a:rPr>
              <a:t>resources </a:t>
            </a:r>
            <a:r>
              <a:rPr lang="en-US" spc="40" smtClean="0">
                <a:solidFill>
                  <a:srgbClr val="243131"/>
                </a:solidFill>
                <a:latin typeface="Arial"/>
                <a:cs typeface="Arial"/>
              </a:rPr>
              <a:t>you</a:t>
            </a:r>
            <a:r>
              <a:rPr lang="en-US" spc="-325" smtClean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lang="en-US" spc="-5" smtClean="0">
                <a:solidFill>
                  <a:srgbClr val="243131"/>
                </a:solidFill>
                <a:latin typeface="Arial"/>
                <a:cs typeface="Arial"/>
              </a:rPr>
              <a:t>need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9715500" y="138684"/>
            <a:ext cx="2476498" cy="2478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98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55" dirty="0"/>
              <a:t>Kubernetes</a:t>
            </a:r>
            <a:r>
              <a:rPr spc="-195" dirty="0"/>
              <a:t> </a:t>
            </a:r>
            <a:r>
              <a:rPr spc="20" dirty="0"/>
              <a:t>Features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916939" y="1246378"/>
            <a:ext cx="7239000" cy="9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Kubernetes</a:t>
            </a:r>
            <a:r>
              <a:rPr sz="2800" spc="-18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394D53"/>
                </a:solidFill>
                <a:latin typeface="Arial"/>
                <a:cs typeface="Arial"/>
              </a:rPr>
              <a:t>is: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portable: 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public, 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private, 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hybrid,</a:t>
            </a:r>
            <a:r>
              <a:rPr sz="2800" spc="-55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394D53"/>
                </a:solidFill>
                <a:latin typeface="Arial"/>
                <a:cs typeface="Arial"/>
              </a:rPr>
              <a:t>multi-cloud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916939" y="2318130"/>
            <a:ext cx="2220595" cy="12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37465" indent="-228600">
              <a:lnSpc>
                <a:spcPts val="3020"/>
              </a:lnSpc>
              <a:buChar char="•"/>
              <a:tabLst>
                <a:tab pos="241935" algn="l"/>
              </a:tabLst>
            </a:pP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extensible: 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composa</a:t>
            </a:r>
            <a:r>
              <a:rPr sz="2800" spc="5" dirty="0">
                <a:solidFill>
                  <a:srgbClr val="394D53"/>
                </a:solidFill>
                <a:latin typeface="Arial"/>
                <a:cs typeface="Arial"/>
              </a:rPr>
              <a:t>b</a:t>
            </a: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le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241935" algn="l"/>
              </a:tabLst>
            </a:pP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self-healing: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276346" y="2269363"/>
            <a:ext cx="5424805" cy="134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8605">
              <a:lnSpc>
                <a:spcPct val="100000"/>
              </a:lnSpc>
              <a:tabLst>
                <a:tab pos="1814195" algn="l"/>
                <a:tab pos="3855085" algn="l"/>
              </a:tabLst>
            </a:pP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mo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d</a:t>
            </a:r>
            <a:r>
              <a:rPr sz="2800" spc="95" dirty="0">
                <a:solidFill>
                  <a:srgbClr val="394D53"/>
                </a:solidFill>
                <a:latin typeface="Arial"/>
                <a:cs typeface="Arial"/>
              </a:rPr>
              <a:t>u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l</a:t>
            </a:r>
            <a:r>
              <a:rPr sz="2800" spc="-20" dirty="0">
                <a:solidFill>
                  <a:srgbClr val="394D53"/>
                </a:solidFill>
                <a:latin typeface="Arial"/>
                <a:cs typeface="Arial"/>
              </a:rPr>
              <a:t>ar</a:t>
            </a:r>
            <a:r>
              <a:rPr sz="2800" spc="-10" dirty="0">
                <a:solidFill>
                  <a:srgbClr val="394D53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30" dirty="0">
                <a:solidFill>
                  <a:srgbClr val="394D53"/>
                </a:solidFill>
                <a:latin typeface="Arial"/>
                <a:cs typeface="Arial"/>
              </a:rPr>
              <a:t>pluggab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l</a:t>
            </a:r>
            <a:r>
              <a:rPr sz="2800" spc="-95" dirty="0">
                <a:solidFill>
                  <a:srgbClr val="394D53"/>
                </a:solidFill>
                <a:latin typeface="Arial"/>
                <a:cs typeface="Arial"/>
              </a:rPr>
              <a:t>e,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hook</a:t>
            </a:r>
            <a:r>
              <a:rPr sz="2800" spc="30" dirty="0">
                <a:solidFill>
                  <a:srgbClr val="394D53"/>
                </a:solidFill>
                <a:latin typeface="Arial"/>
                <a:cs typeface="Arial"/>
              </a:rPr>
              <a:t>a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bl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r>
              <a:rPr sz="2800" spc="-155" dirty="0">
                <a:solidFill>
                  <a:srgbClr val="394D53"/>
                </a:solidFill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5"/>
              </a:spcBef>
              <a:tabLst>
                <a:tab pos="3353435" algn="l"/>
              </a:tabLst>
            </a:pP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auto-placement,	</a:t>
            </a:r>
            <a:r>
              <a:rPr sz="2800" spc="80" dirty="0">
                <a:solidFill>
                  <a:srgbClr val="394D53"/>
                </a:solidFill>
                <a:latin typeface="Arial"/>
                <a:cs typeface="Arial"/>
              </a:rPr>
              <a:t>auto-restart,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916939" y="3548253"/>
            <a:ext cx="7781925" cy="185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auto-replication,</a:t>
            </a:r>
            <a:r>
              <a:rPr sz="2800" spc="-14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auto-scaling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spcBef>
                <a:spcPts val="5"/>
              </a:spcBef>
            </a:pPr>
            <a:r>
              <a:rPr sz="2800" spc="-25" dirty="0">
                <a:solidFill>
                  <a:srgbClr val="394D53"/>
                </a:solidFill>
                <a:latin typeface="Arial"/>
                <a:cs typeface="Arial"/>
              </a:rPr>
              <a:t>The 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Kubernetes 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project </a:t>
            </a:r>
            <a:r>
              <a:rPr sz="2800" spc="-45" dirty="0">
                <a:solidFill>
                  <a:srgbClr val="394D53"/>
                </a:solidFill>
                <a:latin typeface="Arial"/>
                <a:cs typeface="Arial"/>
              </a:rPr>
              <a:t>was </a:t>
            </a:r>
            <a:r>
              <a:rPr sz="2800" spc="85" dirty="0">
                <a:solidFill>
                  <a:srgbClr val="394D53"/>
                </a:solidFill>
                <a:latin typeface="Arial"/>
                <a:cs typeface="Arial"/>
              </a:rPr>
              <a:t>started </a:t>
            </a: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by </a:t>
            </a:r>
            <a:r>
              <a:rPr sz="2800" spc="75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Google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190"/>
              </a:lnSpc>
            </a:pP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in</a:t>
            </a:r>
            <a:r>
              <a:rPr sz="2800" spc="-21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2014.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61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2314955" y="0"/>
            <a:ext cx="7562088" cy="5088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/>
          <p:nvPr/>
        </p:nvSpPr>
        <p:spPr>
          <a:xfrm>
            <a:off x="4294123" y="5240731"/>
            <a:ext cx="3608070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25" dirty="0">
                <a:solidFill>
                  <a:srgbClr val="394D53"/>
                </a:solidFill>
                <a:latin typeface="Arial"/>
                <a:cs typeface="Arial"/>
              </a:rPr>
              <a:t>Thank</a:t>
            </a:r>
            <a:r>
              <a:rPr sz="6000" spc="-38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6000" spc="110" dirty="0">
                <a:solidFill>
                  <a:srgbClr val="394D53"/>
                </a:solidFill>
                <a:latin typeface="Arial"/>
                <a:cs typeface="Arial"/>
              </a:rPr>
              <a:t>you</a:t>
            </a:r>
            <a:endParaRPr sz="6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8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-15" dirty="0"/>
              <a:t>What </a:t>
            </a:r>
            <a:r>
              <a:rPr spc="10" dirty="0"/>
              <a:t>is</a:t>
            </a:r>
            <a:r>
              <a:rPr spc="-409" dirty="0"/>
              <a:t> </a:t>
            </a:r>
            <a:r>
              <a:rPr spc="60" dirty="0"/>
              <a:t>Docker</a:t>
            </a:r>
          </a:p>
        </p:txBody>
      </p:sp>
      <p:sp>
        <p:nvSpPr>
          <p:cNvPr id="25" name="object 3"/>
          <p:cNvSpPr txBox="1"/>
          <p:nvPr/>
        </p:nvSpPr>
        <p:spPr>
          <a:xfrm>
            <a:off x="916939" y="1246378"/>
            <a:ext cx="141605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Docker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4"/>
          <p:cNvSpPr txBox="1"/>
          <p:nvPr/>
        </p:nvSpPr>
        <p:spPr>
          <a:xfrm>
            <a:off x="2520442" y="1246378"/>
            <a:ext cx="88900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6409" algn="l"/>
              </a:tabLst>
            </a:pP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is	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5"/>
          <p:cNvSpPr txBox="1"/>
          <p:nvPr/>
        </p:nvSpPr>
        <p:spPr>
          <a:xfrm>
            <a:off x="3598290" y="1246378"/>
            <a:ext cx="205740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open-source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6"/>
          <p:cNvSpPr txBox="1"/>
          <p:nvPr/>
        </p:nvSpPr>
        <p:spPr>
          <a:xfrm>
            <a:off x="5844921" y="1246378"/>
            <a:ext cx="117348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project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7"/>
          <p:cNvSpPr txBox="1"/>
          <p:nvPr/>
        </p:nvSpPr>
        <p:spPr>
          <a:xfrm>
            <a:off x="7207377" y="1246378"/>
            <a:ext cx="68453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25" dirty="0">
                <a:solidFill>
                  <a:srgbClr val="394D53"/>
                </a:solidFill>
                <a:latin typeface="Arial"/>
                <a:cs typeface="Arial"/>
              </a:rPr>
              <a:t>that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8"/>
          <p:cNvSpPr txBox="1"/>
          <p:nvPr/>
        </p:nvSpPr>
        <p:spPr>
          <a:xfrm>
            <a:off x="8080629" y="1246378"/>
            <a:ext cx="248729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3735" algn="l"/>
              </a:tabLst>
            </a:pP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394D53"/>
                </a:solidFill>
                <a:latin typeface="Arial"/>
                <a:cs typeface="Arial"/>
              </a:rPr>
              <a:t>u</a:t>
            </a:r>
            <a:r>
              <a:rPr sz="2800" spc="125" dirty="0">
                <a:solidFill>
                  <a:srgbClr val="394D53"/>
                </a:solidFill>
                <a:latin typeface="Arial"/>
                <a:cs typeface="Arial"/>
              </a:rPr>
              <a:t>toma</a:t>
            </a:r>
            <a:r>
              <a:rPr sz="2800" spc="70" dirty="0">
                <a:solidFill>
                  <a:srgbClr val="394D53"/>
                </a:solidFill>
                <a:latin typeface="Arial"/>
                <a:cs typeface="Arial"/>
              </a:rPr>
              <a:t>t</a:t>
            </a:r>
            <a:r>
              <a:rPr sz="2800" spc="-50" dirty="0">
                <a:solidFill>
                  <a:srgbClr val="394D53"/>
                </a:solidFill>
                <a:latin typeface="Arial"/>
                <a:cs typeface="Arial"/>
              </a:rPr>
              <a:t>es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100" dirty="0">
                <a:solidFill>
                  <a:srgbClr val="394D53"/>
                </a:solidFill>
                <a:latin typeface="Arial"/>
                <a:cs typeface="Arial"/>
              </a:rPr>
              <a:t>t</a:t>
            </a:r>
            <a:r>
              <a:rPr sz="2800" spc="204" dirty="0">
                <a:solidFill>
                  <a:srgbClr val="394D53"/>
                </a:solidFill>
                <a:latin typeface="Arial"/>
                <a:cs typeface="Arial"/>
              </a:rPr>
              <a:t>h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9"/>
          <p:cNvSpPr txBox="1"/>
          <p:nvPr/>
        </p:nvSpPr>
        <p:spPr>
          <a:xfrm>
            <a:off x="1145844" y="1630426"/>
            <a:ext cx="851598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deployment</a:t>
            </a:r>
            <a:r>
              <a:rPr sz="2800" spc="-9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of</a:t>
            </a:r>
            <a:r>
              <a:rPr sz="2800" spc="-12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applications</a:t>
            </a:r>
            <a:r>
              <a:rPr sz="2800" spc="-13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inside</a:t>
            </a:r>
            <a:r>
              <a:rPr sz="2800" spc="-13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software</a:t>
            </a:r>
            <a:r>
              <a:rPr sz="2800" spc="-12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394D53"/>
                </a:solidFill>
                <a:latin typeface="Arial"/>
                <a:cs typeface="Arial"/>
              </a:rPr>
              <a:t>container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2" name="object 10"/>
          <p:cNvSpPr txBox="1"/>
          <p:nvPr/>
        </p:nvSpPr>
        <p:spPr>
          <a:xfrm>
            <a:off x="916939" y="2141346"/>
            <a:ext cx="141605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Docker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11"/>
          <p:cNvSpPr txBox="1"/>
          <p:nvPr/>
        </p:nvSpPr>
        <p:spPr>
          <a:xfrm>
            <a:off x="2537205" y="2141346"/>
            <a:ext cx="380619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52625" algn="l"/>
                <a:tab pos="2972435" algn="l"/>
                <a:tab pos="3603625" algn="l"/>
              </a:tabLst>
            </a:pP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contai</a:t>
            </a:r>
            <a:r>
              <a:rPr sz="2800" spc="85" dirty="0">
                <a:solidFill>
                  <a:srgbClr val="394D53"/>
                </a:solidFill>
                <a:latin typeface="Arial"/>
                <a:cs typeface="Arial"/>
              </a:rPr>
              <a:t>n</a:t>
            </a:r>
            <a:r>
              <a:rPr sz="2800" spc="30" dirty="0">
                <a:solidFill>
                  <a:srgbClr val="394D53"/>
                </a:solidFill>
                <a:latin typeface="Arial"/>
                <a:cs typeface="Arial"/>
              </a:rPr>
              <a:t>ers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30" dirty="0">
                <a:solidFill>
                  <a:srgbClr val="394D53"/>
                </a:solidFill>
                <a:latin typeface="Arial"/>
                <a:cs typeface="Arial"/>
              </a:rPr>
              <a:t>wra</a:t>
            </a: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up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-70" dirty="0">
                <a:solidFill>
                  <a:srgbClr val="394D53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12"/>
          <p:cNvSpPr txBox="1"/>
          <p:nvPr/>
        </p:nvSpPr>
        <p:spPr>
          <a:xfrm>
            <a:off x="6547484" y="2141346"/>
            <a:ext cx="402082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6805" algn="l"/>
                <a:tab pos="1656714" algn="l"/>
                <a:tab pos="3295650" algn="l"/>
                <a:tab pos="3818254" algn="l"/>
              </a:tabLst>
            </a:pP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pi</a:t>
            </a: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c</a:t>
            </a: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114" dirty="0">
                <a:solidFill>
                  <a:srgbClr val="394D53"/>
                </a:solidFill>
                <a:latin typeface="Arial"/>
                <a:cs typeface="Arial"/>
              </a:rPr>
              <a:t>o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so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f</a:t>
            </a:r>
            <a:r>
              <a:rPr sz="2800" spc="110" dirty="0">
                <a:solidFill>
                  <a:srgbClr val="394D53"/>
                </a:solidFill>
                <a:latin typeface="Arial"/>
                <a:cs typeface="Arial"/>
              </a:rPr>
              <a:t>twa</a:t>
            </a:r>
            <a:r>
              <a:rPr sz="2800" spc="75" dirty="0">
                <a:solidFill>
                  <a:srgbClr val="394D53"/>
                </a:solidFill>
                <a:latin typeface="Arial"/>
                <a:cs typeface="Arial"/>
              </a:rPr>
              <a:t>r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in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-70" dirty="0">
                <a:solidFill>
                  <a:srgbClr val="394D53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13"/>
          <p:cNvSpPr txBox="1"/>
          <p:nvPr/>
        </p:nvSpPr>
        <p:spPr>
          <a:xfrm>
            <a:off x="1145844" y="2525395"/>
            <a:ext cx="942340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complete </a:t>
            </a:r>
            <a:r>
              <a:rPr sz="2800" spc="85" dirty="0">
                <a:solidFill>
                  <a:srgbClr val="394D53"/>
                </a:solidFill>
                <a:latin typeface="Arial"/>
                <a:cs typeface="Arial"/>
              </a:rPr>
              <a:t>file 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system </a:t>
            </a:r>
            <a:r>
              <a:rPr sz="2800" spc="125" dirty="0">
                <a:solidFill>
                  <a:srgbClr val="394D53"/>
                </a:solidFill>
                <a:latin typeface="Arial"/>
                <a:cs typeface="Arial"/>
              </a:rPr>
              <a:t>that 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contains </a:t>
            </a:r>
            <a:r>
              <a:rPr sz="2800" spc="75" dirty="0">
                <a:solidFill>
                  <a:srgbClr val="394D53"/>
                </a:solidFill>
                <a:latin typeface="Arial"/>
                <a:cs typeface="Arial"/>
              </a:rPr>
              <a:t>everything </a:t>
            </a:r>
            <a:r>
              <a:rPr sz="2800" spc="185" dirty="0">
                <a:solidFill>
                  <a:srgbClr val="394D53"/>
                </a:solidFill>
                <a:latin typeface="Arial"/>
                <a:cs typeface="Arial"/>
              </a:rPr>
              <a:t>it 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needs</a:t>
            </a:r>
            <a:r>
              <a:rPr sz="2800" spc="58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rgbClr val="394D53"/>
                </a:solidFill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14"/>
          <p:cNvSpPr txBox="1"/>
          <p:nvPr/>
        </p:nvSpPr>
        <p:spPr>
          <a:xfrm>
            <a:off x="1145844" y="2909442"/>
            <a:ext cx="482028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3605" algn="l"/>
                <a:tab pos="2031364" algn="l"/>
                <a:tab pos="3647440" algn="l"/>
              </a:tabLst>
            </a:pPr>
            <a:r>
              <a:rPr sz="2800" spc="70" dirty="0">
                <a:solidFill>
                  <a:srgbClr val="394D53"/>
                </a:solidFill>
                <a:latin typeface="Arial"/>
                <a:cs typeface="Arial"/>
              </a:rPr>
              <a:t>ru</a:t>
            </a:r>
            <a:r>
              <a:rPr sz="2800" spc="95" dirty="0">
                <a:solidFill>
                  <a:srgbClr val="394D53"/>
                </a:solidFill>
                <a:latin typeface="Arial"/>
                <a:cs typeface="Arial"/>
              </a:rPr>
              <a:t>n</a:t>
            </a:r>
            <a:r>
              <a:rPr sz="2800" spc="-155" dirty="0">
                <a:solidFill>
                  <a:srgbClr val="394D53"/>
                </a:solidFill>
                <a:latin typeface="Arial"/>
                <a:cs typeface="Arial"/>
              </a:rPr>
              <a:t>: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co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d</a:t>
            </a:r>
            <a:r>
              <a:rPr sz="2800" spc="-95" dirty="0">
                <a:solidFill>
                  <a:srgbClr val="394D53"/>
                </a:solidFill>
                <a:latin typeface="Arial"/>
                <a:cs typeface="Arial"/>
              </a:rPr>
              <a:t>e,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70" dirty="0">
                <a:solidFill>
                  <a:srgbClr val="394D53"/>
                </a:solidFill>
                <a:latin typeface="Arial"/>
                <a:cs typeface="Arial"/>
              </a:rPr>
              <a:t>ru</a:t>
            </a:r>
            <a:r>
              <a:rPr sz="2800" spc="100" dirty="0">
                <a:solidFill>
                  <a:srgbClr val="394D53"/>
                </a:solidFill>
                <a:latin typeface="Arial"/>
                <a:cs typeface="Arial"/>
              </a:rPr>
              <a:t>n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time,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sys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t</a:t>
            </a:r>
            <a:r>
              <a:rPr sz="2800" spc="5" dirty="0">
                <a:solidFill>
                  <a:srgbClr val="394D53"/>
                </a:solidFill>
                <a:latin typeface="Arial"/>
                <a:cs typeface="Arial"/>
              </a:rPr>
              <a:t>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7" name="object 15"/>
          <p:cNvSpPr txBox="1"/>
          <p:nvPr/>
        </p:nvSpPr>
        <p:spPr>
          <a:xfrm>
            <a:off x="6209157" y="2909442"/>
            <a:ext cx="435927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0145" algn="l"/>
                <a:tab pos="2588260" algn="l"/>
                <a:tab pos="4170045" algn="l"/>
              </a:tabLst>
            </a:pPr>
            <a:r>
              <a:rPr sz="2800" spc="130" dirty="0">
                <a:solidFill>
                  <a:srgbClr val="394D53"/>
                </a:solidFill>
                <a:latin typeface="Arial"/>
                <a:cs typeface="Arial"/>
              </a:rPr>
              <a:t>too</a:t>
            </a:r>
            <a:r>
              <a:rPr sz="2800" spc="65" dirty="0">
                <a:solidFill>
                  <a:srgbClr val="394D53"/>
                </a:solidFill>
                <a:latin typeface="Arial"/>
                <a:cs typeface="Arial"/>
              </a:rPr>
              <a:t>l</a:t>
            </a:r>
            <a:r>
              <a:rPr sz="2800" spc="-150" dirty="0">
                <a:solidFill>
                  <a:srgbClr val="394D53"/>
                </a:solidFill>
                <a:latin typeface="Arial"/>
                <a:cs typeface="Arial"/>
              </a:rPr>
              <a:t>s</a:t>
            </a:r>
            <a:r>
              <a:rPr sz="2800" spc="-85" dirty="0">
                <a:solidFill>
                  <a:srgbClr val="394D53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sys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t</a:t>
            </a:r>
            <a:r>
              <a:rPr sz="2800" spc="5" dirty="0">
                <a:solidFill>
                  <a:srgbClr val="394D53"/>
                </a:solidFill>
                <a:latin typeface="Arial"/>
                <a:cs typeface="Arial"/>
              </a:rPr>
              <a:t>em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100" dirty="0">
                <a:solidFill>
                  <a:srgbClr val="394D53"/>
                </a:solidFill>
                <a:latin typeface="Arial"/>
                <a:cs typeface="Arial"/>
              </a:rPr>
              <a:t>l</a:t>
            </a:r>
            <a:r>
              <a:rPr sz="2800" spc="110" dirty="0">
                <a:solidFill>
                  <a:srgbClr val="394D53"/>
                </a:solidFill>
                <a:latin typeface="Arial"/>
                <a:cs typeface="Arial"/>
              </a:rPr>
              <a:t>i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bra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r</a:t>
            </a: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i</a:t>
            </a:r>
            <a:r>
              <a:rPr sz="2800" spc="30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r>
              <a:rPr sz="2800" spc="-75" dirty="0">
                <a:solidFill>
                  <a:srgbClr val="394D53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-20" dirty="0">
                <a:solidFill>
                  <a:srgbClr val="394D53"/>
                </a:solidFill>
                <a:latin typeface="Lucida Sans Unicode"/>
                <a:cs typeface="Lucida Sans Unicode"/>
              </a:rPr>
              <a:t>–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38" name="object 16"/>
          <p:cNvSpPr txBox="1"/>
          <p:nvPr/>
        </p:nvSpPr>
        <p:spPr>
          <a:xfrm>
            <a:off x="1145844" y="3293491"/>
            <a:ext cx="577342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anything</a:t>
            </a:r>
            <a:r>
              <a:rPr sz="2800" spc="-11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you</a:t>
            </a:r>
            <a:r>
              <a:rPr sz="2800" spc="-12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can</a:t>
            </a:r>
            <a:r>
              <a:rPr sz="2800" spc="-13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394D53"/>
                </a:solidFill>
                <a:latin typeface="Arial"/>
                <a:cs typeface="Arial"/>
              </a:rPr>
              <a:t>install</a:t>
            </a:r>
            <a:r>
              <a:rPr sz="2800" spc="-14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on</a:t>
            </a:r>
            <a:r>
              <a:rPr sz="2800" spc="-12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394D53"/>
                </a:solidFill>
                <a:latin typeface="Arial"/>
                <a:cs typeface="Arial"/>
              </a:rPr>
              <a:t>a</a:t>
            </a:r>
            <a:r>
              <a:rPr sz="2800" spc="-14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server.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9" name="object 17"/>
          <p:cNvSpPr txBox="1"/>
          <p:nvPr/>
        </p:nvSpPr>
        <p:spPr>
          <a:xfrm>
            <a:off x="916939" y="3805808"/>
            <a:ext cx="92456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This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18"/>
          <p:cNvSpPr txBox="1"/>
          <p:nvPr/>
        </p:nvSpPr>
        <p:spPr>
          <a:xfrm>
            <a:off x="2113533" y="3805808"/>
            <a:ext cx="639127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29790" algn="l"/>
                <a:tab pos="3086735" algn="l"/>
                <a:tab pos="3610610" algn="l"/>
                <a:tab pos="4446270" algn="l"/>
                <a:tab pos="5833110" algn="l"/>
              </a:tabLst>
            </a:pP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gu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a</a:t>
            </a:r>
            <a:r>
              <a:rPr sz="2800" spc="120" dirty="0">
                <a:solidFill>
                  <a:srgbClr val="394D53"/>
                </a:solidFill>
                <a:latin typeface="Arial"/>
                <a:cs typeface="Arial"/>
              </a:rPr>
              <a:t>ran</a:t>
            </a:r>
            <a:r>
              <a:rPr sz="2800" spc="70" dirty="0">
                <a:solidFill>
                  <a:srgbClr val="394D53"/>
                </a:solidFill>
                <a:latin typeface="Arial"/>
                <a:cs typeface="Arial"/>
              </a:rPr>
              <a:t>t</a:t>
            </a:r>
            <a:r>
              <a:rPr sz="2800" spc="-45" dirty="0">
                <a:solidFill>
                  <a:srgbClr val="394D53"/>
                </a:solidFill>
                <a:latin typeface="Arial"/>
                <a:cs typeface="Arial"/>
              </a:rPr>
              <a:t>ees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125" dirty="0">
                <a:solidFill>
                  <a:srgbClr val="394D53"/>
                </a:solidFill>
                <a:latin typeface="Arial"/>
                <a:cs typeface="Arial"/>
              </a:rPr>
              <a:t>that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185" dirty="0">
                <a:solidFill>
                  <a:srgbClr val="394D53"/>
                </a:solidFill>
                <a:latin typeface="Arial"/>
                <a:cs typeface="Arial"/>
              </a:rPr>
              <a:t>it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80" dirty="0">
                <a:solidFill>
                  <a:srgbClr val="394D53"/>
                </a:solidFill>
                <a:latin typeface="Arial"/>
                <a:cs typeface="Arial"/>
              </a:rPr>
              <a:t>wi</a:t>
            </a: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l</a:t>
            </a:r>
            <a:r>
              <a:rPr sz="2800" spc="114" dirty="0">
                <a:solidFill>
                  <a:srgbClr val="394D53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alway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s	</a:t>
            </a:r>
            <a:r>
              <a:rPr sz="2800" spc="80" dirty="0">
                <a:solidFill>
                  <a:srgbClr val="394D53"/>
                </a:solidFill>
                <a:latin typeface="Arial"/>
                <a:cs typeface="Arial"/>
              </a:rPr>
              <a:t>run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1" name="object 19"/>
          <p:cNvSpPr txBox="1"/>
          <p:nvPr/>
        </p:nvSpPr>
        <p:spPr>
          <a:xfrm>
            <a:off x="8779002" y="3805808"/>
            <a:ext cx="178879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1375" algn="l"/>
              </a:tabLst>
            </a:pPr>
            <a:r>
              <a:rPr sz="2800" spc="100" dirty="0">
                <a:solidFill>
                  <a:srgbClr val="394D53"/>
                </a:solidFill>
                <a:latin typeface="Arial"/>
                <a:cs typeface="Arial"/>
              </a:rPr>
              <a:t>t</a:t>
            </a:r>
            <a:r>
              <a:rPr sz="2800" spc="204" dirty="0">
                <a:solidFill>
                  <a:srgbClr val="394D53"/>
                </a:solidFill>
                <a:latin typeface="Arial"/>
                <a:cs typeface="Arial"/>
              </a:rPr>
              <a:t>h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-40" dirty="0">
                <a:solidFill>
                  <a:srgbClr val="394D53"/>
                </a:solidFill>
                <a:latin typeface="Arial"/>
                <a:cs typeface="Arial"/>
              </a:rPr>
              <a:t>sam</a:t>
            </a:r>
            <a:r>
              <a:rPr sz="2800" spc="-20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r>
              <a:rPr sz="2800" spc="-155" dirty="0">
                <a:solidFill>
                  <a:srgbClr val="394D53"/>
                </a:solidFill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</p:txBody>
      </p:sp>
      <p:sp>
        <p:nvSpPr>
          <p:cNvPr id="42" name="object 20"/>
          <p:cNvSpPr txBox="1"/>
          <p:nvPr/>
        </p:nvSpPr>
        <p:spPr>
          <a:xfrm>
            <a:off x="1145844" y="4189857"/>
            <a:ext cx="730059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regardless</a:t>
            </a:r>
            <a:r>
              <a:rPr sz="2800" spc="-12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of</a:t>
            </a:r>
            <a:r>
              <a:rPr sz="2800" spc="-13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the</a:t>
            </a:r>
            <a:r>
              <a:rPr sz="2800" spc="-11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environment</a:t>
            </a:r>
            <a:r>
              <a:rPr sz="2800" spc="-8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85" dirty="0">
                <a:solidFill>
                  <a:srgbClr val="394D53"/>
                </a:solidFill>
                <a:latin typeface="Arial"/>
                <a:cs typeface="Arial"/>
              </a:rPr>
              <a:t>it</a:t>
            </a:r>
            <a:r>
              <a:rPr sz="2800" spc="-12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is</a:t>
            </a:r>
            <a:r>
              <a:rPr sz="2800" spc="-15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running</a:t>
            </a:r>
            <a:r>
              <a:rPr sz="2800" spc="-114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in.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4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07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833370">
              <a:lnSpc>
                <a:spcPct val="100000"/>
              </a:lnSpc>
            </a:pPr>
            <a:r>
              <a:rPr spc="60" dirty="0"/>
              <a:t>Docker</a:t>
            </a:r>
            <a:r>
              <a:rPr spc="-220" dirty="0"/>
              <a:t> </a:t>
            </a:r>
            <a:r>
              <a:rPr spc="140" dirty="0"/>
              <a:t>Architecture</a:t>
            </a:r>
          </a:p>
        </p:txBody>
      </p:sp>
      <p:sp>
        <p:nvSpPr>
          <p:cNvPr id="15" name="object 3"/>
          <p:cNvSpPr/>
          <p:nvPr/>
        </p:nvSpPr>
        <p:spPr>
          <a:xfrm>
            <a:off x="2857500" y="806194"/>
            <a:ext cx="6477000" cy="5977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14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35" dirty="0"/>
              <a:t>Containers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916939" y="1214373"/>
            <a:ext cx="92265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70" dirty="0">
                <a:solidFill>
                  <a:srgbClr val="394D53"/>
                </a:solidFill>
                <a:latin typeface="Arial"/>
                <a:cs typeface="Arial"/>
              </a:rPr>
              <a:t>LXC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2104389" y="1214373"/>
            <a:ext cx="848360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15085" algn="l"/>
                <a:tab pos="3484245" algn="l"/>
                <a:tab pos="4034790" algn="l"/>
                <a:tab pos="4714240" algn="l"/>
              </a:tabLst>
            </a:pP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(Linux	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Containers)	</a:t>
            </a: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is	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an	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operating-system-level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145844" y="1641094"/>
            <a:ext cx="9442450" cy="1050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80000"/>
              </a:lnSpc>
            </a:pPr>
            <a:r>
              <a:rPr sz="2800" spc="80" dirty="0">
                <a:solidFill>
                  <a:srgbClr val="394D53"/>
                </a:solidFill>
                <a:latin typeface="Arial"/>
                <a:cs typeface="Arial"/>
              </a:rPr>
              <a:t>virtualization 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method </a:t>
            </a:r>
            <a:r>
              <a:rPr sz="2800" spc="125" dirty="0">
                <a:solidFill>
                  <a:srgbClr val="394D53"/>
                </a:solidFill>
                <a:latin typeface="Arial"/>
                <a:cs typeface="Arial"/>
              </a:rPr>
              <a:t>for </a:t>
            </a: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running </a:t>
            </a:r>
            <a:r>
              <a:rPr sz="2800" spc="80" dirty="0">
                <a:solidFill>
                  <a:srgbClr val="394D53"/>
                </a:solidFill>
                <a:latin typeface="Arial"/>
                <a:cs typeface="Arial"/>
              </a:rPr>
              <a:t>multiple 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isolated </a:t>
            </a: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Linux  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systems</a:t>
            </a:r>
            <a:r>
              <a:rPr sz="2800" spc="-8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(containers)</a:t>
            </a:r>
            <a:r>
              <a:rPr sz="2800" spc="-9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on</a:t>
            </a:r>
            <a:r>
              <a:rPr sz="2800" spc="-9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394D53"/>
                </a:solidFill>
                <a:latin typeface="Arial"/>
                <a:cs typeface="Arial"/>
              </a:rPr>
              <a:t>a</a:t>
            </a:r>
            <a:r>
              <a:rPr sz="2800" spc="-9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394D53"/>
                </a:solidFill>
                <a:latin typeface="Arial"/>
                <a:cs typeface="Arial"/>
              </a:rPr>
              <a:t>control</a:t>
            </a:r>
            <a:r>
              <a:rPr sz="2800" spc="-9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394D53"/>
                </a:solidFill>
                <a:latin typeface="Arial"/>
                <a:cs typeface="Arial"/>
              </a:rPr>
              <a:t>host</a:t>
            </a:r>
            <a:r>
              <a:rPr sz="2800" spc="-9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using</a:t>
            </a:r>
            <a:r>
              <a:rPr sz="2800" spc="-9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394D53"/>
                </a:solidFill>
                <a:latin typeface="Arial"/>
                <a:cs typeface="Arial"/>
              </a:rPr>
              <a:t>a</a:t>
            </a:r>
            <a:r>
              <a:rPr sz="2800" spc="-8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single</a:t>
            </a:r>
            <a:r>
              <a:rPr sz="2800" spc="-9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Linux  </a:t>
            </a: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kernel.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916939" y="3261486"/>
            <a:ext cx="9672955" cy="139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355"/>
              </a:lnSpc>
              <a:buChar char="•"/>
              <a:tabLst>
                <a:tab pos="241935" algn="l"/>
              </a:tabLst>
            </a:pPr>
            <a:r>
              <a:rPr sz="2800" spc="-25" dirty="0">
                <a:solidFill>
                  <a:srgbClr val="394D53"/>
                </a:solidFill>
                <a:latin typeface="Arial"/>
                <a:cs typeface="Arial"/>
              </a:rPr>
              <a:t>The </a:t>
            </a: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Linux </a:t>
            </a:r>
            <a:r>
              <a:rPr sz="2800" spc="70" dirty="0">
                <a:solidFill>
                  <a:srgbClr val="394D53"/>
                </a:solidFill>
                <a:latin typeface="Arial"/>
                <a:cs typeface="Arial"/>
              </a:rPr>
              <a:t>kernel </a:t>
            </a: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provides 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the </a:t>
            </a: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cgroups </a:t>
            </a:r>
            <a:r>
              <a:rPr sz="2800" spc="95" dirty="0">
                <a:solidFill>
                  <a:srgbClr val="394D53"/>
                </a:solidFill>
                <a:latin typeface="Arial"/>
                <a:cs typeface="Arial"/>
              </a:rPr>
              <a:t>functionality  </a:t>
            </a:r>
            <a:r>
              <a:rPr sz="2800" spc="33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394D53"/>
                </a:solidFill>
                <a:latin typeface="Arial"/>
                <a:cs typeface="Arial"/>
              </a:rPr>
              <a:t>that</a:t>
            </a:r>
            <a:endParaRPr sz="2800">
              <a:latin typeface="Arial"/>
              <a:cs typeface="Arial"/>
            </a:endParaRPr>
          </a:p>
          <a:p>
            <a:pPr marL="241300" marR="5080" algn="just">
              <a:lnSpc>
                <a:spcPct val="80000"/>
              </a:lnSpc>
              <a:spcBef>
                <a:spcPts val="335"/>
              </a:spcBef>
            </a:pP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allows 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limitation 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and </a:t>
            </a:r>
            <a:r>
              <a:rPr sz="2800" spc="95" dirty="0">
                <a:solidFill>
                  <a:srgbClr val="394D53"/>
                </a:solidFill>
                <a:latin typeface="Arial"/>
                <a:cs typeface="Arial"/>
              </a:rPr>
              <a:t>prioritization 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of </a:t>
            </a:r>
            <a:r>
              <a:rPr sz="2800" spc="30" dirty="0">
                <a:solidFill>
                  <a:srgbClr val="394D53"/>
                </a:solidFill>
                <a:latin typeface="Arial"/>
                <a:cs typeface="Arial"/>
              </a:rPr>
              <a:t>resources </a:t>
            </a:r>
            <a:r>
              <a:rPr sz="2800" spc="-95" dirty="0">
                <a:solidFill>
                  <a:srgbClr val="394D53"/>
                </a:solidFill>
                <a:latin typeface="Arial"/>
                <a:cs typeface="Arial"/>
              </a:rPr>
              <a:t>(CPU,  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memory, </a:t>
            </a:r>
            <a:r>
              <a:rPr sz="2800" spc="65" dirty="0">
                <a:solidFill>
                  <a:srgbClr val="394D53"/>
                </a:solidFill>
                <a:latin typeface="Arial"/>
                <a:cs typeface="Arial"/>
              </a:rPr>
              <a:t>block </a:t>
            </a:r>
            <a:r>
              <a:rPr sz="2800" spc="95" dirty="0">
                <a:solidFill>
                  <a:srgbClr val="394D53"/>
                </a:solidFill>
                <a:latin typeface="Arial"/>
                <a:cs typeface="Arial"/>
              </a:rPr>
              <a:t>I/O, 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network, </a:t>
            </a: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etc.) </a:t>
            </a:r>
            <a:r>
              <a:rPr sz="2800" spc="100" dirty="0">
                <a:solidFill>
                  <a:srgbClr val="394D53"/>
                </a:solidFill>
                <a:latin typeface="Arial"/>
                <a:cs typeface="Arial"/>
              </a:rPr>
              <a:t>without 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394D53"/>
                </a:solidFill>
                <a:latin typeface="Arial"/>
                <a:cs typeface="Arial"/>
              </a:rPr>
              <a:t>need </a:t>
            </a:r>
            <a:r>
              <a:rPr sz="2800" spc="120" dirty="0">
                <a:solidFill>
                  <a:srgbClr val="394D53"/>
                </a:solidFill>
                <a:latin typeface="Arial"/>
                <a:cs typeface="Arial"/>
              </a:rPr>
              <a:t>for  </a:t>
            </a:r>
            <a:r>
              <a:rPr sz="2800" spc="85" dirty="0">
                <a:solidFill>
                  <a:srgbClr val="394D53"/>
                </a:solidFill>
                <a:latin typeface="Arial"/>
                <a:cs typeface="Arial"/>
              </a:rPr>
              <a:t>starting  </a:t>
            </a: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any  </a:t>
            </a:r>
            <a:r>
              <a:rPr sz="2800" spc="100" dirty="0">
                <a:solidFill>
                  <a:srgbClr val="394D53"/>
                </a:solidFill>
                <a:latin typeface="Arial"/>
                <a:cs typeface="Arial"/>
              </a:rPr>
              <a:t>virtual  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machines,  </a:t>
            </a:r>
            <a:r>
              <a:rPr sz="2800" spc="-10" dirty="0">
                <a:solidFill>
                  <a:srgbClr val="394D53"/>
                </a:solidFill>
                <a:latin typeface="Arial"/>
                <a:cs typeface="Arial"/>
              </a:rPr>
              <a:t>and  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namespace</a:t>
            </a: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isolation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145844" y="4541901"/>
            <a:ext cx="944118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2205" algn="l"/>
                <a:tab pos="3415665" algn="l"/>
                <a:tab pos="4775200" algn="l"/>
                <a:tab pos="6634480" algn="l"/>
                <a:tab pos="8361680" algn="l"/>
                <a:tab pos="9038590" algn="l"/>
              </a:tabLst>
            </a:pP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fun</a:t>
            </a:r>
            <a:r>
              <a:rPr sz="2800" spc="70" dirty="0">
                <a:solidFill>
                  <a:srgbClr val="394D53"/>
                </a:solidFill>
                <a:latin typeface="Arial"/>
                <a:cs typeface="Arial"/>
              </a:rPr>
              <a:t>c</a:t>
            </a:r>
            <a:r>
              <a:rPr sz="2800" spc="65" dirty="0">
                <a:solidFill>
                  <a:srgbClr val="394D53"/>
                </a:solidFill>
                <a:latin typeface="Arial"/>
                <a:cs typeface="Arial"/>
              </a:rPr>
              <a:t>tion</a:t>
            </a:r>
            <a:r>
              <a:rPr sz="2800" spc="100" dirty="0">
                <a:solidFill>
                  <a:srgbClr val="394D53"/>
                </a:solidFill>
                <a:latin typeface="Arial"/>
                <a:cs typeface="Arial"/>
              </a:rPr>
              <a:t>al</a:t>
            </a:r>
            <a:r>
              <a:rPr sz="2800" spc="110" dirty="0">
                <a:solidFill>
                  <a:srgbClr val="394D53"/>
                </a:solidFill>
                <a:latin typeface="Arial"/>
                <a:cs typeface="Arial"/>
              </a:rPr>
              <a:t>i</a:t>
            </a:r>
            <a:r>
              <a:rPr sz="2800" spc="190" dirty="0">
                <a:solidFill>
                  <a:srgbClr val="394D53"/>
                </a:solidFill>
                <a:latin typeface="Arial"/>
                <a:cs typeface="Arial"/>
              </a:rPr>
              <a:t>ty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125" dirty="0">
                <a:solidFill>
                  <a:srgbClr val="394D53"/>
                </a:solidFill>
                <a:latin typeface="Arial"/>
                <a:cs typeface="Arial"/>
              </a:rPr>
              <a:t>that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al</a:t>
            </a: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l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ows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comp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l</a:t>
            </a:r>
            <a:r>
              <a:rPr sz="2800" spc="165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t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iso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l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atio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125" dirty="0">
                <a:solidFill>
                  <a:srgbClr val="394D53"/>
                </a:solidFill>
                <a:latin typeface="Arial"/>
                <a:cs typeface="Arial"/>
              </a:rPr>
              <a:t>o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-30" dirty="0">
                <a:solidFill>
                  <a:srgbClr val="394D53"/>
                </a:solidFill>
                <a:latin typeface="Arial"/>
                <a:cs typeface="Arial"/>
              </a:rPr>
              <a:t>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1145844" y="4883277"/>
            <a:ext cx="944372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40" dirty="0">
                <a:solidFill>
                  <a:srgbClr val="394D53"/>
                </a:solidFill>
                <a:latin typeface="Arial"/>
                <a:cs typeface="Arial"/>
              </a:rPr>
              <a:t>applications' </a:t>
            </a:r>
            <a:r>
              <a:rPr sz="2800" spc="35" dirty="0">
                <a:solidFill>
                  <a:srgbClr val="394D53"/>
                </a:solidFill>
                <a:latin typeface="Arial"/>
                <a:cs typeface="Arial"/>
              </a:rPr>
              <a:t>view </a:t>
            </a:r>
            <a:r>
              <a:rPr sz="2800" spc="90" dirty="0">
                <a:solidFill>
                  <a:srgbClr val="394D53"/>
                </a:solidFill>
                <a:latin typeface="Arial"/>
                <a:cs typeface="Arial"/>
              </a:rPr>
              <a:t>of the </a:t>
            </a:r>
            <a:r>
              <a:rPr sz="2800" spc="60" dirty="0">
                <a:solidFill>
                  <a:srgbClr val="394D53"/>
                </a:solidFill>
                <a:latin typeface="Arial"/>
                <a:cs typeface="Arial"/>
              </a:rPr>
              <a:t>operating 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environment,</a:t>
            </a:r>
            <a:r>
              <a:rPr sz="2800" spc="28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394D53"/>
                </a:solidFill>
                <a:latin typeface="Arial"/>
                <a:cs typeface="Arial"/>
              </a:rPr>
              <a:t>including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1145844" y="5310377"/>
            <a:ext cx="9443720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0000"/>
              </a:lnSpc>
              <a:tabLst>
                <a:tab pos="1499870" algn="l"/>
                <a:tab pos="2641600" algn="l"/>
                <a:tab pos="4770755" algn="l"/>
                <a:tab pos="5704840" algn="l"/>
                <a:tab pos="6450330" algn="l"/>
                <a:tab pos="7267575" algn="l"/>
                <a:tab pos="8930005" algn="l"/>
              </a:tabLst>
            </a:pPr>
            <a:r>
              <a:rPr sz="2800" spc="15" dirty="0">
                <a:solidFill>
                  <a:srgbClr val="394D53"/>
                </a:solidFill>
                <a:latin typeface="Arial"/>
                <a:cs typeface="Arial"/>
              </a:rPr>
              <a:t>process	</a:t>
            </a:r>
            <a:r>
              <a:rPr sz="2800" spc="30" dirty="0">
                <a:solidFill>
                  <a:srgbClr val="394D53"/>
                </a:solidFill>
                <a:latin typeface="Arial"/>
                <a:cs typeface="Arial"/>
              </a:rPr>
              <a:t>trees,	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n</a:t>
            </a:r>
            <a:r>
              <a:rPr sz="2800" spc="70" dirty="0">
                <a:solidFill>
                  <a:srgbClr val="394D53"/>
                </a:solidFill>
                <a:latin typeface="Arial"/>
                <a:cs typeface="Arial"/>
              </a:rPr>
              <a:t>et</a:t>
            </a:r>
            <a:r>
              <a:rPr sz="2800" spc="125" dirty="0">
                <a:solidFill>
                  <a:srgbClr val="394D53"/>
                </a:solidFill>
                <a:latin typeface="Arial"/>
                <a:cs typeface="Arial"/>
              </a:rPr>
              <a:t>w</a:t>
            </a: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orking,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25" dirty="0">
                <a:solidFill>
                  <a:srgbClr val="394D53"/>
                </a:solidFill>
                <a:latin typeface="Arial"/>
                <a:cs typeface="Arial"/>
              </a:rPr>
              <a:t>user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-20" dirty="0">
                <a:solidFill>
                  <a:srgbClr val="394D53"/>
                </a:solidFill>
                <a:latin typeface="Arial"/>
                <a:cs typeface="Arial"/>
              </a:rPr>
              <a:t>I</a:t>
            </a:r>
            <a:r>
              <a:rPr sz="2800" spc="-45" dirty="0">
                <a:solidFill>
                  <a:srgbClr val="394D53"/>
                </a:solidFill>
                <a:latin typeface="Arial"/>
                <a:cs typeface="Arial"/>
              </a:rPr>
              <a:t>D</a:t>
            </a:r>
            <a:r>
              <a:rPr sz="2800" spc="-75" dirty="0">
                <a:solidFill>
                  <a:srgbClr val="394D53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-20" dirty="0">
                <a:solidFill>
                  <a:srgbClr val="394D53"/>
                </a:solidFill>
                <a:latin typeface="Arial"/>
                <a:cs typeface="Arial"/>
              </a:rPr>
              <a:t>an</a:t>
            </a:r>
            <a:r>
              <a:rPr sz="2800" spc="-15" dirty="0">
                <a:solidFill>
                  <a:srgbClr val="394D53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mou</a:t>
            </a:r>
            <a:r>
              <a:rPr sz="2800" spc="30" dirty="0">
                <a:solidFill>
                  <a:srgbClr val="394D53"/>
                </a:solidFill>
                <a:latin typeface="Arial"/>
                <a:cs typeface="Arial"/>
              </a:rPr>
              <a:t>n</a:t>
            </a:r>
            <a:r>
              <a:rPr sz="2800" spc="80" dirty="0">
                <a:solidFill>
                  <a:srgbClr val="394D53"/>
                </a:solidFill>
                <a:latin typeface="Arial"/>
                <a:cs typeface="Arial"/>
              </a:rPr>
              <a:t>t</a:t>
            </a:r>
            <a:r>
              <a:rPr sz="2800" spc="175" dirty="0">
                <a:solidFill>
                  <a:srgbClr val="394D53"/>
                </a:solidFill>
                <a:latin typeface="Arial"/>
                <a:cs typeface="Arial"/>
              </a:rPr>
              <a:t>e</a:t>
            </a: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394D53"/>
                </a:solidFill>
                <a:latin typeface="Arial"/>
                <a:cs typeface="Arial"/>
              </a:rPr>
              <a:t>	</a:t>
            </a:r>
            <a:r>
              <a:rPr sz="2800" spc="160" dirty="0">
                <a:solidFill>
                  <a:srgbClr val="394D53"/>
                </a:solidFill>
                <a:latin typeface="Arial"/>
                <a:cs typeface="Arial"/>
              </a:rPr>
              <a:t>f</a:t>
            </a:r>
            <a:r>
              <a:rPr sz="2800" spc="105" dirty="0">
                <a:solidFill>
                  <a:srgbClr val="394D53"/>
                </a:solidFill>
                <a:latin typeface="Arial"/>
                <a:cs typeface="Arial"/>
              </a:rPr>
              <a:t>i</a:t>
            </a:r>
            <a:r>
              <a:rPr sz="2800" spc="110" dirty="0">
                <a:solidFill>
                  <a:srgbClr val="394D53"/>
                </a:solidFill>
                <a:latin typeface="Arial"/>
                <a:cs typeface="Arial"/>
              </a:rPr>
              <a:t>l</a:t>
            </a:r>
            <a:r>
              <a:rPr sz="2800" spc="-20" dirty="0">
                <a:solidFill>
                  <a:srgbClr val="394D53"/>
                </a:solidFill>
                <a:latin typeface="Arial"/>
                <a:cs typeface="Arial"/>
              </a:rPr>
              <a:t>e  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48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-65" dirty="0"/>
              <a:t>Why</a:t>
            </a:r>
            <a:r>
              <a:rPr spc="-250" dirty="0"/>
              <a:t> </a:t>
            </a:r>
            <a:r>
              <a:rPr spc="35" dirty="0"/>
              <a:t>Containers</a:t>
            </a:r>
          </a:p>
        </p:txBody>
      </p:sp>
      <p:sp>
        <p:nvSpPr>
          <p:cNvPr id="5" name="object 3"/>
          <p:cNvSpPr/>
          <p:nvPr/>
        </p:nvSpPr>
        <p:spPr>
          <a:xfrm>
            <a:off x="2260092" y="990599"/>
            <a:ext cx="7671816" cy="5867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76529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-70" dirty="0"/>
              <a:t>Why </a:t>
            </a:r>
            <a:r>
              <a:rPr spc="15" dirty="0"/>
              <a:t>Developers</a:t>
            </a:r>
            <a:r>
              <a:rPr spc="-295" dirty="0"/>
              <a:t> </a:t>
            </a:r>
            <a:r>
              <a:rPr spc="-40" dirty="0"/>
              <a:t>Care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916939" y="1300988"/>
            <a:ext cx="441579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45" dirty="0">
                <a:solidFill>
                  <a:srgbClr val="394D53"/>
                </a:solidFill>
                <a:latin typeface="Arial"/>
                <a:cs typeface="Arial"/>
              </a:rPr>
              <a:t>Build </a:t>
            </a:r>
            <a:r>
              <a:rPr sz="2800" spc="-20" dirty="0">
                <a:solidFill>
                  <a:srgbClr val="394D53"/>
                </a:solidFill>
                <a:latin typeface="Arial"/>
                <a:cs typeface="Arial"/>
              </a:rPr>
              <a:t>once, </a:t>
            </a:r>
            <a:r>
              <a:rPr sz="2800" spc="80" dirty="0">
                <a:solidFill>
                  <a:srgbClr val="394D53"/>
                </a:solidFill>
                <a:latin typeface="Arial"/>
                <a:cs typeface="Arial"/>
              </a:rPr>
              <a:t>run</a:t>
            </a:r>
            <a:r>
              <a:rPr sz="2800" spc="-425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94D53"/>
                </a:solidFill>
                <a:latin typeface="Arial"/>
                <a:cs typeface="Arial"/>
              </a:rPr>
              <a:t>anywhere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374394" y="2259838"/>
            <a:ext cx="61404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75" dirty="0">
                <a:solidFill>
                  <a:srgbClr val="243131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2346705" y="2259838"/>
            <a:ext cx="384492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41755" algn="l"/>
                <a:tab pos="2477135" algn="l"/>
              </a:tabLst>
            </a:pPr>
            <a:r>
              <a:rPr sz="2800" spc="105" dirty="0">
                <a:solidFill>
                  <a:srgbClr val="243131"/>
                </a:solidFill>
                <a:latin typeface="Arial"/>
                <a:cs typeface="Arial"/>
              </a:rPr>
              <a:t>c</a:t>
            </a:r>
            <a:r>
              <a:rPr sz="2800" spc="55" dirty="0">
                <a:solidFill>
                  <a:srgbClr val="243131"/>
                </a:solidFill>
                <a:latin typeface="Arial"/>
                <a:cs typeface="Arial"/>
              </a:rPr>
              <a:t>l</a:t>
            </a:r>
            <a:r>
              <a:rPr sz="2800" spc="-25" dirty="0">
                <a:solidFill>
                  <a:srgbClr val="243131"/>
                </a:solidFill>
                <a:latin typeface="Arial"/>
                <a:cs typeface="Arial"/>
              </a:rPr>
              <a:t>ea</a:t>
            </a:r>
            <a:r>
              <a:rPr sz="2800" spc="-10" dirty="0">
                <a:solidFill>
                  <a:srgbClr val="243131"/>
                </a:solidFill>
                <a:latin typeface="Arial"/>
                <a:cs typeface="Arial"/>
              </a:rPr>
              <a:t>n</a:t>
            </a:r>
            <a:r>
              <a:rPr sz="2800" spc="-155" dirty="0">
                <a:solidFill>
                  <a:srgbClr val="243131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243131"/>
                </a:solidFill>
                <a:latin typeface="Arial"/>
                <a:cs typeface="Arial"/>
              </a:rPr>
              <a:t>	</a:t>
            </a:r>
            <a:r>
              <a:rPr sz="2800" spc="-45" dirty="0">
                <a:solidFill>
                  <a:srgbClr val="243131"/>
                </a:solidFill>
                <a:latin typeface="Arial"/>
                <a:cs typeface="Arial"/>
              </a:rPr>
              <a:t>safe</a:t>
            </a:r>
            <a:r>
              <a:rPr sz="2800" spc="-25" dirty="0">
                <a:solidFill>
                  <a:srgbClr val="243131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243131"/>
                </a:solidFill>
                <a:latin typeface="Arial"/>
                <a:cs typeface="Arial"/>
              </a:rPr>
              <a:t>	</a:t>
            </a:r>
            <a:r>
              <a:rPr sz="2800" spc="25" dirty="0">
                <a:solidFill>
                  <a:srgbClr val="243131"/>
                </a:solidFill>
                <a:latin typeface="Arial"/>
                <a:cs typeface="Arial"/>
              </a:rPr>
              <a:t>h</a:t>
            </a:r>
            <a:r>
              <a:rPr sz="2800" spc="30" dirty="0">
                <a:solidFill>
                  <a:srgbClr val="243131"/>
                </a:solidFill>
                <a:latin typeface="Arial"/>
                <a:cs typeface="Arial"/>
              </a:rPr>
              <a:t>ygie</a:t>
            </a:r>
            <a:r>
              <a:rPr sz="2800" spc="50" dirty="0">
                <a:solidFill>
                  <a:srgbClr val="243131"/>
                </a:solidFill>
                <a:latin typeface="Arial"/>
                <a:cs typeface="Arial"/>
              </a:rPr>
              <a:t>n</a:t>
            </a:r>
            <a:r>
              <a:rPr sz="2800" spc="70" dirty="0">
                <a:solidFill>
                  <a:srgbClr val="243131"/>
                </a:solidFill>
                <a:latin typeface="Arial"/>
                <a:cs typeface="Arial"/>
              </a:rPr>
              <a:t>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6552056" y="2259838"/>
            <a:ext cx="235775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87425" algn="l"/>
              </a:tabLst>
            </a:pPr>
            <a:r>
              <a:rPr sz="2800" spc="-20" dirty="0">
                <a:solidFill>
                  <a:srgbClr val="243131"/>
                </a:solidFill>
                <a:latin typeface="Arial"/>
                <a:cs typeface="Arial"/>
              </a:rPr>
              <a:t>an</a:t>
            </a:r>
            <a:r>
              <a:rPr sz="2800" spc="-15" dirty="0">
                <a:solidFill>
                  <a:srgbClr val="243131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243131"/>
                </a:solidFill>
                <a:latin typeface="Arial"/>
                <a:cs typeface="Arial"/>
              </a:rPr>
              <a:t>	</a:t>
            </a:r>
            <a:r>
              <a:rPr sz="2800" spc="85" dirty="0">
                <a:solidFill>
                  <a:srgbClr val="243131"/>
                </a:solidFill>
                <a:latin typeface="Arial"/>
                <a:cs typeface="Arial"/>
              </a:rPr>
              <a:t>portab</a:t>
            </a:r>
            <a:r>
              <a:rPr sz="2800" spc="50" dirty="0">
                <a:solidFill>
                  <a:srgbClr val="243131"/>
                </a:solidFill>
                <a:latin typeface="Arial"/>
                <a:cs typeface="Arial"/>
              </a:rPr>
              <a:t>l</a:t>
            </a:r>
            <a:r>
              <a:rPr sz="2800" spc="-30" dirty="0">
                <a:solidFill>
                  <a:srgbClr val="243131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9269730" y="2259838"/>
            <a:ext cx="129413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90" dirty="0">
                <a:solidFill>
                  <a:srgbClr val="243131"/>
                </a:solidFill>
                <a:latin typeface="Arial"/>
                <a:cs typeface="Arial"/>
              </a:rPr>
              <a:t>runti</a:t>
            </a:r>
            <a:r>
              <a:rPr sz="2800" spc="204" dirty="0">
                <a:solidFill>
                  <a:srgbClr val="243131"/>
                </a:solidFill>
                <a:latin typeface="Arial"/>
                <a:cs typeface="Arial"/>
              </a:rPr>
              <a:t>m</a:t>
            </a:r>
            <a:r>
              <a:rPr sz="2800" spc="-30" dirty="0">
                <a:solidFill>
                  <a:srgbClr val="243131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1374394" y="2643885"/>
            <a:ext cx="9188450" cy="3395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ct val="100000"/>
              </a:lnSpc>
            </a:pPr>
            <a:r>
              <a:rPr sz="2800" spc="60" dirty="0">
                <a:solidFill>
                  <a:srgbClr val="243131"/>
                </a:solidFill>
                <a:latin typeface="Arial"/>
                <a:cs typeface="Arial"/>
              </a:rPr>
              <a:t>environment </a:t>
            </a:r>
            <a:r>
              <a:rPr sz="2800" spc="120" dirty="0">
                <a:solidFill>
                  <a:srgbClr val="243131"/>
                </a:solidFill>
                <a:latin typeface="Arial"/>
                <a:cs typeface="Arial"/>
              </a:rPr>
              <a:t>for </a:t>
            </a:r>
            <a:r>
              <a:rPr sz="2800" spc="80" dirty="0">
                <a:solidFill>
                  <a:srgbClr val="243131"/>
                </a:solidFill>
                <a:latin typeface="Arial"/>
                <a:cs typeface="Arial"/>
              </a:rPr>
              <a:t>your</a:t>
            </a:r>
            <a:r>
              <a:rPr sz="2800" spc="-52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243131"/>
                </a:solidFill>
                <a:latin typeface="Arial"/>
                <a:cs typeface="Arial"/>
              </a:rPr>
              <a:t>app.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/>
              <a:cs typeface="Times New Roman"/>
            </a:endParaRPr>
          </a:p>
          <a:p>
            <a:pPr marL="353695" marR="5080" indent="-340995" algn="just">
              <a:lnSpc>
                <a:spcPts val="3020"/>
              </a:lnSpc>
              <a:buChar char="•"/>
              <a:tabLst>
                <a:tab pos="354330" algn="l"/>
              </a:tabLst>
            </a:pPr>
            <a:r>
              <a:rPr sz="2800" spc="-10" dirty="0">
                <a:solidFill>
                  <a:srgbClr val="243131"/>
                </a:solidFill>
                <a:latin typeface="Arial"/>
                <a:cs typeface="Arial"/>
              </a:rPr>
              <a:t>No </a:t>
            </a:r>
            <a:r>
              <a:rPr sz="2800" spc="60" dirty="0">
                <a:solidFill>
                  <a:srgbClr val="243131"/>
                </a:solidFill>
                <a:latin typeface="Arial"/>
                <a:cs typeface="Arial"/>
              </a:rPr>
              <a:t>worries </a:t>
            </a:r>
            <a:r>
              <a:rPr sz="2800" spc="55" dirty="0">
                <a:solidFill>
                  <a:srgbClr val="243131"/>
                </a:solidFill>
                <a:latin typeface="Arial"/>
                <a:cs typeface="Arial"/>
              </a:rPr>
              <a:t>about </a:t>
            </a:r>
            <a:r>
              <a:rPr sz="2800" spc="10" dirty="0">
                <a:solidFill>
                  <a:srgbClr val="243131"/>
                </a:solidFill>
                <a:latin typeface="Arial"/>
                <a:cs typeface="Arial"/>
              </a:rPr>
              <a:t>missing </a:t>
            </a:r>
            <a:r>
              <a:rPr sz="2800" spc="-10" dirty="0">
                <a:solidFill>
                  <a:srgbClr val="243131"/>
                </a:solidFill>
                <a:latin typeface="Arial"/>
                <a:cs typeface="Arial"/>
              </a:rPr>
              <a:t>dependencies, </a:t>
            </a:r>
            <a:r>
              <a:rPr sz="2800" spc="-5" dirty="0">
                <a:solidFill>
                  <a:srgbClr val="243131"/>
                </a:solidFill>
                <a:latin typeface="Arial"/>
                <a:cs typeface="Arial"/>
              </a:rPr>
              <a:t>packages </a:t>
            </a:r>
            <a:r>
              <a:rPr sz="2800" spc="-10" dirty="0">
                <a:solidFill>
                  <a:srgbClr val="243131"/>
                </a:solidFill>
                <a:latin typeface="Arial"/>
                <a:cs typeface="Arial"/>
              </a:rPr>
              <a:t>and  </a:t>
            </a:r>
            <a:r>
              <a:rPr sz="2800" spc="100" dirty="0">
                <a:solidFill>
                  <a:srgbClr val="243131"/>
                </a:solidFill>
                <a:latin typeface="Arial"/>
                <a:cs typeface="Arial"/>
              </a:rPr>
              <a:t>other</a:t>
            </a:r>
            <a:r>
              <a:rPr sz="2800" spc="-114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243131"/>
                </a:solidFill>
                <a:latin typeface="Arial"/>
                <a:cs typeface="Arial"/>
              </a:rPr>
              <a:t>pain</a:t>
            </a:r>
            <a:r>
              <a:rPr sz="2800" spc="-12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243131"/>
                </a:solidFill>
                <a:latin typeface="Arial"/>
                <a:cs typeface="Arial"/>
              </a:rPr>
              <a:t>points</a:t>
            </a:r>
            <a:r>
              <a:rPr sz="2800" spc="-12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243131"/>
                </a:solidFill>
                <a:latin typeface="Arial"/>
                <a:cs typeface="Arial"/>
              </a:rPr>
              <a:t>during</a:t>
            </a:r>
            <a:r>
              <a:rPr sz="2800" spc="-13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243131"/>
                </a:solidFill>
                <a:latin typeface="Arial"/>
                <a:cs typeface="Arial"/>
              </a:rPr>
              <a:t>subsequent</a:t>
            </a:r>
            <a:r>
              <a:rPr sz="2800" spc="-9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43131"/>
                </a:solidFill>
                <a:latin typeface="Arial"/>
                <a:cs typeface="Arial"/>
              </a:rPr>
              <a:t>deployments.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4313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3695" marR="5080" indent="-340995" algn="just">
              <a:lnSpc>
                <a:spcPts val="3030"/>
              </a:lnSpc>
              <a:buChar char="•"/>
              <a:tabLst>
                <a:tab pos="354330" algn="l"/>
              </a:tabLst>
            </a:pPr>
            <a:r>
              <a:rPr sz="2800" spc="-30" dirty="0">
                <a:solidFill>
                  <a:srgbClr val="243131"/>
                </a:solidFill>
                <a:latin typeface="Arial"/>
                <a:cs typeface="Arial"/>
              </a:rPr>
              <a:t>Run </a:t>
            </a:r>
            <a:r>
              <a:rPr sz="2800" spc="-10" dirty="0">
                <a:solidFill>
                  <a:srgbClr val="243131"/>
                </a:solidFill>
                <a:latin typeface="Arial"/>
                <a:cs typeface="Arial"/>
              </a:rPr>
              <a:t>each </a:t>
            </a:r>
            <a:r>
              <a:rPr sz="2800" spc="-20" dirty="0">
                <a:solidFill>
                  <a:srgbClr val="243131"/>
                </a:solidFill>
                <a:latin typeface="Arial"/>
                <a:cs typeface="Arial"/>
              </a:rPr>
              <a:t>app </a:t>
            </a:r>
            <a:r>
              <a:rPr sz="2800" spc="55" dirty="0">
                <a:solidFill>
                  <a:srgbClr val="243131"/>
                </a:solidFill>
                <a:latin typeface="Arial"/>
                <a:cs typeface="Arial"/>
              </a:rPr>
              <a:t>in </a:t>
            </a:r>
            <a:r>
              <a:rPr sz="2800" spc="100" dirty="0">
                <a:solidFill>
                  <a:srgbClr val="243131"/>
                </a:solidFill>
                <a:latin typeface="Arial"/>
                <a:cs typeface="Arial"/>
              </a:rPr>
              <a:t>its </a:t>
            </a:r>
            <a:r>
              <a:rPr sz="2800" spc="15" dirty="0">
                <a:solidFill>
                  <a:srgbClr val="243131"/>
                </a:solidFill>
                <a:latin typeface="Arial"/>
                <a:cs typeface="Arial"/>
              </a:rPr>
              <a:t>own </a:t>
            </a:r>
            <a:r>
              <a:rPr sz="2800" spc="40" dirty="0">
                <a:solidFill>
                  <a:srgbClr val="243131"/>
                </a:solidFill>
                <a:latin typeface="Arial"/>
                <a:cs typeface="Arial"/>
              </a:rPr>
              <a:t>isolated </a:t>
            </a:r>
            <a:r>
              <a:rPr sz="2800" spc="45" dirty="0">
                <a:solidFill>
                  <a:srgbClr val="243131"/>
                </a:solidFill>
                <a:latin typeface="Arial"/>
                <a:cs typeface="Arial"/>
              </a:rPr>
              <a:t>container, </a:t>
            </a:r>
            <a:r>
              <a:rPr sz="2800" spc="-25" dirty="0">
                <a:solidFill>
                  <a:srgbClr val="243131"/>
                </a:solidFill>
                <a:latin typeface="Arial"/>
                <a:cs typeface="Arial"/>
              </a:rPr>
              <a:t>so </a:t>
            </a:r>
            <a:r>
              <a:rPr sz="2800" spc="45" dirty="0">
                <a:solidFill>
                  <a:srgbClr val="243131"/>
                </a:solidFill>
                <a:latin typeface="Arial"/>
                <a:cs typeface="Arial"/>
              </a:rPr>
              <a:t>you </a:t>
            </a:r>
            <a:r>
              <a:rPr sz="2800" spc="-5" dirty="0">
                <a:solidFill>
                  <a:srgbClr val="243131"/>
                </a:solidFill>
                <a:latin typeface="Arial"/>
                <a:cs typeface="Arial"/>
              </a:rPr>
              <a:t>can  </a:t>
            </a:r>
            <a:r>
              <a:rPr sz="2800" spc="80" dirty="0">
                <a:solidFill>
                  <a:srgbClr val="243131"/>
                </a:solidFill>
                <a:latin typeface="Arial"/>
                <a:cs typeface="Arial"/>
              </a:rPr>
              <a:t>run </a:t>
            </a:r>
            <a:r>
              <a:rPr sz="2800" spc="35" dirty="0">
                <a:solidFill>
                  <a:srgbClr val="243131"/>
                </a:solidFill>
                <a:latin typeface="Arial"/>
                <a:cs typeface="Arial"/>
              </a:rPr>
              <a:t>various </a:t>
            </a:r>
            <a:r>
              <a:rPr sz="2800" spc="25" dirty="0">
                <a:solidFill>
                  <a:srgbClr val="243131"/>
                </a:solidFill>
                <a:latin typeface="Arial"/>
                <a:cs typeface="Arial"/>
              </a:rPr>
              <a:t>versions </a:t>
            </a:r>
            <a:r>
              <a:rPr sz="2800" spc="90" dirty="0">
                <a:solidFill>
                  <a:srgbClr val="243131"/>
                </a:solidFill>
                <a:latin typeface="Arial"/>
                <a:cs typeface="Arial"/>
              </a:rPr>
              <a:t>of </a:t>
            </a:r>
            <a:r>
              <a:rPr sz="2800" spc="55" dirty="0">
                <a:solidFill>
                  <a:srgbClr val="243131"/>
                </a:solidFill>
                <a:latin typeface="Arial"/>
                <a:cs typeface="Arial"/>
              </a:rPr>
              <a:t>libraries </a:t>
            </a:r>
            <a:r>
              <a:rPr sz="2800" spc="-15" dirty="0">
                <a:solidFill>
                  <a:srgbClr val="243131"/>
                </a:solidFill>
                <a:latin typeface="Arial"/>
                <a:cs typeface="Arial"/>
              </a:rPr>
              <a:t>and </a:t>
            </a:r>
            <a:r>
              <a:rPr sz="2800" spc="100" dirty="0">
                <a:solidFill>
                  <a:srgbClr val="243131"/>
                </a:solidFill>
                <a:latin typeface="Arial"/>
                <a:cs typeface="Arial"/>
              </a:rPr>
              <a:t>other  </a:t>
            </a:r>
            <a:r>
              <a:rPr sz="2800" dirty="0">
                <a:solidFill>
                  <a:srgbClr val="243131"/>
                </a:solidFill>
                <a:latin typeface="Arial"/>
                <a:cs typeface="Arial"/>
              </a:rPr>
              <a:t>dependencies</a:t>
            </a:r>
            <a:r>
              <a:rPr sz="2800" spc="-7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243131"/>
                </a:solidFill>
                <a:latin typeface="Arial"/>
                <a:cs typeface="Arial"/>
              </a:rPr>
              <a:t>for</a:t>
            </a:r>
            <a:r>
              <a:rPr sz="2800" spc="-13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43131"/>
                </a:solidFill>
                <a:latin typeface="Arial"/>
                <a:cs typeface="Arial"/>
              </a:rPr>
              <a:t>each</a:t>
            </a:r>
            <a:r>
              <a:rPr sz="2800" spc="-12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43131"/>
                </a:solidFill>
                <a:latin typeface="Arial"/>
                <a:cs typeface="Arial"/>
              </a:rPr>
              <a:t>app</a:t>
            </a:r>
            <a:r>
              <a:rPr sz="2800" spc="-114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243131"/>
                </a:solidFill>
                <a:latin typeface="Arial"/>
                <a:cs typeface="Arial"/>
              </a:rPr>
              <a:t>without</a:t>
            </a:r>
            <a:r>
              <a:rPr sz="2800" spc="-10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243131"/>
                </a:solidFill>
                <a:latin typeface="Arial"/>
                <a:cs typeface="Arial"/>
              </a:rPr>
              <a:t>worrying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16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62178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-70" dirty="0"/>
              <a:t>Why </a:t>
            </a:r>
            <a:r>
              <a:rPr spc="15" dirty="0"/>
              <a:t>Developers</a:t>
            </a:r>
            <a:r>
              <a:rPr spc="-295" dirty="0"/>
              <a:t> </a:t>
            </a:r>
            <a:r>
              <a:rPr spc="-40" dirty="0"/>
              <a:t>Care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374394" y="1749044"/>
            <a:ext cx="197231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100" dirty="0">
                <a:solidFill>
                  <a:srgbClr val="243131"/>
                </a:solidFill>
                <a:latin typeface="Arial"/>
                <a:cs typeface="Arial"/>
              </a:rPr>
              <a:t>Automa</a:t>
            </a:r>
            <a:r>
              <a:rPr sz="2800" spc="55" dirty="0">
                <a:solidFill>
                  <a:srgbClr val="243131"/>
                </a:solidFill>
                <a:latin typeface="Arial"/>
                <a:cs typeface="Arial"/>
              </a:rPr>
              <a:t>t</a:t>
            </a:r>
            <a:r>
              <a:rPr sz="2800" spc="-30" dirty="0">
                <a:solidFill>
                  <a:srgbClr val="243131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3578478" y="1749044"/>
            <a:ext cx="334962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3835" algn="l"/>
              </a:tabLst>
            </a:pPr>
            <a:r>
              <a:rPr sz="2800" spc="85" dirty="0">
                <a:solidFill>
                  <a:srgbClr val="243131"/>
                </a:solidFill>
                <a:latin typeface="Arial"/>
                <a:cs typeface="Arial"/>
              </a:rPr>
              <a:t>testi</a:t>
            </a:r>
            <a:r>
              <a:rPr sz="2800" spc="145" dirty="0">
                <a:solidFill>
                  <a:srgbClr val="243131"/>
                </a:solidFill>
                <a:latin typeface="Arial"/>
                <a:cs typeface="Arial"/>
              </a:rPr>
              <a:t>n</a:t>
            </a:r>
            <a:r>
              <a:rPr sz="2800" spc="-70" dirty="0">
                <a:solidFill>
                  <a:srgbClr val="243131"/>
                </a:solidFill>
                <a:latin typeface="Arial"/>
                <a:cs typeface="Arial"/>
              </a:rPr>
              <a:t>g,</a:t>
            </a:r>
            <a:r>
              <a:rPr sz="2800" dirty="0">
                <a:solidFill>
                  <a:srgbClr val="243131"/>
                </a:solidFill>
                <a:latin typeface="Arial"/>
                <a:cs typeface="Arial"/>
              </a:rPr>
              <a:t>	</a:t>
            </a:r>
            <a:r>
              <a:rPr sz="2800" spc="145" dirty="0">
                <a:solidFill>
                  <a:srgbClr val="243131"/>
                </a:solidFill>
                <a:latin typeface="Arial"/>
                <a:cs typeface="Arial"/>
              </a:rPr>
              <a:t>in</a:t>
            </a:r>
            <a:r>
              <a:rPr sz="2800" spc="114" dirty="0">
                <a:solidFill>
                  <a:srgbClr val="243131"/>
                </a:solidFill>
                <a:latin typeface="Arial"/>
                <a:cs typeface="Arial"/>
              </a:rPr>
              <a:t>t</a:t>
            </a:r>
            <a:r>
              <a:rPr sz="2800" spc="40" dirty="0">
                <a:solidFill>
                  <a:srgbClr val="243131"/>
                </a:solidFill>
                <a:latin typeface="Arial"/>
                <a:cs typeface="Arial"/>
              </a:rPr>
              <a:t>egration,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158608" y="1749044"/>
            <a:ext cx="341947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5" dirty="0">
                <a:solidFill>
                  <a:srgbClr val="243131"/>
                </a:solidFill>
                <a:latin typeface="Arial"/>
                <a:cs typeface="Arial"/>
              </a:rPr>
              <a:t>packaging</a:t>
            </a:r>
            <a:r>
              <a:rPr sz="2800" spc="25" dirty="0">
                <a:solidFill>
                  <a:srgbClr val="243131"/>
                </a:solidFill>
                <a:latin typeface="Lucida Sans Unicode"/>
                <a:cs typeface="Lucida Sans Unicode"/>
              </a:rPr>
              <a:t>…</a:t>
            </a:r>
            <a:r>
              <a:rPr sz="2800" spc="25" dirty="0">
                <a:solidFill>
                  <a:srgbClr val="243131"/>
                </a:solidFill>
                <a:latin typeface="Arial"/>
                <a:cs typeface="Arial"/>
              </a:rPr>
              <a:t>anything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374394" y="2133346"/>
            <a:ext cx="9206230" cy="339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ct val="100000"/>
              </a:lnSpc>
            </a:pPr>
            <a:r>
              <a:rPr sz="2800" spc="45" dirty="0">
                <a:solidFill>
                  <a:srgbClr val="243131"/>
                </a:solidFill>
                <a:latin typeface="Arial"/>
                <a:cs typeface="Arial"/>
              </a:rPr>
              <a:t>you </a:t>
            </a:r>
            <a:r>
              <a:rPr sz="2800" spc="-5" dirty="0">
                <a:solidFill>
                  <a:srgbClr val="243131"/>
                </a:solidFill>
                <a:latin typeface="Arial"/>
                <a:cs typeface="Arial"/>
              </a:rPr>
              <a:t>can</a:t>
            </a:r>
            <a:r>
              <a:rPr sz="2800" spc="-35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243131"/>
                </a:solidFill>
                <a:latin typeface="Arial"/>
                <a:cs typeface="Arial"/>
              </a:rPr>
              <a:t>script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353695" indent="-340995">
              <a:lnSpc>
                <a:spcPts val="3195"/>
              </a:lnSpc>
              <a:spcBef>
                <a:spcPts val="5"/>
              </a:spcBef>
              <a:buChar char="•"/>
              <a:tabLst>
                <a:tab pos="353695" algn="l"/>
                <a:tab pos="354330" algn="l"/>
                <a:tab pos="3496310" algn="l"/>
                <a:tab pos="5237480" algn="l"/>
                <a:tab pos="6424295" algn="l"/>
                <a:tab pos="8788400" algn="l"/>
              </a:tabLst>
            </a:pPr>
            <a:r>
              <a:rPr sz="2800" spc="-15" dirty="0">
                <a:solidFill>
                  <a:srgbClr val="243131"/>
                </a:solidFill>
                <a:latin typeface="Arial"/>
                <a:cs typeface="Arial"/>
              </a:rPr>
              <a:t>Redu</a:t>
            </a:r>
            <a:r>
              <a:rPr sz="2800" spc="-10" dirty="0">
                <a:solidFill>
                  <a:srgbClr val="243131"/>
                </a:solidFill>
                <a:latin typeface="Arial"/>
                <a:cs typeface="Arial"/>
              </a:rPr>
              <a:t>c</a:t>
            </a:r>
            <a:r>
              <a:rPr sz="2800" spc="160" dirty="0">
                <a:solidFill>
                  <a:srgbClr val="243131"/>
                </a:solidFill>
                <a:latin typeface="Arial"/>
                <a:cs typeface="Arial"/>
              </a:rPr>
              <a:t>e/</a:t>
            </a:r>
            <a:r>
              <a:rPr sz="2800" spc="200" dirty="0">
                <a:solidFill>
                  <a:srgbClr val="243131"/>
                </a:solidFill>
                <a:latin typeface="Arial"/>
                <a:cs typeface="Arial"/>
              </a:rPr>
              <a:t>e</a:t>
            </a:r>
            <a:r>
              <a:rPr sz="2800" spc="100" dirty="0">
                <a:solidFill>
                  <a:srgbClr val="243131"/>
                </a:solidFill>
                <a:latin typeface="Arial"/>
                <a:cs typeface="Arial"/>
              </a:rPr>
              <a:t>l</a:t>
            </a:r>
            <a:r>
              <a:rPr sz="2800" spc="110" dirty="0">
                <a:solidFill>
                  <a:srgbClr val="243131"/>
                </a:solidFill>
                <a:latin typeface="Arial"/>
                <a:cs typeface="Arial"/>
              </a:rPr>
              <a:t>i</a:t>
            </a:r>
            <a:r>
              <a:rPr sz="2800" spc="50" dirty="0">
                <a:solidFill>
                  <a:srgbClr val="243131"/>
                </a:solidFill>
                <a:latin typeface="Arial"/>
                <a:cs typeface="Arial"/>
              </a:rPr>
              <a:t>minat</a:t>
            </a:r>
            <a:r>
              <a:rPr sz="2800" spc="60" dirty="0">
                <a:solidFill>
                  <a:srgbClr val="243131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243131"/>
                </a:solidFill>
                <a:latin typeface="Arial"/>
                <a:cs typeface="Arial"/>
              </a:rPr>
              <a:t>	</a:t>
            </a:r>
            <a:r>
              <a:rPr sz="2800" spc="40" dirty="0">
                <a:solidFill>
                  <a:srgbClr val="243131"/>
                </a:solidFill>
                <a:latin typeface="Arial"/>
                <a:cs typeface="Arial"/>
              </a:rPr>
              <a:t>concer</a:t>
            </a:r>
            <a:r>
              <a:rPr sz="2800" spc="60" dirty="0">
                <a:solidFill>
                  <a:srgbClr val="243131"/>
                </a:solidFill>
                <a:latin typeface="Arial"/>
                <a:cs typeface="Arial"/>
              </a:rPr>
              <a:t>n</a:t>
            </a:r>
            <a:r>
              <a:rPr sz="2800" spc="-75" dirty="0">
                <a:solidFill>
                  <a:srgbClr val="243131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243131"/>
                </a:solidFill>
                <a:latin typeface="Arial"/>
                <a:cs typeface="Arial"/>
              </a:rPr>
              <a:t>	</a:t>
            </a:r>
            <a:r>
              <a:rPr sz="2800" spc="55" dirty="0">
                <a:solidFill>
                  <a:srgbClr val="243131"/>
                </a:solidFill>
                <a:latin typeface="Arial"/>
                <a:cs typeface="Arial"/>
              </a:rPr>
              <a:t>abou</a:t>
            </a:r>
            <a:r>
              <a:rPr sz="2800" spc="30" dirty="0">
                <a:solidFill>
                  <a:srgbClr val="243131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243131"/>
                </a:solidFill>
                <a:latin typeface="Arial"/>
                <a:cs typeface="Arial"/>
              </a:rPr>
              <a:t>	</a:t>
            </a:r>
            <a:r>
              <a:rPr sz="2800" spc="60" dirty="0">
                <a:solidFill>
                  <a:srgbClr val="243131"/>
                </a:solidFill>
                <a:latin typeface="Arial"/>
                <a:cs typeface="Arial"/>
              </a:rPr>
              <a:t>compat</a:t>
            </a:r>
            <a:r>
              <a:rPr sz="2800" spc="30" dirty="0">
                <a:solidFill>
                  <a:srgbClr val="243131"/>
                </a:solidFill>
                <a:latin typeface="Arial"/>
                <a:cs typeface="Arial"/>
              </a:rPr>
              <a:t>i</a:t>
            </a:r>
            <a:r>
              <a:rPr sz="2800" spc="75" dirty="0">
                <a:solidFill>
                  <a:srgbClr val="243131"/>
                </a:solidFill>
                <a:latin typeface="Arial"/>
                <a:cs typeface="Arial"/>
              </a:rPr>
              <a:t>b</a:t>
            </a:r>
            <a:r>
              <a:rPr sz="2800" spc="20" dirty="0">
                <a:solidFill>
                  <a:srgbClr val="243131"/>
                </a:solidFill>
                <a:latin typeface="Arial"/>
                <a:cs typeface="Arial"/>
              </a:rPr>
              <a:t>i</a:t>
            </a:r>
            <a:r>
              <a:rPr sz="2800" spc="100" dirty="0">
                <a:solidFill>
                  <a:srgbClr val="243131"/>
                </a:solidFill>
                <a:latin typeface="Arial"/>
                <a:cs typeface="Arial"/>
              </a:rPr>
              <a:t>l</a:t>
            </a:r>
            <a:r>
              <a:rPr sz="2800" spc="110" dirty="0">
                <a:solidFill>
                  <a:srgbClr val="243131"/>
                </a:solidFill>
                <a:latin typeface="Arial"/>
                <a:cs typeface="Arial"/>
              </a:rPr>
              <a:t>i</a:t>
            </a:r>
            <a:r>
              <a:rPr sz="2800" spc="190" dirty="0">
                <a:solidFill>
                  <a:srgbClr val="243131"/>
                </a:solidFill>
                <a:latin typeface="Arial"/>
                <a:cs typeface="Arial"/>
              </a:rPr>
              <a:t>ty</a:t>
            </a:r>
            <a:r>
              <a:rPr sz="2800" dirty="0">
                <a:solidFill>
                  <a:srgbClr val="243131"/>
                </a:solidFill>
                <a:latin typeface="Arial"/>
                <a:cs typeface="Arial"/>
              </a:rPr>
              <a:t>	</a:t>
            </a:r>
            <a:r>
              <a:rPr sz="2800" spc="20" dirty="0">
                <a:solidFill>
                  <a:srgbClr val="243131"/>
                </a:solidFill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  <a:p>
            <a:pPr marL="353695">
              <a:lnSpc>
                <a:spcPts val="3195"/>
              </a:lnSpc>
            </a:pPr>
            <a:r>
              <a:rPr sz="2800" spc="95" dirty="0">
                <a:solidFill>
                  <a:srgbClr val="243131"/>
                </a:solidFill>
                <a:latin typeface="Arial"/>
                <a:cs typeface="Arial"/>
              </a:rPr>
              <a:t>different</a:t>
            </a:r>
            <a:r>
              <a:rPr sz="2800" spc="-9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243131"/>
                </a:solidFill>
                <a:latin typeface="Arial"/>
                <a:cs typeface="Arial"/>
              </a:rPr>
              <a:t>platforms,</a:t>
            </a:r>
            <a:r>
              <a:rPr sz="2800" spc="-12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243131"/>
                </a:solidFill>
                <a:latin typeface="Arial"/>
                <a:cs typeface="Arial"/>
              </a:rPr>
              <a:t>either</a:t>
            </a:r>
            <a:r>
              <a:rPr sz="2800" spc="-11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243131"/>
                </a:solidFill>
                <a:latin typeface="Arial"/>
                <a:cs typeface="Arial"/>
              </a:rPr>
              <a:t>your</a:t>
            </a:r>
            <a:r>
              <a:rPr sz="2800" spc="-10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243131"/>
                </a:solidFill>
                <a:latin typeface="Arial"/>
                <a:cs typeface="Arial"/>
              </a:rPr>
              <a:t>own</a:t>
            </a:r>
            <a:r>
              <a:rPr sz="2800" spc="-11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243131"/>
                </a:solidFill>
                <a:latin typeface="Arial"/>
                <a:cs typeface="Arial"/>
              </a:rPr>
              <a:t>or</a:t>
            </a:r>
            <a:r>
              <a:rPr sz="2800" spc="-114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243131"/>
                </a:solidFill>
                <a:latin typeface="Arial"/>
                <a:cs typeface="Arial"/>
              </a:rPr>
              <a:t>your</a:t>
            </a:r>
            <a:r>
              <a:rPr sz="2800" spc="-114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43131"/>
                </a:solidFill>
                <a:latin typeface="Arial"/>
                <a:cs typeface="Arial"/>
              </a:rPr>
              <a:t>customers.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marL="353695" marR="5080" indent="-340995" algn="just">
              <a:lnSpc>
                <a:spcPct val="90000"/>
              </a:lnSpc>
              <a:buChar char="•"/>
              <a:tabLst>
                <a:tab pos="354330" algn="l"/>
              </a:tabLst>
            </a:pPr>
            <a:r>
              <a:rPr sz="2800" spc="-70" dirty="0">
                <a:solidFill>
                  <a:srgbClr val="243131"/>
                </a:solidFill>
                <a:latin typeface="Arial"/>
                <a:cs typeface="Arial"/>
              </a:rPr>
              <a:t>Cheap, </a:t>
            </a:r>
            <a:r>
              <a:rPr sz="2800" spc="70" dirty="0">
                <a:solidFill>
                  <a:srgbClr val="243131"/>
                </a:solidFill>
                <a:latin typeface="Arial"/>
                <a:cs typeface="Arial"/>
              </a:rPr>
              <a:t>zero-penalty </a:t>
            </a:r>
            <a:r>
              <a:rPr sz="2800" spc="50" dirty="0">
                <a:solidFill>
                  <a:srgbClr val="243131"/>
                </a:solidFill>
                <a:latin typeface="Arial"/>
                <a:cs typeface="Arial"/>
              </a:rPr>
              <a:t>containers </a:t>
            </a:r>
            <a:r>
              <a:rPr sz="2800" spc="150" dirty="0">
                <a:solidFill>
                  <a:srgbClr val="243131"/>
                </a:solidFill>
                <a:latin typeface="Arial"/>
                <a:cs typeface="Arial"/>
              </a:rPr>
              <a:t>to </a:t>
            </a:r>
            <a:r>
              <a:rPr sz="2800" spc="40" dirty="0">
                <a:solidFill>
                  <a:srgbClr val="243131"/>
                </a:solidFill>
                <a:latin typeface="Arial"/>
                <a:cs typeface="Arial"/>
              </a:rPr>
              <a:t>deploy </a:t>
            </a:r>
            <a:r>
              <a:rPr sz="2800" spc="5" dirty="0">
                <a:solidFill>
                  <a:srgbClr val="243131"/>
                </a:solidFill>
                <a:latin typeface="Arial"/>
                <a:cs typeface="Arial"/>
              </a:rPr>
              <a:t>services? </a:t>
            </a:r>
            <a:r>
              <a:rPr sz="2800" spc="75" dirty="0">
                <a:solidFill>
                  <a:srgbClr val="243131"/>
                </a:solidFill>
                <a:latin typeface="Arial"/>
                <a:cs typeface="Arial"/>
              </a:rPr>
              <a:t>A  </a:t>
            </a:r>
            <a:r>
              <a:rPr sz="2800" spc="-50" dirty="0">
                <a:solidFill>
                  <a:srgbClr val="243131"/>
                </a:solidFill>
                <a:latin typeface="Arial"/>
                <a:cs typeface="Arial"/>
              </a:rPr>
              <a:t>VM </a:t>
            </a:r>
            <a:r>
              <a:rPr sz="2800" spc="100" dirty="0">
                <a:solidFill>
                  <a:srgbClr val="243131"/>
                </a:solidFill>
                <a:latin typeface="Arial"/>
                <a:cs typeface="Arial"/>
              </a:rPr>
              <a:t>without </a:t>
            </a:r>
            <a:r>
              <a:rPr sz="2800" spc="90" dirty="0">
                <a:solidFill>
                  <a:srgbClr val="243131"/>
                </a:solidFill>
                <a:latin typeface="Arial"/>
                <a:cs typeface="Arial"/>
              </a:rPr>
              <a:t>the </a:t>
            </a:r>
            <a:r>
              <a:rPr sz="2800" spc="25" dirty="0">
                <a:solidFill>
                  <a:srgbClr val="243131"/>
                </a:solidFill>
                <a:latin typeface="Arial"/>
                <a:cs typeface="Arial"/>
              </a:rPr>
              <a:t>overhead </a:t>
            </a:r>
            <a:r>
              <a:rPr sz="2800" spc="95" dirty="0">
                <a:solidFill>
                  <a:srgbClr val="243131"/>
                </a:solidFill>
                <a:latin typeface="Arial"/>
                <a:cs typeface="Arial"/>
              </a:rPr>
              <a:t>of </a:t>
            </a:r>
            <a:r>
              <a:rPr sz="2800" spc="-70" dirty="0">
                <a:solidFill>
                  <a:srgbClr val="243131"/>
                </a:solidFill>
                <a:latin typeface="Arial"/>
                <a:cs typeface="Arial"/>
              </a:rPr>
              <a:t>a </a:t>
            </a:r>
            <a:r>
              <a:rPr sz="2800" spc="-90" dirty="0">
                <a:solidFill>
                  <a:srgbClr val="243131"/>
                </a:solidFill>
                <a:latin typeface="Arial"/>
                <a:cs typeface="Arial"/>
              </a:rPr>
              <a:t>VM? </a:t>
            </a:r>
            <a:r>
              <a:rPr sz="2800" spc="70" dirty="0">
                <a:solidFill>
                  <a:srgbClr val="243131"/>
                </a:solidFill>
                <a:latin typeface="Arial"/>
                <a:cs typeface="Arial"/>
              </a:rPr>
              <a:t>Instant </a:t>
            </a:r>
            <a:r>
              <a:rPr sz="2800" spc="55" dirty="0">
                <a:solidFill>
                  <a:srgbClr val="243131"/>
                </a:solidFill>
                <a:latin typeface="Arial"/>
                <a:cs typeface="Arial"/>
              </a:rPr>
              <a:t>replay </a:t>
            </a:r>
            <a:r>
              <a:rPr sz="2800" spc="-15" dirty="0">
                <a:solidFill>
                  <a:srgbClr val="243131"/>
                </a:solidFill>
                <a:latin typeface="Arial"/>
                <a:cs typeface="Arial"/>
              </a:rPr>
              <a:t>and  </a:t>
            </a:r>
            <a:r>
              <a:rPr sz="2800" spc="65" dirty="0">
                <a:solidFill>
                  <a:srgbClr val="243131"/>
                </a:solidFill>
                <a:latin typeface="Arial"/>
                <a:cs typeface="Arial"/>
              </a:rPr>
              <a:t>reset</a:t>
            </a:r>
            <a:r>
              <a:rPr sz="2800" spc="-114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243131"/>
                </a:solidFill>
                <a:latin typeface="Arial"/>
                <a:cs typeface="Arial"/>
              </a:rPr>
              <a:t>of</a:t>
            </a:r>
            <a:r>
              <a:rPr sz="2800" spc="-12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243131"/>
                </a:solidFill>
                <a:latin typeface="Arial"/>
                <a:cs typeface="Arial"/>
              </a:rPr>
              <a:t>image</a:t>
            </a:r>
            <a:r>
              <a:rPr sz="2800" spc="-12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43131"/>
                </a:solidFill>
                <a:latin typeface="Arial"/>
                <a:cs typeface="Arial"/>
              </a:rPr>
              <a:t>snapshots?</a:t>
            </a:r>
            <a:r>
              <a:rPr sz="2800" spc="-14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243131"/>
                </a:solidFill>
                <a:latin typeface="Lucida Sans Unicode"/>
                <a:cs typeface="Lucida Sans Unicode"/>
              </a:rPr>
              <a:t>That’s</a:t>
            </a:r>
            <a:r>
              <a:rPr sz="2800" spc="-235" dirty="0">
                <a:solidFill>
                  <a:srgbClr val="243131"/>
                </a:solidFill>
                <a:latin typeface="Lucida Sans Unicode"/>
                <a:cs typeface="Lucida Sans Unicode"/>
              </a:rPr>
              <a:t> </a:t>
            </a:r>
            <a:r>
              <a:rPr sz="2800" spc="90" dirty="0">
                <a:solidFill>
                  <a:srgbClr val="243131"/>
                </a:solidFill>
                <a:latin typeface="Arial"/>
                <a:cs typeface="Arial"/>
              </a:rPr>
              <a:t>the</a:t>
            </a:r>
            <a:r>
              <a:rPr sz="2800" spc="-12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243131"/>
                </a:solidFill>
                <a:latin typeface="Arial"/>
                <a:cs typeface="Arial"/>
              </a:rPr>
              <a:t>power</a:t>
            </a:r>
            <a:r>
              <a:rPr sz="2800" spc="-10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243131"/>
                </a:solidFill>
                <a:latin typeface="Arial"/>
                <a:cs typeface="Arial"/>
              </a:rPr>
              <a:t>of</a:t>
            </a:r>
            <a:r>
              <a:rPr sz="2800" spc="-14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243131"/>
                </a:solidFill>
                <a:latin typeface="Arial"/>
                <a:cs typeface="Arial"/>
              </a:rPr>
              <a:t>Docker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12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907491" y="-2666"/>
            <a:ext cx="10377017" cy="1189990"/>
          </a:xfrm>
          <a:prstGeom prst="rect">
            <a:avLst/>
          </a:prstGeom>
        </p:spPr>
        <p:txBody>
          <a:bodyPr vert="horz" wrap="square" lIns="0" tIns="104901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-65" dirty="0"/>
              <a:t>Why </a:t>
            </a:r>
            <a:r>
              <a:rPr spc="-30" dirty="0"/>
              <a:t>Devops</a:t>
            </a:r>
            <a:r>
              <a:rPr spc="-370" dirty="0"/>
              <a:t> </a:t>
            </a:r>
            <a:r>
              <a:rPr spc="-80" dirty="0"/>
              <a:t>Cares?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916939" y="1300988"/>
            <a:ext cx="9664065" cy="3970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30" dirty="0">
                <a:solidFill>
                  <a:srgbClr val="394D53"/>
                </a:solidFill>
                <a:latin typeface="Arial"/>
                <a:cs typeface="Arial"/>
              </a:rPr>
              <a:t>Configure </a:t>
            </a: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once</a:t>
            </a:r>
            <a:r>
              <a:rPr sz="2800" spc="10" dirty="0">
                <a:solidFill>
                  <a:srgbClr val="394D53"/>
                </a:solidFill>
                <a:latin typeface="Lucida Sans Unicode"/>
                <a:cs typeface="Lucida Sans Unicode"/>
              </a:rPr>
              <a:t>…</a:t>
            </a:r>
            <a:r>
              <a:rPr sz="2800" spc="10" dirty="0">
                <a:solidFill>
                  <a:srgbClr val="394D53"/>
                </a:solidFill>
                <a:latin typeface="Arial"/>
                <a:cs typeface="Arial"/>
              </a:rPr>
              <a:t>run</a:t>
            </a:r>
            <a:r>
              <a:rPr sz="2800" spc="-229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394D53"/>
                </a:solidFill>
                <a:latin typeface="Arial"/>
                <a:cs typeface="Arial"/>
              </a:rPr>
              <a:t>anything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94D53"/>
              </a:buClr>
              <a:buFont typeface="Arial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3020"/>
              </a:lnSpc>
              <a:buChar char="•"/>
              <a:tabLst>
                <a:tab pos="699135" algn="l"/>
              </a:tabLst>
            </a:pPr>
            <a:r>
              <a:rPr sz="2800" spc="-15" dirty="0">
                <a:solidFill>
                  <a:srgbClr val="243131"/>
                </a:solidFill>
                <a:latin typeface="Arial"/>
                <a:cs typeface="Arial"/>
              </a:rPr>
              <a:t>Make</a:t>
            </a:r>
            <a:r>
              <a:rPr sz="2800" spc="-5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243131"/>
                </a:solidFill>
                <a:latin typeface="Arial"/>
                <a:cs typeface="Arial"/>
              </a:rPr>
              <a:t>the</a:t>
            </a:r>
            <a:r>
              <a:rPr sz="2800" spc="-4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243131"/>
                </a:solidFill>
                <a:latin typeface="Arial"/>
                <a:cs typeface="Arial"/>
              </a:rPr>
              <a:t>entire</a:t>
            </a:r>
            <a:r>
              <a:rPr sz="2800" spc="-4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243131"/>
                </a:solidFill>
                <a:latin typeface="Arial"/>
                <a:cs typeface="Arial"/>
              </a:rPr>
              <a:t>lifecycle</a:t>
            </a:r>
            <a:r>
              <a:rPr sz="2800" spc="-4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243131"/>
                </a:solidFill>
                <a:latin typeface="Arial"/>
                <a:cs typeface="Arial"/>
              </a:rPr>
              <a:t>more</a:t>
            </a:r>
            <a:r>
              <a:rPr sz="2800" spc="-5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243131"/>
                </a:solidFill>
                <a:latin typeface="Arial"/>
                <a:cs typeface="Arial"/>
              </a:rPr>
              <a:t>efficient,</a:t>
            </a:r>
            <a:r>
              <a:rPr sz="2800" spc="-5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243131"/>
                </a:solidFill>
                <a:latin typeface="Arial"/>
                <a:cs typeface="Arial"/>
              </a:rPr>
              <a:t>consistent,</a:t>
            </a:r>
            <a:r>
              <a:rPr sz="2800" spc="-7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43131"/>
                </a:solidFill>
                <a:latin typeface="Arial"/>
                <a:cs typeface="Arial"/>
              </a:rPr>
              <a:t>and  </a:t>
            </a:r>
            <a:r>
              <a:rPr sz="2800" spc="35" dirty="0">
                <a:solidFill>
                  <a:srgbClr val="243131"/>
                </a:solidFill>
                <a:latin typeface="Arial"/>
                <a:cs typeface="Arial"/>
              </a:rPr>
              <a:t>repeatable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243131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buChar char="•"/>
              <a:tabLst>
                <a:tab pos="699135" algn="l"/>
              </a:tabLst>
            </a:pPr>
            <a:r>
              <a:rPr sz="2800" spc="10" dirty="0">
                <a:solidFill>
                  <a:srgbClr val="243131"/>
                </a:solidFill>
                <a:latin typeface="Arial"/>
                <a:cs typeface="Arial"/>
              </a:rPr>
              <a:t>Increase</a:t>
            </a:r>
            <a:r>
              <a:rPr sz="2800" spc="-11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243131"/>
                </a:solidFill>
                <a:latin typeface="Arial"/>
                <a:cs typeface="Arial"/>
              </a:rPr>
              <a:t>the</a:t>
            </a:r>
            <a:r>
              <a:rPr sz="2800" spc="-9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243131"/>
                </a:solidFill>
                <a:latin typeface="Arial"/>
                <a:cs typeface="Arial"/>
              </a:rPr>
              <a:t>quality</a:t>
            </a:r>
            <a:r>
              <a:rPr sz="2800" spc="-114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243131"/>
                </a:solidFill>
                <a:latin typeface="Arial"/>
                <a:cs typeface="Arial"/>
              </a:rPr>
              <a:t>of</a:t>
            </a:r>
            <a:r>
              <a:rPr sz="2800" spc="-13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243131"/>
                </a:solidFill>
                <a:latin typeface="Arial"/>
                <a:cs typeface="Arial"/>
              </a:rPr>
              <a:t>code</a:t>
            </a:r>
            <a:r>
              <a:rPr sz="2800" spc="-10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243131"/>
                </a:solidFill>
                <a:latin typeface="Arial"/>
                <a:cs typeface="Arial"/>
              </a:rPr>
              <a:t>produced</a:t>
            </a:r>
            <a:r>
              <a:rPr sz="2800" spc="-10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43131"/>
                </a:solidFill>
                <a:latin typeface="Arial"/>
                <a:cs typeface="Arial"/>
              </a:rPr>
              <a:t>by</a:t>
            </a:r>
            <a:r>
              <a:rPr sz="2800" spc="-105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43131"/>
                </a:solidFill>
                <a:latin typeface="Arial"/>
                <a:cs typeface="Arial"/>
              </a:rPr>
              <a:t>developers.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243131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3190"/>
              </a:lnSpc>
              <a:buChar char="•"/>
              <a:tabLst>
                <a:tab pos="699135" algn="l"/>
                <a:tab pos="2380615" algn="l"/>
                <a:tab pos="5027295" algn="l"/>
                <a:tab pos="6578600" algn="l"/>
                <a:tab pos="8935085" algn="l"/>
              </a:tabLst>
            </a:pPr>
            <a:r>
              <a:rPr sz="2800" spc="35" dirty="0">
                <a:solidFill>
                  <a:srgbClr val="243131"/>
                </a:solidFill>
                <a:latin typeface="Arial"/>
                <a:cs typeface="Arial"/>
              </a:rPr>
              <a:t>Eliminate	</a:t>
            </a:r>
            <a:r>
              <a:rPr sz="2800" spc="30" dirty="0">
                <a:solidFill>
                  <a:srgbClr val="243131"/>
                </a:solidFill>
                <a:latin typeface="Arial"/>
                <a:cs typeface="Arial"/>
              </a:rPr>
              <a:t>inconsistencies	</a:t>
            </a:r>
            <a:r>
              <a:rPr sz="2800" spc="35" dirty="0">
                <a:solidFill>
                  <a:srgbClr val="243131"/>
                </a:solidFill>
                <a:latin typeface="Arial"/>
                <a:cs typeface="Arial"/>
              </a:rPr>
              <a:t>between	</a:t>
            </a:r>
            <a:r>
              <a:rPr sz="2800" spc="30" dirty="0">
                <a:solidFill>
                  <a:srgbClr val="243131"/>
                </a:solidFill>
                <a:latin typeface="Arial"/>
                <a:cs typeface="Arial"/>
              </a:rPr>
              <a:t>development,	</a:t>
            </a:r>
            <a:r>
              <a:rPr sz="2800" spc="60" dirty="0">
                <a:solidFill>
                  <a:srgbClr val="243131"/>
                </a:solidFill>
                <a:latin typeface="Arial"/>
                <a:cs typeface="Arial"/>
              </a:rPr>
              <a:t>test,</a:t>
            </a:r>
            <a:endParaRPr sz="2800">
              <a:latin typeface="Arial"/>
              <a:cs typeface="Arial"/>
            </a:endParaRPr>
          </a:p>
          <a:p>
            <a:pPr marL="698500">
              <a:lnSpc>
                <a:spcPts val="3190"/>
              </a:lnSpc>
            </a:pPr>
            <a:r>
              <a:rPr sz="2800" spc="55" dirty="0">
                <a:solidFill>
                  <a:srgbClr val="243131"/>
                </a:solidFill>
                <a:latin typeface="Arial"/>
                <a:cs typeface="Arial"/>
              </a:rPr>
              <a:t>production, </a:t>
            </a:r>
            <a:r>
              <a:rPr sz="2800" spc="-15" dirty="0">
                <a:solidFill>
                  <a:srgbClr val="243131"/>
                </a:solidFill>
                <a:latin typeface="Arial"/>
                <a:cs typeface="Arial"/>
              </a:rPr>
              <a:t>and </a:t>
            </a:r>
            <a:r>
              <a:rPr sz="2800" spc="60" dirty="0">
                <a:solidFill>
                  <a:srgbClr val="243131"/>
                </a:solidFill>
                <a:latin typeface="Arial"/>
                <a:cs typeface="Arial"/>
              </a:rPr>
              <a:t>customer</a:t>
            </a:r>
            <a:r>
              <a:rPr sz="2800" spc="-430" dirty="0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243131"/>
                </a:solidFill>
                <a:latin typeface="Arial"/>
                <a:cs typeface="Arial"/>
              </a:rPr>
              <a:t>environments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0892840" y="6127622"/>
            <a:ext cx="783336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8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XMLData TextToDisplay="%EMAILADDRESS%">KJain4@slb.com</XMLData>
</file>

<file path=customXml/item2.xml><?xml version="1.0" encoding="utf-8"?>
<XMLData TextToDisplay="%USERNAME%">KJain4</XMLData>
</file>

<file path=customXml/item3.xml><?xml version="1.0" encoding="utf-8"?>
<XMLData TextToDisplay="%HOSTNAME%">SLB-9PSMLC2.DIR.slb.com</XMLData>
</file>

<file path=customXml/item4.xml><?xml version="1.0" encoding="utf-8"?>
<XMLData TextToDisplay="%CLASSIFICATIONDATETIME%">10:19 20/05/2017</XMLData>
</file>

<file path=customXml/item5.xml><?xml version="1.0" encoding="utf-8"?>
<XMLData TextToDisplay="%DOCUMENTGUID%">{00000000-0000-0000-0000-000000000000}</XMLData>
</file>

<file path=customXml/item6.xml><?xml version="1.0" encoding="utf-8"?>
<XMLData TextToDisplay="RightsWATCHMark">8|SCHLUMBERGER-EXT-Public|{00000000-0000-0000-0000-000000000000}</XMLData>
</file>

<file path=customXml/itemProps1.xml><?xml version="1.0" encoding="utf-8"?>
<ds:datastoreItem xmlns:ds="http://schemas.openxmlformats.org/officeDocument/2006/customXml" ds:itemID="{4B1A7E3B-1625-4225-8001-E0DAC45DF07C}">
  <ds:schemaRefs/>
</ds:datastoreItem>
</file>

<file path=customXml/itemProps2.xml><?xml version="1.0" encoding="utf-8"?>
<ds:datastoreItem xmlns:ds="http://schemas.openxmlformats.org/officeDocument/2006/customXml" ds:itemID="{150D1F1A-DA03-4D18-ABBF-9746FD14CB3F}">
  <ds:schemaRefs/>
</ds:datastoreItem>
</file>

<file path=customXml/itemProps3.xml><?xml version="1.0" encoding="utf-8"?>
<ds:datastoreItem xmlns:ds="http://schemas.openxmlformats.org/officeDocument/2006/customXml" ds:itemID="{1FBECF45-8912-49E8-B319-940B591EC178}">
  <ds:schemaRefs/>
</ds:datastoreItem>
</file>

<file path=customXml/itemProps4.xml><?xml version="1.0" encoding="utf-8"?>
<ds:datastoreItem xmlns:ds="http://schemas.openxmlformats.org/officeDocument/2006/customXml" ds:itemID="{EF5D6659-E654-4B76-8AC7-EC6BDF8BED35}">
  <ds:schemaRefs/>
</ds:datastoreItem>
</file>

<file path=customXml/itemProps5.xml><?xml version="1.0" encoding="utf-8"?>
<ds:datastoreItem xmlns:ds="http://schemas.openxmlformats.org/officeDocument/2006/customXml" ds:itemID="{0381175C-C577-4289-A1CC-3819EB8EAEC5}">
  <ds:schemaRefs/>
</ds:datastoreItem>
</file>

<file path=customXml/itemProps6.xml><?xml version="1.0" encoding="utf-8"?>
<ds:datastoreItem xmlns:ds="http://schemas.openxmlformats.org/officeDocument/2006/customXml" ds:itemID="{A1E2886B-1D6D-4F74-A25B-A816849C1CC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1022</Words>
  <Application>Microsoft Office PowerPoint</Application>
  <PresentationFormat>Widescreen</PresentationFormat>
  <Paragraphs>280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Lucida Sans</vt:lpstr>
      <vt:lpstr>Lucida Sans Unicode</vt:lpstr>
      <vt:lpstr>Times New Roman</vt:lpstr>
      <vt:lpstr>Office Theme</vt:lpstr>
      <vt:lpstr>PowerPoint Presentation</vt:lpstr>
      <vt:lpstr>Contents</vt:lpstr>
      <vt:lpstr>What is Docker</vt:lpstr>
      <vt:lpstr>Docker Architecture</vt:lpstr>
      <vt:lpstr>Containers</vt:lpstr>
      <vt:lpstr>Why Containers</vt:lpstr>
      <vt:lpstr>Why Developers Care</vt:lpstr>
      <vt:lpstr>Why Developers Care</vt:lpstr>
      <vt:lpstr>Why Devops Cares?</vt:lpstr>
      <vt:lpstr>Why Devops Cares?</vt:lpstr>
      <vt:lpstr>Why it works—separation of concerns</vt:lpstr>
      <vt:lpstr>Containers vs. VMs</vt:lpstr>
      <vt:lpstr>Installing Docker</vt:lpstr>
      <vt:lpstr>Docker Engine</vt:lpstr>
      <vt:lpstr>Docker Engine</vt:lpstr>
      <vt:lpstr>Docker images</vt:lpstr>
      <vt:lpstr>Docker File</vt:lpstr>
      <vt:lpstr>Docker File - Example</vt:lpstr>
      <vt:lpstr>Creating Dockerfile</vt:lpstr>
      <vt:lpstr>Docker Hub</vt:lpstr>
      <vt:lpstr>Docker CLI</vt:lpstr>
      <vt:lpstr>Docker commands</vt:lpstr>
      <vt:lpstr>Docker Architecture</vt:lpstr>
      <vt:lpstr>PowerPoint Presentation</vt:lpstr>
      <vt:lpstr>What are the basics of the Docker system?</vt:lpstr>
      <vt:lpstr>Making it all work together</vt:lpstr>
      <vt:lpstr>Kubernetes</vt:lpstr>
      <vt:lpstr>Kubernetes Features</vt:lpstr>
      <vt:lpstr>PowerPoint Presentation</vt:lpstr>
    </vt:vector>
  </TitlesOfParts>
  <Company>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Who Code Pune Chapter</dc:title>
  <dc:subject>Devops Docker Session</dc:subject>
  <dc:creator>Karan Jain</dc:creator>
  <cp:lastModifiedBy>Karan Jain</cp:lastModifiedBy>
  <cp:revision>107</cp:revision>
  <dcterms:created xsi:type="dcterms:W3CDTF">2017-05-20T10:10:02Z</dcterms:created>
  <dcterms:modified xsi:type="dcterms:W3CDTF">2017-05-22T13:02:49Z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8|SCHLUMBERGER-EXT-Public|{00000000-0000-0000-0000-000000000000}</vt:lpwstr>
  </property>
</Properties>
</file>