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notesMasterIdLst>
    <p:notesMasterId r:id="rId23"/>
  </p:notesMasterIdLst>
  <p:handoutMasterIdLst>
    <p:handoutMasterId r:id="rId24"/>
  </p:handoutMasterIdLst>
  <p:sldIdLst>
    <p:sldId id="267" r:id="rId2"/>
    <p:sldId id="373" r:id="rId3"/>
    <p:sldId id="374" r:id="rId4"/>
    <p:sldId id="375" r:id="rId5"/>
    <p:sldId id="336" r:id="rId6"/>
    <p:sldId id="337" r:id="rId7"/>
    <p:sldId id="338" r:id="rId8"/>
    <p:sldId id="353" r:id="rId9"/>
    <p:sldId id="358" r:id="rId10"/>
    <p:sldId id="376" r:id="rId11"/>
    <p:sldId id="377" r:id="rId12"/>
    <p:sldId id="356" r:id="rId13"/>
    <p:sldId id="371" r:id="rId14"/>
    <p:sldId id="372" r:id="rId15"/>
    <p:sldId id="339" r:id="rId16"/>
    <p:sldId id="359" r:id="rId17"/>
    <p:sldId id="378" r:id="rId18"/>
    <p:sldId id="379" r:id="rId19"/>
    <p:sldId id="366" r:id="rId20"/>
    <p:sldId id="380" r:id="rId21"/>
    <p:sldId id="368" r:id="rId22"/>
  </p:sldIdLst>
  <p:sldSz cx="9144000" cy="6858000" type="screen4x3"/>
  <p:notesSz cx="7099300" cy="102346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CCCC"/>
    <a:srgbClr val="FFCCFF"/>
    <a:srgbClr val="FF99FF"/>
    <a:srgbClr val="FF66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8" autoAdjust="0"/>
    <p:restoredTop sz="87970" autoAdjust="0"/>
  </p:normalViewPr>
  <p:slideViewPr>
    <p:cSldViewPr>
      <p:cViewPr>
        <p:scale>
          <a:sx n="75" d="100"/>
          <a:sy n="75" d="100"/>
        </p:scale>
        <p:origin x="1733" y="3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3216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1DDE9-BDB5-43D5-90F3-34CBA687D5D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9993D-5A26-44ED-8F9B-BE9A259EA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54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rgbClr val="66FFFF"/>
                </a:solidFill>
                <a:latin typeface="Tahoma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66FFFF"/>
                </a:solidFill>
                <a:latin typeface="Tahoma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90600" y="895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rgbClr val="66FFFF"/>
                </a:solidFill>
                <a:latin typeface="Tahoma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solidFill>
                  <a:srgbClr val="66FFFF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6B69B7A4-3324-4A7A-90DB-98740CCB378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1669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3C7F15-98F8-4668-8EA4-5CB03D7EDC97}" type="slidenum">
              <a:rPr lang="en-GB" altLang="en-US">
                <a:solidFill>
                  <a:srgbClr val="66FFFF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GB" altLang="en-US">
              <a:solidFill>
                <a:srgbClr val="66FFFF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981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cs typeface="Arial" panose="020B0604020202020204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97B7D0-1557-4A06-B279-A6B34FCE8AC1}" type="slidenum">
              <a:rPr lang="en-GB" altLang="en-US">
                <a:solidFill>
                  <a:srgbClr val="66FFFF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GB" altLang="en-US">
              <a:solidFill>
                <a:srgbClr val="66FFFF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352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cs typeface="Arial" panose="020B0604020202020204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5EE79A-6EF9-4371-90E4-925A9B4C7230}" type="slidenum">
              <a:rPr lang="en-GB" altLang="en-US">
                <a:solidFill>
                  <a:srgbClr val="66FFFF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GB" altLang="en-US">
              <a:solidFill>
                <a:srgbClr val="66FFFF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01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068DD4-D29E-4D72-A8EE-76EDAE83AAB3}" type="slidenum">
              <a:rPr lang="en-GB" altLang="en-US">
                <a:solidFill>
                  <a:srgbClr val="66FFFF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GB" altLang="en-US">
              <a:solidFill>
                <a:srgbClr val="66FFFF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074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770E72F-834E-4761-9718-765B7D0AE1FD}" type="slidenum">
              <a:rPr lang="en-GB" altLang="en-US">
                <a:solidFill>
                  <a:srgbClr val="66FFFF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GB" altLang="en-US">
              <a:solidFill>
                <a:srgbClr val="66FFFF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906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9F1AFA-9884-4427-BC63-510A7D0898E7}" type="slidenum">
              <a:rPr lang="en-GB" altLang="en-US">
                <a:solidFill>
                  <a:srgbClr val="66FFFF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GB" altLang="en-US">
              <a:solidFill>
                <a:srgbClr val="66FFFF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83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687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13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925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54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097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39D957-1C3E-4789-9BF8-AEE4B0E0CA4F}" type="slidenum">
              <a:rPr lang="en-GB" altLang="en-US">
                <a:solidFill>
                  <a:srgbClr val="66FFFF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GB" altLang="en-US">
              <a:solidFill>
                <a:srgbClr val="66FFFF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107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E54C63-98C8-486A-8D98-0A8E66B3AE26}" type="slidenum">
              <a:rPr lang="en-GB" altLang="en-US">
                <a:solidFill>
                  <a:srgbClr val="66FFFF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GB" altLang="en-US">
              <a:solidFill>
                <a:srgbClr val="66FFFF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401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A8D2DF-33F9-4EC0-A17D-A3680D29672B}" type="slidenum">
              <a:rPr lang="en-GB" altLang="en-US">
                <a:solidFill>
                  <a:srgbClr val="66FFFF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GB" altLang="en-US">
              <a:solidFill>
                <a:srgbClr val="66FFFF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721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735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365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5BEB31-6AAD-440D-BF66-F6802D44C3AF}" type="slidenum">
              <a:rPr lang="en-GB" altLang="en-US">
                <a:solidFill>
                  <a:srgbClr val="66FFFF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GB" altLang="en-US">
              <a:solidFill>
                <a:srgbClr val="66FFFF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986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465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402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2EFC68B-E653-452B-92D5-0C4E897DBE69}" type="slidenum">
              <a:rPr lang="en-GB" altLang="en-US">
                <a:solidFill>
                  <a:srgbClr val="66FFFF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GB" altLang="en-US">
              <a:solidFill>
                <a:srgbClr val="66FFFF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757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AC4F8C-88D0-4E66-B463-A2BAC9F89F90}" type="slidenum">
              <a:rPr lang="en-GB" altLang="en-US">
                <a:solidFill>
                  <a:srgbClr val="66FFFF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GB" altLang="en-US">
              <a:solidFill>
                <a:srgbClr val="66FFFF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450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C1F6C-C786-4C97-AEA3-B6055B0703D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4406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5E343-7FC6-412D-A473-D4B3D35D5A4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9300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A062A-8A51-4EEE-8BFA-C68DB4A4CF1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2552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D43D3-131B-4F7C-8810-B13BC10CE79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93386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244EE-5F81-4B1E-B29D-B9C89107B56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80072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C466E-5FAF-4168-8001-2B58BCA7020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0994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C3918-D1F2-4641-95CA-3BCBEFA8E45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9014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1E753-EC5E-4E0A-BDF8-BD45B234BBB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730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F45D4-111C-4C46-A63B-060224BB3E0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3921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B4072-3E4E-4FFA-98DF-AF1B71FE13B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7166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8935B-03BD-4050-9284-A326ACE3EC8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1086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7787208" cy="413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EF326752-E38C-40BD-AFA9-6AD4EDA069C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1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org/details/DieterGollmannWileyComputerSecurity3rdEdition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575" y="404664"/>
            <a:ext cx="8808913" cy="6048672"/>
          </a:xfrm>
        </p:spPr>
        <p:txBody>
          <a:bodyPr/>
          <a:lstStyle/>
          <a:p>
            <a:pPr eaLnBrk="1" hangingPunct="1"/>
            <a:r>
              <a:rPr lang="en-GB" altLang="en-US" sz="8000" b="1" dirty="0" smtClean="0"/>
              <a:t>Foundations </a:t>
            </a:r>
            <a:r>
              <a:rPr lang="en-GB" altLang="en-US" sz="8000" b="1" dirty="0" smtClean="0"/>
              <a:t/>
            </a:r>
            <a:br>
              <a:rPr lang="en-GB" altLang="en-US" sz="8000" b="1" dirty="0" smtClean="0"/>
            </a:br>
            <a:r>
              <a:rPr lang="en-GB" altLang="en-US" sz="4000" dirty="0" smtClean="0"/>
              <a:t>of</a:t>
            </a:r>
            <a:r>
              <a:rPr lang="en-GB" altLang="en-US" sz="8000" b="1" dirty="0" smtClean="0"/>
              <a:t/>
            </a:r>
            <a:br>
              <a:rPr lang="en-GB" altLang="en-US" sz="8000" b="1" dirty="0" smtClean="0"/>
            </a:br>
            <a:r>
              <a:rPr lang="en-GB" altLang="en-US" sz="8000" b="1" dirty="0" smtClean="0"/>
              <a:t>Computer </a:t>
            </a:r>
            <a:r>
              <a:rPr lang="en-GB" altLang="en-US" sz="8000" b="1" dirty="0" smtClean="0"/>
              <a:t>Security</a:t>
            </a:r>
          </a:p>
        </p:txBody>
      </p:sp>
      <p:sp>
        <p:nvSpPr>
          <p:cNvPr id="3077" name="AutoShape 8" descr="data:image/jpeg;base64,/9j/4AAQSkZJRgABAQAAAQABAAD/2wCEAAkGBhQSEBQUDxQVFBUUExUVGRUVFBgXFRYVFRUWHBcXGRwXHCYfGBkjGRYXHy8gIycpLCwsFx4xNTAqNSYrLCkBCQoKDgwOGg8PGDAlHyIqLyopMCotLikqLC0pLCwsKS0sLCwtLCksKSwsLS0vLCwsLCktLCksLCwsLCwsLCwsLP/AABEIAI0AyAMBIgACEQEDEQH/xAAbAAACAgMBAAAAAAAAAAAAAAAABgQFAQMHAv/EAEIQAAEDAgMFBQUECAQHAAAAAAEAAgMEEQUSIQYTMUFRIlJhcZEHFBWBoTJCwdEWI1Nyk7Hh8DNigpIkg6KywtLx/8QAGgEBAAMBAQEAAAAAAAAAAAAAAAEDBAIFBv/EAC0RAAIBAwQBAgQGAwAAAAAAAAABAgMEERIhMVETQWEFFCIyI1KhseHwcYGR/9oADAMBAAIRAxEAPwDuCEIQAhCEAIRdVeN7SQ0rbzO1PBo1cfIfipSb4OZTjBZk8ItEKBQY3FMxronhwcLjrpxuORClb8dVBKaayjasXSliPtQooZTE5z3FpsSxl2gjiL31t4K2j2rpnU5qGzNMTRq7oehHHN4cUJLe6i0+LwyOyxyxudcjK17SbjjoDdcb2o9olRiEnu9C1zWOOUMb/iSfvEcB4DTqmr2fbAGkcKiqkBmykCNv2WBw1ufvOtppoPFAdFQtW/HVG/HVAbULVvx1Wd+OqA2IWvfjqjfjqgNiFr346r02QHggPSEIQAhCEAIQhACEIQAhCwUBU7R1MzIXGnyggElzvugDiBzK4hV1b5Xl8ri9xOpOq6x7R8U3VGWg9qUhg8uJ+g+q5CtlBbZPm/itTNRRTGLY+nndITTnRpBIJsL+HQrqVK9+X9YLOFtRwPj+aV/Z3Q5afOeLyT8hoE2uKoqyzI9awpeOisvkSNrPZ1RvjfK0+7OaC5zxcs8S5pPM9LHVcaMzrFocbX6kA24Gy7f7SaKWWge2HUtc17mji5jeIHjwNvBVWD+z+EUO6qG3llAe59u0x9tA09G9OeqqNxO9mdLSNpg+l7UhAErnW3gd3dPss6W0Kcw5cW2awWrpcTbEy+jgXPH+G6EnUm+liL6cQV2Nj0BIulvZyihZXV7oqjeySSxukitbckNIA463Bv8AJMIKXNnpKT4hXNp2vFQHRGoLr5ScpyZbm3DogGdZWFlACysIQGV6YbELzdCAnArK1wuuFsQAhCEAIQhACEIQAvLivSj1tSGMc53BrST5AXKckN43Zyz2m4nvKoRg6RN/6nan6WShGy5AHOw9U24XhTK8Svc7LLvS8/uk8PK1h8l5oWwSTxQ0zSQ1+ZzyLZsvhxte3FbVJRjjo+Yq0JVqnkb2k9h9wOl3cDGjk0BFbWEGzVNjZZoHgqrEsLe912SZRa1soKxs+nisJJEWPGd4zMwhwNxcdeainEyJMp1u249SPwW+PZkMaN04sdaxIHHzCy3Z29zI4uJAANrWtfp5qCSDVY09jgGsLiRfS1gPMlWWH4sXNDnC1+R4jVajgcnKU/6mgn1W6nwE3Blkc+xuBazb+QQF1G64S9geKUz8SrYoYMk8YiMsun63MOzwN9PFMTG2S/hGNU78Sq6eOHJPEyN0ktm/rAbWFxqbX5oBlCyFhCAyhYQgMoWFlAbqZ2tlJUFrrFSKmsZG0ukc1jRzcQB9UzglJt4RvuhJeK+1GmjNoQ6Y9W6N9Tx+QTThuINmiZKz7L2hw+fL5FVxqwm8RZoq2lajBTqQaT4yS0IQrDMCEIQGEpe0bE93SFg4yuDNONuLvomwlc62qqDNWlrW5xTx3y9Xu/sLuC3Mt3JqnpXL2IOC7TxxC0dI8ua2xIOv8lM2XkbUVUkzGbtoAYG+PElaKSqdBIGNY06GSYkcLjQDorrYmltDmtbO5z/U6KyTSTeDFbqUpxUnnGdsY/wWGOwVbgz3GSGOxObfRufcaWy5SLc1uw6GcQAVD43zWddzGFsd9cuhJNuCsLLCoPXFzCKXERKDWTUr4rG4iie19+Vi5xFrrZjkFcXt9xfTNZl7QmY9zi654ZCNLW+qv7LFkBXmOf3e14veN3xs7dbzy+1lv43ULAoq8Pd786lLMvZ3DZA7NfnnJFrXV6hAL2MNxLen3P3PdWFt8Jc+bnfIbWvwUL4pGauphoY4hiLIo3SPkYRE5t2aFzTmcO0E3Kgo6CjbiM0kbm++PiAkbvCXCO7LHJezRcN1tz8UBvwB1b2/fxTD7OT3cyeObNn+VreKhV8uKCc7hlGYMwsXvlEuXS9wNL8UxrXLUNaLvcGjqSAPqjeCUm3hETHJKkRf8E2J8mYaTOc1mXnq3W68YBNVljvf2Qsfm7O4e57S2w45hxvdToqhrhdjg4dWkEfREs4a0ucQ0AXJJsAPNRlcjS84wUDavFN/YwUm43lswmfvN3m+1bLbNl5dVu2uxuamja+nEDtTmE8pj0tplsCXG/JUG0XtMa27KMBx/auHZH7o+95nTzSLG6prpuwHzyHiT9lvmeDQsdS7Semmss9y2+DylHyXD0R/UaJfapO6K26jjkubuDi9oHK2YDXzS46sqa6Sw3tS/oASB/4tCccD9lTdHVzy8/soyQwebuJ+Vl0DCaGOFuSFjWN6NAA+fX5qpW9WrvUe3RrfxG0s1ptIZfbOdYL7JZn2dWSCJvcjs5/kXHQfK66Vg+ER00LYYQQxt7XcXG5NzcnxU0LK2UqMKf2o8S6v690/xZZXXoF0IQrjEZQhYKAj11SI43Pdwa0uPkASuQ0ElWZZJ4G6ykm5F+JuPRPHtHxLd0pY37UrgwDw5/34pLgx+sp2Ma1rQ06N7F7rRTT057PHvKkXUSecRWduyLUU9UxuWUFomf2j95xPL0XUMIpskTQOQA9Akajq6ipqom1NrMvJYC1uS6JC2zQuar4TLrGCWqSz1vyekLKwqT0gWLLKEBhCyiyA8lLNJsgWYtNX70ESwCLd5dRbJre/+Xh4pnKR4TV/pBIHb73Q0otfNuN5ZvC+mbigHIlJXtAwGafJJAM+RpBZmsTre4B0JsnORyiyyKupTVSOlmm1uZ21RVYco49sztgaOYue12Qgh7BxuOBseDgfoSvOPbYzVjgHXDCezEy9vC/ed/YVrtjspJLWZqePsyNBcdA0O1BJ89CmbY/ZGKkAe6z5j9+2jfBn58SsEaM3+H6H0dS/totXLSc2uCj2b9mb5bSVxLG8RC02ef3j93y4+S6TQUEcLAyFjWNHJosPM9Shki2h63U6MaawkfP3V7VuZZm/9G0L2x1iCtLXrYFaYywCytUDrgLagMoQhAZXlxXpRa+qEcbnu4NaSfIBCG8LLOf7V1wkrte0ymjJI6uIvb6ALzLtOz3aN88V5LksY2+XTmegsq3ANpIGPlkqMxdI4k2bfifPorau2zo3RkMYbhpygssAbac+q0uPpg8WNWLTn5Em8/x+hjY17qiWSeQC7iGi3AAcgnpLmxdFkgbfiRmPmUxqmbzI9O2i40lnnlghCFwaAWFlYQAhCCgMJadtmz4r8P3bs263u8uMtrXtbimVUT9kITiArrv3wj3dswyZbW4Wve3igPeMNkFnR8r3b1/qq5tUXjsHW+oPEf1TJLHdUNXRvZIXMZmDgL62sRf8CgK+oe4mzNSOJ5Dw81mglc6O51ddw6agm34K1o6IkEublJ1tx+qgtpZIy4NZmBdmBzW42QEKPEqjuQD/AJ5/9VJkx8NflmcGAtBDieyTrcX5cvVRfgrOPurev2gpT8NkJD2taABlMbrOaR14aFAeoq+cuJZuns+7kkId4XuCCr3C6xz29tuU34XB08xoleTB2ueHmnIcCDdj8oJHXLa6YcNjfe7wG+F7oC9pn62UsKvjNiFOaUB7CFhCAyUn+0nFN3SFgOshy/Lifw9U3uK5F7ScT3lVkB0ibb/UdT+CtpRzIwfEKvjoP32FJSMPgzysb1cFHTBsTR56kHk0fzW2TwsnzFvDyVIx9zqWGQ5YwPIegUtIdTt41jyxrpLNJbo1hGnMX5LW32ggmwdL/sjWHxy6Pq/nKC21HQEJG/TJ/dqP4bPyWuXbot+1vh5xx/ko0S6OndUVvqH1CQ4tuC4XZv3eUcZ/Bejtm/pP/CZ+SaJdBXVJ8SHlCRG7cEkgb4kcbRs0+i8s29ubNMxPQRx3/knjkR83R/MPi5zX4hONp4Ig+TcuprlmZ26zZH6kcL3AUmTbzKbOMwPQxx3/AJIl24y6u3w6Exx/knjl0PnKP5h7svJYkeLbkvvk3zrdI2H8F5k29ymzjMD0LIx+CeOXQ+co4zqHnIvJjSXFtuXC7N84eEbPyXo7Yv7s/wDCZ+SeORPzVJ7qQ47kLO7CR/09F7Xlv0yR3/kt/wCmD+7P/DZ+SeOQV3RfEhx3QUGTExE8iYANvo8ai3iOI8+CV5Nusv2t8POOMfgqjHtqGzx6Z84Nw4ho/wC1SqUmyqpfUYJ4lv0dRjeHC7SCCNCDcFTYH3C45gu18kJ1OnqD+83n5ixXTdncabUMzC3Hk4H+o+aiUHHksoXdOuvpe/RdoWAULg1GjEKoRxue7g1pJ+QXBK6qMkj3u4ucT6ldU9pOJ7ulLBxlOX5DU/34rki10FhZPnfi1TVNQXoCc9km7qlmmPddb00+qTQ1OuNN3GGMYOMhaPkNSrKu+EZbJaXKp0n/ANEpzrm6ttk6XeVTByGpVTlVvs1izaaUve1x0sLBdT+14KLZLyxcuMjttHRSvlYymlbHZty3TMddDboq3arEGRU+4k7cxaATlsOXav8Akl3EtoHPrPeI7i2UAHjYcQVM2i2iiqYgMjg8agkc+aoUGmj153UJxqaXh8LPDXsMmxNKG0WY2F8xzHlx118kvzTv1/41h8suv0W/Ctroo6YQvY89nKbAa3481WuqqLlFJ/fzUJPLeCZVYeOEYyWy33a/Ym7EVWaqka85i8Xv1LT+RVxQYS2mlqZ5W9kElvla5t5nRJeHYgIalsrQcrXHTnlPJXu022QqId3G1zbkXJ6Dl6qZRbltwyuhcQjS+v7otte5b4jhbap9NPE3skgu/dtfX5hUu38w3zI2/dbc+Z4fQfVe9mdsRTw7uRrnWJtYcjy9VTVeJiWrM0gOXODa2thwCRi1Lf0FevTnS+l7yaz7djVQxGioN5lvI6xta+ruXyCj7V4WJoGVMQt2bkW5c/RRsW25c4NbA3KBxztv5WWcP25dkcypbmB0GVttOYKhRl9xZKtQkvDnbGFttnsmezchzZmm2hB9QfyU2gw+f3pxMzXMa45o9Cbchw0SzgGPsppZHBrix4FgBqLE/mo0uPObVmeG4udQeY5gqXBuTK6dxCnSgnu0/T+7kraysj95aYhYtIJNrcD4pp2pq3spWyQHL9k3sDoR4pVx/GoahoIY5r+ttP8A4p8G1sTqVsM8b3WaGmw6fNHF4W3B1GtHXUWraSyn7k3AJxXQSNna0vZbtAWuCDY+ehSTXU27kczumyZ6TaqCBjhTwuBdxvpc8rm6V6qd0jy93Fxuu6edT6Ml3KMqcVnMlyzSpNBiUkDw6F5afDgfMc1GV9sls6aqYZh+rYQXHr/l+auk0llmGjCcpqMOTp2x+Ly1FOHztDSeFvvDvW5XQrakpwxoAFgBZC817vY+ygnGKTeTzW4cyUWkaHW6i6hfozD+zb6BXFkJlnTinyiobs1D+zb/ALQpc2HMc0BzQQOAspiEyFFLhFZ8Ci7jfQLHwKLuN9ArSyLJkaY9FX8Bi7jfQI+AxdxvoFaITLGmPRV/Aou430CPgUXcb6BWlkWTLGmPRV/AYu430CPgUXcb6BWlkWTLGmPRV/Aou430CPgUXcb6BWlliyZY0x6Kz4FF3G+gR8Ci7jfQKzQmWNMeis+BRdxvoEfAou430Cs0JljSuis+BRdxvoEfAou430Cs0JljSuis+AxdxvoFg4DF3G+gVoiyZY0ro51tjskXuZuGal1jYaAHmU2bO4G2niaxo4ak8yTxKuC1AClybWCqNvCNR1Et2ACF6QuS8//Z"/>
          <p:cNvSpPr>
            <a:spLocks noChangeAspect="1" noChangeArrowheads="1"/>
          </p:cNvSpPr>
          <p:nvPr/>
        </p:nvSpPr>
        <p:spPr bwMode="auto">
          <a:xfrm>
            <a:off x="155575" y="-639763"/>
            <a:ext cx="1905000" cy="1343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Discussion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79388" y="1268413"/>
            <a:ext cx="8374062" cy="54737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smtClean="0">
                <a:latin typeface="Comic Sans MS" panose="030F0702030302020204" pitchFamily="66" charset="0"/>
              </a:rPr>
              <a:t>Why triad?</a:t>
            </a:r>
          </a:p>
          <a:p>
            <a:r>
              <a:rPr lang="en-GB" altLang="en-US" smtClean="0"/>
              <a:t>It’s possible to ensure CIA of data equally. </a:t>
            </a:r>
          </a:p>
          <a:p>
            <a:r>
              <a:rPr lang="en-GB" altLang="en-US" smtClean="0"/>
              <a:t>An organization may choose to prioritize the importance of one or two of these </a:t>
            </a:r>
          </a:p>
          <a:p>
            <a:pPr lvl="1"/>
            <a:r>
              <a:rPr lang="en-GB" altLang="en-US" smtClean="0"/>
              <a:t>Based on the goals of the organization/systems</a:t>
            </a:r>
          </a:p>
          <a:p>
            <a:pPr lvl="1"/>
            <a:r>
              <a:rPr lang="en-GB" altLang="en-US" smtClean="0"/>
              <a:t>Based on the budget</a:t>
            </a:r>
          </a:p>
          <a:p>
            <a:r>
              <a:rPr lang="en-GB" altLang="en-US" smtClean="0"/>
              <a:t>Never gonna have all three things at perfect level</a:t>
            </a:r>
          </a:p>
          <a:p>
            <a:pPr lvl="1"/>
            <a:r>
              <a:rPr lang="en-GB" altLang="en-US" smtClean="0"/>
              <a:t>Confidentiality </a:t>
            </a:r>
            <a:r>
              <a:rPr lang="en-GB" altLang="en-US" smtClean="0">
                <a:sym typeface="Wingdings" panose="05000000000000000000" pitchFamily="2" charset="2"/>
              </a:rPr>
              <a:t></a:t>
            </a:r>
            <a:r>
              <a:rPr lang="en-GB" altLang="en-US" smtClean="0"/>
              <a:t> Availability</a:t>
            </a:r>
          </a:p>
          <a:p>
            <a:pPr lvl="1"/>
            <a:r>
              <a:rPr lang="en-GB" altLang="en-US" smtClean="0"/>
              <a:t>Public Blockchain: Integrity&amp;Avaiability </a:t>
            </a:r>
            <a:r>
              <a:rPr lang="en-GB" altLang="en-US" smtClean="0">
                <a:sym typeface="Wingdings" panose="05000000000000000000" pitchFamily="2" charset="2"/>
              </a:rPr>
              <a:t></a:t>
            </a:r>
            <a:r>
              <a:rPr lang="en-GB" altLang="en-US" smtClean="0"/>
              <a:t> Privacy </a:t>
            </a:r>
          </a:p>
          <a:p>
            <a:endParaRPr lang="en-GB" altLang="en-US" smtClean="0">
              <a:latin typeface="Comic Sans MS" panose="030F0702030302020204" pitchFamily="66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FDB85F-091E-45AB-934E-D4D7437A7DB7}" type="slidenum">
              <a:rPr lang="en-GB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GB" altLang="en-US" sz="1400">
              <a:latin typeface="Arial" panose="020B0604020202020204" pitchFamily="34" charset="0"/>
            </a:endParaRPr>
          </a:p>
        </p:txBody>
      </p:sp>
      <p:pic>
        <p:nvPicPr>
          <p:cNvPr id="21509" name="Picture 2" descr="The CIA Tri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44450"/>
            <a:ext cx="2036763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68313" y="-22225"/>
            <a:ext cx="8229600" cy="725488"/>
          </a:xfrm>
        </p:spPr>
        <p:txBody>
          <a:bodyPr/>
          <a:lstStyle/>
          <a:p>
            <a:r>
              <a:rPr lang="en-GB" altLang="en-US" smtClean="0"/>
              <a:t>Other CS Principles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68313" y="692150"/>
            <a:ext cx="8229600" cy="567055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GB" altLang="en-US" sz="2800" dirty="0" smtClean="0"/>
              <a:t>Authenticity</a:t>
            </a:r>
          </a:p>
          <a:p>
            <a:pPr lvl="1">
              <a:defRPr/>
            </a:pPr>
            <a:r>
              <a:rPr lang="en-GB" altLang="en-US" sz="2400" dirty="0" smtClean="0"/>
              <a:t>Identification of a user’s identity</a:t>
            </a:r>
          </a:p>
          <a:p>
            <a:pPr>
              <a:defRPr/>
            </a:pPr>
            <a:r>
              <a:rPr lang="en-GB" altLang="en-US" sz="2800" dirty="0" smtClean="0"/>
              <a:t>Authorization</a:t>
            </a:r>
          </a:p>
          <a:p>
            <a:pPr lvl="1">
              <a:defRPr/>
            </a:pPr>
            <a:r>
              <a:rPr lang="en-GB" altLang="en-US" sz="2400" dirty="0" smtClean="0"/>
              <a:t>Grant/deny a user access to computer resources </a:t>
            </a:r>
          </a:p>
          <a:p>
            <a:pPr lvl="2">
              <a:defRPr/>
            </a:pPr>
            <a:r>
              <a:rPr lang="en-GB" altLang="en-US" sz="2000" dirty="0" smtClean="0"/>
              <a:t>after the user has been authenticated </a:t>
            </a:r>
          </a:p>
          <a:p>
            <a:pPr lvl="2">
              <a:defRPr/>
            </a:pPr>
            <a:r>
              <a:rPr lang="en-GB" altLang="en-US" sz="2000" dirty="0" smtClean="0"/>
              <a:t>based on user’s privileges or permissions</a:t>
            </a:r>
          </a:p>
          <a:p>
            <a:pPr>
              <a:defRPr/>
            </a:pPr>
            <a:r>
              <a:rPr lang="en-GB" altLang="en-US" sz="2800" dirty="0" smtClean="0"/>
              <a:t>Accountability</a:t>
            </a:r>
          </a:p>
          <a:p>
            <a:pPr lvl="1">
              <a:defRPr/>
            </a:pPr>
            <a:r>
              <a:rPr lang="en-GB" altLang="en-US" sz="2400" dirty="0" smtClean="0"/>
              <a:t>Tracing actions affecting security to the responsible party  </a:t>
            </a:r>
          </a:p>
          <a:p>
            <a:pPr lvl="2">
              <a:defRPr/>
            </a:pPr>
            <a:r>
              <a:rPr lang="en-GB" altLang="en-US" dirty="0" smtClean="0"/>
              <a:t>via an audit trail of security-relevant events</a:t>
            </a:r>
          </a:p>
          <a:p>
            <a:pPr lvl="3">
              <a:defRPr/>
            </a:pPr>
            <a:r>
              <a:rPr lang="en-US" altLang="zh-CN" dirty="0" err="1" smtClean="0"/>
              <a:t>Debian</a:t>
            </a:r>
            <a:r>
              <a:rPr lang="en-US" altLang="zh-CN" dirty="0" smtClean="0"/>
              <a:t> and Ubuntu: 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/log/auth.log</a:t>
            </a:r>
            <a:endParaRPr lang="en-GB" altLang="en-US" dirty="0" smtClean="0"/>
          </a:p>
          <a:p>
            <a:pPr>
              <a:defRPr/>
            </a:pPr>
            <a:r>
              <a:rPr lang="en-GB" altLang="en-US" sz="2800" dirty="0" smtClean="0"/>
              <a:t>Non-repudiation </a:t>
            </a:r>
          </a:p>
          <a:p>
            <a:pPr lvl="1">
              <a:defRPr/>
            </a:pPr>
            <a:r>
              <a:rPr lang="en-GB" altLang="en-US" sz="2400" dirty="0" smtClean="0"/>
              <a:t>Provision of </a:t>
            </a:r>
            <a:r>
              <a:rPr lang="en-GB" altLang="en-US" sz="2400" dirty="0" err="1" smtClean="0"/>
              <a:t>unforgeable</a:t>
            </a:r>
            <a:r>
              <a:rPr lang="en-GB" altLang="en-US" sz="2400" dirty="0" smtClean="0"/>
              <a:t> evidence that a specific action occurred</a:t>
            </a:r>
          </a:p>
          <a:p>
            <a:pPr>
              <a:defRPr/>
            </a:pPr>
            <a:r>
              <a:rPr lang="en-GB" altLang="en-US" dirty="0" smtClean="0"/>
              <a:t>…</a:t>
            </a:r>
          </a:p>
          <a:p>
            <a:pPr>
              <a:defRPr/>
            </a:pPr>
            <a:r>
              <a:rPr lang="en-GB" altLang="en-US" sz="2800" dirty="0" smtClean="0"/>
              <a:t>More details later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A21F9B-CB8E-47A0-B9CA-6B963B46827A}" type="slidenum">
              <a:rPr lang="en-GB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GB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922337"/>
          </a:xfrm>
        </p:spPr>
        <p:txBody>
          <a:bodyPr/>
          <a:lstStyle/>
          <a:p>
            <a:r>
              <a:rPr lang="en-GB" altLang="en-US" smtClean="0"/>
              <a:t>Question 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68313" y="1268413"/>
            <a:ext cx="8434387" cy="1296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altLang="en-US" sz="3000" smtClean="0"/>
              <a:t>Match the categories of the ways to protect information asset (on the left) with existing technologies on the right.</a:t>
            </a:r>
          </a:p>
          <a:p>
            <a:pPr>
              <a:lnSpc>
                <a:spcPct val="80000"/>
              </a:lnSpc>
            </a:pPr>
            <a:endParaRPr lang="en-GB" altLang="en-US" sz="3000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113C0C-F137-4FAE-A9CF-1088AD6DFD4A}" type="slidenum">
              <a:rPr lang="en-GB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GB" altLang="en-US" sz="1400">
              <a:latin typeface="Arial" panose="020B0604020202020204" pitchFamily="34" charset="0"/>
            </a:endParaRP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176213" y="3141663"/>
          <a:ext cx="8791575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Document" r:id="rId4" imgW="5429375" imgH="1266254" progId="Word.Document.12">
                  <p:embed/>
                </p:oleObj>
              </mc:Choice>
              <mc:Fallback>
                <p:oleObj name="Document" r:id="rId4" imgW="5429375" imgH="1266254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3141663"/>
                        <a:ext cx="8791575" cy="186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Line 2"/>
          <p:cNvSpPr>
            <a:spLocks noChangeShapeType="1"/>
          </p:cNvSpPr>
          <p:nvPr/>
        </p:nvSpPr>
        <p:spPr bwMode="auto">
          <a:xfrm flipH="1">
            <a:off x="3276600" y="3933825"/>
            <a:ext cx="2376488" cy="619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3"/>
          <p:cNvSpPr>
            <a:spLocks noChangeShapeType="1"/>
          </p:cNvSpPr>
          <p:nvPr/>
        </p:nvSpPr>
        <p:spPr bwMode="auto">
          <a:xfrm flipH="1">
            <a:off x="3203575" y="3429000"/>
            <a:ext cx="2447925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Line 5"/>
          <p:cNvSpPr>
            <a:spLocks noChangeShapeType="1"/>
          </p:cNvSpPr>
          <p:nvPr/>
        </p:nvSpPr>
        <p:spPr bwMode="auto">
          <a:xfrm flipH="1" flipV="1">
            <a:off x="3276600" y="3284538"/>
            <a:ext cx="2376488" cy="1163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animBg="1"/>
      <p:bldP spid="1031" grpId="0" animBg="1"/>
      <p:bldP spid="10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09E79C-28C7-4645-BB52-6E6F5A861F2D}" type="slidenum">
              <a:rPr lang="en-GB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GB" altLang="en-US" sz="1400">
              <a:latin typeface="Arial" panose="020B0604020202020204" pitchFamily="34" charset="0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80" t="44533" r="5501" b="28867"/>
          <a:stretch>
            <a:fillRect/>
          </a:stretch>
        </p:blipFill>
        <p:spPr bwMode="auto">
          <a:xfrm>
            <a:off x="0" y="3860800"/>
            <a:ext cx="900112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88" b="63602"/>
          <a:stretch>
            <a:fillRect/>
          </a:stretch>
        </p:blipFill>
        <p:spPr bwMode="auto">
          <a:xfrm>
            <a:off x="1042988" y="0"/>
            <a:ext cx="6769100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04F663-40EA-48D1-A1BC-9618E6BFE0FC}" type="slidenum">
              <a:rPr lang="en-GB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GB" altLang="en-US" sz="1400">
              <a:latin typeface="Arial" panose="020B0604020202020204" pitchFamily="34" charset="0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1" t="22833" r="21057" b="10667"/>
          <a:stretch>
            <a:fillRect/>
          </a:stretch>
        </p:blipFill>
        <p:spPr bwMode="auto">
          <a:xfrm>
            <a:off x="0" y="0"/>
            <a:ext cx="9036050" cy="659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8172450" y="1052513"/>
            <a:ext cx="215900" cy="36036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796925"/>
          </a:xfrm>
        </p:spPr>
        <p:txBody>
          <a:bodyPr/>
          <a:lstStyle/>
          <a:p>
            <a:r>
              <a:rPr lang="en-GB" altLang="en-US" smtClean="0"/>
              <a:t>Dilemma of Computer Security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52513"/>
            <a:ext cx="7092950" cy="5805487"/>
          </a:xfrm>
        </p:spPr>
        <p:txBody>
          <a:bodyPr/>
          <a:lstStyle/>
          <a:p>
            <a:r>
              <a:rPr lang="en-GB" altLang="en-US" smtClean="0"/>
              <a:t> </a:t>
            </a:r>
          </a:p>
          <a:p>
            <a:pPr lvl="1"/>
            <a:r>
              <a:rPr lang="en-GB" altLang="en-US" smtClean="0"/>
              <a:t>Security-unaware</a:t>
            </a:r>
          </a:p>
          <a:p>
            <a:pPr lvl="1"/>
            <a:r>
              <a:rPr lang="en-GB" altLang="en-US" smtClean="0"/>
              <a:t>Having specific security requirements </a:t>
            </a:r>
          </a:p>
          <a:p>
            <a:pPr lvl="1"/>
            <a:r>
              <a:rPr lang="en-GB" altLang="en-US" smtClean="0"/>
              <a:t>Usually no security expertise</a:t>
            </a:r>
          </a:p>
          <a:p>
            <a:r>
              <a:rPr lang="en-GB" altLang="en-US" smtClean="0"/>
              <a:t> </a:t>
            </a:r>
          </a:p>
          <a:p>
            <a:pPr lvl="1"/>
            <a:endParaRPr lang="en-GB" altLang="en-US" sz="1000" smtClean="0"/>
          </a:p>
          <a:p>
            <a:pPr lvl="1"/>
            <a:r>
              <a:rPr lang="en-GB" altLang="en-US" smtClean="0"/>
              <a:t>Security mechanisms =&gt; additional computational resources</a:t>
            </a:r>
          </a:p>
          <a:p>
            <a:pPr lvl="1"/>
            <a:endParaRPr lang="en-GB" altLang="en-US" sz="1000" smtClean="0"/>
          </a:p>
          <a:p>
            <a:pPr lvl="1"/>
            <a:r>
              <a:rPr lang="en-GB" altLang="en-US" smtClean="0"/>
              <a:t>Security =&gt; changing the working patterns users are accustomed to</a:t>
            </a:r>
          </a:p>
          <a:p>
            <a:pPr lvl="1"/>
            <a:r>
              <a:rPr lang="en-GB" altLang="en-US" smtClean="0"/>
              <a:t>Security mechanisms =&gt; new vulnerabilities</a:t>
            </a:r>
          </a:p>
        </p:txBody>
      </p:sp>
      <p:pic>
        <p:nvPicPr>
          <p:cNvPr id="7174" name="Picture 6" descr="ethical-dilemma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2205038"/>
            <a:ext cx="19431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 descr="securitymanagement_tra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6" r="10493" b="20058"/>
          <a:stretch>
            <a:fillRect/>
          </a:stretch>
        </p:blipFill>
        <p:spPr bwMode="auto">
          <a:xfrm>
            <a:off x="7177088" y="4984750"/>
            <a:ext cx="1979612" cy="17859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0" y="3213100"/>
            <a:ext cx="7921625" cy="863600"/>
          </a:xfrm>
          <a:prstGeom prst="cloudCallou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2100" dirty="0">
                <a:solidFill>
                  <a:schemeClr val="tx1"/>
                </a:solidFill>
                <a:latin typeface="Comic Sans MS" pitchFamily="66" charset="0"/>
              </a:rPr>
              <a:t>Impact of CS on the computer system?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323850" y="908050"/>
            <a:ext cx="7921625" cy="863600"/>
          </a:xfrm>
          <a:prstGeom prst="cloudCallou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2100" dirty="0">
                <a:solidFill>
                  <a:schemeClr val="tx1"/>
                </a:solidFill>
                <a:latin typeface="Comic Sans MS" pitchFamily="66" charset="0"/>
              </a:rPr>
              <a:t>Who are the users of CS?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725487"/>
          </a:xfrm>
        </p:spPr>
        <p:txBody>
          <a:bodyPr/>
          <a:lstStyle/>
          <a:p>
            <a:r>
              <a:rPr lang="en-GB" altLang="en-US" sz="4000" smtClean="0"/>
              <a:t>Further Computer Security Principles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156575" cy="10810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altLang="en-US" sz="3000" smtClean="0"/>
              <a:t>Defense in Depth</a:t>
            </a:r>
          </a:p>
          <a:p>
            <a:pPr lvl="1">
              <a:lnSpc>
                <a:spcPct val="80000"/>
              </a:lnSpc>
            </a:pPr>
            <a:r>
              <a:rPr lang="en-GB" altLang="en-US" smtClean="0"/>
              <a:t>implementing several layers of protection</a:t>
            </a:r>
          </a:p>
        </p:txBody>
      </p:sp>
      <p:pic>
        <p:nvPicPr>
          <p:cNvPr id="12292" name="Picture 2" descr="http://www.zahniser.net/%7Erussell/science08/MrZ/defenseInDept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789363"/>
            <a:ext cx="3240088" cy="254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Documents and Settings\aa5861\My Documents\Lecturing\05Lecturing2012-2013\120COM\week5\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52" t="74535" r="27554" b="10312"/>
          <a:stretch>
            <a:fillRect/>
          </a:stretch>
        </p:blipFill>
        <p:spPr bwMode="auto">
          <a:xfrm>
            <a:off x="4716463" y="3716338"/>
            <a:ext cx="4038600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2225"/>
            <a:ext cx="8353425" cy="725488"/>
          </a:xfrm>
        </p:spPr>
        <p:txBody>
          <a:bodyPr/>
          <a:lstStyle/>
          <a:p>
            <a:r>
              <a:rPr lang="en-GB" altLang="en-US" sz="4000" smtClean="0"/>
              <a:t>Further CS Principles: Layered Security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156575" cy="3240087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GB" altLang="en-US" sz="2400" smtClean="0"/>
              <a:t>Every protection mechanism defines a security perimeter (boundary)</a:t>
            </a:r>
          </a:p>
          <a:p>
            <a:pPr lvl="1">
              <a:lnSpc>
                <a:spcPct val="70000"/>
              </a:lnSpc>
            </a:pPr>
            <a:r>
              <a:rPr lang="en-GB" altLang="en-US" sz="2000" smtClean="0"/>
              <a:t>Outside the boundary: </a:t>
            </a:r>
          </a:p>
          <a:p>
            <a:pPr lvl="2">
              <a:lnSpc>
                <a:spcPct val="70000"/>
              </a:lnSpc>
            </a:pPr>
            <a:r>
              <a:rPr lang="en-GB" altLang="en-US" sz="2000" smtClean="0"/>
              <a:t>Will breaking parts outside the boundary have effect on the protection mechanism?</a:t>
            </a:r>
            <a:endParaRPr lang="en-GB" altLang="en-US" sz="2200" smtClean="0"/>
          </a:p>
          <a:p>
            <a:pPr lvl="1">
              <a:lnSpc>
                <a:spcPct val="70000"/>
              </a:lnSpc>
            </a:pPr>
            <a:r>
              <a:rPr lang="en-GB" altLang="en-US" sz="2000" smtClean="0"/>
              <a:t>Inside the boundary: </a:t>
            </a:r>
          </a:p>
          <a:p>
            <a:pPr lvl="2">
              <a:lnSpc>
                <a:spcPct val="70000"/>
              </a:lnSpc>
            </a:pPr>
            <a:r>
              <a:rPr lang="en-GB" altLang="en-US" sz="1900" smtClean="0"/>
              <a:t>Will breaking parts inside the boundary have effect on the protection mechanism?</a:t>
            </a:r>
            <a:endParaRPr lang="en-GB" altLang="en-US" sz="1900" smtClean="0">
              <a:latin typeface="Comic Sans MS" panose="030F0702030302020204" pitchFamily="66" charset="0"/>
            </a:endParaRPr>
          </a:p>
          <a:p>
            <a:pPr lvl="3">
              <a:lnSpc>
                <a:spcPct val="70000"/>
              </a:lnSpc>
            </a:pPr>
            <a:r>
              <a:rPr lang="en-GB" altLang="en-US" sz="1500" smtClean="0">
                <a:latin typeface="Comic Sans MS" panose="030F0702030302020204" pitchFamily="66" charset="0"/>
              </a:rPr>
              <a:t>parts </a:t>
            </a:r>
            <a:r>
              <a:rPr lang="en-GB" altLang="en-US" sz="1500" smtClean="0">
                <a:solidFill>
                  <a:srgbClr val="FF0000"/>
                </a:solidFill>
                <a:latin typeface="Comic Sans MS" panose="030F0702030302020204" pitchFamily="66" charset="0"/>
              </a:rPr>
              <a:t>inside the boundary </a:t>
            </a:r>
            <a:r>
              <a:rPr lang="en-GB" altLang="en-US" sz="1500" smtClean="0">
                <a:latin typeface="Comic Sans MS" panose="030F0702030302020204" pitchFamily="66" charset="0"/>
              </a:rPr>
              <a:t>can be used to </a:t>
            </a:r>
            <a:r>
              <a:rPr lang="en-GB" altLang="en-US" sz="1500" smtClean="0">
                <a:solidFill>
                  <a:srgbClr val="FF0000"/>
                </a:solidFill>
                <a:latin typeface="Comic Sans MS" panose="030F0702030302020204" pitchFamily="66" charset="0"/>
              </a:rPr>
              <a:t>disable</a:t>
            </a:r>
            <a:r>
              <a:rPr lang="en-GB" altLang="en-US" sz="1500" smtClean="0">
                <a:latin typeface="Comic Sans MS" panose="030F0702030302020204" pitchFamily="66" charset="0"/>
              </a:rPr>
              <a:t> the protection mechanism</a:t>
            </a:r>
            <a:r>
              <a:rPr lang="en-GB" altLang="en-US" sz="1700" smtClean="0"/>
              <a:t>;</a:t>
            </a:r>
          </a:p>
          <a:p>
            <a:pPr lvl="3">
              <a:lnSpc>
                <a:spcPct val="70000"/>
              </a:lnSpc>
            </a:pPr>
            <a:r>
              <a:rPr lang="en-GB" altLang="en-US" sz="1500" smtClean="0">
                <a:latin typeface="Comic Sans MS" panose="030F0702030302020204" pitchFamily="66" charset="0"/>
              </a:rPr>
              <a:t>An attacker with access to the </a:t>
            </a:r>
            <a:r>
              <a:rPr lang="en-GB" altLang="en-US" sz="1500" smtClean="0">
                <a:solidFill>
                  <a:srgbClr val="FF0000"/>
                </a:solidFill>
                <a:latin typeface="Comic Sans MS" panose="030F0702030302020204" pitchFamily="66" charset="0"/>
              </a:rPr>
              <a:t>layer below </a:t>
            </a:r>
            <a:r>
              <a:rPr lang="en-GB" altLang="en-US" sz="1500" smtClean="0">
                <a:latin typeface="Comic Sans MS" panose="030F0702030302020204" pitchFamily="66" charset="0"/>
              </a:rPr>
              <a:t>is in a position to subvert protection mechanisms </a:t>
            </a:r>
            <a:r>
              <a:rPr lang="en-GB" altLang="en-US" sz="1500" smtClean="0">
                <a:solidFill>
                  <a:srgbClr val="FF0000"/>
                </a:solidFill>
                <a:latin typeface="Comic Sans MS" panose="030F0702030302020204" pitchFamily="66" charset="0"/>
              </a:rPr>
              <a:t>further up</a:t>
            </a:r>
            <a:r>
              <a:rPr lang="en-GB" altLang="en-US" sz="1500" smtClean="0">
                <a:latin typeface="Comic Sans MS" panose="030F0702030302020204" pitchFamily="66" charset="0"/>
              </a:rPr>
              <a:t>. </a:t>
            </a:r>
          </a:p>
        </p:txBody>
      </p:sp>
      <p:pic>
        <p:nvPicPr>
          <p:cNvPr id="18436" name="Picture 3" descr="C:\Documents and Settings\aa5861\My Documents\Lecturing\05Lecturing2012-2013\120COM\week5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52" t="74535" r="27554" b="10957"/>
          <a:stretch>
            <a:fillRect/>
          </a:stretch>
        </p:blipFill>
        <p:spPr bwMode="auto">
          <a:xfrm>
            <a:off x="2700338" y="4699000"/>
            <a:ext cx="3228975" cy="209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2" descr="http://www.zahniser.net/%7Erussell/science08/MrZ/defenseInDepth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4643438"/>
            <a:ext cx="2805113" cy="220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4437063"/>
            <a:ext cx="3190875" cy="225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45113" y="6642100"/>
            <a:ext cx="37988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800">
                <a:latin typeface="Arial" panose="020B0604020202020204" pitchFamily="34" charset="0"/>
              </a:rPr>
              <a:t>http://itoperationswiki.blogspot.com/2013/12/protection-rings-and-types-of.html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059738" y="1881188"/>
            <a:ext cx="4778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eaLnBrk="1" hangingPunct="1">
              <a:lnSpc>
                <a:spcPct val="90000"/>
              </a:lnSpc>
              <a:defRPr/>
            </a:pPr>
            <a:r>
              <a:rPr lang="en-GB" altLang="en-US" sz="1600" b="1" dirty="0">
                <a:latin typeface="+mn-lt"/>
                <a:cs typeface="Arial" charset="0"/>
              </a:rPr>
              <a:t>No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54975" y="2708275"/>
            <a:ext cx="4778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eaLnBrk="1" hangingPunct="1">
              <a:lnSpc>
                <a:spcPct val="90000"/>
              </a:lnSpc>
              <a:defRPr/>
            </a:pPr>
            <a:r>
              <a:rPr lang="en-GB" altLang="en-US" sz="1600" b="1" dirty="0">
                <a:latin typeface="+mn-lt"/>
                <a:cs typeface="Arial" charset="0"/>
              </a:rPr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868363"/>
          </a:xfrm>
        </p:spPr>
        <p:txBody>
          <a:bodyPr/>
          <a:lstStyle/>
          <a:p>
            <a:r>
              <a:rPr lang="en-GB" altLang="en-US" smtClean="0"/>
              <a:t>The Layer Below: Examples</a:t>
            </a:r>
            <a:endParaRPr lang="en-US" altLang="en-US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6613"/>
            <a:ext cx="7019925" cy="3600450"/>
          </a:xfrm>
        </p:spPr>
        <p:txBody>
          <a:bodyPr/>
          <a:lstStyle/>
          <a:p>
            <a:r>
              <a:rPr lang="en-GB" altLang="en-US" sz="2800" dirty="0" smtClean="0"/>
              <a:t>If you gain systems privileges in the OS,</a:t>
            </a:r>
          </a:p>
          <a:p>
            <a:pPr lvl="1"/>
            <a:r>
              <a:rPr lang="en-GB" altLang="en-US" sz="2400" dirty="0" smtClean="0"/>
              <a:t>Able to change programs/files containing the control data for security mechanisms in the services and applications layer</a:t>
            </a:r>
          </a:p>
          <a:p>
            <a:r>
              <a:rPr lang="en-GB" altLang="en-US" sz="2800" dirty="0" smtClean="0"/>
              <a:t>If you have direct access to the physical memory devices</a:t>
            </a:r>
          </a:p>
          <a:p>
            <a:pPr lvl="1"/>
            <a:r>
              <a:rPr lang="en-GB" altLang="en-US" sz="2400" dirty="0" smtClean="0"/>
              <a:t>Can manipulate the raw data =&gt; bypassing the access controls of the OS</a:t>
            </a:r>
          </a:p>
        </p:txBody>
      </p:sp>
      <p:sp>
        <p:nvSpPr>
          <p:cNvPr id="37892" name="AutoShape 6" descr="Z"/>
          <p:cNvSpPr>
            <a:spLocks noChangeAspect="1" noChangeArrowheads="1"/>
          </p:cNvSpPr>
          <p:nvPr/>
        </p:nvSpPr>
        <p:spPr bwMode="auto">
          <a:xfrm>
            <a:off x="3429000" y="2705100"/>
            <a:ext cx="2286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7893" name="AutoShape 8" descr="Z"/>
          <p:cNvSpPr>
            <a:spLocks noChangeAspect="1" noChangeArrowheads="1"/>
          </p:cNvSpPr>
          <p:nvPr/>
        </p:nvSpPr>
        <p:spPr bwMode="auto">
          <a:xfrm>
            <a:off x="3132138" y="2924175"/>
            <a:ext cx="2286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15370" name="Picture 10" descr="865988_lock_it_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908050"/>
            <a:ext cx="1692275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2" name="Picture 12" descr="220px-Memory_module_DDRAM_20-03-20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3213100"/>
            <a:ext cx="183515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4" name="Picture 14" descr="ANd9GcTYK2G101HKkaRwixXe-W0r5Q5LmG3OAnR3xQ2m8IuPF-HxsKi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313" y="5562600"/>
            <a:ext cx="194468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7" name="Picture 9" descr="C:\Documents and Settings\aa5861\My Documents\Lecturing\05Lecturing2012-2013\120COM\week5\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52" t="74535" r="27554" b="10957"/>
          <a:stretch>
            <a:fillRect/>
          </a:stretch>
        </p:blipFill>
        <p:spPr bwMode="auto">
          <a:xfrm>
            <a:off x="0" y="4652963"/>
            <a:ext cx="3398838" cy="220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8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4371975"/>
            <a:ext cx="3190875" cy="225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9" name="Rectangle 10"/>
          <p:cNvSpPr>
            <a:spLocks noChangeArrowheads="1"/>
          </p:cNvSpPr>
          <p:nvPr/>
        </p:nvSpPr>
        <p:spPr bwMode="auto">
          <a:xfrm>
            <a:off x="2771775" y="6607175"/>
            <a:ext cx="37988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800">
                <a:latin typeface="Arial" panose="020B0604020202020204" pitchFamily="34" charset="0"/>
              </a:rPr>
              <a:t>http://itoperationswiki.blogspot.com/2013/12/protection-rings-and-types-of.html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792163"/>
          </a:xfrm>
        </p:spPr>
        <p:txBody>
          <a:bodyPr/>
          <a:lstStyle/>
          <a:p>
            <a:r>
              <a:rPr lang="en-US" altLang="en-US" smtClean="0"/>
              <a:t>The Layer Above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8137525" cy="3816350"/>
          </a:xfrm>
        </p:spPr>
        <p:txBody>
          <a:bodyPr/>
          <a:lstStyle/>
          <a:p>
            <a:pPr marL="342900" lvl="1" indent="-342900">
              <a:lnSpc>
                <a:spcPct val="80000"/>
              </a:lnSpc>
              <a:buFontTx/>
              <a:buChar char="•"/>
            </a:pPr>
            <a:r>
              <a:rPr lang="en-US" altLang="en-US" sz="2400" smtClean="0"/>
              <a:t>Can infrastructure defend against attacks from the layer above?</a:t>
            </a:r>
          </a:p>
          <a:p>
            <a:pPr marL="342900" lvl="1" indent="-342900">
              <a:lnSpc>
                <a:spcPct val="80000"/>
              </a:lnSpc>
            </a:pPr>
            <a:r>
              <a:rPr lang="en-US" altLang="en-US" sz="2300" smtClean="0"/>
              <a:t>E.g. cracking iCloud users’ p</a:t>
            </a:r>
            <a:r>
              <a:rPr lang="en-GB" altLang="en-US" sz="2300" smtClean="0"/>
              <a:t>asswords</a:t>
            </a:r>
            <a:endParaRPr lang="en-US" altLang="en-US" sz="2300" smtClean="0"/>
          </a:p>
          <a:p>
            <a:pPr marL="342900" lvl="1" indent="-342900">
              <a:lnSpc>
                <a:spcPct val="80000"/>
              </a:lnSpc>
            </a:pPr>
            <a:r>
              <a:rPr lang="en-US" altLang="en-US" sz="2300" smtClean="0"/>
              <a:t>An application may take care of its own security requirements</a:t>
            </a:r>
          </a:p>
          <a:p>
            <a:pPr marL="342900" lvl="1" indent="-342900">
              <a:lnSpc>
                <a:spcPct val="80000"/>
              </a:lnSpc>
            </a:pPr>
            <a:endParaRPr lang="en-US" altLang="en-US" sz="2400" smtClean="0"/>
          </a:p>
          <a:p>
            <a:pPr>
              <a:lnSpc>
                <a:spcPct val="80000"/>
              </a:lnSpc>
            </a:pPr>
            <a:endParaRPr lang="en-US" altLang="en-US" sz="2700" smtClean="0"/>
          </a:p>
          <a:p>
            <a:pPr>
              <a:lnSpc>
                <a:spcPct val="80000"/>
              </a:lnSpc>
            </a:pPr>
            <a:r>
              <a:rPr lang="en-US" altLang="en-US" sz="2700" smtClean="0"/>
              <a:t>Fundamental Fallacy of Computer Security:</a:t>
            </a:r>
          </a:p>
          <a:p>
            <a:pPr marL="342900" lvl="1" indent="-342900">
              <a:lnSpc>
                <a:spcPct val="80000"/>
              </a:lnSpc>
            </a:pPr>
            <a:r>
              <a:rPr lang="en-US" altLang="en-US" sz="2400" smtClean="0"/>
              <a:t>Don’t believe that you must secure the infrastructure to protect your applications.  </a:t>
            </a:r>
          </a:p>
        </p:txBody>
      </p:sp>
      <p:pic>
        <p:nvPicPr>
          <p:cNvPr id="39940" name="Picture 3" descr="C:\Documents and Settings\aa5861\My Documents\Lecturing\05Lecturing2012-2013\120COM\week5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52" t="74535" r="27554" b="10312"/>
          <a:stretch>
            <a:fillRect/>
          </a:stretch>
        </p:blipFill>
        <p:spPr bwMode="auto">
          <a:xfrm>
            <a:off x="3052415" y="4365625"/>
            <a:ext cx="3679825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AutoShape 6" descr="Z"/>
          <p:cNvSpPr>
            <a:spLocks noChangeAspect="1" noChangeArrowheads="1"/>
          </p:cNvSpPr>
          <p:nvPr/>
        </p:nvSpPr>
        <p:spPr bwMode="auto">
          <a:xfrm>
            <a:off x="3438525" y="2419350"/>
            <a:ext cx="22669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9942" name="AutoShape 8" descr="Z"/>
          <p:cNvSpPr>
            <a:spLocks noChangeAspect="1" noChangeArrowheads="1"/>
          </p:cNvSpPr>
          <p:nvPr/>
        </p:nvSpPr>
        <p:spPr bwMode="auto">
          <a:xfrm>
            <a:off x="3438525" y="2419350"/>
            <a:ext cx="22669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16394" name="Picture 10" descr="password_cra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870723"/>
            <a:ext cx="2016125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9" name="Picture 15" descr="ANd9GcTBbl6smdsExz6HKPBVDIqXGZxNOg714mPs3AEk1YjEduGOKhbCS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661743"/>
            <a:ext cx="2592387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23850" y="0"/>
            <a:ext cx="8229600" cy="720725"/>
          </a:xfrm>
        </p:spPr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23850" y="1125538"/>
            <a:ext cx="8229600" cy="5472112"/>
          </a:xfrm>
        </p:spPr>
        <p:txBody>
          <a:bodyPr/>
          <a:lstStyle/>
          <a:p>
            <a:r>
              <a:rPr lang="en-GB" altLang="en-US" dirty="0" smtClean="0"/>
              <a:t>1960's, 1970's, 1980's: Security is a DoD problem </a:t>
            </a:r>
          </a:p>
          <a:p>
            <a:pPr lvl="1"/>
            <a:r>
              <a:rPr lang="en-GB" altLang="en-US" dirty="0" smtClean="0"/>
              <a:t>only ones who really care </a:t>
            </a:r>
          </a:p>
          <a:p>
            <a:pPr lvl="1"/>
            <a:r>
              <a:rPr lang="en-GB" altLang="en-US" dirty="0" smtClean="0"/>
              <a:t>only ones who have budget for custom solutions </a:t>
            </a:r>
          </a:p>
          <a:p>
            <a:r>
              <a:rPr lang="en-GB" altLang="en-US" dirty="0" smtClean="0"/>
              <a:t>1990's: </a:t>
            </a:r>
            <a:r>
              <a:rPr lang="en-GB" altLang="en-US" b="1" dirty="0" smtClean="0"/>
              <a:t>Security is _______  Problem</a:t>
            </a:r>
          </a:p>
          <a:p>
            <a:pPr lvl="1"/>
            <a:r>
              <a:rPr lang="en-GB" altLang="en-US" dirty="0" smtClean="0"/>
              <a:t>DoD, stock market, Internet, e-commerce, privacy, liability….</a:t>
            </a:r>
          </a:p>
          <a:p>
            <a:r>
              <a:rPr lang="en-GB" altLang="en-US" dirty="0" smtClean="0"/>
              <a:t>Huge wins for quick-to-market solutions </a:t>
            </a:r>
          </a:p>
          <a:p>
            <a:pPr lvl="1"/>
            <a:r>
              <a:rPr lang="en-GB" altLang="en-US" dirty="0" smtClean="0"/>
              <a:t>Not the right approach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DE6394-C53D-4242-A766-22D313E50E79}" type="slidenum">
              <a:rPr lang="en-GB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24300" y="3275013"/>
            <a:ext cx="1406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latin typeface="Arial" panose="020B0604020202020204" pitchFamily="34" charset="0"/>
              </a:rPr>
              <a:t>Everyone's</a:t>
            </a:r>
            <a:endParaRPr lang="en-GB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868363"/>
          </a:xfrm>
        </p:spPr>
        <p:txBody>
          <a:bodyPr/>
          <a:lstStyle/>
          <a:p>
            <a:pPr eaLnBrk="1" hangingPunct="1">
              <a:spcAft>
                <a:spcPts val="500"/>
              </a:spcAft>
            </a:pPr>
            <a:r>
              <a:rPr lang="en-GB" altLang="en-US" smtClean="0"/>
              <a:t>Summary</a:t>
            </a:r>
            <a:endParaRPr lang="en-GB" altLang="en-US" smtClean="0">
              <a:solidFill>
                <a:schemeClr val="tx1"/>
              </a:solidFill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820150" cy="4968875"/>
          </a:xfrm>
        </p:spPr>
        <p:txBody>
          <a:bodyPr/>
          <a:lstStyle/>
          <a:p>
            <a:pPr eaLnBrk="1" hangingPunct="1">
              <a:lnSpc>
                <a:spcPct val="60000"/>
              </a:lnSpc>
              <a:buFontTx/>
              <a:buNone/>
            </a:pPr>
            <a:r>
              <a:rPr lang="en-GB" altLang="en-US" sz="2700" smtClean="0"/>
              <a:t>In this lecture you have learned about: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GB" altLang="en-US" sz="2700" smtClean="0"/>
          </a:p>
          <a:p>
            <a:pPr>
              <a:lnSpc>
                <a:spcPct val="80000"/>
              </a:lnSpc>
            </a:pPr>
            <a:r>
              <a:rPr lang="en-GB" altLang="en-US" sz="2700" smtClean="0"/>
              <a:t>Definition of computer security</a:t>
            </a:r>
          </a:p>
          <a:p>
            <a:pPr lvl="1">
              <a:lnSpc>
                <a:spcPct val="80000"/>
              </a:lnSpc>
            </a:pPr>
            <a:r>
              <a:rPr lang="en-GB" altLang="en-US" sz="2400" smtClean="0"/>
              <a:t>CIA, Authenticity, Authorization, Accountability, Non-Repudiation</a:t>
            </a:r>
          </a:p>
          <a:p>
            <a:pPr lvl="1">
              <a:lnSpc>
                <a:spcPct val="80000"/>
              </a:lnSpc>
            </a:pPr>
            <a:r>
              <a:rPr lang="en-GB" altLang="en-US" sz="2400" smtClean="0"/>
              <a:t>Prevention, Detection, Reaction</a:t>
            </a:r>
          </a:p>
          <a:p>
            <a:pPr>
              <a:lnSpc>
                <a:spcPct val="80000"/>
              </a:lnSpc>
            </a:pPr>
            <a:r>
              <a:rPr lang="en-GB" altLang="en-US" sz="2700" smtClean="0"/>
              <a:t>Fundamental dilemma of computer security</a:t>
            </a:r>
          </a:p>
          <a:p>
            <a:pPr>
              <a:lnSpc>
                <a:spcPct val="80000"/>
              </a:lnSpc>
            </a:pPr>
            <a:r>
              <a:rPr lang="en-GB" altLang="en-US" sz="2700" smtClean="0"/>
              <a:t>Further CS princiles </a:t>
            </a:r>
          </a:p>
          <a:p>
            <a:pPr lvl="1">
              <a:lnSpc>
                <a:spcPct val="80000"/>
              </a:lnSpc>
            </a:pPr>
            <a:r>
              <a:rPr lang="en-GB" altLang="en-US" sz="2400" smtClean="0"/>
              <a:t>Defense in Depth, Layered Security 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GB" altLang="en-US" sz="2700" smtClean="0"/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GB" altLang="en-US" sz="2700" smtClean="0"/>
              <a:t>Computer security mechanisms have to rely on physical or organizational protection measures to be effective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GB" altLang="en-US" sz="2700" smtClean="0"/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GB" altLang="en-US" sz="2700" smtClean="0"/>
              <a:t>The root cause of security problems is _________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0"/>
            <a:ext cx="2087562" cy="202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24525" y="5199063"/>
            <a:ext cx="1595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/>
              <a:t>human nature</a:t>
            </a:r>
            <a:r>
              <a:rPr lang="en-GB" altLang="en-US" sz="1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04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References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00200"/>
            <a:ext cx="8362950" cy="3629025"/>
          </a:xfrm>
        </p:spPr>
        <p:txBody>
          <a:bodyPr/>
          <a:lstStyle/>
          <a:p>
            <a:pPr>
              <a:defRPr/>
            </a:pPr>
            <a:r>
              <a:rPr lang="en-GB" altLang="en-US" dirty="0" smtClean="0">
                <a:hlinkClick r:id="rId3"/>
              </a:rPr>
              <a:t>Gollman Dieter. (2011) </a:t>
            </a:r>
            <a:r>
              <a:rPr lang="en-GB" altLang="en-US" b="1" dirty="0" smtClean="0">
                <a:hlinkClick r:id="rId3"/>
              </a:rPr>
              <a:t>Computer Security</a:t>
            </a:r>
            <a:r>
              <a:rPr lang="en-GB" altLang="en-US" dirty="0" smtClean="0">
                <a:hlinkClick r:id="rId3"/>
              </a:rPr>
              <a:t>, John Wiley and Sons </a:t>
            </a:r>
            <a:endParaRPr lang="en-GB" altLang="en-US" dirty="0" smtClean="0"/>
          </a:p>
          <a:p>
            <a:pPr>
              <a:defRPr/>
            </a:pPr>
            <a:endParaRPr lang="en-GB" altLang="en-US" dirty="0" smtClean="0"/>
          </a:p>
          <a:p>
            <a:pPr>
              <a:defRPr/>
            </a:pP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Darril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Gibson. </a:t>
            </a: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CompTIA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Security+: Get Certified Get Ahead: SY0-501 Study Guide</a:t>
            </a:r>
            <a:endParaRPr lang="en-GB" dirty="0" smtClean="0"/>
          </a:p>
          <a:p>
            <a:pPr>
              <a:defRPr/>
            </a:pP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Question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en-GB" altLang="en-US" smtClean="0"/>
              <a:t>Computer Security is a ____.</a:t>
            </a:r>
          </a:p>
          <a:p>
            <a:pPr>
              <a:buFontTx/>
              <a:buAutoNum type="alphaUcPeriod"/>
            </a:pPr>
            <a:endParaRPr lang="en-GB" altLang="en-US" smtClean="0"/>
          </a:p>
          <a:p>
            <a:pPr>
              <a:buFontTx/>
              <a:buAutoNum type="alphaUcPeriod"/>
            </a:pPr>
            <a:r>
              <a:rPr lang="en-GB" altLang="en-US" smtClean="0"/>
              <a:t>Destination</a:t>
            </a:r>
          </a:p>
          <a:p>
            <a:pPr>
              <a:buFontTx/>
              <a:buAutoNum type="alphaUcPeriod"/>
            </a:pPr>
            <a:r>
              <a:rPr lang="en-GB" altLang="en-US" smtClean="0"/>
              <a:t>Journey</a:t>
            </a:r>
          </a:p>
          <a:p>
            <a:pPr>
              <a:buFontTx/>
              <a:buNone/>
            </a:pPr>
            <a:endParaRPr lang="en-GB" altLang="en-US" smtClean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572000" y="1598613"/>
            <a:ext cx="19446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latin typeface="Arial" panose="020B0604020202020204" pitchFamily="34" charset="0"/>
              </a:rPr>
              <a:t>B. Journey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Question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en-GB" altLang="en-US" smtClean="0"/>
              <a:t>Computer security is a concoction of  ____.</a:t>
            </a:r>
          </a:p>
          <a:p>
            <a:pPr>
              <a:buFontTx/>
              <a:buNone/>
            </a:pPr>
            <a:endParaRPr lang="en-GB" altLang="en-US" smtClean="0"/>
          </a:p>
          <a:p>
            <a:pPr>
              <a:buFontTx/>
              <a:buAutoNum type="alphaUcPeriod"/>
            </a:pPr>
            <a:r>
              <a:rPr lang="en-GB" altLang="en-US" smtClean="0"/>
              <a:t>science</a:t>
            </a:r>
          </a:p>
          <a:p>
            <a:pPr>
              <a:buFontTx/>
              <a:buAutoNum type="alphaUcPeriod"/>
            </a:pPr>
            <a:r>
              <a:rPr lang="en-GB" altLang="en-US" smtClean="0"/>
              <a:t>Science and technology</a:t>
            </a:r>
          </a:p>
          <a:p>
            <a:pPr>
              <a:buFontTx/>
              <a:buAutoNum type="alphaUcPeriod"/>
            </a:pPr>
            <a:r>
              <a:rPr lang="en-GB" altLang="en-US" smtClean="0"/>
              <a:t>science, technology and engineering</a:t>
            </a:r>
          </a:p>
          <a:p>
            <a:pPr>
              <a:buFontTx/>
              <a:buAutoNum type="alphaUcPeriod"/>
            </a:pPr>
            <a:r>
              <a:rPr lang="en-GB" altLang="en-US" smtClean="0"/>
              <a:t>science, technology, engineering, and human factors</a:t>
            </a:r>
          </a:p>
          <a:p>
            <a:pPr>
              <a:buFontTx/>
              <a:buNone/>
            </a:pPr>
            <a:endParaRPr lang="en-GB" altLang="en-US" smtClean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308850" y="1557338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b="1">
                <a:latin typeface="Arial" panose="020B0604020202020204" pitchFamily="34" charset="0"/>
              </a:rPr>
              <a:t>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84213" y="620713"/>
            <a:ext cx="6227762" cy="796925"/>
          </a:xfrm>
        </p:spPr>
        <p:txBody>
          <a:bodyPr/>
          <a:lstStyle/>
          <a:p>
            <a:r>
              <a:rPr lang="en-GB" altLang="en-US" smtClean="0"/>
              <a:t>Objectives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type="body" idx="1"/>
          </p:nvPr>
        </p:nvSpPr>
        <p:spPr>
          <a:xfrm>
            <a:off x="755650" y="1916113"/>
            <a:ext cx="7343775" cy="4176712"/>
          </a:xfrm>
        </p:spPr>
        <p:txBody>
          <a:bodyPr/>
          <a:lstStyle/>
          <a:p>
            <a:r>
              <a:rPr lang="en-GB" altLang="en-US" sz="2800" smtClean="0"/>
              <a:t>Approach a definition of computer security: CIA and more</a:t>
            </a:r>
          </a:p>
          <a:p>
            <a:endParaRPr lang="en-GB" altLang="en-US" sz="2800" smtClean="0"/>
          </a:p>
          <a:p>
            <a:r>
              <a:rPr lang="en-GB" altLang="en-US" sz="2800" smtClean="0"/>
              <a:t>Explain the fundamental dilemma of computer security</a:t>
            </a:r>
          </a:p>
          <a:p>
            <a:endParaRPr lang="en-GB" altLang="en-US" sz="2800" smtClean="0"/>
          </a:p>
          <a:p>
            <a:r>
              <a:rPr lang="en-GB" altLang="en-US" sz="2800" smtClean="0"/>
              <a:t>Mention some general security principles</a:t>
            </a:r>
          </a:p>
        </p:txBody>
      </p:sp>
      <p:pic>
        <p:nvPicPr>
          <p:cNvPr id="3078" name="Picture 6" descr="ANd9GcTVPFfv4Vg1LX5ayLI4E0IYnNM-H1FbqHNiSKGVwhBJWec77N3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0"/>
            <a:ext cx="22098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796925"/>
          </a:xfrm>
        </p:spPr>
        <p:txBody>
          <a:bodyPr/>
          <a:lstStyle/>
          <a:p>
            <a:r>
              <a:rPr lang="en-GB" altLang="en-US" smtClean="0"/>
              <a:t>Definitions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8075613" cy="1828800"/>
          </a:xfrm>
        </p:spPr>
        <p:txBody>
          <a:bodyPr/>
          <a:lstStyle/>
          <a:p>
            <a:endParaRPr lang="en-GB" altLang="en-US" sz="2600" smtClean="0"/>
          </a:p>
          <a:p>
            <a:endParaRPr lang="en-GB" altLang="en-US" sz="2600" smtClean="0"/>
          </a:p>
          <a:p>
            <a:pPr lvl="1"/>
            <a:r>
              <a:rPr lang="en-GB" altLang="en-US" sz="2200" smtClean="0"/>
              <a:t>Software crash, breakdown of communications, hardware component failures, mistakes made by human operators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8313" y="5084763"/>
            <a:ext cx="7786687" cy="1512887"/>
          </a:xfrm>
        </p:spPr>
        <p:txBody>
          <a:bodyPr/>
          <a:lstStyle/>
          <a:p>
            <a:r>
              <a:rPr lang="en-GB" altLang="en-US" smtClean="0"/>
              <a:t>Computer systems</a:t>
            </a:r>
          </a:p>
          <a:p>
            <a:pPr lvl="1"/>
            <a:r>
              <a:rPr lang="en-GB" altLang="en-US" smtClean="0"/>
              <a:t>Standalone boxes with processors and memory</a:t>
            </a:r>
          </a:p>
          <a:p>
            <a:pPr lvl="1"/>
            <a:r>
              <a:rPr lang="en-GB" altLang="en-US" smtClean="0"/>
              <a:t>Networks of standalone boxes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827088" y="1125538"/>
            <a:ext cx="7993062" cy="1150937"/>
          </a:xfrm>
          <a:prstGeom prst="cloudCallou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2400" dirty="0">
                <a:solidFill>
                  <a:schemeClr val="tx1"/>
                </a:solidFill>
              </a:rPr>
              <a:t>All of the following are security issues 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00113" y="3573463"/>
          <a:ext cx="6551612" cy="1157286"/>
        </p:xfrm>
        <a:graphic>
          <a:graphicData uri="http://schemas.openxmlformats.org/drawingml/2006/table">
            <a:tbl>
              <a:tblPr/>
              <a:tblGrid>
                <a:gridCol w="2495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114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5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Reliability issues</a:t>
                      </a:r>
                      <a:endParaRPr kumimoji="0" lang="en-GB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Operating mistakes</a:t>
                      </a:r>
                      <a:endParaRPr kumimoji="0" lang="en-GB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5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Usability issues</a:t>
                      </a:r>
                      <a:endParaRPr kumimoji="0" lang="en-GB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Intentional failures </a:t>
                      </a:r>
                      <a:endParaRPr kumimoji="0" lang="en-GB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5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Security issues </a:t>
                      </a:r>
                      <a:endParaRPr kumimoji="0" lang="en-GB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Accidental failures</a:t>
                      </a:r>
                      <a:endParaRPr kumimoji="0" lang="en-GB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348038" y="3789363"/>
            <a:ext cx="1728787" cy="792162"/>
            <a:chOff x="3347864" y="3789040"/>
            <a:chExt cx="1728192" cy="79208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419276" y="3789040"/>
              <a:ext cx="1656780" cy="7920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3347864" y="3789040"/>
              <a:ext cx="1728192" cy="3603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3347864" y="4220800"/>
              <a:ext cx="1728192" cy="3603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850900"/>
          </a:xfrm>
        </p:spPr>
        <p:txBody>
          <a:bodyPr/>
          <a:lstStyle/>
          <a:p>
            <a:r>
              <a:rPr lang="en-GB" altLang="en-US" smtClean="0"/>
              <a:t>Definitions 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229600" cy="4537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mtClean="0"/>
              <a:t>Security</a:t>
            </a:r>
          </a:p>
          <a:p>
            <a:pPr lvl="1">
              <a:lnSpc>
                <a:spcPct val="90000"/>
              </a:lnSpc>
            </a:pPr>
            <a:r>
              <a:rPr lang="en-GB" altLang="en-US" smtClean="0"/>
              <a:t>About the protection of ______</a:t>
            </a:r>
            <a:endParaRPr lang="en-GB" altLang="en-US" b="1" smtClean="0"/>
          </a:p>
          <a:p>
            <a:pPr>
              <a:lnSpc>
                <a:spcPct val="90000"/>
              </a:lnSpc>
            </a:pPr>
            <a:r>
              <a:rPr lang="en-GB" altLang="en-US" smtClean="0"/>
              <a:t>Protection measures</a:t>
            </a:r>
          </a:p>
          <a:p>
            <a:pPr lvl="1">
              <a:lnSpc>
                <a:spcPct val="90000"/>
              </a:lnSpc>
            </a:pPr>
            <a:r>
              <a:rPr lang="en-GB" altLang="en-US" smtClean="0"/>
              <a:t>Prevention</a:t>
            </a:r>
          </a:p>
          <a:p>
            <a:pPr lvl="1">
              <a:lnSpc>
                <a:spcPct val="90000"/>
              </a:lnSpc>
            </a:pPr>
            <a:endParaRPr lang="en-GB" altLang="en-US" sz="1000" smtClean="0"/>
          </a:p>
          <a:p>
            <a:pPr lvl="1">
              <a:lnSpc>
                <a:spcPct val="90000"/>
              </a:lnSpc>
            </a:pPr>
            <a:r>
              <a:rPr lang="en-GB" altLang="en-US" smtClean="0"/>
              <a:t>Detection</a:t>
            </a:r>
          </a:p>
          <a:p>
            <a:pPr lvl="2">
              <a:lnSpc>
                <a:spcPct val="90000"/>
              </a:lnSpc>
            </a:pPr>
            <a:r>
              <a:rPr lang="en-GB" altLang="en-US" smtClean="0"/>
              <a:t>When, how, who</a:t>
            </a:r>
          </a:p>
          <a:p>
            <a:pPr lvl="1">
              <a:lnSpc>
                <a:spcPct val="90000"/>
              </a:lnSpc>
            </a:pPr>
            <a:endParaRPr lang="en-GB" altLang="en-US" sz="1000" smtClean="0"/>
          </a:p>
          <a:p>
            <a:pPr lvl="1">
              <a:lnSpc>
                <a:spcPct val="90000"/>
              </a:lnSpc>
            </a:pPr>
            <a:r>
              <a:rPr lang="en-GB" altLang="en-US" smtClean="0"/>
              <a:t>Reaction</a:t>
            </a:r>
          </a:p>
          <a:p>
            <a:pPr lvl="2">
              <a:lnSpc>
                <a:spcPct val="90000"/>
              </a:lnSpc>
            </a:pPr>
            <a:r>
              <a:rPr lang="en-GB" altLang="en-US" smtClean="0"/>
              <a:t>Recovery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4932363" y="908050"/>
            <a:ext cx="1871662" cy="433388"/>
          </a:xfrm>
          <a:prstGeom prst="wedgeRoundRectCallout">
            <a:avLst>
              <a:gd name="adj1" fmla="val -22079"/>
              <a:gd name="adj2" fmla="val 121283"/>
              <a:gd name="adj3" fmla="val 16667"/>
            </a:avLst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2200" dirty="0">
                <a:solidFill>
                  <a:schemeClr val="tx1"/>
                </a:solidFill>
              </a:rPr>
              <a:t>assets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140200" y="2349500"/>
            <a:ext cx="5003800" cy="431800"/>
          </a:xfrm>
          <a:prstGeom prst="wedgeRoundRectCallout">
            <a:avLst>
              <a:gd name="adj1" fmla="val -66544"/>
              <a:gd name="adj2" fmla="val 43681"/>
              <a:gd name="adj3" fmla="val 16667"/>
            </a:avLst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 eaLnBrk="1" hangingPunct="1">
              <a:defRPr/>
            </a:pPr>
            <a:r>
              <a:rPr lang="en-GB" sz="2200" dirty="0">
                <a:solidFill>
                  <a:schemeClr val="tx1"/>
                </a:solidFill>
              </a:rPr>
              <a:t>e.g. Locks at the door/window bars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4122738" y="2925763"/>
            <a:ext cx="5003800" cy="431800"/>
          </a:xfrm>
          <a:prstGeom prst="wedgeRoundRectCallout">
            <a:avLst>
              <a:gd name="adj1" fmla="val -53626"/>
              <a:gd name="adj2" fmla="val 94796"/>
              <a:gd name="adj3" fmla="val 16667"/>
            </a:avLst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 eaLnBrk="1" hangingPunct="1">
              <a:defRPr/>
            </a:pPr>
            <a:r>
              <a:rPr lang="en-GB" sz="2200" dirty="0">
                <a:solidFill>
                  <a:schemeClr val="tx1"/>
                </a:solidFill>
              </a:rPr>
              <a:t>e.g. Burglar alarm, CCTY cameras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348038" y="4149725"/>
            <a:ext cx="5795962" cy="431800"/>
          </a:xfrm>
          <a:prstGeom prst="wedgeRoundRectCallout">
            <a:avLst>
              <a:gd name="adj1" fmla="val -56377"/>
              <a:gd name="adj2" fmla="val 50736"/>
              <a:gd name="adj3" fmla="val 16667"/>
            </a:avLst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 eaLnBrk="1" hangingPunct="1">
              <a:defRPr/>
            </a:pPr>
            <a:r>
              <a:rPr lang="en-GB" sz="2200" dirty="0">
                <a:solidFill>
                  <a:schemeClr val="tx1"/>
                </a:solidFill>
              </a:rPr>
              <a:t>e.g. Calling police, replacing the stolen item</a:t>
            </a:r>
          </a:p>
        </p:txBody>
      </p:sp>
      <p:sp>
        <p:nvSpPr>
          <p:cNvPr id="15368" name="AutoShape 10" descr="data:image/jpeg;base64,/9j/4AAQSkZJRgABAQAAAQABAAD/2wCEAAkGBxQTEhUUEhQWFRQXGBcXGBcYFxccFhgWFxQYGBcXFxwYHCgiGBwlHRgUITEhJSkrLi4uGB8zODMsNygtLiwBCgoKDg0OGxAQGywkICQsLCwsLywsLCwsLCwsLCwsLCwsLCwsLCwsLCwsLCwsLCwsLCwsLCwsLCwsLCwsLCwsLP/AABEIAIABiAMBIgACEQEDEQH/xAAcAAABBQEBAQAAAAAAAAAAAAAEAQIDBQYHAAj/xABFEAACAQIEAwYDBQYFAwEJAAABAhEAAwQSITEFQVEGEyJhcYEykaFCscHR8AcUIzNiclKCkuHxFsLS4hUkNENTg5Oisv/EABoBAAMBAQEBAAAAAAAAAAAAAAECAwAEBQb/xAAtEQACAgICAQMCBAcBAAAAAAAAAQIRAyESMUEEE1EiYTJxkaEUQ1JTgbHwQv/aAAwDAQACEQMRAD8Afkr2Sp8leyV9BZ4lA+SvZKIyUmStZqB8lIUojJSFKNgoHKU3JRJSmla1mBilNKUSVppWtZgYrTStEFaQpRsFApSmlaKKU0pQs1ApWm5aJZaWzhmcwon9czyrNpdhSvoFK0/D4NrhhFnz5D1NX2E4GBDXT7bD8zVkl5V0QbR6ewrjy+rjH8J14/St/iKzA9nVUBrpny2X8z9PSvdo+NJhbDG2AGjKhjQEjcDyGtM4pxq1aUNeuAHQxOu3ICsF2jxT424GCslgaajUn/fSuCeWeRnZHHGCKiybuMu/xXZizBRmJJ1MfjXVeLotq9YRANEBOnV2VYPopPyrE9kuHg4uyusKxaPJJPvqK2fGVZseywYUW1BjSEXxf/tmpJQ40Nz5GcK0kVJFeivdPHsZlpQKfFKBWNYwCnAU4LSgUDCAU8ClAp4FYwgFPArwFSBawRAtPUUoWpEtzQMNVavOAYAs2bWBVbZs+IA1u+G4UqoA29qhnycVRfDC2T2LNE3HyinqIG1DPbZjXB2dgN3zOYIIFGpZHQGnWLeXYe9OZyPLzNFv4MhwXb7hQ2LJ5MFHkJNB3scFJgg+5/Cg7vFjPhE/d8qeONiuaRHjLc7lo/qJk+1DJdy/CAPvp92+7bn7qaBO9dCWtkGzy3Z3BPvWi4bctZQjRm/H1qhS2PL3qS20bUk48kNGVGxshFETThfXlWRFxuZNTWr5Gk1B4S3ul5jMaBtXqBwVxZ1A99a9WpLVGuzMXOB3Rsub0qA8Mu//AE2+VbrvRUisDVV6qXlEv4eJz04J9fCdN9KhKV0bEKpGoms7xFEY5YgA78/QVXH6jl4JzwcfJmslJko+7hhPhMjqaauDYiQNK6OaIcWAFKaUospThbnbX2puQKAClMKUY9uoylGwUClablooW5p62wPM/r5VDJ6iMdLZbHgctvQZ2Y4Ut68qXAcpDbGDopitDxbshaSyxQjMNmcxzGk7HSR71T8IxDWH7wQNCNdtdJ869j+LtcMkljO52HoNhXBPPPldnbHDBRqirscJG9wwOlGC8q6W12H57Cs9xHtLbBK281+5Pw29QNvib4Vql4j++Xgc7rZXTwIdx0ZuZjkKWeSeTseGKMFo0HF+0dm0QHfPc/wJq0xtptVDe4ni75ISMOh6eK4f/Gl4N2aKH15kR/6j9K0WG4aqgz4o5cthy5+9SbivuUpme4fwVQQQC7ndicxmD9o6D2onjCpYtFrpAE/CD4mOUaSRpHWKM4p2gSyyWraG5dOyqQAPCR4jyFZni2EN++bmKJULEorSgEDyB5+c0OUvBqj5CuxNy5i779yndqgjMCcxztsWP4VruH23drLfCSTKwIOc24G/KTVH2V4wLdq6+GteAMUzZftaxlA31ddTW34dZtW7eHxL5tGAVQ0A5sqwwO8FZ9qVvfYDDXrWVmHQkfIkUzLVnxuzlxF4dLtz/wDsmgcte/F2kzxXpkcUoWn5aXLTAGBacFp+WnBaARgWnqtPVakVKBhirUirUiJUqpQsZIiVKnt2emtEYXDFjAE1qcBgFQDTWpZMqiVhj5APCOGgakEnz2rR4YwKaludAKJs4WN64Zz5dnXGNdCZSd9Kbd0ETHpvUrACgL69Jj5D76VKxmLdxTDRQfUxQV6/O5n0qO9vt+vnQT2+utXjBEpSZJevzoAAP1vUSL+hTwtH4a8qgeHxdao3S0It9gdi2SYVZPSirfDbpMRHqRFNa5LZhp6VNbvRzJ60jb8BVeR9zgrgTKn3qE4NgYiT5Ub/AO0DGke/WmNxFxtA9AKVOY7USDEYK4BJXTy/2qJrJGpBAoxOLPz1pLuOd9ANKycvIPpBII616pTh2bUn5mvUbQKZDcxLjkaisY5gdTR1t5GtDth1J3rJx6aM0+0wtcWSADzoS5YQzmb86ccIeTfOhcThyN9aMEr0zSbraIXw4GqtOsRRmFeBDAr7aVXhYNSO5MSTpVnG1TJRlWwvEYRHGkA9aCv4Y2wCra84pmvWoLuIAYJqWJHoATEk/hQ/AtvRr5PS2RYm4NyNfLnQpPX5frejOIIsABgYOp2AHT19JqrvY9EBIjTd20UfOoZc3hPRfFi8tbDAvM+EdTTHxSqDlH+Y7etZ1uPm638IF13N1tLYAH2Ru/tA86kw+HZ4a5DbEKwka/0jQfWuSUjpUSbE8cLuUsI195Gvw2l6S509hQeIwD3DGKvFtf5FmQn+YjxNtuSKt7tpnaWaATGVBlEAR68uUVFfxljDqO8dLYkwOZ32A1NDkvA6QmEwRVcqKtpJ+EATv8h9aNtYRVzGJPU6nbqdqzmK7VMRFi1zPjunKOeyjU+8UA9q/fE3rjOJ+EeC3/pGpoVJ7ZrNLj+0mHtNGfvHE+C34mnTpoKqrnHcRdzC2q2F1OZvE+2wA0G1SYbs7sFXII2ED/c/SrjC8JVFPXXbTafeg+K+5qZleE4AjK8Euxli3xEeQ3jyAqXjPA8TiHhFy2p1MjMYEbVtbdhVIgRofwp6mJ5AFvvoOVm4pAfAuEmzwwoiNOdWbSTBvZiT7INadxLC3SFRCotJetm4xnKFVWSAQDJLHQetbbs/ZiwJ5nX2UfiWqotHCWFxGGy+FF75u8bOrHfKAw5QDHnWYpmONYdhcLNuQhPq1tW1qvy1Z8TvNdZbrRNxEbQQB4QsDy0oLJXt4XeNfkeRlVTZDlpQtTZKUJVBCELTwlShKeErBI1WnqtSKlE4awSdppW6ClZDZWj8PgsxAgT5mrSzwsKB4fEfeKt+H8LVNTv0rnnmXg6Y4n5I+GcKVBsCeZqzFjppT1t08vFcbk2zpUUhUyqIFRvfHWomvzt8+VC3cRG+tZRszkS3bx6j9emtAYp26/Q14X3J8Kn1qRcO+7ED6/8AFVSom3YC2bmaYFqwCATrv0/5qIW6opCNEAWOVPS0TsKKS0o1aT7fia9cZeX4UORqIVtE/wDNL3J8vv8Aur17EFVLawATpvoKZgsUHXMswf0R85HtQsNaskW2TsKIt4CeY9BrSJdI5j615sQSIk/dQd+Aqgi1hAvL5xS5lXp9KDyzTwoHShXyGyd8WTymvUM1w9a9W4oHIi3qNh0rxSlBNV4/BPl8j0J3pL9+eWlNBNenTahw2HnoGZZpht0bbQHfQ1J3RUEgBiJIE707nQvCylv4lV5z9w9TVFxHi6L42KjlmbRfICdWOtUmOx912gQnm3ib/Iin6k+1DWuGSyucxdTIuOcz7EQFHhQa7AchXLkySl2dOPEohd7ij3CAikmJBYEQCdCE0j/NHvUaYEtrcbMfODEjlIgb8h86kF1LciSzbtHiYnXVunvFRnFuw8EJ/VGc8vRR82rnLaCDhfFmcqqaeQ0HyG1TjHD7Cl9tfhX/AFNv7TVddwShh/Ea9dMjMxkAHdguir7CrWxhFHKTpqdTt1NCfexkVJv3rt5rdy53NpSf5Qhmg7ByJ1k/CKl7P8LNq4bgQEnNDPJaM2hJbxEx6Vc2bKjWANyT+ZoG/wBosNbgG4GYCCtsFzOm+XQe5rcn4Gomw/CUkM2pJJPvJOu+9WFqwADAA1/7qx+J7cHQWrPlmuHy3yr6daAucYv3w04hlHS2oQGefNvrS8XI1nQcVjbdrW7cRBH2mA5+dOTEBlbLr8XkNz1rmCcGZlNxCzOCInXNJ5k1r+GYt7dotcEaGeYkDw6jy09qLjSNYRxftVbsXMkM7iRlUaTIG5I+lVuF7RYq9cVLdlERrgUlvE0M3iMGP6uR2rMYQ99ce8SBqQs8zm1I/XOtP2LtO+Mt+GVRbjEx9rUAa/3UqoDs2fBOKXLWPFi8zFSoA6DvBmU6aAzA96JwXZm7+93rmIPepdZmM5BbW2uZbdqCczsyxOkaedZvjwzcRulJDBgqkciuRB91bTtsL2ayLYhFZrj3J2YAqigDmS0ztCmiluhW6VmUuan7ugHQDkPKmZKMuqCTHMkj503u69xPR5DWwXJV1wbs299S05FA0JHxH8vOgESCJEjp1q1t8avCApCqNAoGkUmRzr6R4KN/UJY7KXmYqcqgfaJ0PoBrSv2WvAwAp6kHQeetHWO0lzYqDp50UeLzGYERuQf1NQc8yLKGJlTjOz92zqIcSNV/I0/htrxZn8IHKNzV9+9K8RqPMTTu5Q89j0gVP3ZVUh1jV2hUtLuCWn9cqMs24pLSAVOpNQbLJCE0LcU0UTUZYdfyrILAbinbY+VNXDjmJPXn9aNa4OVRXcQAPyNOmxGkeyx5ffUVxhz+tVvFcae7YgaCCYOsSJ3HSkDTr1p1H5EcvgJe+PP2NA4kNmVwSFWcyzv5+v4VNHOq837mZiFDKJA3kwJn2MA0zpAjbDbt8KuYzGnWdSBtvzqDhuPF1SRrryBgjkQSNeY9RQeHzlVt3FykksJkxkbMFM76Ab0bbwumWySGiV65gPCTO4/KspXsbjWigs3r1wBQQXtkllnw5DMBiNSTppGm3lV3wzGKQVW2VAaDGqgmSdvhA6GKq3vXEgowZ3bKcqLplbY7SACx/Ro7BLbtW2aDBYSeeYAeJpPkTHrUoyp9nRlVrS/QuFE6inZahDD+G2aAzaAt8WYaevWNOdLgbxZyrNJ2ClMpkCW0mdARoapzRzcGSxXpos4Nv8JqE2o3o8kCmRBaSpmxtpN9fRSa9SuYeJKxB0IqQYRI3qN7gO9So6il+pLQ30vsivYQfZ3qC7hCKmuNr4ajLE86eLkJLiDZaG4qW7i5kJDZGgj4hpqQCRqBMVYZKrO0bMuGulWCNlIDEExOkwAdeQnSSJqjeia70c3Dso/h246vcORT97MfYetB43DXbojvWOuuUZLcSfduXPnVhbynVQ1w9QC+v92y/MVIRdOyBPNzJ+Sf+VcvFy/CjsuuyHCYAKBIB6ADwrpoFH40TevImrsqjzMdOVR271s87t7l4SLVoxpow8ZHua80HazbRSQSq5sxgyRnOvKkpXtjW/CPYPGq5Is22YwSTlyLv1bU/Kr+9gowyOXCXHuR4fEMoDAgM2kyBuKz+IRGIW0rBN2LSJEyF13rR37QGFsACBL7fDoW5cjr8qWXFPQyujB4nDl2PeZrupjOZAg8gdPpT7fB3aMoAEch5+wrVWsKBso26U+9iLdue8dE0+0yjr1NZ5X/AOVQyXyUOB7MwZZtwR84B2/OrXCcDtqBpz6efzpLvaDDqR482mmRWaduYEfWgX7Y25CJadjqZYqq6T5k/Sptt9jGjsYRA2ijYfjTOI4JbthrZ2YR6EnQ1n7Xai4xnLaQaaSzsRPI6AHU8jWg4ffzpq0kEdACJBB05EUOLRn9zCcPbuvARla3KsIH+Ia/Ktr+zUBrr3CR4d/IZyx+iVjeL8Vz4lu6soSYBZsxkSQugIBJj5mtF2fbEDAXb6sqQxgW0VARnVNY1JljueRrUrsEpOqNDw/hFy7xG3cCjupVnaQIKw59ZJH+qtr2jxNty1kfEELuw1CgFcqkcyxiqPsLjxesGRF0Fc/9QI8DCNBMHTr7U6/wy7aV2vZc1xyTlaRlGoHXcj5Cq49zX5kZ6gymNupLWFBE5lHrM/dU5t0mSvUbPNSBnswdwfSkFuiu7pe7rWagdbdWOBwYY6H51ALdH8PEf8Uk5a0PBbLYWcohdD1p9jDRU1oaU4VxWdlEi6V5iTsKS2OcSB+uVNu49Btp7GgERbTkxEHzpr4B+UT50h4go5n2B/GvWMdmOmY/Oj9S2D6SC5w+7zj50Rh+GxqxB8uU0RaxGYnXYwdNj01r2LvhUZi0BdWgSYjkBufKg5sKgjKcdvXO9bIQUW22gjxZhGg8p+lGdlbdoWmU95mViSWERnJgaDcQZGvqaq+N4lS16XYg20a2gUaMJYmY08IOnKDqJoQcSVcK6qrZWyRlLZTK5oGunhHkNPOpPJT7H466N6vDrehknnqetU3aHGjDgFNSMuXymQ2vWOvWmpxYd9ZVUZg6MRMwJCklukAHTzFTcduW2tkMgggjUAKDIgnmDsB60/KwJJMznF+NpnUm2XaFYhD4gYI1O8qfu86VuJAlbhkQQ2SCpUA/EAAS0wZqrxfFbYZhq/iABXQqJAI08LqTO+ssatsEzCe6QggLbTwS+ViWd+YVRqRrGkCk9zZXgkiS9jswt3gAVLFbgO/iOmqgS0+nxeVRDE3rnfKLQCMoLK6lgMpJCgDaIGg1kGrKzauC0bLMGPxKvIZIZQNNemup1naqwcSUd8x+FraHxCAJZswBO8MD6Q1FhT3ojxna3DKbffXVTKP5IDu+fKBmMLAIiN9I86rcZ+1GzaJNm1cdm6hFCxALCZYkkpIrAcQui9ee6wJIYBJGypzjTnJqqx2GVySCxygDXqCZjXQa/dU/cSLew/k3+O/bc5kWsKi+b3GY+4UD76zmM/ahjbkwy2/7LYH1aTWRYAGMpP686a9zKJIAG24MVTnLtI53ihdOQZxDtBib/wDMuXH/ALmaPltXqgs3RqYmRoZIjzjn6GvUvuyKLDH4Pp/KPKk7ulyUtdnKjz+NjMtIVrHcc7Q4m0+VMjKB8RhJiJ+I77bafcB17W4hnYC1aaI0BJK7BhM67gyJ59Kk/UJdjrDfRulFAdpsa9jDtc7tnOgAHmQJJgwANSaD7O4/EOx/eBbtAQFmVJIAJjNG4IMHoab26xX8I2yejDYCQZEGekiDpr6UHmTVhWNoyeJ47ffTwIPJcx+bafSqy+M2t1y39zQvLkIFVz44lJVpWWmQQ08lERHr5/ODDKzRMEAayqk6nWSdfauT+K+x0cC1TE25yqwJ5Kup5f4ahx3E1tLnKOR6KJJnqZ+lT27JmWkE+EEaEajWYEmktYQSZzGFLamdQDHxev5U2PIpmaaG8LxzXgSFS2FjVmJJkxsI+/nWwWwGwNos0Mb1wZ0AEjJIXUGB+VYjDWnAytrMQQf9W22y/IVs8TZjh1hd/wCLdO86xSSyNNj8OjMcSsgKZzsY0zO519Jj6VlcThHkG2mvUQIroL2QQQwmMoJieQ68xtSW0XUCOnltyp4+o5Lqijh8GNw/Dr7ZZEkDn6eQqXB9l7sqSRu3LqPMitum/t+dSWvs/r7Nbk2xekZjC9lWiGfYjUQJiD50TxKy2FwzOJIykHmddR8vF861eLvLJGzKWVpKwYOkRtA09qExFtblvISCGAFG35Fe0c44WjHIWUknIzbDQOzEb67/AFre2R3PCLNo6NdCj1PivN6fZrH2MHdtsUZDAYWlbYHMHKweeitt0rt/DMGosImUH7IkAxoE5+h+VZXbQJ1SoB/ZlhB3L3OrKAf7EH4sassPhRi3uXS5yA5LRAgZR8RE7gmNecV7tCLdmwMLYAtNeORAgCgD7btA+GBrz1rGcf4/3d1MPN21ZS2EVllGL5spc+pB67jrTxdPROVVs0PEMAbbld+YPUUMMOaqcKQSEW9eutuJvkmDqDqNpMVNZt3tSLd8+KNbk65cwA9q6lm1s4nBXoPa1SrZrPY3tY1iVuWSpE7uSTABOya7xScP7SXsQi3LNm33Z2L3HUmOYHd6jfWt746w2aZUIoiwxkSTH0qmVca6Z7aYc+GYNx5kctVHTeqrDcaxBuBbndIpjxgkrGxgBiZ2G1JL1EV2NHC/B0mxtQK8aRnFtR4j1ECdTE7bD61Bgu0mFtwoLlok+AzrzNZFOKW1bxTABnTXaPxFczzQ+To9uXwba7eM9COlQ3LvMk+9Zux2pQjKpOmoDZdd5Gp+npVLax13E4jJhSyNu3hBVFnUkkkKOmknWKKzJukzPHW2a3inFbdlSzmB9SegHOs4vEcZiTKO2HsiYgw7f3GNB5VqcD2CtMe9xFy7cfkWKgD0ULC+lXC9nAuitp0I/KnbYFFFT2c4O5cM9y4YXKZdobXVyJguYifKrfiuNRD3dy2e7KtLjZEAglvcgf5qJ4MgU30mct3meRtIfvmpsZhwwg67GTvoeXTalYaObcWvF57qGE5JIIdfCCCORb4dY20iqxH/AITp3YII+IDxAxJgezegNWHaThrpiWynJoLgYSPIkAbwZEGgcFiCGmApGp8O0fjA+tc0nsqlo0PDCsAJ4XJALSY2lzB5E6EDpyq+xyq1vMrlXAgFATM6EZdZE+u1c/u8SKwYDQT4SNB4RvP5Vb9luKriy9gObbpquWFGQEGVbU7mCD8q6Mco9MjJSW0VmLYqsv4LiOitAEKCysDoNTrObSMs9atbCMAtskkFBMZjJdgWBgyZAEgcoHWi+O4K0LPfd6cwdAe8XL3jLdAUgbHQGIG3zojhGIsLr3yNccajOJJifCs6CBoPKjGMb7GlklVhDYVwWv8A8thICzIyCDByzuBy1Gm9c57dcRYP3NppDRPmlwl0UAahgTlIPKa6v++EWzoG0kKYgmJAM6CuA4bF5713EXWDXXLNCwQpZyqjpAE69PWjLSNB2LibPdc2G5MR8Q6Hy1+tVWKv5ogAADQDl6+Zo7H3yzPm18A19209PzqiZ653TZ3K0qI8XOp5GOdVtwRpM/8AH/FE4u8RKn/igmNVi3Ry5ON6CMPiIBH6/WteoYGvUaQqmz7CZ7eViCBl5tIAnQa+tA8ewbvbZLZysQIblsC2pB/RqnxXGmYxna2AR8IQ7a+LUZVI1knSNY0lMV2mhS9tmfxZChKqUuBZ7uCpLMR4wNCV22NMpNiSikUlm8zWFS4Af5gLOzFZVgFCBIJ1IHiIHSn4D90wtyy1zkHN3fLmlQuVT8Yg6gEgRtqKshx3JYtsVZGu22cklAAQWzAgWwSwykwPKYoPh/EFbFWwEv20Fm4SwdT3i95bhiQkxKxHOVAmIqTW9lIosH7QYS5d7kKbgdXXwk9ypJkfFDKNRJ0ywIFUPbMtkRlRmtIFUO8wHU+IWxvG/jjU5tatRxLCd65bBs92WDOTbzDTYkZRsM255VB25VFseFCsum+Vy3gOmYGYAjfnSNWFqjBpalWBWCdc3MCSJk+n0qSyQiHwtnlVPiOo1IGp8W3LzpWMWs5ElmZSDOwVCPq1AY3GtaQMFk5io+ID4dc3Xlz1rnWNvQboOssS+UsARykltt9dojfzq3srK3jocmHuuOoKKIDGdpOorMcP4gzDXmWgxDaLnOs66emlWvDeLF7WNCgQmFcA66l7ltY+R60+LG4zBJ6G4LEZ1DE5W6LoCsbjUzvWzxTZcBhNROe7DHUdCdPeuS4DGvaMqFkaCQdB0GtbztRxJ14bw4gLNwXi2hiZQ6QdN6s8Sd/cPKqI74uXHW0jZTEwAPEVExPIGOf40DxO+1uAXdQwgkGfFJEAjnMDzqgHEn3yrP8An/8AKiMVjmBjKh8Kf4tJRTG9FQSVJB5+SfH41hbJzsYkzJEAbESf+Na0mC7IWc1u4bl5mGVoLgrIIbbL1rMXOINkUlE8RfkeWXbXzro9lWhYIAgaR5UFozlaIMN2Fw928bpe8rs5cwyQGZsxiU21qAX1tNctknLadgJ3yqxEHzER8q13A0OZZM6jkOtcu49jme9eWAB3lzUTJGc/kKqySbfZDiOKXXYtnYAnRQTAGsR8z866XwV3tYCw4Y5z4pJk+MsefkYrlKgnau3Lgh3VtJyhFTXpkWOdKFlVYwN0X7uLxVzvFXKiKBsuzx1MkjlqW6Cqn9pAU27alvEWvtmIEglkKnTkvhHoorYXsjWviAtiGLDWFBGvnt9axfbT92xZVP3rJ3aF5Nl2Lh2I8KghtCmpiNR1potJiSTaoz3DMRbLG6mIts6qBIRyIVgWB8iNIrSN2iS3Ia4oyPJ020yR8PoayVrs0ti4yriEIAjPkZc5DrdhDPhnxDnMVX8awSC8uW8s3Hud4paVLKxKl+qhABO8iIin5Jsj7WjQ8aS1dOa5chVEiFYmGaYn3NTYbjeHEKjQAFVRlcCBoAJHpWN4xxe0L/d5swCWkldbbkLJYltZ+GTttpvUFrBFwkNrmUgjT4W1nw7H15CsUqjrfZ/iwygg6SQJBGoJBBnzBr3FuCW7lwXrf8M/Ey7qxGugkBSedYTgfakpbyZEcqWBYzJ8bbgaeXtWu7S42Fw+R4JuLIDasgHiBHMbD6VKUU9MZaEfspFzP3sGTpk0gzp8X6ipP+jwYPfNP9ojz586z93C4x7jBMSkm61tV/eNS2+UDlofoaNXszxUH4j/APn/AN6X24/A/KQdd7Irr/FYEncKukx7fOtf2K4FasWoQEkN4maC1xoHjc8z5bCud3LGJw2JsrirjKGKuQbhZcmYyTrtoaFu9pLeIu2b123ct4SxdI7wMxBLwA5VIKE5RBnSd96MUo9IKi5HaeL8VtYa0b15stsESQCfiIA0XXcigcF2pwd3Obd0HIpdpDDKimGYyBoKxGB4hb4hgcRhLV4fw7gVLsFg1vvBcRipIMx4T5j2qt4HgLOHu4m0+JUvdttZgIfC19jkkluqsY6RTWLKLjo6Jwjitg3MTcF1MhZDnzDKQEVSZOmjae4q3XE23Eq6MvUMCPmK5rw/gOWxew5uzK5Q2TmzI8xm/pjerjsnbtYSwyXLguKpLlgsASqjYEmfCfnRsXYbxrBl76qQJ7slCW0JDqNQNCfEfKOlc/4yWw+UZIYqZ/qzuQCPIED5e1a3td2+tYS6jJa71hbOmbLCu65TMH/Cwj8qx3HeKC/+53cgUsCMp+H+axADcwMwmpzjZSMqMrjMdnOrCfU6j9TNQ4PjT4djctXALhkDzB0P+3rSrhyrlXXxA6g6f4pHpoKGt4JbjkARBIE7CATM9KEYNBcrAzxK5cvKXdmOcHU7md/vqG8tzMxtyZPiPT1O50o/FcORXSdz0OmkQRMcyDr9aZxDEG2xW2QYmZXmWJI0OoiBTqOxLRtGPEAIHEroERpbQaR5Vkb2H7pmWdMtszG5F1QTVaOPYsEhrjBfKCREbTvvtNe4firlzvO9ZiQpjN0BVo+lWlJNaQii01sLxF3xac1jX+78iflVMxqxvHxr6fc8/jVU7iuY7XYFemaiNT3xO1RBaqjmknY2vU+KWtYKOu4HGXGFi7bwtxmvn+PB8ORGIVoUwpYENMRNvQamrlBbz3Ua4e5cFZ8YIJ17xZ2ZfCwM6BYBiZpcPiRaAW3eFvMyhSp7xQlu2y5liIADgan1NBY3CXcQgs2+7uwhtF8yC94WHhEwIPgXQaKZNZ6VjxXJ1Rp+zPFbd5bKyLgt95at6s75AQBcvTpLyY6DeeVtbvH9+S2AMy4ds4EEAi4pG52XxDXWSax/YXsvftX7llrNq5eQWrwa5cYIUzNAtQkhyQQSZAjbnU3E+A4c4+7ZtlhnXPmziZcvnA8JZ2gQNRqpmam0pbLK460c44viGlTOjA8+RY07s6+U3W8l+8/lXQ8V+yxWkozsFAyyyg6abawCZImnWP2aXVWAhExMsNgfPnE0fdjXn9DnadmdOPJsoSoP85hvuvdDT5mqvieLL2kMR/EYHU7C2I+proNnsG7KUAPgz2zou7FXP2v7aYn7P2M2tPAc+w2cZf8AF/RSxyR/5MLOfYMwq+YxR+VgCfrVj2cP/uvEG6WbQ/1Ym3+Vbe12HiUDiVzj4UH8y2sn+Z6evlRuA7GKlq9ba7/NCCYtiMlwPzuGZimWSJmjkCnSt12xM8N4SQNDaun592QPWr//AKAsfavn/Sh+4mrrH9mbN7B4S09wotkOEgAyJCg6+Sj503OPyCjjOEg3FRpAbTN9lSToXgEwTpW17TYPD/uCNZCfvFu4gusoGfu2QgZ+ZGYCOk+dXR7HWLPwXCwYAMZQMoncDTrPtFE4Ls1ZZL6XLgTvGU7pmyqFI321n2Aoc4/IWtHMLjeC0P7j83j/ALa6vhht6VXp2EwjaG+3gJC+K3qAQ07a6sR7VTWe2eW4y9zOVmWc++UkT8Om1PixSzOsexMmWOJXNnTeEJ4l9R94rjXFNL1yd89yRzB7xtD00j2IrpXB+0vjth7a2wzWwJugmHYCYA0iZ1ig7/7OEuXLlx7l0Nccv4SgWDEaFSZiOdNlxyxupAxZIzVxMZwPDF79hSNHuLHmA4zR8jW//aJdvDCs1hirpcRgAA2cKuZlZT8S7mP6RU3Cuxluy1pxcuFrOfLOSDnkyfDyzGPQVZdoeGtdwt+1bCi46MFLAHxkQCTuDrE8pqV7KNGa/ZOrXsCWvXGuAuRD6yuUab7ajTbSrHjPAs+Pwty2CiJbvBnUDwmUyAg6MGl9CDsaK7E2wuDtAD/ED5EMQR7RFXkUJJKTDF2rMrxvsy957J75ma24dYQLl1Ek5dOQ/Rrm/a3hmITHX7TQWXD3LyMJA7lbLNcIPJpUj1AruFzN9kwY51kuMdljfxLX7lwS+GfC5QCPA4uZiDO/j6fZ86MZUBo5nxXC98MNasIhezhXuXCd2uoJuM4I1YHYcwKv+K8LufuqX7KAC/AtITBMqzHw5QR4VdvbnNXuC7F3LVxnW8hDd5AK7C6mVgTz66Rzq5Xh9wdys2stpO7GpzHwqmYHkYBHP4j0ppSXgCTOQ9m+A3GvsmYIe7R2VyRIdQwZfQkiDG+k0RwS+ty637yCTa/eWtSxVQ7eIgRuCSseZroHDuzHd4m7fJtt3gjuwTlVfDCghgYBDfOmWeysXLbuLTKly7cy5dD3seHVjIWBGxnWs2ZIwT27TO/7ziMis2e2Q0tbt3SHkAjWPCfUHrXfOFYtbgBBkZVIJ+0CoIb1gg1kLnZrDNcFw2rJPQ21Iy5MgQSdFBAYec9atbdqAAoUAaAAbDkN9OVaUlSSQFCXJylK7/YyH7YrdxrqFFYgWGDECQId9T0GtYjsTiC63sNc+G4hWDtOp57dfY103tkblrBXnUE5VMhRrlLeLryO/Ia1zvgFi6rviIBY2nu5AAEcF4ggjaQ2341PlWzqxU4uLNr+zLiNm5gEKKltk8FyAqy4E5iftSCDJ61kOM9mF/e71+5czqb2HchBmMXbxDgQJBVFJnoa6pw6xKKy2lTMqkqIWDGoMDcbVOcMVzMiLmaJlyJgQJIHIUUyUtvZQYzE5u+KOylxkDgSVJU+IAncVlcFwN7KqtrF4pVTYKWUbzsum9bRrOLBdgqAtl+EkxlzR8XrVdiMLijOfO/66AxUJ53HqLZNoz/GsGuJuK+IL3n7sWyx0lbeomNzmLEnzoM4DI1vu7bZQ1qSWESMqiJOmwB01NX9yzcH/wAtx/lNDyyiII6mBy9a536nN/TX6mplJj+G3brA9yFJJJJZZMg9J5moLXAb4JCKNREd59NBV+j/ANQJ9PyJr0uCCpIjYiJ89xUn6jNe3+wKZm7vZbEC/atsqhrqXCqlxmbJlkyRpAOxifarMdlb7HvFtyDBBzJzGvPrVzb4lfH2291U/Xem4bjV5EgxpO6T9onl5GumPqoLsakZji3AsQtywrqFLuVUFlOc5Ccogn6wKVuB3AYfIJzIVJ8QJRhqByrVjtFcnUW26cv+KH4lxsuEzW10uW+Uz4xpM7Hb3pperi9J1/gOjLN2YJIJcc9gecdYoX/of+tm9Aij5kmta3Fbc64VY5xmX8Ipj4vCsfFh2k8g7x+FR95vuf7G5/cyo7GLzn3uqPut01ux9vmyDy7wn8BWpL4Gf/h2n2Pzk05WwDD4SvllQwaZZE/5gL+5lP8ApCzzuoPcn/vr1at8PguTR/8Ab/KvVTkv7n+g0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15369" name="Picture 12" descr="http://www.coventry.ac.uk/Global/university_ec_header.jpg?height=230&amp;width=700&amp;mode=cr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89"/>
          <a:stretch>
            <a:fillRect/>
          </a:stretch>
        </p:blipFill>
        <p:spPr bwMode="auto">
          <a:xfrm>
            <a:off x="0" y="5305425"/>
            <a:ext cx="4140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4" descr="http://www.securitas.com/ImageVaultFiles/id_3415/cf_62/Byggjobbare_PEAB_676x202_we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4" r="29321"/>
          <a:stretch>
            <a:fillRect/>
          </a:stretch>
        </p:blipFill>
        <p:spPr bwMode="auto">
          <a:xfrm>
            <a:off x="4237038" y="5376863"/>
            <a:ext cx="1639887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1" name="Picture 16" descr="http://www.davidallport.co.uk/wp-content/uploads/2010/06/building_securit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5434013"/>
            <a:ext cx="1727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2" name="Picture 18" descr="https://encrypted-tbn0.gstatic.com/images?q=tbn:ANd9GcRzjIAcojg4yx-fCaRiJ7L0lOeQ69sp_5ECqHo3tgmN4AxmDN9PnNITkZ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95"/>
          <a:stretch>
            <a:fillRect/>
          </a:stretch>
        </p:blipFill>
        <p:spPr bwMode="auto">
          <a:xfrm>
            <a:off x="7667625" y="4656138"/>
            <a:ext cx="1400175" cy="217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autoUpdateAnimBg="0"/>
      <p:bldP spid="4" grpId="0" animBg="1" autoUpdateAnimBg="0"/>
      <p:bldP spid="5" grpId="0" animBg="1" autoUpdateAnimBg="0"/>
      <p:bldP spid="6" grpId="0" animBg="1" autoUpdateAnimBg="0"/>
      <p:bldP spid="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>
          <a:xfrm>
            <a:off x="298450" y="115888"/>
            <a:ext cx="8229600" cy="868362"/>
          </a:xfrm>
        </p:spPr>
        <p:txBody>
          <a:bodyPr/>
          <a:lstStyle/>
          <a:p>
            <a:r>
              <a:rPr lang="en-GB" altLang="en-US" smtClean="0"/>
              <a:t>Computer Security Principles</a:t>
            </a:r>
          </a:p>
        </p:txBody>
      </p:sp>
      <p:sp>
        <p:nvSpPr>
          <p:cNvPr id="1741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BDBB66-66F3-4C6D-B914-0A36E199E525}" type="slidenum">
              <a:rPr lang="en-GB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GB" altLang="en-US" sz="1400">
              <a:latin typeface="Arial" panose="020B0604020202020204" pitchFamily="34" charset="0"/>
            </a:endParaRPr>
          </a:p>
        </p:txBody>
      </p:sp>
      <p:pic>
        <p:nvPicPr>
          <p:cNvPr id="7173" name="Picture 2" descr="The CIA Tri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3014663"/>
            <a:ext cx="274320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Callout 1 5"/>
          <p:cNvSpPr/>
          <p:nvPr/>
        </p:nvSpPr>
        <p:spPr>
          <a:xfrm>
            <a:off x="2796930" y="5790638"/>
            <a:ext cx="3600400" cy="950730"/>
          </a:xfrm>
          <a:prstGeom prst="borderCallout1">
            <a:avLst>
              <a:gd name="adj1" fmla="val 2864"/>
              <a:gd name="adj2" fmla="val 49536"/>
              <a:gd name="adj3" fmla="val -32909"/>
              <a:gd name="adj4" fmla="val 50151"/>
            </a:avLst>
          </a:prstGeom>
          <a:noFill/>
          <a:ln>
            <a:solidFill>
              <a:schemeClr val="accent5">
                <a:lumMod val="25000"/>
              </a:schemeClr>
            </a:solidFill>
            <a:prstDash val="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GB" sz="2400" smtClean="0">
                <a:latin typeface="Calibri" pitchFamily="34" charset="0"/>
              </a:rPr>
              <a:t>Prevention of unauthorized _________ of information</a:t>
            </a:r>
          </a:p>
          <a:p>
            <a:pPr algn="ctr" eaLnBrk="1" hangingPunct="1">
              <a:defRPr/>
            </a:pPr>
            <a:endParaRPr lang="en-GB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177022" y="3385850"/>
            <a:ext cx="3600400" cy="950730"/>
          </a:xfrm>
          <a:prstGeom prst="borderCallout1">
            <a:avLst>
              <a:gd name="adj1" fmla="val 49295"/>
              <a:gd name="adj2" fmla="val 98579"/>
              <a:gd name="adj3" fmla="val 59953"/>
              <a:gd name="adj4" fmla="val 107076"/>
            </a:avLst>
          </a:prstGeom>
          <a:noFill/>
          <a:ln>
            <a:solidFill>
              <a:schemeClr val="accent5">
                <a:lumMod val="25000"/>
              </a:schemeClr>
            </a:solidFill>
            <a:prstDash val="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GB" sz="2400" smtClean="0">
                <a:latin typeface="Calibri" pitchFamily="34" charset="0"/>
              </a:rPr>
              <a:t>Prevention of unauthorized __________ of information</a:t>
            </a:r>
          </a:p>
          <a:p>
            <a:pPr algn="ctr" eaLnBrk="1" hangingPunct="1">
              <a:defRPr/>
            </a:pPr>
            <a:endParaRPr lang="en-GB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5235244" y="2818932"/>
            <a:ext cx="3923928" cy="1258139"/>
          </a:xfrm>
          <a:prstGeom prst="borderCallout1">
            <a:avLst>
              <a:gd name="adj1" fmla="val 43254"/>
              <a:gd name="adj2" fmla="val 519"/>
              <a:gd name="adj3" fmla="val 58566"/>
              <a:gd name="adj4" fmla="val -9714"/>
            </a:avLst>
          </a:prstGeom>
          <a:noFill/>
          <a:ln>
            <a:solidFill>
              <a:schemeClr val="accent5">
                <a:lumMod val="25000"/>
              </a:schemeClr>
            </a:solidFill>
            <a:prstDash val="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GB" sz="2400" smtClean="0">
                <a:latin typeface="Calibri" pitchFamily="34" charset="0"/>
              </a:rPr>
              <a:t>Prevention of unauthorized _________ of information or resources</a:t>
            </a:r>
          </a:p>
          <a:p>
            <a:pPr algn="ctr" eaLnBrk="1" hangingPunct="1">
              <a:defRPr/>
            </a:pPr>
            <a:endParaRPr lang="en-GB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8313" y="2420938"/>
            <a:ext cx="75882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GB" sz="3200" b="1" dirty="0">
                <a:latin typeface="+mn-lt"/>
                <a:cs typeface="Arial" charset="0"/>
              </a:rPr>
              <a:t>CIA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58888" y="2420938"/>
            <a:ext cx="10366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b="1"/>
              <a:t>Triad</a:t>
            </a:r>
            <a:endParaRPr lang="en-GB" alt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42988" y="2420938"/>
            <a:ext cx="376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b="1"/>
              <a:t>?</a:t>
            </a:r>
            <a:endParaRPr lang="en-GB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00063" y="5149850"/>
            <a:ext cx="169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B: modification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6725" y="5535613"/>
            <a:ext cx="1506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C: disclosure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20700" y="4779963"/>
            <a:ext cx="1633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A: withholding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98450" y="3708400"/>
            <a:ext cx="1416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modification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936875" y="6081713"/>
            <a:ext cx="1223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disclosure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276850" y="3078163"/>
            <a:ext cx="1339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withholding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7800" y="1011238"/>
            <a:ext cx="8139113" cy="6477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GB" dirty="0" smtClean="0"/>
              <a:t>Which kind of protection measures do they belong to? </a:t>
            </a:r>
            <a:endParaRPr lang="en-GB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58850" y="1844675"/>
            <a:ext cx="1741488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A: Prevention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349625" y="1851025"/>
            <a:ext cx="14414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B: Detection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837238" y="1828800"/>
            <a:ext cx="1390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C: Reaction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355013" y="1079500"/>
            <a:ext cx="4778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00" b="1">
                <a:latin typeface="Arial" panose="020B0604020202020204" pitchFamily="34" charset="0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3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3" grpId="1"/>
      <p:bldP spid="2" grpId="0"/>
      <p:bldP spid="3" grpId="0"/>
      <p:bldP spid="4" grpId="0"/>
      <p:bldP spid="15" grpId="0"/>
      <p:bldP spid="16" grpId="0"/>
      <p:bldP spid="17" grpId="0"/>
      <p:bldP spid="10" grpId="0"/>
      <p:bldP spid="14" grpId="0"/>
      <p:bldP spid="18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Discussion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68663"/>
          </a:xfrm>
        </p:spPr>
        <p:txBody>
          <a:bodyPr/>
          <a:lstStyle/>
          <a:p>
            <a:r>
              <a:rPr lang="en-GB" altLang="en-US" sz="2800" smtClean="0">
                <a:latin typeface="Comic Sans MS" panose="030F0702030302020204" pitchFamily="66" charset="0"/>
              </a:rPr>
              <a:t>Is cryptography the only measure that enforces confidentiality?</a:t>
            </a:r>
          </a:p>
          <a:p>
            <a:pPr lvl="1"/>
            <a:r>
              <a:rPr lang="en-GB" altLang="en-US" sz="3200" smtClean="0"/>
              <a:t>Others such as </a:t>
            </a:r>
          </a:p>
          <a:p>
            <a:pPr lvl="2"/>
            <a:r>
              <a:rPr lang="en-GB" altLang="en-US" sz="2800" smtClean="0"/>
              <a:t>authentication &amp; access control</a:t>
            </a:r>
          </a:p>
          <a:p>
            <a:pPr lvl="2"/>
            <a:r>
              <a:rPr lang="en-GB" altLang="en-US" sz="2800" smtClean="0"/>
              <a:t>will discuss them later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D40627-1395-4F2F-9F5B-519E3097CF23}" type="slidenum">
              <a:rPr lang="en-GB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GB" altLang="en-US" sz="1400">
              <a:latin typeface="Arial" panose="020B0604020202020204" pitchFamily="34" charset="0"/>
            </a:endParaRPr>
          </a:p>
        </p:txBody>
      </p:sp>
      <p:pic>
        <p:nvPicPr>
          <p:cNvPr id="8197" name="Picture 2" descr="https://encrypted-tbn1.gstatic.com/images?q=tbn:ANd9GcQuyUauyK6kosJErSQLzJTRfkKDYljkXgVFkP7zl1CaJq43S_H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2" r="25703"/>
          <a:stretch>
            <a:fillRect/>
          </a:stretch>
        </p:blipFill>
        <p:spPr bwMode="auto">
          <a:xfrm>
            <a:off x="0" y="4238625"/>
            <a:ext cx="2808288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4" descr="http://www.securitysolutionsyes.co.uk/images/access-control-system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713288"/>
            <a:ext cx="4824412" cy="214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2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9480</TotalTime>
  <Words>802</Words>
  <Application>Microsoft Office PowerPoint</Application>
  <PresentationFormat>On-screen Show (4:3)</PresentationFormat>
  <Paragraphs>187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Times New Roman</vt:lpstr>
      <vt:lpstr>Tahoma</vt:lpstr>
      <vt:lpstr>ＭＳ Ｐゴシック</vt:lpstr>
      <vt:lpstr>Comic Sans MS</vt:lpstr>
      <vt:lpstr>Wingdings</vt:lpstr>
      <vt:lpstr>Default Design</vt:lpstr>
      <vt:lpstr>Microsoft Office Word Document</vt:lpstr>
      <vt:lpstr>Foundations  of Computer Security</vt:lpstr>
      <vt:lpstr>Summary</vt:lpstr>
      <vt:lpstr>Question</vt:lpstr>
      <vt:lpstr>Question</vt:lpstr>
      <vt:lpstr>Objectives</vt:lpstr>
      <vt:lpstr>Definitions</vt:lpstr>
      <vt:lpstr>Definitions </vt:lpstr>
      <vt:lpstr>Computer Security Principles</vt:lpstr>
      <vt:lpstr>Discussion</vt:lpstr>
      <vt:lpstr>Discussion</vt:lpstr>
      <vt:lpstr>Other CS Principles</vt:lpstr>
      <vt:lpstr>Question </vt:lpstr>
      <vt:lpstr>PowerPoint Presentation</vt:lpstr>
      <vt:lpstr>PowerPoint Presentation</vt:lpstr>
      <vt:lpstr>Dilemma of Computer Security</vt:lpstr>
      <vt:lpstr>Further Computer Security Principles</vt:lpstr>
      <vt:lpstr>Further CS Principles: Layered Security</vt:lpstr>
      <vt:lpstr>The Layer Below: Examples</vt:lpstr>
      <vt:lpstr>The Layer Above</vt:lpstr>
      <vt:lpstr>Summary</vt:lpstr>
      <vt:lpstr>References</vt:lpstr>
    </vt:vector>
  </TitlesOfParts>
  <Company>authors@ooadtext.info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Problems in Information Systems Development</dc:subject>
  <dc:creator>Simon Bennett, Steve McRobb, Ray Farmer</dc:creator>
  <cp:keywords>End-user, Sponsor, Developer, Quality problems, Productivity problems, Ethical issues, Systems failure</cp:keywords>
  <cp:lastModifiedBy>RAMESHKP</cp:lastModifiedBy>
  <cp:revision>495</cp:revision>
  <dcterms:created xsi:type="dcterms:W3CDTF">2001-12-03T16:50:28Z</dcterms:created>
  <dcterms:modified xsi:type="dcterms:W3CDTF">2020-05-13T17:25:41Z</dcterms:modified>
  <cp:category>Supporting Presentation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2</vt:lpwstr>
  </property>
  <property fmtid="{D5CDD505-2E9C-101B-9397-08002B2CF9AE}" pid="3" name="Status">
    <vt:lpwstr>Released</vt:lpwstr>
  </property>
</Properties>
</file>