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6"/>
  </p:notesMasterIdLst>
  <p:sldIdLst>
    <p:sldId id="256" r:id="rId2"/>
    <p:sldId id="257" r:id="rId3"/>
    <p:sldId id="277" r:id="rId4"/>
    <p:sldId id="258" r:id="rId5"/>
    <p:sldId id="259" r:id="rId6"/>
    <p:sldId id="260" r:id="rId7"/>
    <p:sldId id="261" r:id="rId8"/>
    <p:sldId id="278" r:id="rId9"/>
    <p:sldId id="262" r:id="rId10"/>
    <p:sldId id="263" r:id="rId11"/>
    <p:sldId id="264" r:id="rId12"/>
    <p:sldId id="265" r:id="rId13"/>
    <p:sldId id="270" r:id="rId14"/>
    <p:sldId id="267" r:id="rId15"/>
    <p:sldId id="268" r:id="rId16"/>
    <p:sldId id="269" r:id="rId17"/>
    <p:sldId id="272" r:id="rId18"/>
    <p:sldId id="273" r:id="rId19"/>
    <p:sldId id="276" r:id="rId20"/>
    <p:sldId id="271" r:id="rId21"/>
    <p:sldId id="274" r:id="rId22"/>
    <p:sldId id="275" r:id="rId23"/>
    <p:sldId id="27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9999"/>
    <a:srgbClr val="99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DAF9D-F656-49E9-85F0-456C3E50156C}" type="datetimeFigureOut">
              <a:rPr lang="en-US" smtClean="0"/>
              <a:t>9/9/2020</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512FD-AB10-4E79-9F8D-0EAAEC187B26}" type="slidenum">
              <a:rPr lang="en-US" smtClean="0"/>
              <a:t>‹#›</a:t>
            </a:fld>
            <a:endParaRPr lang="en-US"/>
          </a:p>
        </p:txBody>
      </p:sp>
    </p:spTree>
    <p:extLst>
      <p:ext uri="{BB962C8B-B14F-4D97-AF65-F5344CB8AC3E}">
        <p14:creationId xmlns:p14="http://schemas.microsoft.com/office/powerpoint/2010/main" val="321638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D21512FD-AB10-4E79-9F8D-0EAAEC187B26}" type="slidenum">
              <a:rPr lang="en-US" smtClean="0"/>
              <a:t>13</a:t>
            </a:fld>
            <a:endParaRPr lang="en-US"/>
          </a:p>
        </p:txBody>
      </p:sp>
    </p:spTree>
    <p:extLst>
      <p:ext uri="{BB962C8B-B14F-4D97-AF65-F5344CB8AC3E}">
        <p14:creationId xmlns:p14="http://schemas.microsoft.com/office/powerpoint/2010/main" val="402655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35856312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326032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10518459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25798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10474748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F28567-29FC-482B-9AC6-9C48125E7D5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427444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F28567-29FC-482B-9AC6-9C48125E7D55}"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42522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F28567-29FC-482B-9AC6-9C48125E7D55}"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64206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28567-29FC-482B-9AC6-9C48125E7D55}"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324676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3F28567-29FC-482B-9AC6-9C48125E7D55}" type="datetimeFigureOut">
              <a:rPr lang="en-US" smtClean="0"/>
              <a:t>9/9/2020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B2FD193-6CDB-43F6-8C10-E0DD5A3F11BB}" type="slidenum">
              <a:rPr lang="en-US" smtClean="0"/>
              <a:t>‹#›</a:t>
            </a:fld>
            <a:endParaRPr lang="en-US"/>
          </a:p>
        </p:txBody>
      </p:sp>
    </p:spTree>
    <p:extLst>
      <p:ext uri="{BB962C8B-B14F-4D97-AF65-F5344CB8AC3E}">
        <p14:creationId xmlns:p14="http://schemas.microsoft.com/office/powerpoint/2010/main" val="351860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28567-29FC-482B-9AC6-9C48125E7D55}"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FD193-6CDB-43F6-8C10-E0DD5A3F11BB}" type="slidenum">
              <a:rPr lang="en-US" smtClean="0"/>
              <a:t>‹#›</a:t>
            </a:fld>
            <a:endParaRPr lang="en-US"/>
          </a:p>
        </p:txBody>
      </p:sp>
    </p:spTree>
    <p:extLst>
      <p:ext uri="{BB962C8B-B14F-4D97-AF65-F5344CB8AC3E}">
        <p14:creationId xmlns:p14="http://schemas.microsoft.com/office/powerpoint/2010/main" val="197758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3F28567-29FC-482B-9AC6-9C48125E7D55}" type="datetimeFigureOut">
              <a:rPr lang="en-US" smtClean="0"/>
              <a:t>9/9/2020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B2FD193-6CDB-43F6-8C10-E0DD5A3F11B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401193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alcotec.com/us/en/support/upload/a4643tds.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72737" y="1363464"/>
            <a:ext cx="8752114" cy="1354913"/>
          </a:xfrm>
        </p:spPr>
        <p:txBody>
          <a:bodyPr>
            <a:normAutofit fontScale="90000"/>
          </a:bodyPr>
          <a:lstStyle/>
          <a:p>
            <a:pPr algn="l"/>
            <a:r>
              <a:rPr lang="tr-TR" sz="3200" b="1" cap="none" dirty="0" smtClean="0">
                <a:latin typeface="Times New Roman" panose="02020603050405020304" pitchFamily="18" charset="0"/>
                <a:cs typeface="Times New Roman" panose="02020603050405020304" pitchFamily="18" charset="0"/>
              </a:rPr>
              <a:t>Ad - </a:t>
            </a:r>
            <a:r>
              <a:rPr lang="tr-TR" sz="3200" b="1" cap="none" dirty="0" err="1" smtClean="0">
                <a:latin typeface="Times New Roman" panose="02020603050405020304" pitchFamily="18" charset="0"/>
                <a:cs typeface="Times New Roman" panose="02020603050405020304" pitchFamily="18" charset="0"/>
              </a:rPr>
              <a:t>Soyad</a:t>
            </a:r>
            <a:r>
              <a:rPr lang="tr-TR" sz="3200" b="1" cap="none"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Gamze</a:t>
            </a:r>
            <a:r>
              <a:rPr lang="tr-TR" sz="3200" b="1" cap="none"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SAÇMAÖZÜ</a:t>
            </a:r>
            <a:br>
              <a:rPr lang="tr-TR" sz="3200" cap="none" dirty="0" smtClean="0">
                <a:latin typeface="Times New Roman" panose="02020603050405020304" pitchFamily="18" charset="0"/>
                <a:cs typeface="Times New Roman" panose="02020603050405020304" pitchFamily="18" charset="0"/>
              </a:rPr>
            </a:br>
            <a:r>
              <a:rPr lang="tr-TR" sz="3200" b="1" cap="none" dirty="0" smtClean="0">
                <a:latin typeface="Times New Roman" panose="02020603050405020304" pitchFamily="18" charset="0"/>
                <a:cs typeface="Times New Roman" panose="02020603050405020304" pitchFamily="18" charset="0"/>
              </a:rPr>
              <a:t>Departman</a:t>
            </a:r>
            <a:r>
              <a:rPr lang="tr-TR" sz="3200" b="1"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Süreç Tasarım ve Ürün Geliştirme</a:t>
            </a:r>
            <a:br>
              <a:rPr lang="tr-TR" sz="3200" cap="none" dirty="0" smtClean="0">
                <a:latin typeface="Times New Roman" panose="02020603050405020304" pitchFamily="18" charset="0"/>
                <a:cs typeface="Times New Roman" panose="02020603050405020304" pitchFamily="18" charset="0"/>
              </a:rPr>
            </a:br>
            <a:r>
              <a:rPr lang="tr-TR" sz="3200" b="1" cap="none" dirty="0" err="1" smtClean="0">
                <a:latin typeface="Times New Roman" panose="02020603050405020304" pitchFamily="18" charset="0"/>
                <a:cs typeface="Times New Roman" panose="02020603050405020304" pitchFamily="18" charset="0"/>
              </a:rPr>
              <a:t>Mentor</a:t>
            </a:r>
            <a:r>
              <a:rPr lang="tr-TR" sz="3200" b="1" cap="none" dirty="0" smtClean="0">
                <a:latin typeface="Times New Roman" panose="02020603050405020304" pitchFamily="18" charset="0"/>
                <a:cs typeface="Times New Roman" panose="02020603050405020304" pitchFamily="18" charset="0"/>
              </a:rPr>
              <a:t>: </a:t>
            </a:r>
            <a:r>
              <a:rPr lang="tr-TR" sz="3200" cap="none" dirty="0" smtClean="0">
                <a:latin typeface="Times New Roman" panose="02020603050405020304" pitchFamily="18" charset="0"/>
                <a:cs typeface="Times New Roman" panose="02020603050405020304" pitchFamily="18" charset="0"/>
              </a:rPr>
              <a:t>Deniz HEPŞEN, Mustafa ZORALİOĞLU</a:t>
            </a:r>
            <a:endParaRPr lang="en-US" sz="3200" cap="none"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t="1940" b="4134"/>
          <a:stretch/>
        </p:blipFill>
        <p:spPr>
          <a:xfrm>
            <a:off x="9245533" y="558140"/>
            <a:ext cx="2475411" cy="2594444"/>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9006" y="3639082"/>
            <a:ext cx="3576320" cy="2011680"/>
          </a:xfrm>
          <a:prstGeom prst="rect">
            <a:avLst/>
          </a:prstGeom>
        </p:spPr>
      </p:pic>
      <p:sp>
        <p:nvSpPr>
          <p:cNvPr id="8" name="Dikdörtgen 7"/>
          <p:cNvSpPr/>
          <p:nvPr/>
        </p:nvSpPr>
        <p:spPr>
          <a:xfrm>
            <a:off x="672737" y="3529124"/>
            <a:ext cx="6096000" cy="2585323"/>
          </a:xfrm>
          <a:prstGeom prst="rect">
            <a:avLst/>
          </a:prstGeom>
        </p:spPr>
        <p:txBody>
          <a:bodyPr>
            <a:spAutoFit/>
          </a:bodyPr>
          <a:lstStyle/>
          <a:p>
            <a:r>
              <a:rPr lang="tr-TR" sz="2400" b="1" dirty="0">
                <a:solidFill>
                  <a:schemeClr val="bg1">
                    <a:lumMod val="95000"/>
                  </a:schemeClr>
                </a:solidFill>
                <a:latin typeface="Times New Roman" panose="02020603050405020304" pitchFamily="18" charset="0"/>
                <a:cs typeface="Times New Roman" panose="02020603050405020304" pitchFamily="18" charset="0"/>
              </a:rPr>
              <a:t>Okul: </a:t>
            </a:r>
            <a:r>
              <a:rPr lang="tr-TR" sz="2400" dirty="0">
                <a:solidFill>
                  <a:schemeClr val="bg1">
                    <a:lumMod val="95000"/>
                  </a:schemeClr>
                </a:solidFill>
                <a:latin typeface="Times New Roman" panose="02020603050405020304" pitchFamily="18" charset="0"/>
                <a:cs typeface="Times New Roman" panose="02020603050405020304" pitchFamily="18" charset="0"/>
              </a:rPr>
              <a:t>İstanbul Teknik Üniversitesi</a:t>
            </a:r>
            <a:br>
              <a:rPr lang="tr-TR" sz="2400" dirty="0">
                <a:solidFill>
                  <a:schemeClr val="bg1">
                    <a:lumMod val="95000"/>
                  </a:schemeClr>
                </a:solidFill>
                <a:latin typeface="Times New Roman" panose="02020603050405020304" pitchFamily="18" charset="0"/>
                <a:cs typeface="Times New Roman" panose="02020603050405020304" pitchFamily="18" charset="0"/>
              </a:rPr>
            </a:br>
            <a:r>
              <a:rPr lang="tr-TR" sz="2400" b="1" dirty="0">
                <a:solidFill>
                  <a:schemeClr val="bg1">
                    <a:lumMod val="95000"/>
                  </a:schemeClr>
                </a:solidFill>
                <a:latin typeface="Times New Roman" panose="02020603050405020304" pitchFamily="18" charset="0"/>
                <a:cs typeface="Times New Roman" panose="02020603050405020304" pitchFamily="18" charset="0"/>
              </a:rPr>
              <a:t>Bölüm:</a:t>
            </a:r>
            <a:r>
              <a:rPr lang="tr-TR" sz="2400" dirty="0">
                <a:solidFill>
                  <a:schemeClr val="bg1">
                    <a:lumMod val="95000"/>
                  </a:schemeClr>
                </a:solidFill>
                <a:latin typeface="Times New Roman" panose="02020603050405020304" pitchFamily="18" charset="0"/>
                <a:cs typeface="Times New Roman" panose="02020603050405020304" pitchFamily="18" charset="0"/>
              </a:rPr>
              <a:t> Makina Mühendisliği</a:t>
            </a:r>
            <a:br>
              <a:rPr lang="tr-TR" sz="2400" dirty="0">
                <a:solidFill>
                  <a:schemeClr val="bg1">
                    <a:lumMod val="95000"/>
                  </a:schemeClr>
                </a:solidFill>
                <a:latin typeface="Times New Roman" panose="02020603050405020304" pitchFamily="18" charset="0"/>
                <a:cs typeface="Times New Roman" panose="02020603050405020304" pitchFamily="18" charset="0"/>
              </a:rPr>
            </a:br>
            <a:r>
              <a:rPr lang="tr-TR" sz="2400" b="1" dirty="0">
                <a:solidFill>
                  <a:schemeClr val="bg1">
                    <a:lumMod val="95000"/>
                  </a:schemeClr>
                </a:solidFill>
                <a:latin typeface="Times New Roman" panose="02020603050405020304" pitchFamily="18" charset="0"/>
                <a:cs typeface="Times New Roman" panose="02020603050405020304" pitchFamily="18" charset="0"/>
              </a:rPr>
              <a:t>Sınıf:</a:t>
            </a:r>
            <a:r>
              <a:rPr lang="tr-TR" sz="2400" dirty="0">
                <a:solidFill>
                  <a:schemeClr val="bg1">
                    <a:lumMod val="95000"/>
                  </a:schemeClr>
                </a:solidFill>
                <a:latin typeface="Times New Roman" panose="02020603050405020304" pitchFamily="18" charset="0"/>
                <a:cs typeface="Times New Roman" panose="02020603050405020304" pitchFamily="18" charset="0"/>
              </a:rPr>
              <a:t> </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3.Sınıf (Tamamlandı) </a:t>
            </a:r>
          </a:p>
          <a:p>
            <a:r>
              <a:rPr lang="tr-TR" sz="2400" b="1" dirty="0" smtClean="0">
                <a:solidFill>
                  <a:schemeClr val="bg1">
                    <a:lumMod val="95000"/>
                  </a:schemeClr>
                </a:solidFill>
                <a:latin typeface="Times New Roman" panose="02020603050405020304" pitchFamily="18" charset="0"/>
                <a:cs typeface="Times New Roman" panose="02020603050405020304" pitchFamily="18" charset="0"/>
              </a:rPr>
              <a:t>Ortalama:</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 3.41/4</a:t>
            </a:r>
          </a:p>
          <a:p>
            <a:r>
              <a:rPr lang="tr-TR" sz="2400" b="1" dirty="0" smtClean="0">
                <a:solidFill>
                  <a:schemeClr val="bg1">
                    <a:lumMod val="95000"/>
                  </a:schemeClr>
                </a:solidFill>
                <a:latin typeface="Times New Roman" panose="02020603050405020304" pitchFamily="18" charset="0"/>
                <a:cs typeface="Times New Roman" panose="02020603050405020304" pitchFamily="18" charset="0"/>
              </a:rPr>
              <a:t>E-mail: </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gamzesacmaozu@gmail.com</a:t>
            </a:r>
          </a:p>
          <a:p>
            <a:r>
              <a:rPr lang="tr-TR" sz="2400" b="1" dirty="0" smtClean="0">
                <a:solidFill>
                  <a:schemeClr val="bg1">
                    <a:lumMod val="95000"/>
                  </a:schemeClr>
                </a:solidFill>
                <a:latin typeface="Times New Roman" panose="02020603050405020304" pitchFamily="18" charset="0"/>
                <a:cs typeface="Times New Roman" panose="02020603050405020304" pitchFamily="18" charset="0"/>
              </a:rPr>
              <a:t>Telefon: </a:t>
            </a:r>
            <a:r>
              <a:rPr lang="tr-TR" sz="2400" dirty="0" smtClean="0">
                <a:solidFill>
                  <a:schemeClr val="bg1">
                    <a:lumMod val="95000"/>
                  </a:schemeClr>
                </a:solidFill>
                <a:latin typeface="Times New Roman" panose="02020603050405020304" pitchFamily="18" charset="0"/>
                <a:cs typeface="Times New Roman" panose="02020603050405020304" pitchFamily="18" charset="0"/>
              </a:rPr>
              <a:t>(+90) 546 790 37 42</a:t>
            </a: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40990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566" y="582301"/>
            <a:ext cx="7260293" cy="6694140"/>
          </a:xfrm>
          <a:prstGeom prst="rect">
            <a:avLst/>
          </a:prstGeom>
        </p:spPr>
        <p:txBody>
          <a:bodyPr wrap="square">
            <a:spAutoFit/>
          </a:bodyPr>
          <a:lstStyle/>
          <a:p>
            <a:pPr algn="just">
              <a:lnSpc>
                <a:spcPct val="150000"/>
              </a:lnSpc>
            </a:pP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Bu kısımda yorulma analizinin nasıl yapıldığı ile ilgili bilgiler anlatılacaktı. Bir kısmı aşağıdaki gibidir.</a:t>
            </a:r>
          </a:p>
          <a:p>
            <a:pPr marL="285750" indent="-285750" algn="just">
              <a:lnSpc>
                <a:spcPct val="150000"/>
              </a:lnSpc>
              <a:buFont typeface="Arial" panose="020B0604020202020204" pitchFamily="34" charset="0"/>
              <a:buChar char="•"/>
            </a:pP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Static</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Structrual</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kısmında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point</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mass</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gravity,ve</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fix</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supportlar</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verilmelidir </a:t>
            </a:r>
          </a:p>
          <a:p>
            <a:pPr marL="285750" indent="-285750" algn="just">
              <a:lnSpc>
                <a:spcPct val="150000"/>
              </a:lnSpc>
              <a:buFont typeface="Arial" panose="020B0604020202020204" pitchFamily="34" charset="0"/>
              <a:buChar char="•"/>
            </a:pP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Static</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smtClean="0">
                <a:latin typeface="Times New Roman" panose="02020603050405020304" pitchFamily="18" charset="0"/>
                <a:ea typeface="Calibri" panose="020F0502020204030204" pitchFamily="34" charset="0"/>
                <a:cs typeface="Times New Roman" panose="02020603050405020304" pitchFamily="18" charset="0"/>
              </a:rPr>
              <a:t>structrual</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kısmında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stress</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ve deformasyon sonuçları alınır. </a:t>
            </a:r>
            <a:endParaRPr kumimoji="0" lang="tr-TR"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tr-TR" sz="1600" dirty="0" err="1">
                <a:latin typeface="Times New Roman" panose="02020603050405020304" pitchFamily="18" charset="0"/>
                <a:cs typeface="Times New Roman" panose="02020603050405020304" pitchFamily="18" charset="0"/>
              </a:rPr>
              <a:t>Modal</a:t>
            </a:r>
            <a:r>
              <a:rPr lang="tr-TR" sz="1600" dirty="0">
                <a:latin typeface="Times New Roman" panose="02020603050405020304" pitchFamily="18" charset="0"/>
                <a:cs typeface="Times New Roman" panose="02020603050405020304" pitchFamily="18" charset="0"/>
              </a:rPr>
              <a:t> Analysis kısmında sistem üzerine etkiyen kuvvetler verilmelidir</a:t>
            </a:r>
            <a:r>
              <a:rPr lang="tr-TR"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tr-TR" sz="1600" dirty="0" smtClean="0">
                <a:latin typeface="Times New Roman" panose="02020603050405020304" pitchFamily="18" charset="0"/>
                <a:cs typeface="Times New Roman" panose="02020603050405020304" pitchFamily="18" charset="0"/>
              </a:rPr>
              <a:t>Ne hakkında analiz isteniyorsa ona göre giriş yapılır. Örneğin PSD </a:t>
            </a:r>
            <a:r>
              <a:rPr lang="tr-TR" sz="1600" dirty="0">
                <a:latin typeface="Times New Roman" panose="02020603050405020304" pitchFamily="18" charset="0"/>
                <a:cs typeface="Times New Roman" panose="02020603050405020304" pitchFamily="18" charset="0"/>
              </a:rPr>
              <a:t>Base </a:t>
            </a:r>
            <a:r>
              <a:rPr lang="tr-TR" sz="1600" dirty="0" err="1">
                <a:latin typeface="Times New Roman" panose="02020603050405020304" pitchFamily="18" charset="0"/>
                <a:cs typeface="Times New Roman" panose="02020603050405020304" pitchFamily="18" charset="0"/>
              </a:rPr>
              <a:t>Excititation</a:t>
            </a:r>
            <a:r>
              <a:rPr lang="tr-TR" sz="1600" dirty="0">
                <a:latin typeface="Times New Roman" panose="02020603050405020304" pitchFamily="18" charset="0"/>
                <a:cs typeface="Times New Roman" panose="02020603050405020304" pitchFamily="18" charset="0"/>
              </a:rPr>
              <a:t> –PSD G </a:t>
            </a:r>
            <a:r>
              <a:rPr lang="tr-TR" sz="1600" dirty="0" err="1">
                <a:latin typeface="Times New Roman" panose="02020603050405020304" pitchFamily="18" charset="0"/>
                <a:cs typeface="Times New Roman" panose="02020603050405020304" pitchFamily="18" charset="0"/>
              </a:rPr>
              <a:t>Excitation</a:t>
            </a:r>
            <a:r>
              <a:rPr lang="tr-TR" sz="1600" dirty="0">
                <a:latin typeface="Times New Roman" panose="02020603050405020304" pitchFamily="18" charset="0"/>
                <a:cs typeface="Times New Roman" panose="02020603050405020304" pitchFamily="18" charset="0"/>
              </a:rPr>
              <a:t> a </a:t>
            </a:r>
            <a:r>
              <a:rPr lang="tr-TR" sz="1600" dirty="0" smtClean="0">
                <a:latin typeface="Times New Roman" panose="02020603050405020304" pitchFamily="18" charset="0"/>
                <a:cs typeface="Times New Roman" panose="02020603050405020304" pitchFamily="18" charset="0"/>
              </a:rPr>
              <a:t>dönüştürülür . </a:t>
            </a:r>
            <a:r>
              <a:rPr lang="tr-TR" sz="1600" dirty="0">
                <a:latin typeface="Times New Roman" panose="02020603050405020304" pitchFamily="18" charset="0"/>
                <a:cs typeface="Times New Roman" panose="02020603050405020304" pitchFamily="18" charset="0"/>
              </a:rPr>
              <a:t>Bunun dışında </a:t>
            </a:r>
            <a:r>
              <a:rPr lang="tr-TR" sz="1600" dirty="0" err="1">
                <a:latin typeface="Times New Roman" panose="02020603050405020304" pitchFamily="18" charset="0"/>
                <a:cs typeface="Times New Roman" panose="02020603050405020304" pitchFamily="18" charset="0"/>
              </a:rPr>
              <a:t>pre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stress</a:t>
            </a:r>
            <a:r>
              <a:rPr lang="tr-TR" sz="1600" dirty="0">
                <a:latin typeface="Times New Roman" panose="02020603050405020304" pitchFamily="18" charset="0"/>
                <a:cs typeface="Times New Roman" panose="02020603050405020304" pitchFamily="18" charset="0"/>
              </a:rPr>
              <a:t> hesaplatılmalıdır</a:t>
            </a:r>
            <a:r>
              <a:rPr lang="tr-TR"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PSD G </a:t>
            </a:r>
            <a:r>
              <a:rPr lang="tr-TR" sz="1600" dirty="0" err="1">
                <a:latin typeface="Times New Roman" panose="02020603050405020304" pitchFamily="18" charset="0"/>
                <a:cs typeface="Times New Roman" panose="02020603050405020304" pitchFamily="18" charset="0"/>
              </a:rPr>
              <a:t>Excitation</a:t>
            </a:r>
            <a:r>
              <a:rPr lang="tr-TR" sz="1600" dirty="0">
                <a:latin typeface="Times New Roman" panose="02020603050405020304" pitchFamily="18" charset="0"/>
                <a:cs typeface="Times New Roman" panose="02020603050405020304" pitchFamily="18" charset="0"/>
              </a:rPr>
              <a:t> girdisi için </a:t>
            </a:r>
            <a:r>
              <a:rPr lang="tr-TR" sz="1600" dirty="0" err="1">
                <a:latin typeface="Times New Roman" panose="02020603050405020304" pitchFamily="18" charset="0"/>
                <a:cs typeface="Times New Roman" panose="02020603050405020304" pitchFamily="18" charset="0"/>
              </a:rPr>
              <a:t>boundary</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contion</a:t>
            </a:r>
            <a:r>
              <a:rPr lang="tr-TR" sz="1600" dirty="0">
                <a:latin typeface="Times New Roman" panose="02020603050405020304" pitchFamily="18" charset="0"/>
                <a:cs typeface="Times New Roman" panose="02020603050405020304" pitchFamily="18" charset="0"/>
              </a:rPr>
              <a:t> ve frekans bilgisi gerekmektedir. </a:t>
            </a:r>
            <a:endParaRPr lang="tr-TR"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Frekans değerleri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static</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structural</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kısmında elde edilen değerler kullanılarak G </a:t>
            </a:r>
            <a:r>
              <a:rPr lang="tr-TR" altLang="en-US" sz="1600" dirty="0" err="1">
                <a:latin typeface="Times New Roman" panose="02020603050405020304" pitchFamily="18" charset="0"/>
                <a:ea typeface="Calibri" panose="020F0502020204030204" pitchFamily="34" charset="0"/>
                <a:cs typeface="Times New Roman" panose="02020603050405020304" pitchFamily="18" charset="0"/>
              </a:rPr>
              <a:t>acceleration</a:t>
            </a:r>
            <a:r>
              <a:rPr lang="tr-TR" altLang="en-US" sz="1600" dirty="0">
                <a:latin typeface="Times New Roman" panose="02020603050405020304" pitchFamily="18" charset="0"/>
                <a:ea typeface="Calibri" panose="020F0502020204030204" pitchFamily="34" charset="0"/>
                <a:cs typeface="Times New Roman" panose="02020603050405020304" pitchFamily="18" charset="0"/>
              </a:rPr>
              <a:t> değerleri hesaplanır</a:t>
            </a:r>
            <a:r>
              <a:rPr lang="tr-TR" altLang="en-US"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tr-TR" sz="1600" dirty="0" err="1">
                <a:latin typeface="Times New Roman" panose="02020603050405020304" pitchFamily="18" charset="0"/>
                <a:cs typeface="Times New Roman" panose="02020603050405020304" pitchFamily="18" charset="0"/>
              </a:rPr>
              <a:t>Random</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Vibration</a:t>
            </a:r>
            <a:r>
              <a:rPr lang="tr-TR" sz="1600" dirty="0">
                <a:latin typeface="Times New Roman" panose="02020603050405020304" pitchFamily="18" charset="0"/>
                <a:cs typeface="Times New Roman" panose="02020603050405020304" pitchFamily="18" charset="0"/>
              </a:rPr>
              <a:t> kısmında1-2-3 </a:t>
            </a:r>
            <a:r>
              <a:rPr lang="tr-TR" sz="1600" dirty="0" err="1">
                <a:latin typeface="Times New Roman" panose="02020603050405020304" pitchFamily="18" charset="0"/>
                <a:cs typeface="Times New Roman" panose="02020603050405020304" pitchFamily="18" charset="0"/>
              </a:rPr>
              <a:t>sigma</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scale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factor</a:t>
            </a:r>
            <a:r>
              <a:rPr lang="tr-TR" sz="1600" dirty="0">
                <a:latin typeface="Times New Roman" panose="02020603050405020304" pitchFamily="18" charset="0"/>
                <a:cs typeface="Times New Roman" panose="02020603050405020304" pitchFamily="18" charset="0"/>
              </a:rPr>
              <a:t> yapılarak 3 ayrı </a:t>
            </a:r>
            <a:r>
              <a:rPr lang="tr-TR" sz="1600" dirty="0" err="1">
                <a:latin typeface="Times New Roman" panose="02020603050405020304" pitchFamily="18" charset="0"/>
                <a:cs typeface="Times New Roman" panose="02020603050405020304" pitchFamily="18" charset="0"/>
              </a:rPr>
              <a:t>equivalent</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stress</a:t>
            </a:r>
            <a:r>
              <a:rPr lang="tr-TR" sz="1600" dirty="0">
                <a:latin typeface="Times New Roman" panose="02020603050405020304" pitchFamily="18" charset="0"/>
                <a:cs typeface="Times New Roman" panose="02020603050405020304" pitchFamily="18" charset="0"/>
              </a:rPr>
              <a:t> hesaplanır</a:t>
            </a:r>
            <a:r>
              <a:rPr lang="tr-TR"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Solution kısmından </a:t>
            </a:r>
            <a:r>
              <a:rPr lang="tr-TR" sz="1600" dirty="0" err="1">
                <a:latin typeface="Times New Roman" panose="02020603050405020304" pitchFamily="18" charset="0"/>
                <a:cs typeface="Times New Roman" panose="02020603050405020304" pitchFamily="18" charset="0"/>
              </a:rPr>
              <a:t>fatigue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tool</a:t>
            </a:r>
            <a:r>
              <a:rPr lang="tr-TR" sz="1600" dirty="0">
                <a:latin typeface="Times New Roman" panose="02020603050405020304" pitchFamily="18" charset="0"/>
                <a:cs typeface="Times New Roman" panose="02020603050405020304" pitchFamily="18" charset="0"/>
              </a:rPr>
              <a:t> eklenerek </a:t>
            </a:r>
            <a:r>
              <a:rPr lang="tr-TR" sz="1600" dirty="0" err="1">
                <a:latin typeface="Times New Roman" panose="02020603050405020304" pitchFamily="18" charset="0"/>
                <a:cs typeface="Times New Roman" panose="02020603050405020304" pitchFamily="18" charset="0"/>
              </a:rPr>
              <a:t>method</a:t>
            </a:r>
            <a:r>
              <a:rPr lang="tr-TR" sz="1600" dirty="0">
                <a:latin typeface="Times New Roman" panose="02020603050405020304" pitchFamily="18" charset="0"/>
                <a:cs typeface="Times New Roman" panose="02020603050405020304" pitchFamily="18" charset="0"/>
              </a:rPr>
              <a:t> olarak </a:t>
            </a:r>
            <a:r>
              <a:rPr lang="tr-TR" sz="1600" dirty="0" err="1">
                <a:latin typeface="Times New Roman" panose="02020603050405020304" pitchFamily="18" charset="0"/>
                <a:cs typeface="Times New Roman" panose="02020603050405020304" pitchFamily="18" charset="0"/>
              </a:rPr>
              <a:t>steinberg</a:t>
            </a:r>
            <a:r>
              <a:rPr lang="tr-TR" sz="1600" dirty="0">
                <a:latin typeface="Times New Roman" panose="02020603050405020304" pitchFamily="18" charset="0"/>
                <a:cs typeface="Times New Roman" panose="02020603050405020304" pitchFamily="18" charset="0"/>
              </a:rPr>
              <a:t> seçilmelidir</a:t>
            </a:r>
            <a:r>
              <a:rPr lang="tr-TR" dirty="0"/>
              <a:t>.</a:t>
            </a:r>
            <a:endParaRPr lang="en-US" dirty="0"/>
          </a:p>
          <a:p>
            <a:pPr marL="285750" indent="-285750" algn="just">
              <a:lnSpc>
                <a:spcPct val="150000"/>
              </a:lnSpc>
              <a:buFont typeface="Arial" panose="020B0604020202020204" pitchFamily="34" charset="0"/>
              <a:buChar char="•"/>
            </a:pPr>
            <a:r>
              <a:rPr lang="tr-TR" sz="1600" dirty="0" smtClean="0">
                <a:latin typeface="Times New Roman" panose="02020603050405020304" pitchFamily="18" charset="0"/>
                <a:cs typeface="Times New Roman" panose="02020603050405020304" pitchFamily="18" charset="0"/>
              </a:rPr>
              <a:t>Parça çözdürülür ve minimum ömür ve hasarın nerede gerçekleşeceği bilgisi elde edilir.</a:t>
            </a:r>
            <a:endParaRPr lang="en-US"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dirty="0"/>
          </a:p>
        </p:txBody>
      </p:sp>
      <p:pic>
        <p:nvPicPr>
          <p:cNvPr id="103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410" y="669349"/>
            <a:ext cx="4850091"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10"/>
          <p:cNvPicPr>
            <a:picLocks noChangeAspect="1" noChangeArrowheads="1"/>
          </p:cNvPicPr>
          <p:nvPr/>
        </p:nvPicPr>
        <p:blipFill>
          <a:blip r:embed="rId3">
            <a:extLst>
              <a:ext uri="{28A0092B-C50C-407E-A947-70E740481C1C}">
                <a14:useLocalDpi xmlns:a14="http://schemas.microsoft.com/office/drawing/2010/main" val="0"/>
              </a:ext>
            </a:extLst>
          </a:blip>
          <a:srcRect t="-2" b="1813"/>
          <a:stretch>
            <a:fillRect/>
          </a:stretch>
        </p:blipFill>
        <p:spPr bwMode="auto">
          <a:xfrm>
            <a:off x="7280095" y="3553262"/>
            <a:ext cx="4804723" cy="268686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7"/>
          <p:cNvSpPr/>
          <p:nvPr/>
        </p:nvSpPr>
        <p:spPr>
          <a:xfrm>
            <a:off x="10559233" y="5499185"/>
            <a:ext cx="1242695" cy="772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18"/>
          <p:cNvSpPr/>
          <p:nvPr/>
        </p:nvSpPr>
        <p:spPr>
          <a:xfrm>
            <a:off x="10219316" y="2382124"/>
            <a:ext cx="1499870" cy="869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0" name="Straight Arrow Connector 19"/>
          <p:cNvCxnSpPr/>
          <p:nvPr/>
        </p:nvCxnSpPr>
        <p:spPr>
          <a:xfrm flipH="1">
            <a:off x="10855591" y="3112459"/>
            <a:ext cx="324989" cy="25946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9"/>
          <p:cNvSpPr>
            <a:spLocks noChangeArrowheads="1"/>
          </p:cNvSpPr>
          <p:nvPr/>
        </p:nvSpPr>
        <p:spPr bwMode="auto">
          <a:xfrm>
            <a:off x="5988818" y="-74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0"/>
          <p:cNvSpPr>
            <a:spLocks noChangeArrowheads="1"/>
          </p:cNvSpPr>
          <p:nvPr/>
        </p:nvSpPr>
        <p:spPr bwMode="auto">
          <a:xfrm>
            <a:off x="5988818" y="-2863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1"/>
          <p:cNvSpPr>
            <a:spLocks noChangeArrowheads="1"/>
          </p:cNvSpPr>
          <p:nvPr/>
        </p:nvSpPr>
        <p:spPr bwMode="auto">
          <a:xfrm>
            <a:off x="5988818" y="31124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2"/>
          <p:cNvSpPr>
            <a:spLocks noChangeArrowheads="1"/>
          </p:cNvSpPr>
          <p:nvPr/>
        </p:nvSpPr>
        <p:spPr bwMode="auto">
          <a:xfrm>
            <a:off x="5988818" y="35696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8928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 y="1078914"/>
            <a:ext cx="11064240" cy="4760278"/>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cs typeface="Times New Roman" panose="02020603050405020304" pitchFamily="18" charset="0"/>
              </a:rPr>
              <a:t>Bunun dışında yorulma analizi     altyapısında Steinberg Methodu kullanıldığı öğrenilmiş ve ne yapıldığının daha iyi anlaşılması için Steinberg  Metodu hakkında bilgi edinilmiştir.</a:t>
            </a:r>
          </a:p>
          <a:p>
            <a:pPr algn="just">
              <a:lnSpc>
                <a:spcPct val="150000"/>
              </a:lnSpc>
              <a:spcAft>
                <a:spcPts val="800"/>
              </a:spcAft>
            </a:pPr>
            <a:r>
              <a:rPr lang="tr-TR" dirty="0" smtClean="0">
                <a:latin typeface="Times New Roman" panose="02020603050405020304" pitchFamily="18" charset="0"/>
                <a:cs typeface="Times New Roman" panose="02020603050405020304" pitchFamily="18" charset="0"/>
              </a:rPr>
              <a:t>Steinberg  </a:t>
            </a:r>
            <a:r>
              <a:rPr lang="tr-TR" dirty="0">
                <a:latin typeface="Times New Roman" panose="02020603050405020304" pitchFamily="18" charset="0"/>
                <a:cs typeface="Times New Roman" panose="02020603050405020304" pitchFamily="18" charset="0"/>
              </a:rPr>
              <a:t>Metodu genellikle elektronik aletlerin ömür hesaplarında kullanılmaktadır. </a:t>
            </a:r>
          </a:p>
          <a:p>
            <a:pPr algn="just">
              <a:lnSpc>
                <a:spcPct val="150000"/>
              </a:lnSpc>
              <a:spcAft>
                <a:spcPts val="800"/>
              </a:spcAft>
            </a:pPr>
            <a:r>
              <a:rPr lang="tr-TR" dirty="0" err="1" smtClean="0">
                <a:latin typeface="Times New Roman" panose="02020603050405020304" pitchFamily="18" charset="0"/>
                <a:ea typeface="Calibri" panose="020F0502020204030204" pitchFamily="34" charset="0"/>
                <a:cs typeface="Times New Roman" panose="02020603050405020304" pitchFamily="18" charset="0"/>
              </a:rPr>
              <a:t>Steinberg’in</a:t>
            </a:r>
            <a:r>
              <a:rPr lang="tr-TR" dirty="0" smtClean="0">
                <a:latin typeface="Times New Roman" panose="02020603050405020304" pitchFamily="18" charset="0"/>
                <a:ea typeface="Calibri" panose="020F0502020204030204" pitchFamily="34" charset="0"/>
                <a:cs typeface="Times New Roman" panose="02020603050405020304" pitchFamily="18" charset="0"/>
              </a:rPr>
              <a:t> </a:t>
            </a:r>
            <a:r>
              <a:rPr lang="tr-TR" dirty="0">
                <a:latin typeface="Times New Roman" panose="02020603050405020304" pitchFamily="18" charset="0"/>
                <a:ea typeface="Calibri" panose="020F0502020204030204" pitchFamily="34" charset="0"/>
                <a:cs typeface="Times New Roman" panose="02020603050405020304" pitchFamily="18" charset="0"/>
              </a:rPr>
              <a:t>yorgunluk modelinin kullanım ömrünü tahmin etmek için uygulanmasının metodolojisini ve sonuçlarını değerlendirmeyi sağlar.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Steinberg'in</a:t>
            </a:r>
            <a:r>
              <a:rPr lang="tr-TR" dirty="0">
                <a:latin typeface="Times New Roman" panose="02020603050405020304" pitchFamily="18" charset="0"/>
                <a:ea typeface="Calibri" panose="020F0502020204030204" pitchFamily="34" charset="0"/>
                <a:cs typeface="Times New Roman" panose="02020603050405020304" pitchFamily="18" charset="0"/>
              </a:rPr>
              <a:t> modeli, sonlu elemanlar analizi (FEA) ile </a:t>
            </a:r>
            <a:r>
              <a:rPr lang="tr-TR" dirty="0" err="1">
                <a:latin typeface="Times New Roman" panose="02020603050405020304" pitchFamily="18" charset="0"/>
                <a:ea typeface="Calibri" panose="020F0502020204030204" pitchFamily="34" charset="0"/>
                <a:cs typeface="Times New Roman" panose="02020603050405020304" pitchFamily="18" charset="0"/>
              </a:rPr>
              <a:t>Steinberg’in</a:t>
            </a:r>
            <a:r>
              <a:rPr lang="tr-TR" dirty="0">
                <a:latin typeface="Times New Roman" panose="02020603050405020304" pitchFamily="18" charset="0"/>
                <a:ea typeface="Calibri" panose="020F0502020204030204" pitchFamily="34" charset="0"/>
                <a:cs typeface="Times New Roman" panose="02020603050405020304" pitchFamily="18" charset="0"/>
              </a:rPr>
              <a:t> üç bant yöntemiyle parametreleri kalibre etme amacı ile karşılaştırılır.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Steinberg’in</a:t>
            </a:r>
            <a:r>
              <a:rPr lang="tr-TR" dirty="0">
                <a:latin typeface="Times New Roman" panose="02020603050405020304" pitchFamily="18" charset="0"/>
                <a:ea typeface="Calibri" panose="020F0502020204030204" pitchFamily="34" charset="0"/>
                <a:cs typeface="Times New Roman" panose="02020603050405020304" pitchFamily="18" charset="0"/>
              </a:rPr>
              <a:t> yaklaşım </a:t>
            </a:r>
            <a:r>
              <a:rPr lang="tr-TR" dirty="0" err="1">
                <a:latin typeface="Times New Roman" panose="02020603050405020304" pitchFamily="18" charset="0"/>
                <a:ea typeface="Calibri" panose="020F0502020204030204" pitchFamily="34" charset="0"/>
                <a:cs typeface="Times New Roman" panose="02020603050405020304" pitchFamily="18" charset="0"/>
              </a:rPr>
              <a:t>ıyaklaşık</a:t>
            </a:r>
            <a:r>
              <a:rPr lang="tr-TR" dirty="0">
                <a:latin typeface="Times New Roman" panose="02020603050405020304" pitchFamily="18" charset="0"/>
                <a:ea typeface="Calibri" panose="020F0502020204030204" pitchFamily="34" charset="0"/>
                <a:cs typeface="Times New Roman" panose="02020603050405020304" pitchFamily="18" charset="0"/>
              </a:rPr>
              <a:t>, ampirik anlamda çalışır çünkü eğilme gerilimi orantılıdır.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tr-TR" dirty="0">
                <a:latin typeface="Times New Roman" panose="02020603050405020304" pitchFamily="18" charset="0"/>
                <a:ea typeface="Calibri" panose="020F0502020204030204" pitchFamily="34" charset="0"/>
                <a:cs typeface="Times New Roman" panose="02020603050405020304" pitchFamily="18" charset="0"/>
              </a:rPr>
              <a:t>göreceli yer değiştirme ile orantılı olan gerinimdir. Kullanıcı daha sonra bileşen için beklenen 3-sigma göreceli yer değiştirmeyi hesaplar ve sonra bu yer değiştirmeyi Steinberg sınır değeriyle karşılaştırır</a:t>
            </a:r>
            <a:r>
              <a:rPr lang="tr-TR" dirty="0" smtClean="0">
                <a:latin typeface="Times New Roman" panose="02020603050405020304" pitchFamily="18" charset="0"/>
                <a:ea typeface="Calibri" panose="020F0502020204030204" pitchFamily="34" charset="0"/>
                <a:cs typeface="Times New Roman" panose="02020603050405020304" pitchFamily="18" charset="0"/>
              </a:rPr>
              <a:t>.</a:t>
            </a:r>
            <a:r>
              <a:rPr lang="tr-TR" b="1" dirty="0" smtClean="0">
                <a:latin typeface="Times New Roman" panose="02020603050405020304" pitchFamily="18" charset="0"/>
                <a:ea typeface="Calibri" panose="020F0502020204030204" pitchFamily="34" charset="0"/>
                <a:cs typeface="Times New Roman" panose="02020603050405020304" pitchFamily="18" charset="0"/>
              </a:rPr>
              <a:t>[1]</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402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40080" y="1294923"/>
            <a:ext cx="1981200" cy="915353"/>
          </a:xfrm>
          <a:prstGeom prst="rect">
            <a:avLst/>
          </a:prstGeom>
        </p:spPr>
      </p:pic>
      <p:sp>
        <p:nvSpPr>
          <p:cNvPr id="3" name="Rectangle 2"/>
          <p:cNvSpPr/>
          <p:nvPr/>
        </p:nvSpPr>
        <p:spPr>
          <a:xfrm>
            <a:off x="2865120" y="875437"/>
            <a:ext cx="9113520" cy="1754326"/>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Denklem, bir parçanın merkezindeki maksimum bağıl yer değiştirmeyi (3σ-RMS) belirler ve üzerine monte edilmiş belirli bir bileşen için rastgele bir titreşim ortamında 20 milyon çevrimlik yorulma ömrü sonucuna </a:t>
            </a:r>
            <a:r>
              <a:rPr lang="tr-TR" dirty="0" smtClean="0">
                <a:latin typeface="Times New Roman" panose="02020603050405020304" pitchFamily="18" charset="0"/>
                <a:ea typeface="Calibri" panose="020F0502020204030204" pitchFamily="34" charset="0"/>
                <a:cs typeface="Times New Roman" panose="02020603050405020304" pitchFamily="18" charset="0"/>
              </a:rPr>
              <a:t>ulaşılır. C katsayısı elektronik alete göre değişen bir katsayıdır. 0.75&lt;C&lt;2.25</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3"/>
          <a:stretch>
            <a:fillRect/>
          </a:stretch>
        </p:blipFill>
        <p:spPr>
          <a:xfrm>
            <a:off x="640080" y="2890733"/>
            <a:ext cx="1981200" cy="661035"/>
          </a:xfrm>
          <a:prstGeom prst="rect">
            <a:avLst/>
          </a:prstGeom>
        </p:spPr>
      </p:pic>
      <p:sp>
        <p:nvSpPr>
          <p:cNvPr id="5" name="Rectangle 4"/>
          <p:cNvSpPr/>
          <p:nvPr/>
        </p:nvSpPr>
        <p:spPr>
          <a:xfrm>
            <a:off x="2834640" y="2781802"/>
            <a:ext cx="8930640" cy="878895"/>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Denklem, </a:t>
            </a:r>
            <a:r>
              <a:rPr lang="tr-TR" dirty="0" err="1">
                <a:latin typeface="Times New Roman" panose="02020603050405020304" pitchFamily="18" charset="0"/>
                <a:ea typeface="Calibri" panose="020F0502020204030204" pitchFamily="34" charset="0"/>
                <a:cs typeface="Times New Roman" panose="02020603050405020304" pitchFamily="18" charset="0"/>
              </a:rPr>
              <a:t>FEA'dan</a:t>
            </a:r>
            <a:r>
              <a:rPr lang="tr-TR" dirty="0">
                <a:latin typeface="Times New Roman" panose="02020603050405020304" pitchFamily="18" charset="0"/>
                <a:ea typeface="Calibri" panose="020F0502020204030204" pitchFamily="34" charset="0"/>
                <a:cs typeface="Times New Roman" panose="02020603050405020304" pitchFamily="18" charset="0"/>
              </a:rPr>
              <a:t> elde edilen maksimum bağıl yer değiştirmenin (Z3σ) 3σ-RMS değerini ve bu değerle ilişkili yorulma ömrü döngü sayısı (N</a:t>
            </a:r>
            <a:r>
              <a:rPr lang="tr-TR" dirty="0" smtClean="0">
                <a:latin typeface="Times New Roman" panose="02020603050405020304" pitchFamily="18" charset="0"/>
                <a:ea typeface="Calibri" panose="020F0502020204030204" pitchFamily="34" charset="0"/>
                <a:cs typeface="Times New Roman" panose="02020603050405020304" pitchFamily="18" charset="0"/>
              </a:rPr>
              <a:t>)</a:t>
            </a:r>
            <a:r>
              <a:rPr lang="tr-TR" b="1" dirty="0" smtClean="0">
                <a:latin typeface="Times New Roman" panose="02020603050405020304" pitchFamily="18" charset="0"/>
                <a:ea typeface="Calibri" panose="020F0502020204030204" pitchFamily="34" charset="0"/>
                <a:cs typeface="Times New Roman" panose="02020603050405020304" pitchFamily="18" charset="0"/>
              </a:rPr>
              <a:t>[2]</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4"/>
          <a:stretch>
            <a:fillRect/>
          </a:stretch>
        </p:blipFill>
        <p:spPr>
          <a:xfrm>
            <a:off x="640080" y="4791074"/>
            <a:ext cx="1981200" cy="771525"/>
          </a:xfrm>
          <a:prstGeom prst="rect">
            <a:avLst/>
          </a:prstGeom>
        </p:spPr>
      </p:pic>
      <p:sp>
        <p:nvSpPr>
          <p:cNvPr id="7" name="Rectangle 6"/>
          <p:cNvSpPr/>
          <p:nvPr/>
        </p:nvSpPr>
        <p:spPr>
          <a:xfrm>
            <a:off x="2834640" y="4120753"/>
            <a:ext cx="9144000" cy="2540888"/>
          </a:xfrm>
          <a:prstGeom prst="rect">
            <a:avLst/>
          </a:prstGeom>
        </p:spPr>
        <p:txBody>
          <a:bodyPr wrap="square">
            <a:spAutoFit/>
          </a:bodyPr>
          <a:lstStyle/>
          <a:p>
            <a:pPr algn="just">
              <a:lnSpc>
                <a:spcPct val="150000"/>
              </a:lnSpc>
            </a:pPr>
            <a:r>
              <a:rPr lang="tr-TR" dirty="0">
                <a:latin typeface="Times New Roman" panose="02020603050405020304" pitchFamily="18" charset="0"/>
                <a:ea typeface="Calibri" panose="020F0502020204030204" pitchFamily="34" charset="0"/>
              </a:rPr>
              <a:t>Denklem farklı mekanik bileşenlere maruz kalan elektronik bileşenlerin birikmiş yorgunluğunu belirler. Titreşim ortamları. Bir PCB üzerine monte edilmiş bir bileşenin bir tarafından maruz kaldığı döngü sayısını (</a:t>
            </a:r>
            <a:r>
              <a:rPr lang="tr-TR" dirty="0" err="1">
                <a:latin typeface="Times New Roman" panose="02020603050405020304" pitchFamily="18" charset="0"/>
                <a:ea typeface="Calibri" panose="020F0502020204030204" pitchFamily="34" charset="0"/>
              </a:rPr>
              <a:t>ni</a:t>
            </a:r>
            <a:r>
              <a:rPr lang="tr-TR" dirty="0">
                <a:latin typeface="Times New Roman" panose="02020603050405020304" pitchFamily="18" charset="0"/>
                <a:ea typeface="Calibri" panose="020F0502020204030204" pitchFamily="34" charset="0"/>
              </a:rPr>
              <a:t>) karşılaştırır. Aynı bileşenin dayanabileceği döngü sayısı (</a:t>
            </a:r>
            <a:r>
              <a:rPr lang="tr-TR" dirty="0" err="1">
                <a:latin typeface="Times New Roman" panose="02020603050405020304" pitchFamily="18" charset="0"/>
                <a:ea typeface="Calibri" panose="020F0502020204030204" pitchFamily="34" charset="0"/>
              </a:rPr>
              <a:t>Ni</a:t>
            </a:r>
            <a:r>
              <a:rPr lang="tr-TR" dirty="0">
                <a:latin typeface="Times New Roman" panose="02020603050405020304" pitchFamily="18" charset="0"/>
                <a:ea typeface="Calibri" panose="020F0502020204030204" pitchFamily="34" charset="0"/>
              </a:rPr>
              <a:t>) ile belirli mekanik ortam aynı ortam. Daha sonra, toplam yorulma hasarını elde etmek için her bir bölüntü eklenir. Standartları Avrupa uzay projeleri, uzaydaki belirsizlikleri dikkate almak için 4 güvenlik faktörünün uygulanmasını önermektedir.</a:t>
            </a:r>
            <a:endParaRPr lang="tr-TR" dirty="0"/>
          </a:p>
        </p:txBody>
      </p:sp>
    </p:spTree>
    <p:extLst>
      <p:ext uri="{BB962C8B-B14F-4D97-AF65-F5344CB8AC3E}">
        <p14:creationId xmlns:p14="http://schemas.microsoft.com/office/powerpoint/2010/main" val="865492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9240" y="883920"/>
            <a:ext cx="8763000" cy="2215991"/>
          </a:xfrm>
          <a:prstGeom prst="rect">
            <a:avLst/>
          </a:prstGeom>
          <a:noFill/>
        </p:spPr>
        <p:txBody>
          <a:bodyPr wrap="square" rtlCol="0">
            <a:spAutoFit/>
          </a:bodyPr>
          <a:lstStyle/>
          <a:p>
            <a:pPr algn="ctr">
              <a:lnSpc>
                <a:spcPct val="150000"/>
              </a:lnSpc>
            </a:pPr>
            <a:r>
              <a:rPr lang="tr-TR" b="1" dirty="0">
                <a:latin typeface="Times New Roman" panose="02020603050405020304" pitchFamily="18" charset="0"/>
                <a:ea typeface="Calibri" panose="020F0502020204030204" pitchFamily="34" charset="0"/>
                <a:cs typeface="Times New Roman" panose="02020603050405020304" pitchFamily="18" charset="0"/>
              </a:rPr>
              <a:t> </a:t>
            </a:r>
            <a:r>
              <a:rPr lang="tr-TR" sz="2000" b="1" dirty="0">
                <a:latin typeface="Times New Roman" panose="02020603050405020304" pitchFamily="18" charset="0"/>
                <a:ea typeface="Calibri" panose="020F0502020204030204" pitchFamily="34" charset="0"/>
                <a:cs typeface="Times New Roman" panose="02020603050405020304" pitchFamily="18" charset="0"/>
              </a:rPr>
              <a:t>SERT LEHİM </a:t>
            </a:r>
            <a:r>
              <a:rPr lang="tr-TR" sz="2000" b="1" dirty="0" smtClean="0">
                <a:latin typeface="Times New Roman" panose="02020603050405020304" pitchFamily="18" charset="0"/>
                <a:ea typeface="Calibri" panose="020F0502020204030204" pitchFamily="34" charset="0"/>
                <a:cs typeface="Times New Roman" panose="02020603050405020304" pitchFamily="18" charset="0"/>
              </a:rPr>
              <a:t>VE DOLGU MALZEMELERİ</a:t>
            </a:r>
          </a:p>
          <a:p>
            <a:pPr algn="ctr">
              <a:lnSpc>
                <a:spcPct val="150000"/>
              </a:lnSpc>
            </a:pPr>
            <a:endParaRPr lang="tr-TR"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tr-TR" dirty="0" smtClean="0">
                <a:latin typeface="Times New Roman" panose="02020603050405020304" pitchFamily="18" charset="0"/>
                <a:cs typeface="Times New Roman" panose="02020603050405020304" pitchFamily="18" charset="0"/>
              </a:rPr>
              <a:t>İsmail Bey’in 2 6063 plakanın dolgu malzemesi olarak 4047 kullanıldığı  literatürde bunun dışında daha iyi özellikte dolgu malzemesi olup olmadığını araştırmamı istemesi üzerine sert lehim ve dolgu malzemeleri üzerine çalışıldı.</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77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030" y="3315621"/>
            <a:ext cx="5200650" cy="3345815"/>
          </a:xfrm>
          <a:prstGeom prst="rect">
            <a:avLst/>
          </a:prstGeom>
        </p:spPr>
      </p:pic>
      <p:sp>
        <p:nvSpPr>
          <p:cNvPr id="2" name="Rectangle 1"/>
          <p:cNvSpPr/>
          <p:nvPr/>
        </p:nvSpPr>
        <p:spPr>
          <a:xfrm>
            <a:off x="209550" y="747386"/>
            <a:ext cx="6096000" cy="5180905"/>
          </a:xfrm>
          <a:prstGeom prst="rect">
            <a:avLst/>
          </a:prstGeom>
        </p:spPr>
        <p:txBody>
          <a:bodyPr>
            <a:spAutoFit/>
          </a:bodyPr>
          <a:lstStyle/>
          <a:p>
            <a:pPr algn="just">
              <a:lnSpc>
                <a:spcPct val="150000"/>
              </a:lnSpc>
              <a:spcAft>
                <a:spcPts val="800"/>
              </a:spcAft>
            </a:pPr>
            <a:r>
              <a:rPr lang="tr-TR" sz="2000" b="1" dirty="0" smtClean="0">
                <a:latin typeface="Times New Roman" panose="02020603050405020304" pitchFamily="18" charset="0"/>
                <a:ea typeface="Calibri" panose="020F0502020204030204" pitchFamily="34" charset="0"/>
                <a:cs typeface="Times New Roman" panose="02020603050405020304" pitchFamily="18" charset="0"/>
              </a:rPr>
              <a:t> SERT LEHİM </a:t>
            </a:r>
          </a:p>
          <a:p>
            <a:pPr algn="just">
              <a:lnSpc>
                <a:spcPct val="150000"/>
              </a:lnSpc>
              <a:spcAft>
                <a:spcPts val="800"/>
              </a:spcAft>
            </a:pPr>
            <a:r>
              <a:rPr lang="tr-TR" dirty="0" smtClean="0">
                <a:latin typeface="Times New Roman" panose="02020603050405020304" pitchFamily="18" charset="0"/>
                <a:ea typeface="Calibri" panose="020F0502020204030204" pitchFamily="34" charset="0"/>
                <a:cs typeface="Times New Roman" panose="02020603050405020304" pitchFamily="18" charset="0"/>
              </a:rPr>
              <a:t>Ergime </a:t>
            </a:r>
            <a:r>
              <a:rPr lang="tr-TR" dirty="0">
                <a:latin typeface="Times New Roman" panose="02020603050405020304" pitchFamily="18" charset="0"/>
                <a:ea typeface="Calibri" panose="020F0502020204030204" pitchFamily="34" charset="0"/>
                <a:cs typeface="Times New Roman" panose="02020603050405020304" pitchFamily="18" charset="0"/>
              </a:rPr>
              <a:t>sıcaklıkları 450</a:t>
            </a:r>
            <a:r>
              <a:rPr lang="tr-TR"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tr-TR" dirty="0">
                <a:latin typeface="Times New Roman" panose="02020603050405020304" pitchFamily="18" charset="0"/>
                <a:ea typeface="Calibri" panose="020F0502020204030204" pitchFamily="34" charset="0"/>
                <a:cs typeface="Times New Roman" panose="02020603050405020304" pitchFamily="18" charset="0"/>
              </a:rPr>
              <a:t>C…..1100 </a:t>
            </a:r>
            <a:r>
              <a:rPr lang="tr-TR"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tr-TR" dirty="0">
                <a:latin typeface="Times New Roman" panose="02020603050405020304" pitchFamily="18" charset="0"/>
                <a:ea typeface="Calibri" panose="020F0502020204030204" pitchFamily="34" charset="0"/>
                <a:cs typeface="Times New Roman" panose="02020603050405020304" pitchFamily="18" charset="0"/>
              </a:rPr>
              <a:t>C arasındadır. Yumuşak lehime göre çok daha büyük kuvvetlerin taşınmasında kullanılır. Genel makina konstrüksiyonunda en çok kullanılan lehim grubudur. </a:t>
            </a:r>
            <a:r>
              <a:rPr lang="tr-TR" dirty="0" smtClean="0">
                <a:latin typeface="Times New Roman" panose="02020603050405020304" pitchFamily="18" charset="0"/>
                <a:ea typeface="Calibri" panose="020F0502020204030204" pitchFamily="34" charset="0"/>
                <a:cs typeface="Times New Roman" panose="02020603050405020304" pitchFamily="18" charset="0"/>
              </a:rPr>
              <a:t>Sert lehimleme</a:t>
            </a:r>
            <a:r>
              <a:rPr lang="tr-TR" spc="-5" dirty="0">
                <a:latin typeface="Times New Roman" panose="02020603050405020304" pitchFamily="18" charset="0"/>
                <a:ea typeface="Calibri" panose="020F0502020204030204" pitchFamily="34" charset="0"/>
                <a:cs typeface="Times New Roman" panose="02020603050405020304" pitchFamily="18" charset="0"/>
              </a:rPr>
              <a:t> iki metalin bir üçüncü dolgu metalle birbirlerine birleştirilmesi metodudur. Birleştirme prosesi, birbirine sıkı geçmiş veya </a:t>
            </a:r>
            <a:r>
              <a:rPr lang="tr-TR" spc="-5" dirty="0" err="1">
                <a:latin typeface="Times New Roman" panose="02020603050405020304" pitchFamily="18" charset="0"/>
                <a:ea typeface="Calibri" panose="020F0502020204030204" pitchFamily="34" charset="0"/>
                <a:cs typeface="Times New Roman" panose="02020603050405020304" pitchFamily="18" charset="0"/>
              </a:rPr>
              <a:t>punta</a:t>
            </a:r>
            <a:r>
              <a:rPr lang="tr-TR" spc="-5" dirty="0">
                <a:latin typeface="Times New Roman" panose="02020603050405020304" pitchFamily="18" charset="0"/>
                <a:ea typeface="Calibri" panose="020F0502020204030204" pitchFamily="34" charset="0"/>
                <a:cs typeface="Times New Roman" panose="02020603050405020304" pitchFamily="18" charset="0"/>
              </a:rPr>
              <a:t> kaynak ile birleştirilmiş ana iki metal ve bağlantı noktasına yerleştirilmiş ergime sıcaklığı ana metallerden daha düşük olan üçüncü dolgu metal sisteminin, dolgu metalinin ergime sıcaklığının üzerine çıkarılması ile gerçekleştirilir. Böylece dolgu metali ergiyecek ve </a:t>
            </a:r>
            <a:r>
              <a:rPr lang="tr-TR" spc="-5" dirty="0" err="1">
                <a:latin typeface="Times New Roman" panose="02020603050405020304" pitchFamily="18" charset="0"/>
                <a:ea typeface="Calibri" panose="020F0502020204030204" pitchFamily="34" charset="0"/>
                <a:cs typeface="Times New Roman" panose="02020603050405020304" pitchFamily="18" charset="0"/>
              </a:rPr>
              <a:t>kapiler</a:t>
            </a:r>
            <a:r>
              <a:rPr lang="tr-TR" spc="-5" dirty="0">
                <a:latin typeface="Times New Roman" panose="02020603050405020304" pitchFamily="18" charset="0"/>
                <a:ea typeface="Calibri" panose="020F0502020204030204" pitchFamily="34" charset="0"/>
                <a:cs typeface="Times New Roman" panose="02020603050405020304" pitchFamily="18" charset="0"/>
              </a:rPr>
              <a:t> etki ile ana malzemelerin bağlantı bölgesindeki boşluklara dolacaktır</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3"/>
          <p:cNvPicPr>
            <a:picLocks noChangeAspect="1"/>
          </p:cNvPicPr>
          <p:nvPr/>
        </p:nvPicPr>
        <p:blipFill rotWithShape="1">
          <a:blip r:embed="rId3"/>
          <a:srcRect t="22609"/>
          <a:stretch/>
        </p:blipFill>
        <p:spPr>
          <a:xfrm>
            <a:off x="6305550" y="747386"/>
            <a:ext cx="4117521" cy="3131498"/>
          </a:xfrm>
          <a:prstGeom prst="rect">
            <a:avLst/>
          </a:prstGeom>
        </p:spPr>
      </p:pic>
    </p:spTree>
    <p:extLst>
      <p:ext uri="{BB962C8B-B14F-4D97-AF65-F5344CB8AC3E}">
        <p14:creationId xmlns:p14="http://schemas.microsoft.com/office/powerpoint/2010/main" val="3344445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3080" y="472385"/>
            <a:ext cx="6096000" cy="6519734"/>
          </a:xfrm>
          <a:prstGeom prst="rect">
            <a:avLst/>
          </a:prstGeom>
        </p:spPr>
        <p:txBody>
          <a:bodyPr>
            <a:spAutoFit/>
          </a:bodyPr>
          <a:lstStyle/>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Sert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lehimlenen</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birleşimler daha güçlüdür. Dikkate değer şoklara ve titreşimlere dayanabilir. Yüksek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süneklik</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sağlar.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İki farklı malzemenin birleştirilmesine uygundur.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Genellikle tek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operasyonluk</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bir prosestir.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Döküm malzeme ile dövme malzemenin birleştirilmesi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Gözenekli parçaların birleştirilmesi için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uygundur.</a:t>
            </a:r>
            <a:r>
              <a:rPr lang="tr-TR" sz="1600" dirty="0">
                <a:latin typeface="Calibri" panose="020F0502020204030204" pitchFamily="34"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Yüzey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gerilim oluşturmaz.</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Çok düşük üretim toleranslarında çalışabilme imkanı sağlar.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Sert lehim çarpılma, aşırı ısınma veya ana metalin ergimesi gibi sorunları çözer.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Birim maliyeti düşük ürünler elde edilir.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Otomasyona kolayca adapte edilebilir.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Sert lehimden sonra parça temizliği gerektirmez</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r>
              <a:rPr lang="tr-TR"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449580"/>
            <a:ext cx="4407639" cy="272034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399" y="3732252"/>
            <a:ext cx="4434840" cy="2737128"/>
          </a:xfrm>
          <a:prstGeom prst="rect">
            <a:avLst/>
          </a:prstGeom>
        </p:spPr>
      </p:pic>
    </p:spTree>
    <p:extLst>
      <p:ext uri="{BB962C8B-B14F-4D97-AF65-F5344CB8AC3E}">
        <p14:creationId xmlns:p14="http://schemas.microsoft.com/office/powerpoint/2010/main" val="2047287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788050"/>
            <a:ext cx="11765280" cy="5283498"/>
          </a:xfrm>
          <a:prstGeom prst="rect">
            <a:avLst/>
          </a:prstGeom>
        </p:spPr>
        <p:txBody>
          <a:bodyPr wrap="square">
            <a:spAutoFit/>
          </a:bodyPr>
          <a:lstStyle/>
          <a:p>
            <a:pPr algn="just">
              <a:lnSpc>
                <a:spcPct val="150000"/>
              </a:lnSpc>
              <a:spcAft>
                <a:spcPts val="800"/>
              </a:spcAft>
            </a:pPr>
            <a:r>
              <a:rPr lang="tr-TR"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Dolgu Metali Seçimi:</a:t>
            </a:r>
            <a:endParaRPr lang="tr-TR"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Uygun dolgu metali seçiminin doğru olarak yapılması kaynak bölgesinin servis ömrü üzerinde büyük etkiye sahiptir</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tr-TR" b="1" dirty="0">
                <a:latin typeface="Times New Roman" panose="02020603050405020304" pitchFamily="18" charset="0"/>
                <a:cs typeface="Times New Roman" panose="02020603050405020304" pitchFamily="18" charset="0"/>
              </a:rPr>
              <a:t>Çatlak Oluşumu</a:t>
            </a: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Isıl işlem uygulanamayan alüminyum alaşımları genellikle ana metal ile aynı kimyasal analize sahip dolgu malzemeleri ile kaynak edilebilir. Isıl işlem uygulanabilen alüminyum alaşımları ise </a:t>
            </a:r>
            <a:r>
              <a:rPr lang="tr-TR" dirty="0" err="1">
                <a:latin typeface="Times New Roman" panose="02020603050405020304" pitchFamily="18" charset="0"/>
                <a:cs typeface="Times New Roman" panose="02020603050405020304" pitchFamily="18" charset="0"/>
              </a:rPr>
              <a:t>metalurjik</a:t>
            </a:r>
            <a:r>
              <a:rPr lang="tr-TR" dirty="0">
                <a:latin typeface="Times New Roman" panose="02020603050405020304" pitchFamily="18" charset="0"/>
                <a:cs typeface="Times New Roman" panose="02020603050405020304" pitchFamily="18" charset="0"/>
              </a:rPr>
              <a:t> açıdan daha karmaşık bir yapıya sahiptir ve kaynak dikişinin soğuma çevrimi sırasında "</a:t>
            </a:r>
            <a:r>
              <a:rPr lang="tr-TR" b="1" dirty="0">
                <a:latin typeface="Times New Roman" panose="02020603050405020304" pitchFamily="18" charset="0"/>
                <a:cs typeface="Times New Roman" panose="02020603050405020304" pitchFamily="18" charset="0"/>
              </a:rPr>
              <a:t>Sıcak Çatlak</a:t>
            </a:r>
            <a:r>
              <a:rPr lang="tr-TR" dirty="0">
                <a:latin typeface="Times New Roman" panose="02020603050405020304" pitchFamily="18" charset="0"/>
                <a:cs typeface="Times New Roman" panose="02020603050405020304" pitchFamily="18" charset="0"/>
              </a:rPr>
              <a:t>" oluşumu konusunda hassasiyet gösterirler. Isıl işlem uygulana- bilen alüminyum alaşımlarının kaynağında genellikle ana malzemeninkinden daha düşük ergime sıcaklığına sahip ve dayanımları ana malzemeninki ile aynı ya da daha düşük olan örneğin 4043 (577°C) veya 4145 (510°C) türü dolgu malzemeleri kullanılır</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lnSpc>
                <a:spcPct val="150000"/>
              </a:lnSpc>
            </a:pPr>
            <a:r>
              <a:rPr lang="tr-TR" b="1" dirty="0">
                <a:latin typeface="Times New Roman" panose="02020603050405020304" pitchFamily="18" charset="0"/>
                <a:cs typeface="Times New Roman" panose="02020603050405020304" pitchFamily="18" charset="0"/>
              </a:rPr>
              <a:t>Çekme ve Kesme Dayanımı</a:t>
            </a: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Genellikle, çeşitli dolgu malzemeleri, kaynak edildikleri halleri ile kabul edilebilir minimum mekanik özellikleri sağlamaya uygundur</a:t>
            </a: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6714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08" y="777240"/>
            <a:ext cx="428230" cy="5355312"/>
          </a:xfrm>
          <a:prstGeom prst="rect">
            <a:avLst/>
          </a:prstGeom>
          <a:solidFill>
            <a:schemeClr val="accent1"/>
          </a:solidFill>
        </p:spPr>
        <p:txBody>
          <a:bodyPr wrap="square" rtlCol="0">
            <a:spAutoFit/>
          </a:bodyPr>
          <a:lstStyle/>
          <a:p>
            <a:pPr algn="r"/>
            <a:r>
              <a:rPr lang="tr-TR" b="1" dirty="0" smtClean="0">
                <a:solidFill>
                  <a:schemeClr val="bg1"/>
                </a:solidFill>
                <a:latin typeface="Times New Roman" panose="02020603050405020304" pitchFamily="18" charset="0"/>
                <a:cs typeface="Times New Roman" panose="02020603050405020304" pitchFamily="18" charset="0"/>
              </a:rPr>
              <a:t>DOLGU</a:t>
            </a:r>
          </a:p>
          <a:p>
            <a:pPr algn="r"/>
            <a:r>
              <a:rPr lang="tr-TR" b="1" dirty="0" smtClean="0">
                <a:solidFill>
                  <a:schemeClr val="bg1"/>
                </a:solidFill>
                <a:latin typeface="Times New Roman" panose="02020603050405020304" pitchFamily="18" charset="0"/>
                <a:cs typeface="Times New Roman" panose="02020603050405020304" pitchFamily="18" charset="0"/>
              </a:rPr>
              <a:t> METAL</a:t>
            </a:r>
          </a:p>
          <a:p>
            <a:pPr algn="r"/>
            <a:r>
              <a:rPr lang="tr-TR" b="1" dirty="0" smtClean="0">
                <a:solidFill>
                  <a:schemeClr val="bg1"/>
                </a:solidFill>
                <a:latin typeface="Times New Roman" panose="02020603050405020304" pitchFamily="18" charset="0"/>
                <a:cs typeface="Times New Roman" panose="02020603050405020304" pitchFamily="18" charset="0"/>
              </a:rPr>
              <a:t>İ </a:t>
            </a:r>
          </a:p>
          <a:p>
            <a:pPr algn="r"/>
            <a:endParaRPr lang="tr-TR" b="1" dirty="0">
              <a:solidFill>
                <a:schemeClr val="bg1"/>
              </a:solidFill>
              <a:latin typeface="Times New Roman" panose="02020603050405020304" pitchFamily="18" charset="0"/>
              <a:cs typeface="Times New Roman" panose="02020603050405020304" pitchFamily="18" charset="0"/>
            </a:endParaRPr>
          </a:p>
          <a:p>
            <a:pPr algn="r"/>
            <a:r>
              <a:rPr lang="tr-TR" b="1" dirty="0" smtClean="0">
                <a:solidFill>
                  <a:schemeClr val="bg1"/>
                </a:solidFill>
                <a:latin typeface="Times New Roman" panose="02020603050405020304" pitchFamily="18" charset="0"/>
                <a:cs typeface="Times New Roman" panose="02020603050405020304" pitchFamily="18" charset="0"/>
              </a:rPr>
              <a:t>SEÇ  İ Mİ </a:t>
            </a:r>
            <a:endParaRPr lang="tr-TR" b="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01108" y="0"/>
            <a:ext cx="10502103" cy="6858000"/>
          </a:xfrm>
          <a:prstGeom prst="rect">
            <a:avLst/>
          </a:prstGeom>
        </p:spPr>
      </p:pic>
      <p:sp>
        <p:nvSpPr>
          <p:cNvPr id="4" name="Rectangle 3"/>
          <p:cNvSpPr/>
          <p:nvPr/>
        </p:nvSpPr>
        <p:spPr>
          <a:xfrm>
            <a:off x="8001000" y="0"/>
            <a:ext cx="495300" cy="3238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4"/>
          <p:cNvSpPr/>
          <p:nvPr/>
        </p:nvSpPr>
        <p:spPr>
          <a:xfrm>
            <a:off x="601108" y="2228850"/>
            <a:ext cx="8428592" cy="647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5"/>
          <p:cNvSpPr/>
          <p:nvPr/>
        </p:nvSpPr>
        <p:spPr>
          <a:xfrm>
            <a:off x="7974805" y="2228850"/>
            <a:ext cx="557213" cy="6477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p:cNvSpPr/>
          <p:nvPr/>
        </p:nvSpPr>
        <p:spPr>
          <a:xfrm>
            <a:off x="7025640" y="3992880"/>
            <a:ext cx="2087880" cy="272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19146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760" y="594360"/>
            <a:ext cx="10500360" cy="3416320"/>
          </a:xfrm>
          <a:prstGeom prst="rect">
            <a:avLst/>
          </a:prstGeom>
          <a:noFill/>
        </p:spPr>
        <p:txBody>
          <a:bodyPr wrap="square" rtlCol="0">
            <a:spAutoFit/>
          </a:bodyPr>
          <a:lstStyle/>
          <a:p>
            <a:r>
              <a:rPr lang="tr-TR" dirty="0" smtClean="0"/>
              <a:t>Bu kartta </a:t>
            </a:r>
            <a:r>
              <a:rPr lang="tr-TR" dirty="0" err="1" smtClean="0"/>
              <a:t>lehimlenecek</a:t>
            </a:r>
            <a:r>
              <a:rPr lang="tr-TR" dirty="0" smtClean="0"/>
              <a:t> 2 ayrı </a:t>
            </a:r>
            <a:r>
              <a:rPr lang="tr-TR" dirty="0" err="1" smtClean="0"/>
              <a:t>aliminyum</a:t>
            </a:r>
            <a:r>
              <a:rPr lang="tr-TR" dirty="0" smtClean="0"/>
              <a:t> </a:t>
            </a:r>
            <a:r>
              <a:rPr lang="tr-TR" dirty="0" err="1" smtClean="0"/>
              <a:t>seçilirek</a:t>
            </a:r>
            <a:r>
              <a:rPr lang="tr-TR" dirty="0" smtClean="0"/>
              <a:t> kesişme noktaları </a:t>
            </a:r>
            <a:r>
              <a:rPr lang="tr-TR" dirty="0" err="1" smtClean="0"/>
              <a:t>bukunur</a:t>
            </a:r>
            <a:r>
              <a:rPr lang="tr-TR" dirty="0" smtClean="0"/>
              <a:t>.</a:t>
            </a:r>
          </a:p>
          <a:p>
            <a:r>
              <a:rPr lang="tr-TR" dirty="0" err="1" smtClean="0"/>
              <a:t>Keşisen</a:t>
            </a:r>
            <a:r>
              <a:rPr lang="tr-TR" dirty="0" smtClean="0"/>
              <a:t> yerin sağında yer alan dolgu metalleri </a:t>
            </a:r>
            <a:r>
              <a:rPr lang="tr-TR" dirty="0"/>
              <a:t>sırasıyla incelenir </a:t>
            </a:r>
            <a:r>
              <a:rPr lang="tr-TR" dirty="0" smtClean="0"/>
              <a:t>ve</a:t>
            </a:r>
          </a:p>
          <a:p>
            <a:r>
              <a:rPr lang="tr-TR" dirty="0" smtClean="0"/>
              <a:t>W :</a:t>
            </a:r>
            <a:r>
              <a:rPr lang="tr-TR" dirty="0" err="1" smtClean="0"/>
              <a:t>Ease</a:t>
            </a:r>
            <a:r>
              <a:rPr lang="tr-TR" dirty="0" smtClean="0"/>
              <a:t> </a:t>
            </a:r>
            <a:r>
              <a:rPr lang="tr-TR" dirty="0"/>
              <a:t>of </a:t>
            </a:r>
            <a:r>
              <a:rPr lang="tr-TR" dirty="0" err="1"/>
              <a:t>W</a:t>
            </a:r>
            <a:r>
              <a:rPr lang="tr-TR" dirty="0" err="1" smtClean="0"/>
              <a:t>elding</a:t>
            </a:r>
            <a:r>
              <a:rPr lang="tr-TR" dirty="0" smtClean="0"/>
              <a:t> </a:t>
            </a:r>
          </a:p>
          <a:p>
            <a:r>
              <a:rPr lang="tr-TR" dirty="0" smtClean="0"/>
              <a:t>S :</a:t>
            </a:r>
            <a:r>
              <a:rPr lang="tr-TR" dirty="0" err="1" smtClean="0"/>
              <a:t>Strength</a:t>
            </a:r>
            <a:r>
              <a:rPr lang="tr-TR" dirty="0" smtClean="0"/>
              <a:t> </a:t>
            </a:r>
            <a:r>
              <a:rPr lang="tr-TR" dirty="0"/>
              <a:t>of </a:t>
            </a:r>
            <a:r>
              <a:rPr lang="tr-TR" dirty="0" err="1" smtClean="0"/>
              <a:t>Welded</a:t>
            </a:r>
            <a:r>
              <a:rPr lang="tr-TR" dirty="0" smtClean="0"/>
              <a:t> </a:t>
            </a:r>
            <a:r>
              <a:rPr lang="tr-TR" dirty="0" err="1" smtClean="0"/>
              <a:t>Joint</a:t>
            </a:r>
            <a:r>
              <a:rPr lang="tr-TR" dirty="0" smtClean="0"/>
              <a:t> </a:t>
            </a:r>
          </a:p>
          <a:p>
            <a:r>
              <a:rPr lang="tr-TR" dirty="0" smtClean="0"/>
              <a:t>D :</a:t>
            </a:r>
            <a:r>
              <a:rPr lang="en-US" dirty="0" smtClean="0"/>
              <a:t>Ductility </a:t>
            </a:r>
            <a:endParaRPr lang="tr-TR" dirty="0"/>
          </a:p>
          <a:p>
            <a:r>
              <a:rPr lang="tr-TR" dirty="0" smtClean="0"/>
              <a:t>C :</a:t>
            </a:r>
            <a:r>
              <a:rPr lang="tr-TR" dirty="0" err="1" smtClean="0"/>
              <a:t>Corrosion</a:t>
            </a:r>
            <a:r>
              <a:rPr lang="tr-TR" dirty="0" smtClean="0"/>
              <a:t> </a:t>
            </a:r>
            <a:r>
              <a:rPr lang="tr-TR" dirty="0" err="1" smtClean="0"/>
              <a:t>Resistance</a:t>
            </a:r>
            <a:r>
              <a:rPr lang="tr-TR" dirty="0" smtClean="0"/>
              <a:t> </a:t>
            </a:r>
          </a:p>
          <a:p>
            <a:r>
              <a:rPr lang="tr-TR" dirty="0" smtClean="0"/>
              <a:t>T :</a:t>
            </a:r>
            <a:r>
              <a:rPr lang="tr-TR" dirty="0" err="1"/>
              <a:t>S</a:t>
            </a:r>
            <a:r>
              <a:rPr lang="tr-TR" dirty="0" err="1" smtClean="0"/>
              <a:t>ustained</a:t>
            </a:r>
            <a:r>
              <a:rPr lang="tr-TR" dirty="0" smtClean="0"/>
              <a:t> </a:t>
            </a:r>
            <a:r>
              <a:rPr lang="tr-TR" dirty="0" err="1" smtClean="0"/>
              <a:t>Temperatures</a:t>
            </a:r>
            <a:r>
              <a:rPr lang="tr-TR" dirty="0" smtClean="0"/>
              <a:t> </a:t>
            </a:r>
          </a:p>
          <a:p>
            <a:r>
              <a:rPr lang="tr-TR" dirty="0" smtClean="0"/>
              <a:t>M : </a:t>
            </a:r>
            <a:r>
              <a:rPr lang="tr-TR" dirty="0" err="1" smtClean="0"/>
              <a:t>Color</a:t>
            </a:r>
            <a:r>
              <a:rPr lang="tr-TR" dirty="0" smtClean="0"/>
              <a:t> </a:t>
            </a:r>
            <a:r>
              <a:rPr lang="tr-TR" dirty="0" err="1" smtClean="0"/>
              <a:t>Match</a:t>
            </a:r>
            <a:r>
              <a:rPr lang="tr-TR" dirty="0" smtClean="0"/>
              <a:t> ;</a:t>
            </a:r>
          </a:p>
          <a:p>
            <a:r>
              <a:rPr lang="tr-TR" dirty="0" smtClean="0"/>
              <a:t>olmak üzere  A B C D olarak </a:t>
            </a:r>
            <a:r>
              <a:rPr lang="tr-TR" dirty="0" err="1" smtClean="0"/>
              <a:t>skalandırılır</a:t>
            </a:r>
            <a:r>
              <a:rPr lang="tr-TR" dirty="0" smtClean="0"/>
              <a:t>.</a:t>
            </a:r>
          </a:p>
          <a:p>
            <a:r>
              <a:rPr lang="tr-TR" dirty="0" smtClean="0"/>
              <a:t>Ve dolgu metalinden istediğimiz öncelik sırasına göre </a:t>
            </a:r>
            <a:r>
              <a:rPr lang="tr-TR" dirty="0" err="1" smtClean="0"/>
              <a:t>notlandırılır</a:t>
            </a:r>
            <a:r>
              <a:rPr lang="tr-TR" dirty="0" smtClean="0"/>
              <a:t>.</a:t>
            </a:r>
          </a:p>
          <a:p>
            <a:r>
              <a:rPr lang="tr-TR" dirty="0" smtClean="0"/>
              <a:t>Örneğin S parametresi ilk önceliğimiz ise aynı özellikte S parametresi A olan dolgu metaline bakılmalı ve tercih edilmelidir.</a:t>
            </a:r>
            <a:endParaRPr lang="tr-TR" dirty="0"/>
          </a:p>
        </p:txBody>
      </p:sp>
      <p:pic>
        <p:nvPicPr>
          <p:cNvPr id="3" name="Picture 2"/>
          <p:cNvPicPr>
            <a:picLocks noChangeAspect="1"/>
          </p:cNvPicPr>
          <p:nvPr/>
        </p:nvPicPr>
        <p:blipFill>
          <a:blip r:embed="rId2"/>
          <a:stretch>
            <a:fillRect/>
          </a:stretch>
        </p:blipFill>
        <p:spPr>
          <a:xfrm>
            <a:off x="1244009" y="4010680"/>
            <a:ext cx="4619625" cy="2705100"/>
          </a:xfrm>
          <a:prstGeom prst="rect">
            <a:avLst/>
          </a:prstGeom>
        </p:spPr>
      </p:pic>
      <p:sp>
        <p:nvSpPr>
          <p:cNvPr id="5" name="TextBox 4"/>
          <p:cNvSpPr txBox="1"/>
          <p:nvPr/>
        </p:nvSpPr>
        <p:spPr>
          <a:xfrm>
            <a:off x="6292962" y="4278317"/>
            <a:ext cx="4905829" cy="2169825"/>
          </a:xfrm>
          <a:prstGeom prst="rect">
            <a:avLst/>
          </a:prstGeom>
          <a:noFill/>
        </p:spPr>
        <p:txBody>
          <a:bodyPr wrap="square" rtlCol="0">
            <a:spAutoFit/>
          </a:bodyPr>
          <a:lstStyle/>
          <a:p>
            <a:pPr>
              <a:lnSpc>
                <a:spcPct val="150000"/>
              </a:lnSpc>
            </a:pPr>
            <a:r>
              <a:rPr lang="tr-TR" dirty="0" smtClean="0">
                <a:latin typeface="Times New Roman" panose="02020603050405020304" pitchFamily="18" charset="0"/>
                <a:cs typeface="Times New Roman" panose="02020603050405020304" pitchFamily="18" charset="0"/>
              </a:rPr>
              <a:t>4047 dolgu malzemesi kullandığımız için ona en yakın özellikteki dolgu metalinin 4643 olduğu görülmektedir. Fakat yine de bir sonraki slaytlarda  tüm dolgu metalleri karşılaştırılacaktır. Bu karşılaştırmasının sonucunda karar verilmelidir.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605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4" y="553562"/>
            <a:ext cx="9579429" cy="5493812"/>
          </a:xfrm>
          <a:prstGeom prst="rect">
            <a:avLst/>
          </a:prstGeom>
        </p:spPr>
        <p:txBody>
          <a:bodyPr wrap="square">
            <a:spAutoFit/>
          </a:bodyPr>
          <a:lstStyle/>
          <a:p>
            <a:pPr>
              <a:lnSpc>
                <a:spcPct val="150000"/>
              </a:lnSpc>
            </a:pPr>
            <a:r>
              <a:rPr lang="tr-TR" sz="2000" b="1" dirty="0" smtClean="0"/>
              <a:t>4643 DOLGU METALİ  </a:t>
            </a:r>
          </a:p>
          <a:p>
            <a:pPr algn="just">
              <a:lnSpc>
                <a:spcPct val="150000"/>
              </a:lnSpc>
            </a:pPr>
            <a:r>
              <a:rPr lang="tr-TR" dirty="0"/>
              <a:t>A</a:t>
            </a:r>
            <a:r>
              <a:rPr lang="tr-TR" dirty="0" smtClean="0"/>
              <a:t>laşım 4643 için, belirli alüminyum alaşımların ağır bölümlerinin kaynak dolgu metalidir.</a:t>
            </a:r>
          </a:p>
          <a:p>
            <a:pPr algn="just">
              <a:lnSpc>
                <a:spcPct val="150000"/>
              </a:lnSpc>
            </a:pPr>
            <a:r>
              <a:rPr lang="tr-TR" dirty="0" smtClean="0"/>
              <a:t>Çoklu kaynak geçişleri kullanıldığında ve baz metalinin havuz içerisinde seyreltilmesi işlemleri</a:t>
            </a:r>
          </a:p>
          <a:p>
            <a:pPr algn="just">
              <a:lnSpc>
                <a:spcPct val="150000"/>
              </a:lnSpc>
            </a:pPr>
            <a:r>
              <a:rPr lang="tr-TR" dirty="0" smtClean="0"/>
              <a:t>İhmal edilmez.</a:t>
            </a:r>
          </a:p>
          <a:p>
            <a:pPr algn="just">
              <a:lnSpc>
                <a:spcPct val="150000"/>
              </a:lnSpc>
            </a:pPr>
            <a:r>
              <a:rPr lang="tr-TR" dirty="0" smtClean="0"/>
              <a:t>Kaynak sonrası çözüm ısıl işlemi ve yapay yaşlanma yapılabilir. </a:t>
            </a:r>
          </a:p>
          <a:p>
            <a:pPr algn="just">
              <a:lnSpc>
                <a:spcPct val="150000"/>
              </a:lnSpc>
            </a:pPr>
            <a:r>
              <a:rPr lang="tr-TR" dirty="0" smtClean="0"/>
              <a:t>6061, 6063, 6070 ve 6071 alaşımlarındaki kaynaksız taban metalinin kaynaklarında kullanılmaktadır.. Bu alaşım seyreltme olan ince kesitlerde sert lehim uygulamalarında ayrıca avantajlar sunabilir.</a:t>
            </a:r>
          </a:p>
          <a:p>
            <a:pPr algn="just">
              <a:lnSpc>
                <a:spcPct val="150000"/>
              </a:lnSpc>
            </a:pPr>
            <a:r>
              <a:rPr lang="tr-TR" dirty="0"/>
              <a:t>A</a:t>
            </a:r>
            <a:r>
              <a:rPr lang="tr-TR" dirty="0" smtClean="0"/>
              <a:t>laşım 4043 veya 4643 dolgu metalinden yapılan kaynaklar yaklaşık eşit olmaktadır</a:t>
            </a:r>
          </a:p>
          <a:p>
            <a:pPr algn="just">
              <a:lnSpc>
                <a:spcPct val="150000"/>
              </a:lnSpc>
            </a:pPr>
            <a:r>
              <a:rPr lang="tr-TR" dirty="0" smtClean="0"/>
              <a:t>Kaynaklı durumda performansı  ve 4643, 4043'e </a:t>
            </a:r>
            <a:r>
              <a:rPr lang="tr-TR" dirty="0" err="1" smtClean="0"/>
              <a:t>kaynaklanabilirlik</a:t>
            </a:r>
            <a:r>
              <a:rPr lang="tr-TR" dirty="0" smtClean="0"/>
              <a:t> açısından çok benzerdir. Kaynak çatlama özellikleri, akış, ön temizleme ve makine ayarları bu alaşım için 4043 ile aynıdır. Korozyon</a:t>
            </a:r>
          </a:p>
          <a:p>
            <a:pPr algn="just">
              <a:lnSpc>
                <a:spcPct val="150000"/>
              </a:lnSpc>
            </a:pPr>
            <a:r>
              <a:rPr lang="tr-TR" dirty="0" smtClean="0"/>
              <a:t>Direnç çok iyidir ve kaynak bölgesinde eşittir. </a:t>
            </a:r>
            <a:r>
              <a:rPr lang="tr-TR" b="1" dirty="0" smtClean="0"/>
              <a:t>[5]</a:t>
            </a:r>
          </a:p>
          <a:p>
            <a:pPr>
              <a:lnSpc>
                <a:spcPct val="150000"/>
              </a:lnSpc>
            </a:pPr>
            <a:endParaRPr lang="tr-TR" b="1" dirty="0"/>
          </a:p>
          <a:p>
            <a:pPr>
              <a:lnSpc>
                <a:spcPct val="150000"/>
              </a:lnSpc>
            </a:pPr>
            <a:r>
              <a:rPr lang="tr-TR" b="1" dirty="0" smtClean="0"/>
              <a:t>Bu durumda 4043 ve 4047 karşılaştırması yapılmalıdır.</a:t>
            </a:r>
          </a:p>
        </p:txBody>
      </p:sp>
    </p:spTree>
    <p:extLst>
      <p:ext uri="{BB962C8B-B14F-4D97-AF65-F5344CB8AC3E}">
        <p14:creationId xmlns:p14="http://schemas.microsoft.com/office/powerpoint/2010/main" val="1284862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3664079" y="3991112"/>
            <a:ext cx="3501836" cy="2866888"/>
          </a:xfrm>
          <a:prstGeom prst="rect">
            <a:avLst/>
          </a:prstGeom>
        </p:spPr>
      </p:pic>
      <p:sp>
        <p:nvSpPr>
          <p:cNvPr id="2" name="Metin kutusu 1"/>
          <p:cNvSpPr txBox="1"/>
          <p:nvPr/>
        </p:nvSpPr>
        <p:spPr>
          <a:xfrm>
            <a:off x="576943" y="835777"/>
            <a:ext cx="5460274" cy="3293209"/>
          </a:xfrm>
          <a:prstGeom prst="rect">
            <a:avLst/>
          </a:prstGeom>
          <a:noFill/>
        </p:spPr>
        <p:txBody>
          <a:bodyPr wrap="square" rtlCol="0">
            <a:spAutoFit/>
          </a:bodyPr>
          <a:lstStyle/>
          <a:p>
            <a:r>
              <a:rPr lang="tr-TR" sz="2800" b="1" dirty="0" smtClean="0">
                <a:latin typeface="Times New Roman" panose="02020603050405020304" pitchFamily="18" charset="0"/>
                <a:cs typeface="Times New Roman" panose="02020603050405020304" pitchFamily="18" charset="0"/>
              </a:rPr>
              <a:t>YAPILAN ÇALIŞMALAR:</a:t>
            </a:r>
          </a:p>
          <a:p>
            <a:endParaRPr lang="tr-TR"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Ayak Tasarımı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Jig Tasarımı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Bas-Aç Mekanizması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Yorulma Analizi – </a:t>
            </a:r>
            <a:r>
              <a:rPr lang="tr-TR" dirty="0" err="1" smtClean="0">
                <a:latin typeface="Times New Roman" panose="02020603050405020304" pitchFamily="18" charset="0"/>
                <a:cs typeface="Times New Roman" panose="02020603050405020304" pitchFamily="18" charset="0"/>
              </a:rPr>
              <a:t>Random</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Vibration</a:t>
            </a:r>
            <a:endParaRPr lang="tr-TR"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Alüminyum Dolgu Maddesi Literatür Taraması</a:t>
            </a:r>
          </a:p>
          <a:p>
            <a:pPr marL="285750" indent="-285750">
              <a:lnSpc>
                <a:spcPct val="150000"/>
              </a:lnSpc>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ESS Testlerinin Standartlaştırılması</a:t>
            </a:r>
            <a:endParaRPr lang="en-US" dirty="0">
              <a:latin typeface="Times New Roman" panose="02020603050405020304" pitchFamily="18" charset="0"/>
              <a:cs typeface="Times New Roman" panose="02020603050405020304" pitchFamily="18" charset="0"/>
            </a:endParaRPr>
          </a:p>
        </p:txBody>
      </p:sp>
      <p:pic>
        <p:nvPicPr>
          <p:cNvPr id="3" name="Resi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760" y="862148"/>
            <a:ext cx="3664373" cy="2061210"/>
          </a:xfrm>
          <a:prstGeom prst="rect">
            <a:avLst/>
          </a:prstGeom>
        </p:spPr>
      </p:pic>
      <p:pic>
        <p:nvPicPr>
          <p:cNvPr id="4" name="Resim 3"/>
          <p:cNvPicPr>
            <a:picLocks noChangeAspect="1"/>
          </p:cNvPicPr>
          <p:nvPr/>
        </p:nvPicPr>
        <p:blipFill rotWithShape="1">
          <a:blip r:embed="rId4"/>
          <a:srcRect t="22609"/>
          <a:stretch/>
        </p:blipFill>
        <p:spPr>
          <a:xfrm>
            <a:off x="6037217" y="2392680"/>
            <a:ext cx="4117521" cy="3131498"/>
          </a:xfrm>
          <a:prstGeom prst="rect">
            <a:avLst/>
          </a:prstGeom>
        </p:spPr>
      </p:pic>
    </p:spTree>
    <p:extLst>
      <p:ext uri="{BB962C8B-B14F-4D97-AF65-F5344CB8AC3E}">
        <p14:creationId xmlns:p14="http://schemas.microsoft.com/office/powerpoint/2010/main" val="1727550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668" y="756216"/>
            <a:ext cx="11248571" cy="5442516"/>
          </a:xfrm>
          <a:prstGeom prst="rect">
            <a:avLst/>
          </a:prstGeom>
        </p:spPr>
        <p:txBody>
          <a:bodyPr wrap="square">
            <a:spAutoFit/>
          </a:bodyPr>
          <a:lstStyle/>
          <a:p>
            <a:pPr algn="just">
              <a:lnSpc>
                <a:spcPct val="150000"/>
              </a:lnSpc>
              <a:spcAft>
                <a:spcPts val="800"/>
              </a:spcAft>
            </a:pP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ve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4047 :</a:t>
            </a:r>
            <a:endParaRPr lang="tr-TR" sz="20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özellikle 6XXX serisi alaşımları içeren ve ısıl işlem uygulanabilen malzemelerin kaynağı için geliştirilmiştir. 5XXX serisi kaynak ürünleri ile karşılaştırıldığında ergime sıcaklığının daha düşük ve akışkanlığının ise daha yüksek olduğu görülür.</a:t>
            </a:r>
            <a:r>
              <a:rPr lang="tr-TR" dirty="0">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6XXX serisi malzemelerin kaynağında, dikişte çatlak oluşumuna karşı gösterdikleri düşük duyarlılık nedeniyle birçok kaynakçı tarafından özellikle tercih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edilmektedir. 4047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sahip oldukları daha düşük ergime dereceleri ve daha yüksek akışkanlık özellikleri nedeniyle özellikle sert lehim kaynağı uygulamalarında kullanılmak üzere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geliştirilmiştir</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4047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kaynak ürünleri, kaynak metalindeki Si içeriğinin yükseltilerek sıcak çatlama riskinin en aza indirilmesi hedeflenen durumlarda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 ürünlerin yerine kullanılabilir. Bütün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4XXX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serisi kaynak malzemeleri 66°C gibi alüminyum için yüksek sayılabilecek servis sıcaklıklarında kullanılabilir</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tr-TR" sz="1600" b="1"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Bunlar sonucunda 5xxx dolgu metalleri de her ihtimale karşı araştırıldı.</a:t>
            </a:r>
            <a:endParaRPr lang="tr-TR"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88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366" y="939686"/>
            <a:ext cx="11408228" cy="3770263"/>
          </a:xfrm>
          <a:prstGeom prst="rect">
            <a:avLst/>
          </a:prstGeom>
        </p:spPr>
        <p:txBody>
          <a:bodyPr wrap="square">
            <a:spAutoFit/>
          </a:bodyPr>
          <a:lstStyle/>
          <a:p>
            <a:pPr algn="just">
              <a:lnSpc>
                <a:spcPct val="150000"/>
              </a:lnSpc>
              <a:spcAft>
                <a:spcPts val="800"/>
              </a:spcAft>
            </a:pP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5183</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5356</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5554</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5556 </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ve </a:t>
            </a:r>
            <a:r>
              <a:rPr lang="tr-TR" sz="2000"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5058 </a:t>
            </a:r>
            <a:r>
              <a:rPr lang="tr-TR" sz="2000"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5356</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5556</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5183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ve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5087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türündeki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kaynak ürünleri 5XXX serisi malzemelerin 6XXX serisi ve kaynak edilebilen türdeki 7XXX serisi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malzemelerle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kaynağına uygundur. Buna karşın yapılarında</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3'ün üzerinde Mg içerdikleri için, gerilmeli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korozyon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çatlamasına karşı hassasiyet gösterdikleri ve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beklenmedik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anlarda erken hasarlarla karşılaşılmasına neden oldukları için çalışma sıcaklığı 66°C'a ulaşan ortamlardaki uygulamalarda bu alaşımların </a:t>
            </a:r>
            <a:r>
              <a:rPr lang="tr-TR"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kullanılması </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sakıncalıdır. Bu gruba giren kaynak alaşımları, bazı özel nedenlerden dolayı yapılması zorunlu olan kaynak sonrası gerilme giderme veya yaşlandırma ısıl işlemlerinin uygulanmasına da elverişli değildir.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985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473" y="957741"/>
            <a:ext cx="11016343" cy="5293757"/>
          </a:xfrm>
          <a:prstGeom prst="rect">
            <a:avLst/>
          </a:prstGeom>
        </p:spPr>
        <p:txBody>
          <a:bodyPr wrap="square">
            <a:spAutoFit/>
          </a:bodyPr>
          <a:lstStyle/>
          <a:p>
            <a:pPr algn="just">
              <a:lnSpc>
                <a:spcPct val="150000"/>
              </a:lnSpc>
              <a:spcAft>
                <a:spcPts val="800"/>
              </a:spcAft>
            </a:pPr>
            <a:r>
              <a:rPr lang="tr-TR" sz="2000" b="1" spc="-5" dirty="0">
                <a:latin typeface="Times New Roman" panose="02020603050405020304" pitchFamily="18" charset="0"/>
                <a:ea typeface="Calibri" panose="020F0502020204030204" pitchFamily="34" charset="0"/>
                <a:cs typeface="Times New Roman" panose="02020603050405020304" pitchFamily="18" charset="0"/>
              </a:rPr>
              <a:t>4043 ve 5356 TÜRÜ DOLGU METALLERİ ARASINDA EN DOĞRU SEÇİMİN YAPILMASI</a:t>
            </a:r>
            <a:endParaRPr lang="tr-TR" sz="20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özellikle 6XXX serisi alüminyum alaşımlarının kaynağı için tasarlanmıştır. Bu ürün aynı zamanda 3XXX ve 2XXX serisi alüminyum alaşımlarının kaynağında da kullanılabilir. 4043'ün ergime noktası 5356'nınkinden daha düşük olmakla birlikte akışkan- lığı 5356'nınkine oranla daha fazladır. Bu özelliğinden, yani ana metali daha iyi ıslatması ve daha akışkan olmasından ve 6XXX serisi ana malzemelerde kaynak çatlağı oluşturma hassasiyetinin 5356'ya oranla daha düşük olmasından dolayı kaynakçıların büyük bir çoğunluğu uygulamalarda 4043 kullanımını tercih etmektedir.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4043 döküm alüminyumların kaynağında da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kullanı</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labilir</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4043 magnezyum (Mg) içermediği için yüze- </a:t>
            </a:r>
            <a:r>
              <a:rPr lang="tr-TR" spc="-5" dirty="0" err="1">
                <a:solidFill>
                  <a:srgbClr val="292929"/>
                </a:solidFill>
                <a:latin typeface="Times New Roman" panose="02020603050405020304" pitchFamily="18" charset="0"/>
                <a:ea typeface="Calibri" panose="020F0502020204030204" pitchFamily="34" charset="0"/>
                <a:cs typeface="Times New Roman" panose="02020603050405020304" pitchFamily="18" charset="0"/>
              </a:rPr>
              <a:t>yinde</a:t>
            </a:r>
            <a:r>
              <a:rPr lang="tr-TR"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 daha az is lekesi barındıran ve dolayısı ile daha parlak görünümlü MIG kaynağı dikişlerinin elde edilmesine de olanak sağlar</a:t>
            </a:r>
            <a:r>
              <a:rPr lang="tr-TR" b="1"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rPr>
              <a:t>.[6]</a:t>
            </a:r>
          </a:p>
          <a:p>
            <a:pPr algn="just">
              <a:lnSpc>
                <a:spcPct val="150000"/>
              </a:lnSpc>
              <a:spcAft>
                <a:spcPts val="800"/>
              </a:spcAft>
            </a:pPr>
            <a:r>
              <a:rPr lang="tr-TR" sz="1600" b="1"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4047 metali 4043 yerine kullanıldığı için iki dolgu metali arasından yüksek sıcaklıklarda kullanılabilme olasılığı da düşünülerek 4047 metalinin doğru seçim olduğu görülmektedir.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5799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20224"/>
            <a:ext cx="9448800" cy="1200329"/>
          </a:xfrm>
          <a:prstGeom prst="rect">
            <a:avLst/>
          </a:prstGeom>
          <a:noFill/>
        </p:spPr>
        <p:txBody>
          <a:bodyPr wrap="square" rtlCol="0">
            <a:spAutoFit/>
          </a:bodyPr>
          <a:lstStyle/>
          <a:p>
            <a:pPr>
              <a:lnSpc>
                <a:spcPct val="150000"/>
              </a:lnSpc>
            </a:pPr>
            <a:r>
              <a:rPr lang="tr-TR" sz="2400" b="1" dirty="0" smtClean="0">
                <a:latin typeface="Times New Roman" panose="02020603050405020304" pitchFamily="18" charset="0"/>
                <a:cs typeface="Times New Roman" panose="02020603050405020304" pitchFamily="18" charset="0"/>
              </a:rPr>
              <a:t>ESS  TESTLERİNİN STANDARTLAŞTIRILMASI</a:t>
            </a:r>
          </a:p>
          <a:p>
            <a:pPr>
              <a:lnSpc>
                <a:spcPct val="150000"/>
              </a:lnSpc>
            </a:pPr>
            <a:endParaRPr lang="tr-TR" sz="2400" b="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716280" y="1920553"/>
            <a:ext cx="10713720" cy="3000821"/>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ESS sıcaklık testi yapılmakta olan deneylerin başkaları tarafından yapılırken kaç pasif kaç aktif döngü yapılacağını katalogda gösterebilmek amacıyla hazırlanmıştır.</a:t>
            </a:r>
          </a:p>
          <a:p>
            <a:pPr algn="just">
              <a:lnSpc>
                <a:spcPct val="150000"/>
              </a:lnSpc>
            </a:pPr>
            <a:r>
              <a:rPr lang="tr-TR" dirty="0">
                <a:latin typeface="Times New Roman" panose="02020603050405020304" pitchFamily="18" charset="0"/>
                <a:cs typeface="Times New Roman" panose="02020603050405020304" pitchFamily="18" charset="0"/>
              </a:rPr>
              <a:t>Çizim bilgisayarında </a:t>
            </a:r>
            <a:r>
              <a:rPr lang="tr-TR" dirty="0" smtClean="0">
                <a:latin typeface="Times New Roman" panose="02020603050405020304" pitchFamily="18" charset="0"/>
                <a:cs typeface="Times New Roman" panose="02020603050405020304" pitchFamily="18" charset="0"/>
              </a:rPr>
              <a:t>Excel </a:t>
            </a:r>
            <a:r>
              <a:rPr lang="tr-TR" dirty="0">
                <a:latin typeface="Times New Roman" panose="02020603050405020304" pitchFamily="18" charset="0"/>
                <a:cs typeface="Times New Roman" panose="02020603050405020304" pitchFamily="18" charset="0"/>
              </a:rPr>
              <a:t>olarak hazırlanmış bu standartta öncelikle et kalınlığı ve ağırlık değiştirilerek sıcaklık sabit tutulmuştur. Bu değerlere göre aktif pasif döngü sayıları kaydedilmiştir.</a:t>
            </a:r>
          </a:p>
          <a:p>
            <a:pPr algn="just">
              <a:lnSpc>
                <a:spcPct val="150000"/>
              </a:lnSpc>
            </a:pPr>
            <a:r>
              <a:rPr lang="tr-TR" dirty="0">
                <a:latin typeface="Times New Roman" panose="02020603050405020304" pitchFamily="18" charset="0"/>
                <a:cs typeface="Times New Roman" panose="02020603050405020304" pitchFamily="18" charset="0"/>
              </a:rPr>
              <a:t>Sonrasında belirli sıcaklıklar için ağırlık 0-30 kg aralığında bölünerek (0-6kg, 7-12 kg 13-20 kg, 21-30 kg)sabit tutulmuştur. Et kalınlığı değiştirilerek çalışma sıcaklıkları değişimi ile sonuçlar elde edilerek Excel’e kayıt edilmiştir.  </a:t>
            </a:r>
          </a:p>
        </p:txBody>
      </p:sp>
    </p:spTree>
    <p:extLst>
      <p:ext uri="{BB962C8B-B14F-4D97-AF65-F5344CB8AC3E}">
        <p14:creationId xmlns:p14="http://schemas.microsoft.com/office/powerpoint/2010/main" val="3145592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554" y="977235"/>
            <a:ext cx="10485120" cy="5729774"/>
          </a:xfrm>
          <a:prstGeom prst="rect">
            <a:avLst/>
          </a:prstGeom>
        </p:spPr>
        <p:txBody>
          <a:bodyPr wrap="square">
            <a:spAutoFit/>
          </a:bodyPr>
          <a:lstStyle/>
          <a:p>
            <a:pPr algn="ctr">
              <a:lnSpc>
                <a:spcPct val="150000"/>
              </a:lnSpc>
              <a:spcAft>
                <a:spcPts val="800"/>
              </a:spcAft>
            </a:pPr>
            <a:r>
              <a:rPr lang="tr-TR" sz="2400" b="1" dirty="0" smtClean="0">
                <a:latin typeface="Times New Roman" panose="02020603050405020304" pitchFamily="18" charset="0"/>
                <a:ea typeface="Calibri" panose="020F0502020204030204" pitchFamily="34" charset="0"/>
                <a:cs typeface="Times New Roman" panose="02020603050405020304" pitchFamily="18" charset="0"/>
              </a:rPr>
              <a:t>KAYNAKÇA</a:t>
            </a:r>
          </a:p>
          <a:p>
            <a:pPr algn="just">
              <a:lnSpc>
                <a:spcPct val="150000"/>
              </a:lnSpc>
              <a:spcAft>
                <a:spcPts val="800"/>
              </a:spcAft>
            </a:pPr>
            <a:r>
              <a:rPr lang="tr-TR" b="1" dirty="0" smtClean="0">
                <a:latin typeface="Times New Roman" panose="02020603050405020304" pitchFamily="18" charset="0"/>
                <a:cs typeface="Times New Roman" panose="02020603050405020304" pitchFamily="18" charset="0"/>
              </a:rPr>
              <a:t>[1]</a:t>
            </a:r>
            <a:r>
              <a:rPr lang="tr-TR" dirty="0" smtClean="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Random</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Vibration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Fatigue</a:t>
            </a:r>
            <a:r>
              <a:rPr lang="tr-TR" dirty="0">
                <a:latin typeface="Times New Roman" panose="02020603050405020304" pitchFamily="18" charset="0"/>
                <a:cs typeface="Times New Roman" panose="02020603050405020304" pitchFamily="18" charset="0"/>
              </a:rPr>
              <a:t> Analysis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LS-DYNA (</a:t>
            </a:r>
            <a:r>
              <a:rPr lang="tr-TR" dirty="0" err="1">
                <a:latin typeface="Times New Roman" panose="02020603050405020304" pitchFamily="18" charset="0"/>
                <a:cs typeface="Times New Roman" panose="02020603050405020304" pitchFamily="18" charset="0"/>
              </a:rPr>
              <a:t>pdf</a:t>
            </a:r>
            <a:r>
              <a:rPr lang="tr-TR" dirty="0" smtClean="0">
                <a:latin typeface="Times New Roman" panose="02020603050405020304" pitchFamily="18" charset="0"/>
                <a:cs typeface="Times New Roman" panose="02020603050405020304" pitchFamily="18" charset="0"/>
              </a:rPr>
              <a:t>)</a:t>
            </a:r>
            <a:endParaRPr lang="tr-TR" b="1"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b="1" dirty="0" smtClean="0">
                <a:latin typeface="Times New Roman" panose="02020603050405020304" pitchFamily="18" charset="0"/>
                <a:ea typeface="Calibri" panose="020F0502020204030204" pitchFamily="34" charset="0"/>
                <a:cs typeface="Times New Roman" panose="02020603050405020304" pitchFamily="18" charset="0"/>
              </a:rPr>
              <a:t>[2] </a:t>
            </a:r>
            <a:r>
              <a:rPr lang="tr-TR" dirty="0" err="1">
                <a:latin typeface="Times New Roman" panose="02020603050405020304" pitchFamily="18" charset="0"/>
                <a:ea typeface="Calibri" panose="020F0502020204030204" pitchFamily="34" charset="0"/>
                <a:cs typeface="Times New Roman" panose="02020603050405020304" pitchFamily="18" charset="0"/>
              </a:rPr>
              <a:t>Extending</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Steinberg’s</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Fatigue</a:t>
            </a:r>
            <a:r>
              <a:rPr lang="tr-TR" dirty="0">
                <a:latin typeface="Times New Roman" panose="02020603050405020304" pitchFamily="18" charset="0"/>
                <a:ea typeface="Calibri" panose="020F0502020204030204" pitchFamily="34" charset="0"/>
                <a:cs typeface="Times New Roman" panose="02020603050405020304" pitchFamily="18" charset="0"/>
              </a:rPr>
              <a:t> Analysis of </a:t>
            </a:r>
            <a:r>
              <a:rPr lang="tr-TR" dirty="0" err="1">
                <a:latin typeface="Times New Roman" panose="02020603050405020304" pitchFamily="18" charset="0"/>
                <a:ea typeface="Calibri" panose="020F0502020204030204" pitchFamily="34" charset="0"/>
                <a:cs typeface="Times New Roman" panose="02020603050405020304" pitchFamily="18" charset="0"/>
              </a:rPr>
              <a:t>Electronics</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Equipment</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Methodology</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to</a:t>
            </a:r>
            <a:r>
              <a:rPr lang="tr-TR" dirty="0">
                <a:latin typeface="Times New Roman" panose="02020603050405020304" pitchFamily="18" charset="0"/>
                <a:ea typeface="Calibri" panose="020F0502020204030204" pitchFamily="34" charset="0"/>
                <a:cs typeface="Times New Roman" panose="02020603050405020304" pitchFamily="18" charset="0"/>
              </a:rPr>
              <a:t> a Full </a:t>
            </a:r>
            <a:r>
              <a:rPr lang="tr-TR" dirty="0" err="1">
                <a:latin typeface="Times New Roman" panose="02020603050405020304" pitchFamily="18" charset="0"/>
                <a:ea typeface="Calibri" panose="020F0502020204030204" pitchFamily="34" charset="0"/>
                <a:cs typeface="Times New Roman" panose="02020603050405020304" pitchFamily="18" charset="0"/>
              </a:rPr>
              <a:t>Relative</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Displacement</a:t>
            </a:r>
            <a:r>
              <a:rPr lang="tr-TR" dirty="0">
                <a:latin typeface="Times New Roman" panose="02020603050405020304" pitchFamily="18" charset="0"/>
                <a:ea typeface="Calibri" panose="020F0502020204030204" pitchFamily="34" charset="0"/>
                <a:cs typeface="Times New Roman" panose="02020603050405020304" pitchFamily="18" charset="0"/>
              </a:rPr>
              <a:t> vs. </a:t>
            </a:r>
            <a:r>
              <a:rPr lang="tr-TR" dirty="0" err="1">
                <a:latin typeface="Times New Roman" panose="02020603050405020304" pitchFamily="18" charset="0"/>
                <a:ea typeface="Calibri" panose="020F0502020204030204" pitchFamily="34" charset="0"/>
                <a:cs typeface="Times New Roman" panose="02020603050405020304" pitchFamily="18" charset="0"/>
              </a:rPr>
              <a:t>Cycles</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smtClean="0">
                <a:latin typeface="Times New Roman" panose="02020603050405020304" pitchFamily="18" charset="0"/>
                <a:ea typeface="Calibri" panose="020F0502020204030204" pitchFamily="34" charset="0"/>
                <a:cs typeface="Times New Roman" panose="02020603050405020304" pitchFamily="18" charset="0"/>
              </a:rPr>
              <a:t>Curve</a:t>
            </a:r>
            <a:endParaRPr lang="tr-TR"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b="1" dirty="0">
                <a:latin typeface="Times New Roman" panose="02020603050405020304" pitchFamily="18" charset="0"/>
                <a:ea typeface="Calibri" panose="020F0502020204030204" pitchFamily="34" charset="0"/>
                <a:cs typeface="Times New Roman" panose="02020603050405020304" pitchFamily="18" charset="0"/>
              </a:rPr>
              <a:t>[3]</a:t>
            </a:r>
            <a:r>
              <a:rPr lang="tr-TR" dirty="0">
                <a:latin typeface="Times New Roman" panose="02020603050405020304" pitchFamily="18" charset="0"/>
                <a:ea typeface="Calibri" panose="020F0502020204030204" pitchFamily="34" charset="0"/>
                <a:cs typeface="Times New Roman" panose="02020603050405020304" pitchFamily="18" charset="0"/>
              </a:rPr>
              <a:t> Application of Steinberg </a:t>
            </a:r>
            <a:r>
              <a:rPr lang="tr-TR" dirty="0" err="1">
                <a:latin typeface="Times New Roman" panose="02020603050405020304" pitchFamily="18" charset="0"/>
                <a:ea typeface="Calibri" panose="020F0502020204030204" pitchFamily="34" charset="0"/>
                <a:cs typeface="Times New Roman" panose="02020603050405020304" pitchFamily="18" charset="0"/>
              </a:rPr>
              <a:t>vibration</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fatigue</a:t>
            </a:r>
            <a:r>
              <a:rPr lang="tr-TR" dirty="0">
                <a:latin typeface="Times New Roman" panose="02020603050405020304" pitchFamily="18" charset="0"/>
                <a:ea typeface="Calibri" panose="020F0502020204030204" pitchFamily="34" charset="0"/>
                <a:cs typeface="Times New Roman" panose="02020603050405020304" pitchFamily="18" charset="0"/>
              </a:rPr>
              <a:t> model </a:t>
            </a:r>
            <a:r>
              <a:rPr lang="tr-TR" dirty="0" err="1">
                <a:latin typeface="Times New Roman" panose="02020603050405020304" pitchFamily="18" charset="0"/>
                <a:ea typeface="Calibri" panose="020F0502020204030204" pitchFamily="34" charset="0"/>
                <a:cs typeface="Times New Roman" panose="02020603050405020304" pitchFamily="18" charset="0"/>
              </a:rPr>
              <a:t>for</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structural</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verification</a:t>
            </a:r>
            <a:r>
              <a:rPr lang="tr-TR" dirty="0">
                <a:latin typeface="Times New Roman" panose="02020603050405020304" pitchFamily="18" charset="0"/>
                <a:ea typeface="Calibri" panose="020F0502020204030204" pitchFamily="34" charset="0"/>
                <a:cs typeface="Times New Roman" panose="02020603050405020304" pitchFamily="18" charset="0"/>
              </a:rPr>
              <a:t> of </a:t>
            </a:r>
            <a:r>
              <a:rPr lang="tr-TR" dirty="0" err="1">
                <a:latin typeface="Times New Roman" panose="02020603050405020304" pitchFamily="18" charset="0"/>
                <a:ea typeface="Calibri" panose="020F0502020204030204" pitchFamily="34" charset="0"/>
                <a:cs typeface="Times New Roman" panose="02020603050405020304" pitchFamily="18" charset="0"/>
              </a:rPr>
              <a:t>space</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instruments</a:t>
            </a:r>
            <a:r>
              <a:rPr lang="tr-TR"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AIP Conference </a:t>
            </a:r>
            <a:r>
              <a:rPr lang="tr-TR" dirty="0" err="1">
                <a:latin typeface="Times New Roman" panose="02020603050405020304" pitchFamily="18" charset="0"/>
                <a:ea typeface="Calibri" panose="020F0502020204030204" pitchFamily="34" charset="0"/>
                <a:cs typeface="Times New Roman" panose="02020603050405020304" pitchFamily="18" charset="0"/>
              </a:rPr>
              <a:t>Proceedings</a:t>
            </a:r>
            <a:r>
              <a:rPr lang="tr-TR" dirty="0">
                <a:latin typeface="Times New Roman" panose="02020603050405020304" pitchFamily="18" charset="0"/>
                <a:ea typeface="Calibri" panose="020F0502020204030204" pitchFamily="34" charset="0"/>
                <a:cs typeface="Times New Roman" panose="02020603050405020304" pitchFamily="18" charset="0"/>
              </a:rPr>
              <a:t> 1922, 100003 (2018); https://doi.org/10.1063/1.5019088 </a:t>
            </a:r>
            <a:r>
              <a:rPr lang="tr-TR" dirty="0" err="1">
                <a:latin typeface="Times New Roman" panose="02020603050405020304" pitchFamily="18" charset="0"/>
                <a:ea typeface="Calibri" panose="020F0502020204030204" pitchFamily="34" charset="0"/>
                <a:cs typeface="Times New Roman" panose="02020603050405020304" pitchFamily="18" charset="0"/>
              </a:rPr>
              <a:t>Published</a:t>
            </a:r>
            <a:r>
              <a:rPr lang="tr-TR" dirty="0">
                <a:latin typeface="Times New Roman" panose="02020603050405020304" pitchFamily="18" charset="0"/>
                <a:ea typeface="Calibri" panose="020F0502020204030204" pitchFamily="34" charset="0"/>
                <a:cs typeface="Times New Roman" panose="02020603050405020304" pitchFamily="18" charset="0"/>
              </a:rPr>
              <a:t> Online: 08 </a:t>
            </a:r>
            <a:r>
              <a:rPr lang="tr-TR" dirty="0" err="1">
                <a:latin typeface="Times New Roman" panose="02020603050405020304" pitchFamily="18" charset="0"/>
                <a:ea typeface="Calibri" panose="020F0502020204030204" pitchFamily="34" charset="0"/>
                <a:cs typeface="Times New Roman" panose="02020603050405020304" pitchFamily="18" charset="0"/>
              </a:rPr>
              <a:t>January</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smtClean="0">
                <a:latin typeface="Times New Roman" panose="02020603050405020304" pitchFamily="18" charset="0"/>
                <a:ea typeface="Calibri" panose="020F0502020204030204" pitchFamily="34" charset="0"/>
                <a:cs typeface="Times New Roman" panose="02020603050405020304" pitchFamily="18" charset="0"/>
              </a:rPr>
              <a:t>2018</a:t>
            </a:r>
          </a:p>
          <a:p>
            <a:pPr>
              <a:lnSpc>
                <a:spcPct val="150000"/>
              </a:lnSpc>
            </a:pPr>
            <a:r>
              <a:rPr lang="tr-TR" b="1" dirty="0" smtClean="0"/>
              <a:t>[4] </a:t>
            </a:r>
            <a:r>
              <a:rPr lang="tr-TR" dirty="0"/>
              <a:t>Lehim bağlantıları, Vedat Temiz</a:t>
            </a:r>
          </a:p>
          <a:p>
            <a:pPr>
              <a:lnSpc>
                <a:spcPct val="150000"/>
              </a:lnSpc>
            </a:pPr>
            <a:r>
              <a:rPr lang="tr-TR" b="1" dirty="0" smtClean="0"/>
              <a:t>[5]</a:t>
            </a:r>
            <a:r>
              <a:rPr lang="tr-TR" dirty="0" smtClean="0"/>
              <a:t> </a:t>
            </a:r>
            <a:r>
              <a:rPr lang="tr-TR" dirty="0">
                <a:hlinkClick r:id="rId2"/>
              </a:rPr>
              <a:t>http://www.alcotec.com/us/en/support/upload/a4643tds.pdf</a:t>
            </a:r>
            <a:r>
              <a:rPr lang="tr-TR" dirty="0"/>
              <a:t> </a:t>
            </a:r>
            <a:endParaRPr lang="tr-TR" dirty="0" smtClean="0"/>
          </a:p>
          <a:p>
            <a:pPr>
              <a:lnSpc>
                <a:spcPct val="150000"/>
              </a:lnSpc>
            </a:pPr>
            <a:r>
              <a:rPr lang="tr-TR" b="1" dirty="0" smtClean="0"/>
              <a:t>[</a:t>
            </a:r>
            <a:r>
              <a:rPr lang="tr-TR" b="1" dirty="0"/>
              <a:t>6] </a:t>
            </a:r>
            <a:r>
              <a:rPr lang="tr-TR" dirty="0" smtClean="0"/>
              <a:t>Alüminyum </a:t>
            </a:r>
            <a:r>
              <a:rPr lang="tr-TR" dirty="0"/>
              <a:t>ve Alaşımlarının Kaynağı, Can   ODABAŞ ,2007/İstanbul.</a:t>
            </a:r>
          </a:p>
          <a:p>
            <a:pPr>
              <a:lnSpc>
                <a:spcPct val="150000"/>
              </a:lnSpc>
            </a:pPr>
            <a:endParaRPr lang="tr-T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9344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440" y="960120"/>
            <a:ext cx="10607040" cy="646331"/>
          </a:xfrm>
          <a:prstGeom prst="rect">
            <a:avLst/>
          </a:prstGeom>
          <a:noFill/>
        </p:spPr>
        <p:txBody>
          <a:bodyPr wrap="square" rtlCol="0">
            <a:spAutoFit/>
          </a:bodyPr>
          <a:lstStyle/>
          <a:p>
            <a:pPr algn="just"/>
            <a:r>
              <a:rPr lang="tr-TR" b="1" dirty="0" err="1" smtClean="0"/>
              <a:t>Corona</a:t>
            </a:r>
            <a:r>
              <a:rPr lang="tr-TR" b="1" dirty="0" smtClean="0"/>
              <a:t> virüs sebebiyle sunum yapılamadığı için sunumda söylenilmesi ve anlatılması planlanan kısımların da </a:t>
            </a:r>
            <a:r>
              <a:rPr lang="tr-TR" b="1" dirty="0" err="1" smtClean="0"/>
              <a:t>slayta</a:t>
            </a:r>
            <a:r>
              <a:rPr lang="tr-TR" b="1" dirty="0" smtClean="0"/>
              <a:t> geçirilmiştir. Fazla yazının bulunduğu kısımlar aslında anlatılacak yerlerdir.</a:t>
            </a:r>
            <a:endParaRPr lang="tr-TR" b="1" dirty="0"/>
          </a:p>
        </p:txBody>
      </p:sp>
      <p:sp>
        <p:nvSpPr>
          <p:cNvPr id="3" name="TextBox 2"/>
          <p:cNvSpPr txBox="1"/>
          <p:nvPr/>
        </p:nvSpPr>
        <p:spPr>
          <a:xfrm>
            <a:off x="1143000" y="2240280"/>
            <a:ext cx="9631680" cy="1477328"/>
          </a:xfrm>
          <a:prstGeom prst="rect">
            <a:avLst/>
          </a:prstGeom>
          <a:noFill/>
        </p:spPr>
        <p:txBody>
          <a:bodyPr wrap="square" rtlCol="0">
            <a:spAutoFit/>
          </a:bodyPr>
          <a:lstStyle/>
          <a:p>
            <a:pPr algn="just"/>
            <a:r>
              <a:rPr lang="tr-TR" dirty="0" smtClean="0"/>
              <a:t>Ayak Tasarımı Mustafa Bey’in isteği üzerine gerçekleştirilmiş ve üretilmiştir. Sunum sırasında gösterilmesi düşünülmüştür . </a:t>
            </a:r>
            <a:r>
              <a:rPr lang="tr-TR" dirty="0" err="1" smtClean="0"/>
              <a:t>Cad</a:t>
            </a:r>
            <a:r>
              <a:rPr lang="tr-TR" dirty="0" smtClean="0"/>
              <a:t> çizimleri çizim bilgisayarında olduğu için resimleri yoktur. İstenildiği takdirde incelenebilir. </a:t>
            </a:r>
          </a:p>
          <a:p>
            <a:pPr algn="just"/>
            <a:r>
              <a:rPr lang="tr-TR" dirty="0" smtClean="0"/>
              <a:t>Jig tasarımı ise Deniz Hanım’ın isteği üzerine yapılmış ve aynı sebeplerden ötürü resimleri bulunmamaktadır.</a:t>
            </a:r>
            <a:endParaRPr lang="tr-TR" dirty="0"/>
          </a:p>
        </p:txBody>
      </p:sp>
    </p:spTree>
    <p:extLst>
      <p:ext uri="{BB962C8B-B14F-4D97-AF65-F5344CB8AC3E}">
        <p14:creationId xmlns:p14="http://schemas.microsoft.com/office/powerpoint/2010/main" val="2985793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003551" y="606555"/>
            <a:ext cx="10581138" cy="3000821"/>
          </a:xfrm>
          <a:prstGeom prst="rect">
            <a:avLst/>
          </a:prstGeom>
          <a:noFill/>
        </p:spPr>
        <p:txBody>
          <a:bodyPr wrap="square" rtlCol="0">
            <a:spAutoFit/>
          </a:bodyPr>
          <a:lstStyle/>
          <a:p>
            <a:pPr>
              <a:lnSpc>
                <a:spcPct val="150000"/>
              </a:lnSpc>
            </a:pPr>
            <a:r>
              <a:rPr lang="tr-TR" dirty="0" smtClean="0">
                <a:latin typeface="Times New Roman" panose="02020603050405020304" pitchFamily="18" charset="0"/>
                <a:cs typeface="Times New Roman" panose="02020603050405020304" pitchFamily="18" charset="0"/>
              </a:rPr>
              <a:t>Yapılan uzun ve kısa olmak üzere 2 ayak tasarımı gerekli revizyonlar yapılarak </a:t>
            </a:r>
            <a:r>
              <a:rPr lang="tr-TR" dirty="0" err="1" smtClean="0">
                <a:latin typeface="Times New Roman" panose="02020603050405020304" pitchFamily="18" charset="0"/>
                <a:cs typeface="Times New Roman" panose="02020603050405020304" pitchFamily="18" charset="0"/>
              </a:rPr>
              <a:t>delrine</a:t>
            </a:r>
            <a:r>
              <a:rPr lang="tr-TR" dirty="0" smtClean="0">
                <a:latin typeface="Times New Roman" panose="02020603050405020304" pitchFamily="18" charset="0"/>
                <a:cs typeface="Times New Roman" panose="02020603050405020304" pitchFamily="18" charset="0"/>
              </a:rPr>
              <a:t> malzemeden üretilmiştir.</a:t>
            </a:r>
          </a:p>
          <a:p>
            <a:pPr>
              <a:lnSpc>
                <a:spcPct val="150000"/>
              </a:lnSpc>
            </a:pPr>
            <a:r>
              <a:rPr lang="tr-TR" dirty="0" smtClean="0">
                <a:latin typeface="Times New Roman" panose="02020603050405020304" pitchFamily="18" charset="0"/>
                <a:cs typeface="Times New Roman" panose="02020603050405020304" pitchFamily="18" charset="0"/>
              </a:rPr>
              <a:t>Jig ise istenilen ölçüleri sağlayacak şekilde tasarlanıp üretim için hazır hale getirilmiştir.</a:t>
            </a:r>
          </a:p>
          <a:p>
            <a:pPr>
              <a:lnSpc>
                <a:spcPct val="150000"/>
              </a:lnSpc>
            </a:pPr>
            <a:r>
              <a:rPr lang="tr-TR" dirty="0" smtClean="0">
                <a:latin typeface="Times New Roman" panose="02020603050405020304" pitchFamily="18" charset="0"/>
                <a:cs typeface="Times New Roman" panose="02020603050405020304" pitchFamily="18" charset="0"/>
              </a:rPr>
              <a:t>Bas Aç mekanizması için önce bir literatür araştırması yapılmıştır.</a:t>
            </a:r>
            <a:r>
              <a:rPr lang="tr-TR" dirty="0">
                <a:latin typeface="Times New Roman" panose="02020603050405020304" pitchFamily="18" charset="0"/>
                <a:cs typeface="Times New Roman" panose="02020603050405020304" pitchFamily="18" charset="0"/>
              </a:rPr>
              <a:t> Tasarlanması istenen mekanizma için yaylı bir sistem düşünüldü ve kullanılacak yerin darlığı ve çapın çok küçük olmasının getirdiği olumsuzluklar üzerine yaylı mekanizmalar araştırıldı. </a:t>
            </a:r>
          </a:p>
          <a:p>
            <a:endParaRPr lang="tr-TR"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673239" y="2912305"/>
            <a:ext cx="4019850" cy="2805207"/>
          </a:xfrm>
          <a:prstGeom prst="rect">
            <a:avLst/>
          </a:prstGeom>
        </p:spPr>
      </p:pic>
      <p:pic>
        <p:nvPicPr>
          <p:cNvPr id="4" name="Resim 3"/>
          <p:cNvPicPr>
            <a:picLocks noChangeAspect="1"/>
          </p:cNvPicPr>
          <p:nvPr/>
        </p:nvPicPr>
        <p:blipFill>
          <a:blip r:embed="rId3"/>
          <a:stretch>
            <a:fillRect/>
          </a:stretch>
        </p:blipFill>
        <p:spPr>
          <a:xfrm>
            <a:off x="4917384" y="2912304"/>
            <a:ext cx="6667305" cy="2805207"/>
          </a:xfrm>
          <a:prstGeom prst="rect">
            <a:avLst/>
          </a:prstGeom>
        </p:spPr>
      </p:pic>
      <p:sp>
        <p:nvSpPr>
          <p:cNvPr id="5" name="Metin kutusu 4"/>
          <p:cNvSpPr txBox="1"/>
          <p:nvPr/>
        </p:nvSpPr>
        <p:spPr>
          <a:xfrm>
            <a:off x="1376624" y="5828044"/>
            <a:ext cx="2652765" cy="369332"/>
          </a:xfrm>
          <a:prstGeom prst="rect">
            <a:avLst/>
          </a:prstGeom>
          <a:noFill/>
        </p:spPr>
        <p:txBody>
          <a:bodyPr wrap="square" rtlCol="0">
            <a:spAutoFit/>
          </a:bodyPr>
          <a:lstStyle/>
          <a:p>
            <a:r>
              <a:rPr lang="tr-TR" dirty="0" err="1" smtClean="0"/>
              <a:t>Pin-Ball</a:t>
            </a:r>
            <a:r>
              <a:rPr lang="tr-TR" dirty="0" smtClean="0"/>
              <a:t> Mekanizması</a:t>
            </a:r>
            <a:endParaRPr lang="en-US" dirty="0"/>
          </a:p>
        </p:txBody>
      </p:sp>
      <p:sp>
        <p:nvSpPr>
          <p:cNvPr id="6" name="Metin kutusu 5"/>
          <p:cNvSpPr txBox="1"/>
          <p:nvPr/>
        </p:nvSpPr>
        <p:spPr>
          <a:xfrm>
            <a:off x="7424671" y="5841888"/>
            <a:ext cx="2814599" cy="369332"/>
          </a:xfrm>
          <a:prstGeom prst="rect">
            <a:avLst/>
          </a:prstGeom>
          <a:noFill/>
        </p:spPr>
        <p:txBody>
          <a:bodyPr wrap="square" rtlCol="0">
            <a:spAutoFit/>
          </a:bodyPr>
          <a:lstStyle/>
          <a:p>
            <a:r>
              <a:rPr lang="tr-TR" dirty="0" err="1" smtClean="0"/>
              <a:t>Button-Locking</a:t>
            </a:r>
            <a:r>
              <a:rPr lang="tr-TR" dirty="0" smtClean="0"/>
              <a:t>- </a:t>
            </a:r>
            <a:r>
              <a:rPr lang="tr-TR" dirty="0" err="1" smtClean="0"/>
              <a:t>Pins</a:t>
            </a:r>
            <a:endParaRPr lang="en-US" dirty="0"/>
          </a:p>
        </p:txBody>
      </p:sp>
    </p:spTree>
    <p:extLst>
      <p:ext uri="{BB962C8B-B14F-4D97-AF65-F5344CB8AC3E}">
        <p14:creationId xmlns:p14="http://schemas.microsoft.com/office/powerpoint/2010/main" val="3574136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p:nvPr/>
        </p:nvPicPr>
        <p:blipFill>
          <a:blip r:embed="rId2"/>
          <a:stretch>
            <a:fillRect/>
          </a:stretch>
        </p:blipFill>
        <p:spPr>
          <a:xfrm>
            <a:off x="63457" y="4028593"/>
            <a:ext cx="4060948" cy="2286000"/>
          </a:xfrm>
          <a:prstGeom prst="rect">
            <a:avLst/>
          </a:prstGeom>
        </p:spPr>
      </p:pic>
      <p:pic>
        <p:nvPicPr>
          <p:cNvPr id="4" name="Picture 5"/>
          <p:cNvPicPr/>
          <p:nvPr/>
        </p:nvPicPr>
        <p:blipFill>
          <a:blip r:embed="rId3">
            <a:extLst>
              <a:ext uri="{28A0092B-C50C-407E-A947-70E740481C1C}">
                <a14:useLocalDpi xmlns:a14="http://schemas.microsoft.com/office/drawing/2010/main" val="0"/>
              </a:ext>
            </a:extLst>
          </a:blip>
          <a:stretch>
            <a:fillRect/>
          </a:stretch>
        </p:blipFill>
        <p:spPr>
          <a:xfrm>
            <a:off x="145362" y="675087"/>
            <a:ext cx="3703320" cy="3007699"/>
          </a:xfrm>
          <a:prstGeom prst="rect">
            <a:avLst/>
          </a:prstGeom>
        </p:spPr>
      </p:pic>
      <p:pic>
        <p:nvPicPr>
          <p:cNvPr id="5" name="Picture 8"/>
          <p:cNvPicPr/>
          <p:nvPr/>
        </p:nvPicPr>
        <p:blipFill>
          <a:blip r:embed="rId4"/>
          <a:stretch>
            <a:fillRect/>
          </a:stretch>
        </p:blipFill>
        <p:spPr>
          <a:xfrm>
            <a:off x="8953125" y="675087"/>
            <a:ext cx="3271010" cy="3007699"/>
          </a:xfrm>
          <a:prstGeom prst="rect">
            <a:avLst/>
          </a:prstGeom>
        </p:spPr>
      </p:pic>
      <p:sp>
        <p:nvSpPr>
          <p:cNvPr id="7" name="Dikdörtgen 6"/>
          <p:cNvSpPr/>
          <p:nvPr/>
        </p:nvSpPr>
        <p:spPr>
          <a:xfrm>
            <a:off x="9480662" y="3633961"/>
            <a:ext cx="1999265" cy="388696"/>
          </a:xfrm>
          <a:prstGeom prst="rect">
            <a:avLst/>
          </a:prstGeom>
        </p:spPr>
        <p:txBody>
          <a:bodyPr wrap="none">
            <a:spAutoFit/>
          </a:bodyPr>
          <a:lstStyle/>
          <a:p>
            <a:pPr algn="ctr">
              <a:lnSpc>
                <a:spcPct val="107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Button</a:t>
            </a:r>
            <a:r>
              <a:rPr lang="tr-TR" dirty="0">
                <a:latin typeface="Times New Roman" panose="02020603050405020304" pitchFamily="18" charset="0"/>
                <a:ea typeface="Calibri" panose="020F0502020204030204" pitchFamily="34" charset="0"/>
                <a:cs typeface="Times New Roman" panose="02020603050405020304" pitchFamily="18" charset="0"/>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Dikdörtgen 7"/>
          <p:cNvSpPr/>
          <p:nvPr/>
        </p:nvSpPr>
        <p:spPr>
          <a:xfrm>
            <a:off x="972475" y="3633961"/>
            <a:ext cx="1826141" cy="388696"/>
          </a:xfrm>
          <a:prstGeom prst="rect">
            <a:avLst/>
          </a:prstGeom>
        </p:spPr>
        <p:txBody>
          <a:bodyPr wrap="none">
            <a:spAutoFit/>
          </a:bodyPr>
          <a:lstStyle/>
          <a:p>
            <a:pPr algn="ctr">
              <a:lnSpc>
                <a:spcPct val="107000"/>
              </a:lnSpc>
              <a:spcAft>
                <a:spcPts val="800"/>
              </a:spcAft>
            </a:pP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Push</a:t>
            </a:r>
            <a:r>
              <a:rPr lang="tr-TR" dirty="0">
                <a:latin typeface="Times New Roman" panose="02020603050405020304" pitchFamily="18" charset="0"/>
                <a:ea typeface="Calibri" panose="020F0502020204030204" pitchFamily="34" charset="0"/>
                <a:cs typeface="Times New Roman" panose="02020603050405020304" pitchFamily="18" charset="0"/>
              </a:rPr>
              <a:t> </a:t>
            </a:r>
            <a:r>
              <a:rPr lang="tr-TR" dirty="0" err="1">
                <a:latin typeface="Times New Roman" panose="02020603050405020304" pitchFamily="18" charset="0"/>
                <a:ea typeface="Calibri" panose="020F0502020204030204" pitchFamily="34" charset="0"/>
                <a:cs typeface="Times New Roman" panose="02020603050405020304" pitchFamily="18" charset="0"/>
              </a:rPr>
              <a:t>Button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Dikdörtgen 8"/>
          <p:cNvSpPr/>
          <p:nvPr/>
        </p:nvSpPr>
        <p:spPr>
          <a:xfrm>
            <a:off x="784318" y="6314593"/>
            <a:ext cx="2425408" cy="369332"/>
          </a:xfrm>
          <a:prstGeom prst="rect">
            <a:avLst/>
          </a:prstGeom>
        </p:spPr>
        <p:txBody>
          <a:bodyPr wrap="none">
            <a:spAutoFit/>
          </a:bodyPr>
          <a:lstStyle/>
          <a:p>
            <a:r>
              <a:rPr lang="tr-TR" dirty="0">
                <a:latin typeface="Times New Roman" panose="02020603050405020304" pitchFamily="18" charset="0"/>
                <a:ea typeface="Calibri" panose="020F0502020204030204" pitchFamily="34" charset="0"/>
              </a:rPr>
              <a:t>Yatay Yay Mekanizması</a:t>
            </a:r>
            <a:endParaRPr lang="en-US" dirty="0"/>
          </a:p>
        </p:txBody>
      </p:sp>
      <p:sp>
        <p:nvSpPr>
          <p:cNvPr id="2" name="Rectangle 1"/>
          <p:cNvSpPr/>
          <p:nvPr/>
        </p:nvSpPr>
        <p:spPr>
          <a:xfrm>
            <a:off x="4256626" y="4751225"/>
            <a:ext cx="7663543" cy="1277786"/>
          </a:xfrm>
          <a:prstGeom prst="rect">
            <a:avLst/>
          </a:prstGeom>
        </p:spPr>
        <p:txBody>
          <a:bodyPr wrap="square">
            <a:spAutoFit/>
          </a:bodyPr>
          <a:lstStyle/>
          <a:p>
            <a:pPr algn="just">
              <a:lnSpc>
                <a:spcPct val="107000"/>
              </a:lnSpc>
              <a:spcAft>
                <a:spcPts val="800"/>
              </a:spcAft>
            </a:pPr>
            <a:r>
              <a:rPr lang="tr-TR" dirty="0" smtClean="0">
                <a:latin typeface="Times New Roman" panose="02020603050405020304" pitchFamily="18" charset="0"/>
                <a:ea typeface="Calibri" panose="020F0502020204030204" pitchFamily="34" charset="0"/>
                <a:cs typeface="Times New Roman" panose="02020603050405020304" pitchFamily="18" charset="0"/>
              </a:rPr>
              <a:t> Yatay yay mekanizması </a:t>
            </a:r>
            <a:r>
              <a:rPr lang="tr-TR" dirty="0">
                <a:latin typeface="Times New Roman" panose="02020603050405020304" pitchFamily="18" charset="0"/>
                <a:ea typeface="Calibri" panose="020F0502020204030204" pitchFamily="34" charset="0"/>
                <a:cs typeface="Times New Roman" panose="02020603050405020304" pitchFamily="18" charset="0"/>
              </a:rPr>
              <a:t>istenilen özelliklere uyan bir mekanizma olmasına karşılık gir çık yapması istenen çivinin çok kademeli yapıya sahip olmasının yaratacağı çentik etkisi ile çivi mukavemetinin düşürülmek istenmemesi ve yatay yay ölçülerinin çok küçük olması gibi </a:t>
            </a:r>
            <a:r>
              <a:rPr lang="tr-TR" dirty="0" err="1">
                <a:latin typeface="Times New Roman" panose="02020603050405020304" pitchFamily="18" charset="0"/>
                <a:ea typeface="Calibri" panose="020F0502020204030204" pitchFamily="34" charset="0"/>
                <a:cs typeface="Times New Roman" panose="02020603050405020304" pitchFamily="18" charset="0"/>
              </a:rPr>
              <a:t>konstrüktüf</a:t>
            </a:r>
            <a:r>
              <a:rPr lang="tr-TR" dirty="0">
                <a:latin typeface="Times New Roman" panose="02020603050405020304" pitchFamily="18" charset="0"/>
                <a:ea typeface="Calibri" panose="020F0502020204030204" pitchFamily="34" charset="0"/>
                <a:cs typeface="Times New Roman" panose="02020603050405020304" pitchFamily="18" charset="0"/>
              </a:rPr>
              <a:t> sebeplerden dolayı vazgeçildi.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955780" y="1505683"/>
            <a:ext cx="4890247" cy="1559529"/>
          </a:xfrm>
          <a:prstGeom prst="rect">
            <a:avLst/>
          </a:prstGeom>
        </p:spPr>
        <p:txBody>
          <a:bodyPr wrap="square">
            <a:spAutoFit/>
          </a:bodyPr>
          <a:lstStyle/>
          <a:p>
            <a:pPr algn="just">
              <a:lnSpc>
                <a:spcPct val="107000"/>
              </a:lnSpc>
              <a:spcAft>
                <a:spcPts val="800"/>
              </a:spcAft>
            </a:pPr>
            <a:r>
              <a:rPr lang="tr-TR" dirty="0" err="1" smtClean="0">
                <a:latin typeface="Times New Roman" panose="02020603050405020304" pitchFamily="18" charset="0"/>
                <a:ea typeface="Calibri" panose="020F0502020204030204" pitchFamily="34" charset="0"/>
                <a:cs typeface="Times New Roman" panose="02020603050405020304" pitchFamily="18" charset="0"/>
              </a:rPr>
              <a:t>Push</a:t>
            </a:r>
            <a:r>
              <a:rPr lang="tr-TR" dirty="0" smtClean="0">
                <a:latin typeface="Times New Roman" panose="02020603050405020304" pitchFamily="18" charset="0"/>
                <a:ea typeface="Calibri" panose="020F0502020204030204" pitchFamily="34" charset="0"/>
                <a:cs typeface="Times New Roman" panose="02020603050405020304" pitchFamily="18" charset="0"/>
              </a:rPr>
              <a:t> </a:t>
            </a:r>
            <a:r>
              <a:rPr lang="tr-TR" dirty="0" err="1" smtClean="0">
                <a:latin typeface="Times New Roman" panose="02020603050405020304" pitchFamily="18" charset="0"/>
                <a:ea typeface="Calibri" panose="020F0502020204030204" pitchFamily="34" charset="0"/>
                <a:cs typeface="Times New Roman" panose="02020603050405020304" pitchFamily="18" charset="0"/>
              </a:rPr>
              <a:t>Push</a:t>
            </a:r>
            <a:r>
              <a:rPr lang="tr-TR" dirty="0" smtClean="0">
                <a:latin typeface="Times New Roman" panose="02020603050405020304" pitchFamily="18" charset="0"/>
                <a:ea typeface="Calibri" panose="020F0502020204030204" pitchFamily="34" charset="0"/>
                <a:cs typeface="Times New Roman" panose="02020603050405020304" pitchFamily="18" charset="0"/>
              </a:rPr>
              <a:t> </a:t>
            </a:r>
            <a:r>
              <a:rPr lang="tr-TR" dirty="0" err="1" smtClean="0">
                <a:latin typeface="Times New Roman" panose="02020603050405020304" pitchFamily="18" charset="0"/>
                <a:ea typeface="Calibri" panose="020F0502020204030204" pitchFamily="34" charset="0"/>
                <a:cs typeface="Times New Roman" panose="02020603050405020304" pitchFamily="18" charset="0"/>
              </a:rPr>
              <a:t>Buttons</a:t>
            </a:r>
            <a:r>
              <a:rPr lang="tr-TR" dirty="0" smtClean="0">
                <a:latin typeface="Times New Roman" panose="02020603050405020304" pitchFamily="18" charset="0"/>
                <a:ea typeface="Calibri" panose="020F0502020204030204" pitchFamily="34" charset="0"/>
                <a:cs typeface="Times New Roman" panose="02020603050405020304" pitchFamily="18" charset="0"/>
              </a:rPr>
              <a:t> genelde </a:t>
            </a:r>
            <a:r>
              <a:rPr lang="tr-TR" dirty="0">
                <a:latin typeface="Times New Roman" panose="02020603050405020304" pitchFamily="18" charset="0"/>
                <a:ea typeface="Calibri" panose="020F0502020204030204" pitchFamily="34" charset="0"/>
                <a:cs typeface="Times New Roman" panose="02020603050405020304" pitchFamily="18" charset="0"/>
              </a:rPr>
              <a:t>basıp açılan basınca tekrar kapanan  tükenmez kalemlerin bazılarında da bulunan gayet etkili bir mekanizma olmasına karşılık uygulanış bakımından çok sayıdaki deliğe uygun bulunmadığından vazgeçildi.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405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p:nvPr/>
        </p:nvPicPr>
        <p:blipFill>
          <a:blip r:embed="rId2"/>
          <a:stretch>
            <a:fillRect/>
          </a:stretch>
        </p:blipFill>
        <p:spPr>
          <a:xfrm>
            <a:off x="351693" y="3350059"/>
            <a:ext cx="4826391" cy="2859706"/>
          </a:xfrm>
          <a:prstGeom prst="rect">
            <a:avLst/>
          </a:prstGeom>
        </p:spPr>
      </p:pic>
      <p:pic>
        <p:nvPicPr>
          <p:cNvPr id="3" name="Picture 10"/>
          <p:cNvPicPr/>
          <p:nvPr/>
        </p:nvPicPr>
        <p:blipFill rotWithShape="1">
          <a:blip r:embed="rId3"/>
          <a:srcRect b="1787"/>
          <a:stretch/>
        </p:blipFill>
        <p:spPr bwMode="auto">
          <a:xfrm>
            <a:off x="1940551" y="926426"/>
            <a:ext cx="5204562" cy="2888113"/>
          </a:xfrm>
          <a:prstGeom prst="rect">
            <a:avLst/>
          </a:prstGeom>
          <a:ln>
            <a:noFill/>
          </a:ln>
          <a:extLst>
            <a:ext uri="{53640926-AAD7-44D8-BBD7-CCE9431645EC}">
              <a14:shadowObscured xmlns:a14="http://schemas.microsoft.com/office/drawing/2010/main"/>
            </a:ext>
          </a:extLst>
        </p:spPr>
      </p:pic>
      <p:sp>
        <p:nvSpPr>
          <p:cNvPr id="5" name="Dikdörtgen 4"/>
          <p:cNvSpPr/>
          <p:nvPr/>
        </p:nvSpPr>
        <p:spPr>
          <a:xfrm>
            <a:off x="5178084" y="3814539"/>
            <a:ext cx="2661306" cy="369332"/>
          </a:xfrm>
          <a:prstGeom prst="rect">
            <a:avLst/>
          </a:prstGeom>
        </p:spPr>
        <p:txBody>
          <a:bodyPr wrap="none">
            <a:spAutoFit/>
          </a:bodyPr>
          <a:lstStyle/>
          <a:p>
            <a:r>
              <a:rPr lang="tr-TR" dirty="0"/>
              <a:t>Bas-Aç İç Görünüş Sıkışmış</a:t>
            </a:r>
            <a:endParaRPr lang="en-US" dirty="0"/>
          </a:p>
        </p:txBody>
      </p:sp>
      <p:sp>
        <p:nvSpPr>
          <p:cNvPr id="6" name="Dikdörtgen 5"/>
          <p:cNvSpPr/>
          <p:nvPr/>
        </p:nvSpPr>
        <p:spPr>
          <a:xfrm>
            <a:off x="7433997" y="2263432"/>
            <a:ext cx="2108269" cy="369332"/>
          </a:xfrm>
          <a:prstGeom prst="rect">
            <a:avLst/>
          </a:prstGeom>
        </p:spPr>
        <p:txBody>
          <a:bodyPr wrap="none">
            <a:spAutoFit/>
          </a:bodyPr>
          <a:lstStyle/>
          <a:p>
            <a:r>
              <a:rPr lang="tr-TR" dirty="0">
                <a:latin typeface="Times New Roman" panose="02020603050405020304" pitchFamily="18" charset="0"/>
                <a:ea typeface="Calibri" panose="020F0502020204030204" pitchFamily="34" charset="0"/>
              </a:rPr>
              <a:t>Bas-Aç Dış Görünüş</a:t>
            </a:r>
            <a:endParaRPr lang="en-US" dirty="0"/>
          </a:p>
        </p:txBody>
      </p:sp>
      <p:sp>
        <p:nvSpPr>
          <p:cNvPr id="7" name="Dikdörtgen 6"/>
          <p:cNvSpPr/>
          <p:nvPr/>
        </p:nvSpPr>
        <p:spPr>
          <a:xfrm>
            <a:off x="2094428" y="6209765"/>
            <a:ext cx="3159839" cy="369332"/>
          </a:xfrm>
          <a:prstGeom prst="rect">
            <a:avLst/>
          </a:prstGeom>
        </p:spPr>
        <p:txBody>
          <a:bodyPr wrap="none">
            <a:spAutoFit/>
          </a:bodyPr>
          <a:lstStyle/>
          <a:p>
            <a:r>
              <a:rPr lang="tr-TR" dirty="0">
                <a:latin typeface="Times New Roman" panose="02020603050405020304" pitchFamily="18" charset="0"/>
                <a:ea typeface="Calibri" panose="020F0502020204030204" pitchFamily="34" charset="0"/>
              </a:rPr>
              <a:t>Bas-Aç İç Görünüş Sıkışmamış</a:t>
            </a:r>
            <a:r>
              <a:rPr lang="tr-TR" b="1" dirty="0">
                <a:latin typeface="Times New Roman" panose="02020603050405020304" pitchFamily="18" charset="0"/>
                <a:ea typeface="Calibri" panose="020F0502020204030204" pitchFamily="34" charset="0"/>
              </a:rPr>
              <a:t> </a:t>
            </a:r>
            <a:endParaRPr lang="en-US" dirty="0"/>
          </a:p>
        </p:txBody>
      </p:sp>
      <p:pic>
        <p:nvPicPr>
          <p:cNvPr id="2" name="Picture 11"/>
          <p:cNvPicPr/>
          <p:nvPr/>
        </p:nvPicPr>
        <p:blipFill rotWithShape="1">
          <a:blip r:embed="rId4"/>
          <a:srcRect t="32149"/>
          <a:stretch/>
        </p:blipFill>
        <p:spPr>
          <a:xfrm>
            <a:off x="5254267" y="642920"/>
            <a:ext cx="5760720" cy="1651887"/>
          </a:xfrm>
          <a:prstGeom prst="rect">
            <a:avLst/>
          </a:prstGeom>
        </p:spPr>
      </p:pic>
      <p:sp>
        <p:nvSpPr>
          <p:cNvPr id="8" name="Rectangle 7"/>
          <p:cNvSpPr/>
          <p:nvPr/>
        </p:nvSpPr>
        <p:spPr>
          <a:xfrm>
            <a:off x="5440132" y="4142427"/>
            <a:ext cx="6096000" cy="1277786"/>
          </a:xfrm>
          <a:prstGeom prst="rect">
            <a:avLst/>
          </a:prstGeom>
        </p:spPr>
        <p:txBody>
          <a:bodyPr>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Tüm bu mekanizma çeşitlerinin yanında günlük hayattan kesitler düşünülmeye başlandı ve dolap kapaklarında basıp açıldıktan sonra tekrar basınca kapatan mekanizmalar üzerine düşünülmeye başlandı.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5396819" y="5335582"/>
            <a:ext cx="6096000" cy="1200329"/>
          </a:xfrm>
          <a:prstGeom prst="rect">
            <a:avLst/>
          </a:prstGeom>
        </p:spPr>
        <p:txBody>
          <a:bodyPr>
            <a:spAutoFit/>
          </a:bodyPr>
          <a:lstStyle/>
          <a:p>
            <a:pPr algn="just"/>
            <a:r>
              <a:rPr lang="tr-TR" dirty="0">
                <a:latin typeface="Times New Roman" panose="02020603050405020304" pitchFamily="18" charset="0"/>
                <a:ea typeface="Calibri" panose="020F0502020204030204" pitchFamily="34" charset="0"/>
              </a:rPr>
              <a:t>Mekanizmanın hem küçük yerlere girilebilecek şekilde olması hem az yer kaplaması hem de monte edilebilirliği düşünülünce bu mekanizmanın kullana bilineceğine karar verildi. Ve üretici satıcı firmalar araştırılmaya başlandı.</a:t>
            </a:r>
            <a:endParaRPr lang="tr-TR" dirty="0"/>
          </a:p>
        </p:txBody>
      </p:sp>
    </p:spTree>
    <p:extLst>
      <p:ext uri="{BB962C8B-B14F-4D97-AF65-F5344CB8AC3E}">
        <p14:creationId xmlns:p14="http://schemas.microsoft.com/office/powerpoint/2010/main" val="3109209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2"/>
          <a:stretch>
            <a:fillRect/>
          </a:stretch>
        </p:blipFill>
        <p:spPr>
          <a:xfrm>
            <a:off x="624840" y="604026"/>
            <a:ext cx="4626663" cy="4684254"/>
          </a:xfrm>
          <a:prstGeom prst="rect">
            <a:avLst/>
          </a:prstGeom>
        </p:spPr>
      </p:pic>
      <p:pic>
        <p:nvPicPr>
          <p:cNvPr id="3" name="Resim 2"/>
          <p:cNvPicPr>
            <a:picLocks noChangeAspect="1"/>
          </p:cNvPicPr>
          <p:nvPr/>
        </p:nvPicPr>
        <p:blipFill>
          <a:blip r:embed="rId3"/>
          <a:stretch>
            <a:fillRect/>
          </a:stretch>
        </p:blipFill>
        <p:spPr>
          <a:xfrm>
            <a:off x="6604150" y="604026"/>
            <a:ext cx="5117563" cy="3276570"/>
          </a:xfrm>
          <a:prstGeom prst="rect">
            <a:avLst/>
          </a:prstGeom>
        </p:spPr>
      </p:pic>
      <p:sp>
        <p:nvSpPr>
          <p:cNvPr id="4" name="Rectangle 3"/>
          <p:cNvSpPr/>
          <p:nvPr/>
        </p:nvSpPr>
        <p:spPr>
          <a:xfrm>
            <a:off x="249381" y="5479609"/>
            <a:ext cx="5576616" cy="981423"/>
          </a:xfrm>
          <a:prstGeom prst="rect">
            <a:avLst/>
          </a:prstGeom>
        </p:spPr>
        <p:txBody>
          <a:bodyPr wrap="square">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 5 ayrı marka ile görüşülerek mail atılmıştır. Atılan Mailerden alınan bazı yanıtlara göre firmalarla görüşme sonucunda </a:t>
            </a:r>
            <a:r>
              <a:rPr lang="tr-TR" dirty="0" smtClean="0">
                <a:latin typeface="Times New Roman" panose="02020603050405020304" pitchFamily="18" charset="0"/>
                <a:ea typeface="Calibri" panose="020F0502020204030204" pitchFamily="34" charset="0"/>
                <a:cs typeface="Times New Roman" panose="02020603050405020304" pitchFamily="18" charset="0"/>
              </a:rPr>
              <a:t>resimlerdeki </a:t>
            </a:r>
            <a:r>
              <a:rPr lang="tr-TR" dirty="0">
                <a:latin typeface="Times New Roman" panose="02020603050405020304" pitchFamily="18" charset="0"/>
                <a:ea typeface="Calibri" panose="020F0502020204030204" pitchFamily="34" charset="0"/>
                <a:cs typeface="Times New Roman" panose="02020603050405020304" pitchFamily="18" charset="0"/>
              </a:rPr>
              <a:t>bilgiler alınmıştır.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986728" y="4055879"/>
            <a:ext cx="6096000" cy="1574149"/>
          </a:xfrm>
          <a:prstGeom prst="rect">
            <a:avLst/>
          </a:prstGeom>
        </p:spPr>
        <p:txBody>
          <a:bodyPr>
            <a:spAutoFit/>
          </a:bodyPr>
          <a:lstStyle/>
          <a:p>
            <a:pPr algn="just">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Diğer markalarda 10 mm çap dışında ürünlerinin olmadığı belirtildiği için bunlar paylaşılmamıştır. Fakat </a:t>
            </a:r>
            <a:r>
              <a:rPr lang="tr-TR" dirty="0" err="1">
                <a:latin typeface="Times New Roman" panose="02020603050405020304" pitchFamily="18" charset="0"/>
                <a:ea typeface="Calibri" panose="020F0502020204030204" pitchFamily="34" charset="0"/>
                <a:cs typeface="Times New Roman" panose="02020603050405020304" pitchFamily="18" charset="0"/>
              </a:rPr>
              <a:t>Hafele</a:t>
            </a:r>
            <a:r>
              <a:rPr lang="tr-TR" dirty="0">
                <a:latin typeface="Times New Roman" panose="02020603050405020304" pitchFamily="18" charset="0"/>
                <a:ea typeface="Calibri" panose="020F0502020204030204" pitchFamily="34" charset="0"/>
                <a:cs typeface="Times New Roman" panose="02020603050405020304" pitchFamily="18" charset="0"/>
              </a:rPr>
              <a:t> ürün kataloğunun daha geniş olduğunu belirterek ölçü bilgisi beklemektedir. 4-6 mm çapında 20 mm boyunda istediğimizi bildirmiş olup </a:t>
            </a:r>
            <a:r>
              <a:rPr lang="tr-TR" dirty="0" smtClean="0">
                <a:latin typeface="Times New Roman" panose="02020603050405020304" pitchFamily="18" charset="0"/>
                <a:ea typeface="Calibri" panose="020F0502020204030204" pitchFamily="34" charset="0"/>
                <a:cs typeface="Times New Roman" panose="02020603050405020304" pitchFamily="18" charset="0"/>
              </a:rPr>
              <a:t>yanıtlarını Mustafa Bey’e mail yoluyla ilettim.</a:t>
            </a:r>
            <a:endParaRPr lang="tr-T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911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040" y="1783080"/>
            <a:ext cx="10820400" cy="369332"/>
          </a:xfrm>
          <a:prstGeom prst="rect">
            <a:avLst/>
          </a:prstGeom>
          <a:noFill/>
        </p:spPr>
        <p:txBody>
          <a:bodyPr wrap="square" rtlCol="0">
            <a:spAutoFit/>
          </a:bodyPr>
          <a:lstStyle/>
          <a:p>
            <a:r>
              <a:rPr lang="tr-TR" b="1" dirty="0" smtClean="0"/>
              <a:t>Yorulma Analizi Deniz Hanım’ın yönelttiği sorulara cevap bulabilmek için araştırılıp raporlanmıştır.</a:t>
            </a:r>
            <a:endParaRPr lang="tr-TR" b="1" dirty="0"/>
          </a:p>
        </p:txBody>
      </p:sp>
    </p:spTree>
    <p:extLst>
      <p:ext uri="{BB962C8B-B14F-4D97-AF65-F5344CB8AC3E}">
        <p14:creationId xmlns:p14="http://schemas.microsoft.com/office/powerpoint/2010/main" val="3577082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04390" y="436221"/>
            <a:ext cx="6521401" cy="579967"/>
          </a:xfrm>
          <a:prstGeom prst="rect">
            <a:avLst/>
          </a:prstGeom>
        </p:spPr>
        <p:txBody>
          <a:bodyPr wrap="none">
            <a:spAutoFit/>
          </a:bodyPr>
          <a:lstStyle/>
          <a:p>
            <a:pPr>
              <a:lnSpc>
                <a:spcPct val="150000"/>
              </a:lnSpc>
            </a:pPr>
            <a:r>
              <a:rPr lang="tr-TR" sz="2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YORULMA  ANALİZİ – RANDOM VIBRATION</a:t>
            </a:r>
          </a:p>
        </p:txBody>
      </p:sp>
      <p:pic>
        <p:nvPicPr>
          <p:cNvPr id="4" name="Picture 15"/>
          <p:cNvPicPr/>
          <p:nvPr/>
        </p:nvPicPr>
        <p:blipFill>
          <a:blip r:embed="rId2">
            <a:extLst>
              <a:ext uri="{28A0092B-C50C-407E-A947-70E740481C1C}">
                <a14:useLocalDpi xmlns:a14="http://schemas.microsoft.com/office/drawing/2010/main" val="0"/>
              </a:ext>
            </a:extLst>
          </a:blip>
          <a:stretch>
            <a:fillRect/>
          </a:stretch>
        </p:blipFill>
        <p:spPr>
          <a:xfrm>
            <a:off x="1597855" y="1016188"/>
            <a:ext cx="8561028" cy="5193693"/>
          </a:xfrm>
          <a:prstGeom prst="rect">
            <a:avLst/>
          </a:prstGeom>
        </p:spPr>
      </p:pic>
    </p:spTree>
    <p:extLst>
      <p:ext uri="{BB962C8B-B14F-4D97-AF65-F5344CB8AC3E}">
        <p14:creationId xmlns:p14="http://schemas.microsoft.com/office/powerpoint/2010/main" val="296188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208</TotalTime>
  <Words>1902</Words>
  <Application>Microsoft Office PowerPoint</Application>
  <PresentationFormat>Widescreen</PresentationFormat>
  <Paragraphs>130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Gill Sans MT</vt:lpstr>
      <vt:lpstr>Symbol</vt:lpstr>
      <vt:lpstr>Times New Roman</vt:lpstr>
      <vt:lpstr>Wingdings 2</vt:lpstr>
      <vt:lpstr>Dividend</vt:lpstr>
      <vt:lpstr>Ad - Soyad: Gamze SAÇMAÖZÜ Departman: Süreç Tasarım ve Ürün Geliştirme Mentor: Deniz HEPŞEN, Mustafa ZORALİOĞLU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NouS/TncTR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Gamze  Soyad: Saçmaözü Okul: İstanbul Teknik Üniversitesi Bölüm: Makina Mühendisliği Sınıf: 4.sınıf Departman: Süreç Tasarım ve Ürün Geliştirme</dc:title>
  <dc:creator>PC</dc:creator>
  <cp:lastModifiedBy>Gamze SAÇMAÖZÜ</cp:lastModifiedBy>
  <cp:revision>34</cp:revision>
  <dcterms:created xsi:type="dcterms:W3CDTF">2020-09-06T11:32:07Z</dcterms:created>
  <dcterms:modified xsi:type="dcterms:W3CDTF">2020-09-09T07:41:17Z</dcterms:modified>
</cp:coreProperties>
</file>