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77" r:id="rId4"/>
    <p:sldId id="268" r:id="rId5"/>
    <p:sldId id="265" r:id="rId6"/>
    <p:sldId id="266" r:id="rId7"/>
    <p:sldId id="267" r:id="rId8"/>
    <p:sldId id="269" r:id="rId9"/>
    <p:sldId id="270" r:id="rId10"/>
    <p:sldId id="272" r:id="rId11"/>
    <p:sldId id="273" r:id="rId12"/>
    <p:sldId id="274" r:id="rId13"/>
    <p:sldId id="271" r:id="rId14"/>
    <p:sldId id="258" r:id="rId15"/>
    <p:sldId id="259" r:id="rId16"/>
    <p:sldId id="260" r:id="rId17"/>
    <p:sldId id="278" r:id="rId18"/>
    <p:sldId id="279" r:id="rId19"/>
    <p:sldId id="280" r:id="rId20"/>
    <p:sldId id="281" r:id="rId21"/>
    <p:sldId id="295" r:id="rId22"/>
    <p:sldId id="282" r:id="rId23"/>
    <p:sldId id="283" r:id="rId24"/>
    <p:sldId id="284" r:id="rId25"/>
    <p:sldId id="285" r:id="rId26"/>
    <p:sldId id="286" r:id="rId27"/>
    <p:sldId id="287" r:id="rId28"/>
    <p:sldId id="291" r:id="rId29"/>
    <p:sldId id="288" r:id="rId30"/>
    <p:sldId id="289" r:id="rId31"/>
    <p:sldId id="292" r:id="rId32"/>
    <p:sldId id="261" r:id="rId33"/>
    <p:sldId id="290" r:id="rId34"/>
    <p:sldId id="293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0066"/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7130-75B0-41F9-B67E-AE827A56352A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63E3-3643-428D-BE15-52BA2E43E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7130-75B0-41F9-B67E-AE827A56352A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63E3-3643-428D-BE15-52BA2E43E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7130-75B0-41F9-B67E-AE827A56352A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63E3-3643-428D-BE15-52BA2E43E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7130-75B0-41F9-B67E-AE827A56352A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63E3-3643-428D-BE15-52BA2E43E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7130-75B0-41F9-B67E-AE827A56352A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63E3-3643-428D-BE15-52BA2E43E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7130-75B0-41F9-B67E-AE827A56352A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63E3-3643-428D-BE15-52BA2E43E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7130-75B0-41F9-B67E-AE827A56352A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63E3-3643-428D-BE15-52BA2E43E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7130-75B0-41F9-B67E-AE827A56352A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63E3-3643-428D-BE15-52BA2E43E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7130-75B0-41F9-B67E-AE827A56352A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63E3-3643-428D-BE15-52BA2E43E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7130-75B0-41F9-B67E-AE827A56352A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63E3-3643-428D-BE15-52BA2E43E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7130-75B0-41F9-B67E-AE827A56352A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63E3-3643-428D-BE15-52BA2E43E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7130-75B0-41F9-B67E-AE827A56352A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063E3-3643-428D-BE15-52BA2E43E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2667000"/>
            <a:ext cx="6934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6699"/>
                </a:solidFill>
              </a:rPr>
              <a:t>Extending Steinberg’s Fatigue Analysis </a:t>
            </a:r>
            <a:endParaRPr lang="en-US" sz="2800" b="1" dirty="0" smtClean="0">
              <a:solidFill>
                <a:srgbClr val="006699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006699"/>
                </a:solidFill>
              </a:rPr>
              <a:t>of </a:t>
            </a:r>
            <a:r>
              <a:rPr lang="en-US" sz="2800" b="1" dirty="0" smtClean="0">
                <a:solidFill>
                  <a:srgbClr val="006699"/>
                </a:solidFill>
              </a:rPr>
              <a:t>Electronics Equipment Methodology </a:t>
            </a:r>
            <a:endParaRPr lang="en-US" sz="2800" b="1" dirty="0" smtClean="0">
              <a:solidFill>
                <a:srgbClr val="006699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006699"/>
                </a:solidFill>
              </a:rPr>
              <a:t>via </a:t>
            </a:r>
            <a:r>
              <a:rPr lang="en-US" sz="2800" b="1" dirty="0" smtClean="0">
                <a:solidFill>
                  <a:srgbClr val="006699"/>
                </a:solidFill>
              </a:rPr>
              <a:t>Rainflow Cycle Counting</a:t>
            </a:r>
            <a:endParaRPr lang="en-US" sz="2800" b="1" dirty="0">
              <a:solidFill>
                <a:srgbClr val="0066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44196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By Tom Irvine</a:t>
            </a:r>
            <a:endParaRPr lang="en-US" sz="2000" dirty="0"/>
          </a:p>
        </p:txBody>
      </p:sp>
      <p:sp>
        <p:nvSpPr>
          <p:cNvPr id="2050" name="AutoShape 2" descr="data:image/jpeg;base64,/9j/4AAQSkZJRgABAQAAAQABAAD/2wCEAAkGBhQSERUUExQVFBQWFxcVFRgWGBcWFxYfGBgYGBcaFhweHCYeGBkjGRQYHy8gJScpLC4sHB4xNTAqNiYrLCkBCQoKDgwOGg8PGjUiHiUsLCw0LC0tKiksLy8tNC0sKiwqMCosLCktLCwsLSosLDQsMCo1Ky0sLCopLCkqLCwtLP/AABEIAOEA4QMBIgACEQEDEQH/xAAcAAACAwADAQAAAAAAAAAAAAAABgQFBwEDCAL/xABPEAACAQIDBAcEBwMICAQHAAABAgMAEQQSIQUGMUEHEyJRYXGBMlKRoRQjQmKxwdFyk9IXQ1SCkqLh8BUkM2Nzg7LCU2Ti8QgWNESjw9P/xAAaAQACAwEBAAAAAAAAAAAAAAAABAMFBgEC/8QANxEAAQMDAQUFBwMEAwEAAAAAAQACEQMEITEFEkFRYRMicYGhMpGxwdHh8BQjUgYVQvFygpIk/9oADAMBAAIRAxEAPwDcaKKKEIooooQiiiihCKKKKEIorqmxSpxPpzqp2jvIkS5mZI173IF/Ic/nXQCTAXCY1V3XW86jiwHrWb7V6VIFuE6yY+HYT4nX5Ut4vpRnP+zjjQeN3P5D5VY0tl3VTO7Hjj7pZ93RbxnwWzNtFBzv5A18HaqePwrB5t+sa388V/ZVF/Kokm9GLbjiJv7ZH4U63YVbi4ev0UB2jT4Ar0H/AKVTx+H+Nfa7SQ87eYNeeE3mxQ4Yib94x/E1Ki33xq/z7H9oK34ig7CrcHD1+i4Nos4gr0EmKU8GHxrtrC8L0nYlfbSKQc9Cp+IP5Uw7M6VojpIskR7wRIvrwPypSrsm6p53Z8M/dTsvKLuMeK1Oil7ZW9kcwvG6Sj7psw814j4VdQY1X4HXuPGq1zS0w4QU0CCJC76K4vXNeV1FFFFCEUUUUIRRRRQhFFFFCEUUUUIRRRRQhFFFRsXjQmnFu79aELulmCi5NqoNub1xwLmkcRry5u37IGp/zrSfvb0jCMlISJJeBbjGngPePy8+FZpjcc8zl5GLseJY3Pl4Dwq7stkPrQ+p3W+p+iQr3rafdbk+ib9t9Jkrkrh16tffazSHx7l+dJ2JxTyMWkZnY82JJ+ddYFWux9hdckkjSpFFFbrGbMxAPCyqLmtFuW1hT343Rz1OcDmTJVWXVbh0aqpr6SMngCbC5sCbAcSe4eNMGM2Th44o8TDK00azCORZEyE27Wgv7JA4Hvpn2Www21MSIVXJNhmkhS1lN1Dqthyuji3caUrbYpNYXMBMBxzLctiQZEgwZ00UrLJxME8uuswfRZ7HgZGjaUKTGhVWbkpbRQfE1YbL3VxGIjMiKojBy55HWNSe4FiLnypnhwcb4HGvh9IJokmVTxhkhbO0R8LcD3VC2/B1uG2aQrvh0iKydWMxV8wz6cA5ANifHxqIbW7R24yAd7dzw7u9BEjvSCPJe/0m6JOcTjxj3cUtbU2TLhpDHMhRwAbGxuDwII0I8qjQwszBVUsx4BQST5AammTfbA9UML252DQkhZypaIBhZAFGmh4a1L3EgSD/AFqeXqo5C2FjsCXLOBdlI9jKPtHxppu0B+k/UanIETkyRA1PBRG2/e7P8hKEsRUlWBVhoQwII8wdRXxTTv8AwSidWkTIoXqI8755ZBB2etkPPNcdryqv3b2EMS0hdzHFDGZZGVS7WHJVGpNT0b1j7cXDjA6Z+CjfQcKvZjVVEchUgqSCOBBsR5GmvY3SNPFYS/Xp46SDybn6/Gq7bOwEjhTEQS9dA7GO5Uo6OBmyup8Nbj9Ko69FtC8ZkSNMiCD8QVwOqUHYMLd93d9IsQPq3zEcUbSRfTmPEXFNEGJVxofTmK8xxTFGDKSrA3BBII8jWgbq9JJBVMSbHgsw/wD2D/uHqOdZ682M+nL6ORy4/dWlC+Du6/B9FsNFQcDtIOBci54EcG8RU6qBWKKKKKEIooooQiiiihCKKKKEIooqNjcVkGntHh+tCF14/HhAQCL2uSeCjvNZBvlv6ZS0WHYhNQ8g4yd4XuTx4nyo393yMrNBC3YBtK4/nD7oPuD5nwpHrU7M2YABWrDPAfMqou7snuM965qVFsqVoXmCHqkIDPwAJIAA7zcjhXfh9lusaYp4usw/WZWAbjYi6tbVL8Af8Lu28Yw5SPFuzTYSyrhMJGvVor27QlI0WxB19o8B42F1f9m5rWZkxOuRq3H+R6wBqlaNvvgl2Mfh8FC2bssrhYpsGIkzBuvxE7C8BWwYAHsqDfQ2J4d9Vu68sSY0w5+ugmHVM7KVVywvcg8s1x4g3ruwEn0GN4cdETBikMghVh1qMhBRrE3S/DMddAeRFQsRtGbHWw+Gw6xwqwZYohwOoDyyHUmxOpsPOqQWZqdsHGWPnvkjSZBLjJJYcNAgYninu1DdyMEcPtyPEld77bBGIw2LVFRc6xCKMDq5EYgZQNbHvJ4edQm3qcNhpFUCSCMxlmOYPyGgtoATz51fYTo9igTrMdOsajUqpCjyLnif2R61DxHSRsnBaYWDrnAtmC8fN3ux9Kgd/b6OGtL+Y0bJaWuPPvA51nB1ypQLh+SY9TrI6Y4Kn2VHi8jrAs2SQZXyISrDXwIGhIvxsastmbB2nECIVmiB4gOqeti3HxtVPtDp5xTf7KGKMfezOfxA+VVEvTJtI8JUX9mJPzBrlTaYdvftNzEyJmNJ5xwXW2kR3zjyTTit0doNbPFI9r2u6uRmOZrdq+p1NcYZsbhUZDA/Vk5issBkQEfaFwQD437qVY+mLaQ/nlPnFH+lWmB6dsYn+0jgkHgGjPxBt8q6dqb7OzfSaW8ojqj9GA7ea4zz1Xdtrbj4pkeUL1ipkLDTMAbgkcARc8KtN3GsithpBFjEc3DtlWWMj2QD2Sb8q7cN0t7OxVlxmFMZ97KJFHqAHFWP/wAlYTGIZMBiVYc1LdYo8/tp6g1OLy2qUBbt/bAP/JvUEcWmdMdCIURt6ranae16HxHVQdu7OM+ISHDgB2USYiONrwRyagtpopsTf076+9oYDCx4GdUXPLE8adebjNIzdtUHuqot4351VYzD4zAq0RzRI5Fylsr291xw8QCD31ZjHvj8PBhQxfEtPdiVt2FRrMzDRrd/Go30LykKW7UBotcJc0mYmS52D3QAWgTgRJcdOtfReXy2HkHB9wA68dPcldMI5RpApKKQGYDRSeFzyrqp9xGLjjjMWBnT/Vc5mSQALiQB9YwY6OB2hl08OApabZT4rrZsNhykSAFlBLAG3ay6eN8o4AVbWe1XVnONVm4ycEmDHDeBiN7VsSOGoynWtAwANMnl8YjlxlTt0t9HwpEcl3gJ4c4/FPDvX862jZG2FlVSGDKwujDgw/WvOFM25u9pwr5HJMDHtDiUPvr+Y5+dc2nswVQatId7iOf3+K92l2Wdx+nwW/UVX7Lx4cDUG4upGoYcQR31YVkFdIooooQiiiihCKKKKEL4mlCgk8qzDpG3tMamFD9bIO2R/NoeQ7i34X7xThvXtxYIndvZjHD3mOir8fzrBMdjWmkaRzd3JZj593gOFXeyLLtn9q8d1vqfskL2v2bd0aldNWex8NGskbYpHED3AYXANtL34lQeNtaNi7BbEZ2LpDDEAZJZPZW+ijvLE8BV9s5niikDo2L2cHKGQKRlItd4rnMoBNr8L8xerraN0Qw0qRl3GDDoP8T7O/oQCcqvtqOQ92nDiPMaxzUuIQYKYrnkSKUdpJV66CdDzVk1BseJBtz0NVku8H0F5I8HKksT5XXMM4hfkVvozgflfUVH23jFijOGjljxMDBZYnN88FybryysQOHcb2HCrTdfdeOOL6ZjbLEozor8LcQ7jmDyXnxNUNG2DKZr3by4HEGO/HsmIDg4aGSSIiS2ArB1Qud2dEARmf48xyIPD4SujYG5smKJxOLdkjbtlmP1kvjc+ytvtHlwFtaj7x9LMGDU4fZsaG2hkt2Ae8c5G+8aVd/ekqXHuYoiY8MDoODSeL+HhXzB0Q45lDdWouAwvLEDYi40z9xFJ3N2+uYOGjQDQKZjGUR156lKu19vT4p888rSN946DyHACoFPn8jmO9xf3sP8dH8jmO9xf3sP8dKL32zevuKQqKff5HMd7i/vYf46P5HMd7i/vYf46Eds3r7ikKin3+RzHe4v72H+Oj+RzHe4v72H+OhHbN6+4pCqRgcfJC4eJ2jccGQlSPUU6/yOY73F/ew/x0Hodx3uL+9h/jrqO2b19xV3ut0zZh1G0kEiNoZQoJ/5icG81sfA1e7b3JVkGJwD9ZGRmCq2Y274mGpt3cRWO7e2DLhJWimXI62uLg8QCNQSOBq03J38n2dJdCXhYjrIiey3ivuP4j1vTNtd1Ld0sPiOBRUpMrDP3TTsDZsc2IjilkEKM1ix5dwHIMToCdL077T2si5sNEW2fJgmaSAO1knAXXrfvsMxF7gg997RdrbIg2lh/puBILn200BYj2lYfZlH974UsT7RmxYggYBnQlEYj6wg2sjMT7K2PGtA9zb/AHas91uoMd0/yzhwjGeGkZVaAbeWRk6Hn06Lv2hhzjOtxUMKxrGqNOitc3N88ipxVL8e7Xxqipxi2pFsu6whMRjD2ZWN+qiGhMYtqzGwB+duFUW1WRmaWGApAzZRmN7NlzMosbZRc2HdUttfwO5Tcaf+Jxn/ANEH/jzGgwg2ge4Bzw13GZgf+QfPlxTT0cb1FWGGkbQm8J7jxKeR5eOnOtfwmIzrfnwNeamBU8MrA8rggitm3D3o+kwq5PbH1co+8PtevH41n7uvb3TjWt5H8gRBB5+fx8VfVdmXWzw1lxBB0cDIPTn9tNE7UVwK5pBQoooooQiurFTZVJ+FdtUm8m0RFGzN7Malz42Gg/L1roBJgLhMZWWdJu288ogU9mPtP4uw0v5Kf7xpLjjLEAC5JAAHEk8BX3isS0js7G7OxY+ZN6s929gtiXIWRY2WxBJ7RPLKAb3Fr3rdA0tnWm9UMNaMnOvlnVZ471zW7oklWuwY0aCfAYhvo0ryJLG0gIXOmmR78AeR8+YF7WLEYnZ0EjT4iMEQmDCRRsj3LOGzlQLECxuzC5BsfHpn2pCoMOOm+k5RYBsPKsq/syaafj30pwbNWfFdVhgwV3ypnAzAc2ew5AE+XjVFb1TfOdvgtZ7RJYd0xiWOcGkSNQQehVg9vYAbpl2kTnzAkeqvdx92xO5xE9uojJJzaB2HaN+WReJ5cB30ndJvSA2OlMURIw0Z7I/8Qj7bfkKa+lneNcHho9nYc5bqOsPML3H7zm5NY1VbeXRuam9w0A5BN0KIpNjjxX3C9mBrfdgbVTaGGWZbCaNVSdPBQFWRfukAA9x868/Vf7ob0SYLELLGeGhB9lgfaVhzUilAVDeWwrsgrbPoXhUnC7HDq7F0QIMzZgx05kWB0HPuqdszERYqFZ4P9m/LmjD2kbxHfzFjUyLDFWDLoRw/zzHK1e1nmWDWv74kJXefCA2ONwwP/M/hr5+lYP8Ap2F+Mn8NKXSruQYj9KgBETntqP5pz9n9g8VPpWWtKw5mvMlWVPZlB40E+f1XoD6Tg/6dhfi/8NH0jCf07C/F/wCGvP3Xt3mjr27zRvL3/aKPL4/VeiMNh4ZTlhxOHlbkqvZj5BgM3leh9nkEgixGhBFiPOvPmHx7oQQx0rdujrez6fAY5TeeEA5jxkS9u13spI15g+FAKUuNksaJakbpmw9sTG3v4eA/CML/ANlZzWq9NsPawx/3GX+xLIv4WrK68q9oeymTcbfSTZ2IDrdomsJo+TjvHc44g+nAmtS3y2NHLGuPwpzRuA75fHg47jfRhyI86witR6Gd7gsjYCY3imv1V+AcjtJ5OP7wHfTVrcut6ge3zHMcl6rUhVbulfGx9iS4l8kS5iNWJ0VR3seQpj25hYREkSYqEw4dcxRCXklkOjE27IJvYa2FyaqdubDfDYl4ULBGFwbkBozr2yPsi1iDppVfI4sET2R4aueF7d3ICn9uXW6KdZtSIyxoAOdN50yMZAx65DH9P7Jfe1XUy3uj23dOQ6n7+PVicRcsx4k3sO88hV1uFtn6NiVDHsS/Vv3XJ7LejH4E1UY/ZU0RBmikiB9nOrLfx1HyqNU2wtl7ts59XWoPcPrOfcmP6p2y24uWUaHsU/U8Y6AYHnwXpnZ8+ZNeI0P5VKpR3F2118ETk6suR/2l018+PrTdVHUYabix2owkmuDgCEUUUV4XpFZn0qbUy4fIDrLIB/VTU/MLWkYh7KT3A1ifSji74iOPkkd/Vzc/JRVlsul2l02eGfdp6wlbt+7RPuSXV+m74LYVFbLLJG80jHhGupQ2Go7KnXyqgpnw++QNxPh0bNGYS8f1cmQi2Xn+IrQbXN6GNNo2Y3pgjkQ3BwQCZI4wFV2fYyRVMac+edNOSjzbVnfBlperljLdVG0gvKptmuh4mwB4/Orvo+wqwxT42XRUVlUm3BRmkI/ur8aXNu7RiZIYsOHEUYdiHtmLOdb20NlFrjvq46SMT9C2NDhhYPLlVrfvJPixtVPUd2NoQGdn2jz3Y3e6MZGgJwTHNPUxv1hJ3t0DOuT16LIdv7XbFYiSd+MjFvIch6C1V9FFUqsEVyDXFFCE99Gm/bYKbK92gksJF/Bl+8vLv1HOvRGFyyIroQysAysODA8CP899ePla1a90QdInVkYWdrRsfq2J0jY8ieSMePcbHvr0Cl3MDTJ0+C2PFbNWRGR1DI4Kup4MDy8DzB5GvOHSNuM+BnIF2ie7RvbiPHuYcCP1r0z1wqn3n2FFjcO0MlgDqrcTG1tHHhyI5iukLhAGW6ryWa4q63o3ckwc7xSrZlNvA9xB5gjUGqWvCna4OEhFOfRVtXqdoQXNldxG3lJ2D/1UmV24ecowZSQRqCNCLcCKFx7d4Qtj6d8NljwrEWJEynS3BwfxY1i9WO09vT4gDrpZJMvDO7Na/G1zpwquoQxu6ip+yMFI8qmI5WUh8/AJY3DE8rGu7ZGwmm7TdiPm3M+CDmfkPlTQuSJMqgJGNT4+LHmf/YUtWringZKvdm7IqXh33d2mNT9ProPRMO8m9L4srmAVVUDTTMbdpieNibkDgPnXOxIWGGfEwAtOkqovZDGJSCetVbG7E2UEjTU24W+OjJcPjp545FJyRhoweBucjMR3gspHqTXXsXCzDF9THKYZMzJmFx7N9CBx4cKasbEVWPuKzhLIdBndgZMxJ05DHI6KTa+2WUWtsbEQw4JGpPT5k6+GtrgduyTYLGjFTGRAimMSNmYSlvqynMai2mnzpSNNI2LgwhmeeWcdYI2MaBe01zc5uXHUVR7bwHU4iWMcFchefZPaX+6RWr2Xe29Wu9lKROY3S1ogNBAmCTkE4GCFh7ujUaxrn8MayczE+7mnTop2lYyw34ZZV/6W/wC2tgRrgHv1rz9uFi8mOi7nzRn+sDb5gVvWznvGPDSqvbNLcuSRxAPy+SdsX71KOSk0UUVTp1RdotaM+Nh86wTfqbNj5vAqvwRfzvW8bW9j1H51583okzYzEH/euPgbflV/sJv7zj0+YVdtE/tgdVCwWBeZwkalmN7AW5C54+FXsG5L6mWWGIKpdwWDsqjiSF4D1qjwOOeFw8bZWHAi3qDfkaYsFvDDIJRPCImlTJJPAvIkEl177gai9ObYq7SpGbUDcjJA3ngznBMRHIOM8EtZstnYq6+MD89ypsDgkfFpErZ42mRA1rZlLAE2PC4vR087QLYuGLkkWb1dj+QFTdzIwdoQ21AdiCRa+VXKm3LgDS10yS32rKPdSJf7gP51X7Ycd+m0mYaMnBPU6ZxyCbsQN1xiMpHoooqkT6KKKKEIrshmKm4rrooXCJW/dGe/f0uEYeRv9YjX6sk6yqo9n9tQNO8eVNv+k/GvMOytpPBIroxVlIII0II1BFbtsneBcfh/pCWEqWGIQcieEqj3WPHuNewVTXzX0m7zPwfb4eCkb5btptKHKLDEoD1J98cTET381Ppzrz7jsE0TlWBBBIIOhre/phGt7c7/AKUk9M0UXWRNouKZb4lBawP2GbukZdWX9a44Lxs29NYkfn+1mNFc2qbs/ZDzHs6KOLNoo/U+A1rwSBkq/a1zyGtElQ0jJIAFyeAGpPlTJs3dwL2p9Tyj/wD6Ef8ASPW3Cp2AwKQjsC7c3PteIX3R8/Gom0duKmi2ZvkPPvPhSb67nndpe9aa22VStmdvfGB/H68/Aean43aCxrdzbSygC3Dko5D5Uq7S2q0x10Xko4eveajz4lnYliSa6akpUAzJyUltHa9S6HZ0+7T5c/H6aJ16Hsd1e1YRewkWSM+N0JH95RTlvK30bahk5CRJdOYNifXjWa7iy5dpYM/+YhHxcD860/pKW2MH/DT8x+VaDZID6xpu0c0grL3uKYcNQQVDnwuJYTpHhpRHNKJAGRsy2YstraA62PHSoG3ln63NiEyOyrpbLcL2QbXOvZpuw2xsUkYkkeTESHVYzOyRJzBkOYFv2QP1pX3mixAlDYlgzsDlylSqgHgANFFz561zZF6yreCmw0yBIkE7xMAd0EycNbJgAxIleLyiW0S472eECBknMeJjKhbJnyTxMPsyIf7wr0Xso9lh3N/n8K81obEHxBr0hsc+16fnT23x3qZ8fkotmnDh4KyooorNq1ULavseo/OvPe8yWxmIH++k+bE/nXofaS3jPp+NYFvvFlx8/iwb+0qmr/YTv3nDp8wq3aI7gPVG6MYMzkKryJDI8KsLhnUDLpzNrm1X+zuvh+h4dF7UmebEqVXVS4FnB4LYn4UkYYOXXq82e/Zy3zX5WtremjBbuHOzYudhIY2YxK+ad0VbsGN9FsLW/Codv0KYqGrWqDdIw0guJIDgIAPsgu3jpBAk8u2FRxbusaZnXAGSOPPEeCjbpsi7UTIex1sqofC0gT5WpS6Yo7bVm8ViPxQfpV5snGIuMikQZIxMjKCb5VziwJ8FNdHTvgSmOjk5SQgeqMVPytXNqsINImfYGuuOfXmvdmQQ+P5FZpRRRVOnkUUUUIRRRXKrehC+4oyxAFbV0cbttg4Ove4llQiNO5G0LuOeYeyD+13VS9FnR/1rDEzreNT2FPCRh3/cXn36LzrS949oxYWJ5pzdRpl4GV7aRjuHvHkNK9BV9w5zxDPf8/olzbO2E2fCJ2sZmBOGQ6/85x7oPsjmdeFYnjsbJiZSxzSO5J5lmJ1PmaYNtSz46dp8Q2QMbgW7VuQRfsqBoL2HnX3h41jFoxlFtT9pv2m7vAWFQVa7W+Kt9kbCe5ogbreZ/Mn04Sq7AbvKus2p9xTp/XYfgPjVniMWqKMxCqNAALAeCgVWY7bironaPfyH61Rz4lnN2JJpfs31svwFojd2mzhuW43n8/v8h71P2htxnuF7K/M+Z/Kqu9Fq4ptrAwQFnri5q3D9+qZP5oiiiivSXV3uRHm2jgx/5iH5SKfyrUekw/64P+Gv5/rSJ0SYLrNq4fS4TPIf6iMR/etTrvmTNtFkXjmSJfkPxNW+x4FxvHQAlJX2aUDiQuk7kzHhJh38pQfxFRt4djDDCBcoEjRs0hU5gTnstuVsvdUuXcKW56poZspIOVgCCDYgg8Dp31XbcMoaOKVBG0MYjA5kXLAnUjW/KmrO5fcXFLs7ltRoJJa0bjo3SBI3iSJI4aweCWrUxTpu3qZaeBJka+HzVco19a9I7HHten51522bDnmjX3nRfiwr0ZspdGPj/n8ak2+c0x4/Jd2aMOPgp9FFFZpWq6sUl0YeBrEOk7C5cUj20eMfFSVP5VuhrLelbZl4VcDWKQg/svp+IX41Z7JqdndNnjj880peM3qJ6ZWZ4TFtE6uhsym6njY0w4De2VpL/RoJZDcFljKyNcWNyveNOFLFOm7+JxMyEgGPDxgBlw6BZJiABlVuOY6XYEW/C22/ToNpdtVpNdiJLi2AeGMmTwHokNnueX7jXEcYAn44Hil/eDANHID1Bwyut0Qtmtl0Y34jUjQ1bdLWF+lbLw2MUaplz+AkGVvhItdG8uEmJM2JaJX7KxwZ8zKCeFhxA4k8Se6rncsrjMFicDIeIYqT3PxP9WSx9arXE3Oz2VJBLMEglwzwkkl0Ykyc8SnGAUrhzdA7ScfDTisEoqRtDAtDK8TizoxRh3EGxqPVQnkUUUUIRTx0cbiNjZrtcQoRnYcTfgi/fa3oLngKW9n7FdiC31aadpr8O9V4t/nWtDfftoYVw+BUwRKLZzYzOT7Tk8EZtOFyAAAajdVa3VM0rCvcwGCG8zj88lq209t4XZ8So7rGQoARO0yqOARePPQnmSx7qyHenes4ubOFyovZiUnMUHhyDE6luJPOlnG7TAJaRizHU3OZj5/404dHW48W18PKzTSQvHKFITKboVBF76gk5hfhpzqBz31NMBW4oWVlBqd944fbT3+SVOvLSCONWllY2VEBd2PpS9jNou5IPZHuj8++vT2y91sHsjCzPAnbSN2eVzmkbKpaxb7IuB2RYV5t3X3efHYpIUNsxzO3HIo1Zj3+A5kgUMFNgLjw4pS72jXuO7o08B8+ahYDZU07ZYYnlbuRSxHnYaVztHY02HIWaKSInUB1K38r8a1nebfaLY4XBYGJCygGQvcgEj7drF5CNSb6XHozbAeLb+zHEiBXuyEDXq5ALo6E62NwfK4pdt3WcQ8U+4eM58YSRpNEicrMtwOjUbQild5DEFKLGcucMzXuCLg2AA4d4pQ27sz6PPJFcN1bslxwOViLi/I2r0huds9MJg4VWxygyOfvAGSU+QMSxj9m/OvN+3MSXmdjxJJPqb1aJBjiXCeqr6KK5UXNq4p1rPQRszKcVi29lEEQPn9Y/wAAij+tRs7H5sd17I8gDtKwQZm04G3cCRTC+E/0ZsaPD8JpRd9dcz9qT4DKnpVDsDZOLI67DGxvlOV1DW72U8Vv391XNq1lOzq1Kjg3eG4C47ozrnMeuiQrkurMa0ExnAlR4tpKYJI2uJJp0kkbgoUEsbnj7bV8by41ZsVK6G6XCoeRCKFBHhoaatoYmOSXEpPAjph48zTAGORmCrfhoczE28udIQ8ePOmdi9lcVTXDCxwGhII74bEEZ9lgwQIB6qC936bNwkEE9QcEz6kq93IwvWY6EclYufJAT+Nq3zZqWjHjc/5+FZD0WbPvJLLb2VEa+bG7fID41s0SWAHcLUttqrv3O6OAA+fzTFgzdpTzX3RRRVMnkUvb2bKE0TxnhIhXyI9k/Gx9KYa6MbBmQjnxFemuLSHDULhAIgrzJJGVJUixBII7iND+FTIdryxQkCRxHm7MasV6xzbS47WWwBOvDxNMPSFsIx4oSKOzP8n0DD1uD6mkfF44GYe4l1X53bzJ19fCtZe3lCpQpb8d8jUA7vM54jQe9VtjZVXVKhZPcBOOPIeakBeJOrMbseFyf88Ksdg7XOGnSUa5T2h7ynRh8Pnaq4SL76f2hXDYiMcZAf2QWP5D506+5s20uzc9u7ERI0SzLS8fU3hTdPgVd9M+6wbJtGDtRyBRKRw1H1cnkw7J8QO+sqigZjZQWPcBc1pke/rx4V8KsayRtmB64ZrK3FQoIAF9dSbGlc4jKLaIvcLKPXv9awNaoxryGHeHArXUNm1ntBqd31+GPVVsGwj/ADjBPAdpvgNB6n0qyggSP2F195u03pyHoPWoh2it7LqflWo7E3Oiw8SnEKJMQ4DlT7MIOqrbm50Jve2g76iipU6L1Xudn7Pbvu75Hn9vikzZuw58SbxozDm50X1Y/wCNM2O6KZMqiPFQE27ZzFRfuXskkDv0v3CmtcTYWGgHADQDyrn6YalZbtb1WXuf6trVpa0brehz5n6Qs/PQvN/4+G/en+GpGA6K8ZASYcZFESLEx4hkJHcbAXFPH0s0fTDU26qv+8/k/ZfL7LeDYpwudWlkVoy5YlS88puxY8R2+PhUXo93J/0cmIkkZHYj2kbMoRFzEXtxLcfIVcbxDLHh175U/wDxoz/ioqwxqW2TM/MxSfMkfnWfpsfcUHT/AJP9FqXXAp3Ip/xZPnosuPRXNiZTPPiIFMp61rM7sM/atYLyva1+Vaj0b7vQ4JJI4mdr5GdmsATqOyovlFu8kmqM4qrzd7FBUkcmwuL+Si5/Gre5e2hSLlR2F866uQwdSqnG48pgsYw4IuLA8C87Rrb+0a854prsfOtm3jxhXY8rk266WMW8zJiG/wCtKxVzrU3DKetTvS4dfiflC+a0Pof3Q+k4n6TIPqMOQ2vBpOKDyX2j5KOdKe6+7UuOxCwRDU6sx9lFHtM3gPmbDnWzbx42LZ+ETAYXQhbOfta+0W++x1PhpU9vQdXqCmzU/kpmpUFNpc5UO+m3fpOJJB+rTsp4958yaoFNuGlxY20v4eVFcVv6VBlKmKQ0Czb6he4vOqs8dvJiJohFJJdBbSwBbL7OYjU2tVZRV1ujsX6TikQjsKc8n7K8vU2HrUTKVvZUnGm0NbkmBC9l1Su4Bxk6LU+jvYvU4aIEWZvrn829kei5R6U71C2ZBZb8219OVTawVWoary92pMrRsaGNDRwRRRRUa9IooooQlTfHYAnjZBYEkPGT9l11HoeB8DXnfG7MdHZSpuCQRzBB1Br1diYA6kfDwrI+kndUgnEouo0mA+Af8j6Hvp+0p0bgihXMDgRwPLz+Piufqq1pNWjB5g8f9LJRhX901awbo4hoDNlAQagE9plHtMqjUqtxc+NSsBMqSIzoJFDAsh0zDmKaJcVJLMMjo5X66Ge6oIIie2ky8kAFsp5jmDRtHZjLR7QzI1LnHGOAiM8TnDZLQ4ggS0Nt164OgOkAZ8cz/vUhIkezRzJPlp/jT7uxFgsZhjgZ4Y0c+w6gKzkcGDcRKO7g3dxFUm3NmBZXEOZ0RI5HbLYLnAYkgAZF7QsOV7cqqQbVfUbKzu7YGi3dkA9RPPj71S1r26ZVPbOLvh5cPcqbe7cufZs1nGaMk9VKB2XHcfde3FT8xTGOmaVtXw2EdrAFjCSTYAC5zdwpt2NvnHNEcNtBRJGwtnYXB7us53HvjX8aWN7uhmRAZsAeviPaEdwZAPuHhKPLXzrOXNrUtnbrx58D4J1rqdw2Qun+WNv6Jg/3P/qo/ljb+iYP9yf4qzmaBkYqylWBsQwIIPcQdRXXSq7+mprSv5Y2/omD/c/+qp+wek58TiYYPouEHWypHcQ2IDMASO1xAJrJxW/7sdKWyI8LDJKETFLGiOFw5MmZFCkhwtrG1x2udeXE8F0W1NWPSbtCfDyYX6PhDirLMzAwvMq3yKL5eBtm+dWG7u1jj9jOMiJKVniMYXKqOpaylTqv2dPGqDGf/ETgxpHBiH8TkT/uNKUfTGke0Jpo43OGxAjaSM2DrIqBS62NidLHhfTupNweynuU26JoNaX77jrhdUPSvK7iNcFhTISFCiA5i17Wtm43pu383mGCwKowjE8wylIxZBw60gA+z9njreqPF9Kuzo3aeDCl8SwPaMaRm595rk+ZAuazHb+3psbOZZTdm0AHBRyVByFQxVu3t7Ru61uYOpPDyHquspU7cHcMk48ArrevpAkxsSRGOGKNGLhYUyAkgLc6m+gAqo3a3Ynx0wigW54sx0RB7znkPmeV6bN0Oh/EYm0mJvhoOPaH1rD7qn2B95vgaesZvHhtnw/RtnooI9pxrrwzM3F38eHdV3QoVK7tymJP5qlXOZRbJwF9pHh9iYXqILPiXF3c+0x95u5R9lfXW+qHPiGdizEszG5J51xiJ2dizksxNyTxNTdlbPVxJJIWEUKh3yAF2zMEVVvoLseJ0Fa+3t6WzqJe7J4nXoAB4qmq1X3Lw0afmSvmLZDNEH5u4SJACWlP2yo7l7+F9Kg024LaavG91aKJQMPFiSFaSASC+V8trqcrdoC4B43pf2rikZgsS5YoxkQ2sz63Lv4sdQOQtUFjfXVW4dTq04Ez0A4Z5+zjWS44aGz7r0KTaYcx33P5PTTjKg1sXR3ux1MILC0ktnk71X7K/O58T4UmbgbsdfL10g+qjPZB+244DxA4n0FbZgsNkXXidTSm2r2f/nZ5/IKewoR+4fJSAK5oorNq1RRRRQhFFFFCEVB2lgQ4JsCbWIPBhzBqdRQhYHvpukcK+eMEwMdP92fcPh3H040vwYohTGWYRMytIot2svf32vwva9q9D7Y2QsqsCoZWFnU8GH61i29u5r4Vi6XeAnQ8Sl/sv+Tc/OtXYXzLlgoV/a4E8Y0/7A59VT3Nu6k7tKen56KbtDasUiSSLGXjafJHGxK9dJlBMk1tcirYJH/kU+0NmdYU6qPJMesEsAJ7HV2OYZjdVIPAm1+BN6hbO2q0V1srxsQXjdQytbzByta4vTPhNoQzqxdiodTJjWAIEUKG0WEgvq2c2BI438dKv9FX2U6aPszqXEjQABzdOZ5khoaRMBjtmXYh+vKB4yD+cZHFJQq22JvPPhT9W3Z4lG1Q+nI+ItTBtnZ6YqTrcvV54MPHDGlu1NIpbLe3sIhux7hS9tHYDR5mjdJ4w2TPGb2N7AMvtKSR4g8iau6O07W6aKdUgOOrSZE8p0n8GiRfbVqJ3mTHNM+I25s3aKhcdAEfgH1uP2ZF7QHgRaqPaPQbHKM+CxalTwWSzD+2n5rS/Xbh8S6G6MyHvUkH5VDX2HTdmk6OhyPr8VLT2g4YeJUDHdD+0oybQiUDnG6Nf0JB+VU024+PXjg8T6ROfwFaDhd+cYn88WH3wH/EXqenSXihyiP9T9DVa7YlyNIPn9Qmhf0jrKy6PcnHNwweJ/cyD8Vq1wXRLtKT/wC3KDvkdE+RN/lT43SZijyiH9U/maiYnf3GP/O5B9xQv+NcbsW5OsDz+i6b+kNJUfZnQQVGbGYpEXmIhf4u9gPgaYsJJsrZn/00QlmF+2e239s6L/VFJeK2hJKbySO5+8Saj1Y0dhNGarp6DH56JWptAn2B71f7d30nxNwTkj9xef7R4mqGu1sI4TrMpyZsma2ma17edtasMRgupjgxMLMQ3EkC8cqG5XutaxHeL1atdQtwKdOBJgeMTBOc+KTIqVCXO4Z8ui7tn7vrnjXFOYRLfINOs19hnU+whOlzxNvMM+Bm6tWi62AywK0YWcdUzx8WgnVtGX7SupNvI6w9o46OeEzXjw6zH/XTYvPIwylUhDa9WwXMAthxubUr7X2u2IK5tRGuRCwBkKg3USsNHYDS/wCNZ4MuNovLXPLY1G6IaQeZEmdMOyIdgEBWJdStmyBPnk/nh0Xbj9th4uqhhWCIuJHAdpGdgCFzMwFlUE2Xv1vXbuzu2+Mlyi6xrYyP7o7h3seQ9aN292ZMZJZezGp7bkaL4Dvbwra93d3Y4I1RFyouoHNjzZjzJp+7u6diw0aOXnmSSOpJJJPL6KChQdcO336e5SNhbIWJFCrlRRZF7h3nx/8AeriiismSSZKugIRRRRXEIooooQiiiihCKKKKEIqvx+yw4OgNxZgbWYcwRVhRQhYzvV0cMpaTDAkcWiPtD/h94+7x7r0hMljYixHEHiP0NencRhFca8eR5ilDebcSLEXLrZ+UqaN/WH2h5/GtDZbZLBuV8jnx8+f5qq2vYh3ep4PJZxsnewZh15ZSkBgw8kag9QW0MhQntuRlFweA4VZbJxF55MSwSf6NGSJMNH9ZI8vZRnWwGdFLE6C19aqNt7i4jD3YL1sY+0mpH7S8R8x41RYfFPGwZGZHHBlJVh6jhTb9nUK7S+1cBIjAEayeonPMSZiUuLmpTIFYTH55/mU4YW2Md8yfTFhjL5li6jEOxuiROw0Y37V9eHE8KgY3dLVSokhvFiJnSaxeNYLXOliVYkAEgVVYreCaRJUds3XNG0jEAM3VAhAbWFtb8Lk61ZS7zrIJcwZGeDD4QH2uwjgyljxJK/pSz7e9tiDTJjSBBAwBMQBqZw0YbnClFShVEOifd9+HPio2L3RnjmWEgZni65Tey5QpZtTzUKbjy7664N08U8QlWIlWXOozKHZeOZUJzsviBV428UUpxjtJZgMQcKTcZxMmRkHME5VIHialJgYZsYuJaeLqHWJVf6R1MsBCquTKO3mvcW0FiTe1Ddq3jR+5TiGzJGp1gZGSCPAhwyYXDaUT7Lpz+H85hJ+ytjy4lisShiqlzdlQAAgEksQOJFS23XlBZQYmdUMhRJUdioNjlCk3I42ve1d26UyLNKHaMK0MyDrmyxsSLorkn2SQKmYdoY8VDLLLhFSPMxXB5jfILqDYG5YkLe/C9N3F9ctrFjAAN2RgkkwTGCOIjA4qKlb0ywEzMwo8W7kcbSmeRisEUUkixAB88pAWIFrgEXF2tYXqw2A+FLSiAMjmISRvPGk7RMhvKqgaSXTUHLeosm80JfrepuZ0KYyC5EbG+jxPclWuAbW0NQsTvJlaL6LH9HWEu6XbrXZnADNIxFjoLAWtx41A6lfXNMtqSHEDkGiBmRx72nNp11CkD6FJwLYgeZ6enqraOdXWdZDN1GJUFcRiQF+vjBZXFtFQqMtuNtKr8Nt5MKjRw5cSr2Z+uj+qV1IyPEpOZiBm1awPZ7qpsbtCSZs8sjyN3uSbeA5KPAWFWWxt0cRibFEKp779lfTm3pTDLEUWzcPhuO6IDZGhmAZiPZ3dNFGa5eYptk8+P098qtx+PkmcySuXc8Wa3DkABoqjkBpTPuxuBJPaSe8cXED7b+Q+yPE+lOe7HR3FCQxHWyD7bjsr+wv56nyp5w2BCa8T3n8qSutrhreytRA5/QKejZEnfq5PL6qBsjYSRIqhAiL7KDh5nvNXFFFZ4kkyVaAQiiiiuIRRRRQhFFFFCEUUUUIRRRRQhFFFFCEVxauaKEKLPs9W19k94pb21uJDPcvErH307D+pHH1vTdRXtlR1M7zDB6Ly5ocIIlY5tLoqIv1M1vuyr/3D9KX8XuFjI/5rOO+Ng36H5V6BdAeIB866H2ch5W8tKtaW2blmpDvEfSEo+xpO0wvN8+ypkNnikXzRv0qM0ZHEH1FelDsocmYV1nY/3vl/jTg2+7jT9fslzs4cHei83gHleu+LZ8r+zHI3kjH8q9EjY/3vl/jX2uyhzZjXTt88Kfr9kDZo4u9Fg+F3IxknCFlHe5CD5m9X2z+itzbrpVXvWMFj8TYfI1r6bNQcr+ZrvSIDgAPKk6u2rl/sw3wH1lTssaTdcpL2L0dwQ2IiDMPty9o+g4D0FNUGzFHHtH5fCptFVVSq+qZeZPVONY1ghohcAVzRRUa9IooooQiiiihCKKKKEIooooQiiiihCKKKKEIooooQiiiihCKKKKEIooooQiiiihCKKKKEIooooQiiiihCKKKKEIooooQiiiihCKKKKEIooooQ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jpeg;base64,/9j/4AAQSkZJRgABAQAAAQABAAD/2wCEAAkGBhQSERUUExQVFBQWFxcVFRgWGBcWFxYfGBgYGBcaFhweHCYeGBkjGRQYHy8gJScpLC4sHB4xNTAqNiYrLCkBCQoKDgwOGg8PGjUiHiUsLCw0LC0tKiksLy8tNC0sKiwqMCosLCktLCwsLSosLDQsMCo1Ky0sLCopLCkqLCwtLP/AABEIAOEA4QMBIgACEQEDEQH/xAAcAAACAwADAQAAAAAAAAAAAAAABgQFBwEDCAL/xABPEAACAQIDBAcEBwMICAQHAAABAgMAEQQSIQUGMUEHEyJRYXGBMlKRoRQjQmKxwdFyk9IXQ1SCkqLh8BUkM2Nzg7LCU2Ti8QgWNESjw9P/xAAaAQACAwEBAAAAAAAAAAAAAAAABAMFBgEC/8QANxEAAQMDAQUFBwMEAwEAAAAAAQACEQMEITEFEkFRYRMicYGhMpGxwdHh8BQjUgYVQvFygpIk/9oADAMBAAIRAxEAPwDcaKKKEIooooQiiiihCKKKKEIorqmxSpxPpzqp2jvIkS5mZI173IF/Ic/nXQCTAXCY1V3XW86jiwHrWb7V6VIFuE6yY+HYT4nX5Ut4vpRnP+zjjQeN3P5D5VY0tl3VTO7Hjj7pZ93RbxnwWzNtFBzv5A18HaqePwrB5t+sa388V/ZVF/Kokm9GLbjiJv7ZH4U63YVbi4ev0UB2jT4Ar0H/AKVTx+H+Nfa7SQ87eYNeeE3mxQ4Yib94x/E1Ki33xq/z7H9oK34ig7CrcHD1+i4Nos4gr0EmKU8GHxrtrC8L0nYlfbSKQc9Cp+IP5Uw7M6VojpIskR7wRIvrwPypSrsm6p53Z8M/dTsvKLuMeK1Oil7ZW9kcwvG6Sj7psw814j4VdQY1X4HXuPGq1zS0w4QU0CCJC76K4vXNeV1FFFFCEUUUUIRRRRQhFFFFCEUUUUIRRRRQhFFFRsXjQmnFu79aELulmCi5NqoNub1xwLmkcRry5u37IGp/zrSfvb0jCMlISJJeBbjGngPePy8+FZpjcc8zl5GLseJY3Pl4Dwq7stkPrQ+p3W+p+iQr3rafdbk+ib9t9Jkrkrh16tffazSHx7l+dJ2JxTyMWkZnY82JJ+ddYFWux9hdckkjSpFFFbrGbMxAPCyqLmtFuW1hT343Rz1OcDmTJVWXVbh0aqpr6SMngCbC5sCbAcSe4eNMGM2Th44o8TDK00azCORZEyE27Wgv7JA4Hvpn2Www21MSIVXJNhmkhS1lN1Dqthyuji3caUrbYpNYXMBMBxzLctiQZEgwZ00UrLJxME8uuswfRZ7HgZGjaUKTGhVWbkpbRQfE1YbL3VxGIjMiKojBy55HWNSe4FiLnypnhwcb4HGvh9IJokmVTxhkhbO0R8LcD3VC2/B1uG2aQrvh0iKydWMxV8wz6cA5ANifHxqIbW7R24yAd7dzw7u9BEjvSCPJe/0m6JOcTjxj3cUtbU2TLhpDHMhRwAbGxuDwII0I8qjQwszBVUsx4BQST5AammTfbA9UML252DQkhZypaIBhZAFGmh4a1L3EgSD/AFqeXqo5C2FjsCXLOBdlI9jKPtHxppu0B+k/UanIETkyRA1PBRG2/e7P8hKEsRUlWBVhoQwII8wdRXxTTv8AwSidWkTIoXqI8755ZBB2etkPPNcdryqv3b2EMS0hdzHFDGZZGVS7WHJVGpNT0b1j7cXDjA6Z+CjfQcKvZjVVEchUgqSCOBBsR5GmvY3SNPFYS/Xp46SDybn6/Gq7bOwEjhTEQS9dA7GO5Uo6OBmyup8Nbj9Ko69FtC8ZkSNMiCD8QVwOqUHYMLd93d9IsQPq3zEcUbSRfTmPEXFNEGJVxofTmK8xxTFGDKSrA3BBII8jWgbq9JJBVMSbHgsw/wD2D/uHqOdZ682M+nL6ORy4/dWlC+Du6/B9FsNFQcDtIOBci54EcG8RU6qBWKKKKKEIooooQiiiihCKKKKEIooqNjcVkGntHh+tCF14/HhAQCL2uSeCjvNZBvlv6ZS0WHYhNQ8g4yd4XuTx4nyo393yMrNBC3YBtK4/nD7oPuD5nwpHrU7M2YABWrDPAfMqou7snuM965qVFsqVoXmCHqkIDPwAJIAA7zcjhXfh9lusaYp4usw/WZWAbjYi6tbVL8Af8Lu28Yw5SPFuzTYSyrhMJGvVor27QlI0WxB19o8B42F1f9m5rWZkxOuRq3H+R6wBqlaNvvgl2Mfh8FC2bssrhYpsGIkzBuvxE7C8BWwYAHsqDfQ2J4d9Vu68sSY0w5+ugmHVM7KVVywvcg8s1x4g3ruwEn0GN4cdETBikMghVh1qMhBRrE3S/DMddAeRFQsRtGbHWw+Gw6xwqwZYohwOoDyyHUmxOpsPOqQWZqdsHGWPnvkjSZBLjJJYcNAgYninu1DdyMEcPtyPEld77bBGIw2LVFRc6xCKMDq5EYgZQNbHvJ4edQm3qcNhpFUCSCMxlmOYPyGgtoATz51fYTo9igTrMdOsajUqpCjyLnif2R61DxHSRsnBaYWDrnAtmC8fN3ux9Kgd/b6OGtL+Y0bJaWuPPvA51nB1ypQLh+SY9TrI6Y4Kn2VHi8jrAs2SQZXyISrDXwIGhIvxsastmbB2nECIVmiB4gOqeti3HxtVPtDp5xTf7KGKMfezOfxA+VVEvTJtI8JUX9mJPzBrlTaYdvftNzEyJmNJ5xwXW2kR3zjyTTit0doNbPFI9r2u6uRmOZrdq+p1NcYZsbhUZDA/Vk5issBkQEfaFwQD437qVY+mLaQ/nlPnFH+lWmB6dsYn+0jgkHgGjPxBt8q6dqb7OzfSaW8ojqj9GA7ea4zz1Xdtrbj4pkeUL1ipkLDTMAbgkcARc8KtN3GsithpBFjEc3DtlWWMj2QD2Sb8q7cN0t7OxVlxmFMZ97KJFHqAHFWP/wAlYTGIZMBiVYc1LdYo8/tp6g1OLy2qUBbt/bAP/JvUEcWmdMdCIURt6ranae16HxHVQdu7OM+ISHDgB2USYiONrwRyagtpopsTf076+9oYDCx4GdUXPLE8adebjNIzdtUHuqot4351VYzD4zAq0RzRI5Fylsr291xw8QCD31ZjHvj8PBhQxfEtPdiVt2FRrMzDRrd/Go30LykKW7UBotcJc0mYmS52D3QAWgTgRJcdOtfReXy2HkHB9wA68dPcldMI5RpApKKQGYDRSeFzyrqp9xGLjjjMWBnT/Vc5mSQALiQB9YwY6OB2hl08OApabZT4rrZsNhykSAFlBLAG3ay6eN8o4AVbWe1XVnONVm4ycEmDHDeBiN7VsSOGoynWtAwANMnl8YjlxlTt0t9HwpEcl3gJ4c4/FPDvX862jZG2FlVSGDKwujDgw/WvOFM25u9pwr5HJMDHtDiUPvr+Y5+dc2nswVQatId7iOf3+K92l2Wdx+nwW/UVX7Lx4cDUG4upGoYcQR31YVkFdIooooQiiiihCKKKKEL4mlCgk8qzDpG3tMamFD9bIO2R/NoeQ7i34X7xThvXtxYIndvZjHD3mOir8fzrBMdjWmkaRzd3JZj593gOFXeyLLtn9q8d1vqfskL2v2bd0aldNWex8NGskbYpHED3AYXANtL34lQeNtaNi7BbEZ2LpDDEAZJZPZW+ijvLE8BV9s5niikDo2L2cHKGQKRlItd4rnMoBNr8L8xerraN0Qw0qRl3GDDoP8T7O/oQCcqvtqOQ92nDiPMaxzUuIQYKYrnkSKUdpJV66CdDzVk1BseJBtz0NVku8H0F5I8HKksT5XXMM4hfkVvozgflfUVH23jFijOGjljxMDBZYnN88FybryysQOHcb2HCrTdfdeOOL6ZjbLEozor8LcQ7jmDyXnxNUNG2DKZr3by4HEGO/HsmIDg4aGSSIiS2ArB1Qud2dEARmf48xyIPD4SujYG5smKJxOLdkjbtlmP1kvjc+ytvtHlwFtaj7x9LMGDU4fZsaG2hkt2Ae8c5G+8aVd/ekqXHuYoiY8MDoODSeL+HhXzB0Q45lDdWouAwvLEDYi40z9xFJ3N2+uYOGjQDQKZjGUR156lKu19vT4p888rSN946DyHACoFPn8jmO9xf3sP8dH8jmO9xf3sP8dKL32zevuKQqKff5HMd7i/vYf46P5HMd7i/vYf46Eds3r7ikKin3+RzHe4v72H+Oj+RzHe4v72H+OhHbN6+4pCqRgcfJC4eJ2jccGQlSPUU6/yOY73F/ew/x0Hodx3uL+9h/jrqO2b19xV3ut0zZh1G0kEiNoZQoJ/5icG81sfA1e7b3JVkGJwD9ZGRmCq2Y274mGpt3cRWO7e2DLhJWimXI62uLg8QCNQSOBq03J38n2dJdCXhYjrIiey3ivuP4j1vTNtd1Ld0sPiOBRUpMrDP3TTsDZsc2IjilkEKM1ix5dwHIMToCdL077T2si5sNEW2fJgmaSAO1knAXXrfvsMxF7gg997RdrbIg2lh/puBILn200BYj2lYfZlH974UsT7RmxYggYBnQlEYj6wg2sjMT7K2PGtA9zb/AHas91uoMd0/yzhwjGeGkZVaAbeWRk6Hn06Lv2hhzjOtxUMKxrGqNOitc3N88ipxVL8e7Xxqipxi2pFsu6whMRjD2ZWN+qiGhMYtqzGwB+duFUW1WRmaWGApAzZRmN7NlzMosbZRc2HdUttfwO5Tcaf+Jxn/ANEH/jzGgwg2ge4Bzw13GZgf+QfPlxTT0cb1FWGGkbQm8J7jxKeR5eOnOtfwmIzrfnwNeamBU8MrA8rggitm3D3o+kwq5PbH1co+8PtevH41n7uvb3TjWt5H8gRBB5+fx8VfVdmXWzw1lxBB0cDIPTn9tNE7UVwK5pBQoooooQiurFTZVJ+FdtUm8m0RFGzN7Malz42Gg/L1roBJgLhMZWWdJu288ogU9mPtP4uw0v5Kf7xpLjjLEAC5JAAHEk8BX3isS0js7G7OxY+ZN6s929gtiXIWRY2WxBJ7RPLKAb3Fr3rdA0tnWm9UMNaMnOvlnVZ471zW7oklWuwY0aCfAYhvo0ryJLG0gIXOmmR78AeR8+YF7WLEYnZ0EjT4iMEQmDCRRsj3LOGzlQLECxuzC5BsfHpn2pCoMOOm+k5RYBsPKsq/syaafj30pwbNWfFdVhgwV3ypnAzAc2ew5AE+XjVFb1TfOdvgtZ7RJYd0xiWOcGkSNQQehVg9vYAbpl2kTnzAkeqvdx92xO5xE9uojJJzaB2HaN+WReJ5cB30ndJvSA2OlMURIw0Z7I/8Qj7bfkKa+lneNcHho9nYc5bqOsPML3H7zm5NY1VbeXRuam9w0A5BN0KIpNjjxX3C9mBrfdgbVTaGGWZbCaNVSdPBQFWRfukAA9x868/Vf7ob0SYLELLGeGhB9lgfaVhzUilAVDeWwrsgrbPoXhUnC7HDq7F0QIMzZgx05kWB0HPuqdszERYqFZ4P9m/LmjD2kbxHfzFjUyLDFWDLoRw/zzHK1e1nmWDWv74kJXefCA2ONwwP/M/hr5+lYP8Ap2F+Mn8NKXSruQYj9KgBETntqP5pz9n9g8VPpWWtKw5mvMlWVPZlB40E+f1XoD6Tg/6dhfi/8NH0jCf07C/F/wCGvP3Xt3mjr27zRvL3/aKPL4/VeiMNh4ZTlhxOHlbkqvZj5BgM3leh9nkEgixGhBFiPOvPmHx7oQQx0rdujrez6fAY5TeeEA5jxkS9u13spI15g+FAKUuNksaJakbpmw9sTG3v4eA/CML/ANlZzWq9NsPawx/3GX+xLIv4WrK68q9oeymTcbfSTZ2IDrdomsJo+TjvHc44g+nAmtS3y2NHLGuPwpzRuA75fHg47jfRhyI86witR6Gd7gsjYCY3imv1V+AcjtJ5OP7wHfTVrcut6ge3zHMcl6rUhVbulfGx9iS4l8kS5iNWJ0VR3seQpj25hYREkSYqEw4dcxRCXklkOjE27IJvYa2FyaqdubDfDYl4ULBGFwbkBozr2yPsi1iDppVfI4sET2R4aueF7d3ICn9uXW6KdZtSIyxoAOdN50yMZAx65DH9P7Jfe1XUy3uj23dOQ6n7+PVicRcsx4k3sO88hV1uFtn6NiVDHsS/Vv3XJ7LejH4E1UY/ZU0RBmikiB9nOrLfx1HyqNU2wtl7ts59XWoPcPrOfcmP6p2y24uWUaHsU/U8Y6AYHnwXpnZ8+ZNeI0P5VKpR3F2118ETk6suR/2l018+PrTdVHUYabix2owkmuDgCEUUUV4XpFZn0qbUy4fIDrLIB/VTU/MLWkYh7KT3A1ifSji74iOPkkd/Vzc/JRVlsul2l02eGfdp6wlbt+7RPuSXV+m74LYVFbLLJG80jHhGupQ2Go7KnXyqgpnw++QNxPh0bNGYS8f1cmQi2Xn+IrQbXN6GNNo2Y3pgjkQ3BwQCZI4wFV2fYyRVMac+edNOSjzbVnfBlperljLdVG0gvKptmuh4mwB4/Orvo+wqwxT42XRUVlUm3BRmkI/ur8aXNu7RiZIYsOHEUYdiHtmLOdb20NlFrjvq46SMT9C2NDhhYPLlVrfvJPixtVPUd2NoQGdn2jz3Y3e6MZGgJwTHNPUxv1hJ3t0DOuT16LIdv7XbFYiSd+MjFvIch6C1V9FFUqsEVyDXFFCE99Gm/bYKbK92gksJF/Bl+8vLv1HOvRGFyyIroQysAysODA8CP899ePla1a90QdInVkYWdrRsfq2J0jY8ieSMePcbHvr0Cl3MDTJ0+C2PFbNWRGR1DI4Kup4MDy8DzB5GvOHSNuM+BnIF2ie7RvbiPHuYcCP1r0z1wqn3n2FFjcO0MlgDqrcTG1tHHhyI5iukLhAGW6ryWa4q63o3ckwc7xSrZlNvA9xB5gjUGqWvCna4OEhFOfRVtXqdoQXNldxG3lJ2D/1UmV24ecowZSQRqCNCLcCKFx7d4Qtj6d8NljwrEWJEynS3BwfxY1i9WO09vT4gDrpZJMvDO7Na/G1zpwquoQxu6ip+yMFI8qmI5WUh8/AJY3DE8rGu7ZGwmm7TdiPm3M+CDmfkPlTQuSJMqgJGNT4+LHmf/YUtWringZKvdm7IqXh33d2mNT9ProPRMO8m9L4srmAVVUDTTMbdpieNibkDgPnXOxIWGGfEwAtOkqovZDGJSCetVbG7E2UEjTU24W+OjJcPjp545FJyRhoweBucjMR3gspHqTXXsXCzDF9THKYZMzJmFx7N9CBx4cKasbEVWPuKzhLIdBndgZMxJ05DHI6KTa+2WUWtsbEQw4JGpPT5k6+GtrgduyTYLGjFTGRAimMSNmYSlvqynMai2mnzpSNNI2LgwhmeeWcdYI2MaBe01zc5uXHUVR7bwHU4iWMcFchefZPaX+6RWr2Xe29Wu9lKROY3S1ogNBAmCTkE4GCFh7ujUaxrn8MayczE+7mnTop2lYyw34ZZV/6W/wC2tgRrgHv1rz9uFi8mOi7nzRn+sDb5gVvWznvGPDSqvbNLcuSRxAPy+SdsX71KOSk0UUVTp1RdotaM+Nh86wTfqbNj5vAqvwRfzvW8bW9j1H51583okzYzEH/euPgbflV/sJv7zj0+YVdtE/tgdVCwWBeZwkalmN7AW5C54+FXsG5L6mWWGIKpdwWDsqjiSF4D1qjwOOeFw8bZWHAi3qDfkaYsFvDDIJRPCImlTJJPAvIkEl177gai9ObYq7SpGbUDcjJA3ngznBMRHIOM8EtZstnYq6+MD89ypsDgkfFpErZ42mRA1rZlLAE2PC4vR087QLYuGLkkWb1dj+QFTdzIwdoQ21AdiCRa+VXKm3LgDS10yS32rKPdSJf7gP51X7Ycd+m0mYaMnBPU6ZxyCbsQN1xiMpHoooqkT6KKKKEIrshmKm4rrooXCJW/dGe/f0uEYeRv9YjX6sk6yqo9n9tQNO8eVNv+k/GvMOytpPBIroxVlIII0II1BFbtsneBcfh/pCWEqWGIQcieEqj3WPHuNewVTXzX0m7zPwfb4eCkb5btptKHKLDEoD1J98cTET381Ppzrz7jsE0TlWBBBIIOhre/phGt7c7/AKUk9M0UXWRNouKZb4lBawP2GbukZdWX9a44Lxs29NYkfn+1mNFc2qbs/ZDzHs6KOLNoo/U+A1rwSBkq/a1zyGtElQ0jJIAFyeAGpPlTJs3dwL2p9Tyj/wD6Ef8ASPW3Cp2AwKQjsC7c3PteIX3R8/Gom0duKmi2ZvkPPvPhSb67nndpe9aa22VStmdvfGB/H68/Aean43aCxrdzbSygC3Dko5D5Uq7S2q0x10Xko4eveajz4lnYliSa6akpUAzJyUltHa9S6HZ0+7T5c/H6aJ16Hsd1e1YRewkWSM+N0JH95RTlvK30bahk5CRJdOYNifXjWa7iy5dpYM/+YhHxcD860/pKW2MH/DT8x+VaDZID6xpu0c0grL3uKYcNQQVDnwuJYTpHhpRHNKJAGRsy2YstraA62PHSoG3ln63NiEyOyrpbLcL2QbXOvZpuw2xsUkYkkeTESHVYzOyRJzBkOYFv2QP1pX3mixAlDYlgzsDlylSqgHgANFFz561zZF6yreCmw0yBIkE7xMAd0EycNbJgAxIleLyiW0S472eECBknMeJjKhbJnyTxMPsyIf7wr0Xso9lh3N/n8K81obEHxBr0hsc+16fnT23x3qZ8fkotmnDh4KyooorNq1ULavseo/OvPe8yWxmIH++k+bE/nXofaS3jPp+NYFvvFlx8/iwb+0qmr/YTv3nDp8wq3aI7gPVG6MYMzkKryJDI8KsLhnUDLpzNrm1X+zuvh+h4dF7UmebEqVXVS4FnB4LYn4UkYYOXXq82e/Zy3zX5WtremjBbuHOzYudhIY2YxK+ad0VbsGN9FsLW/Codv0KYqGrWqDdIw0guJIDgIAPsgu3jpBAk8u2FRxbusaZnXAGSOPPEeCjbpsi7UTIex1sqofC0gT5WpS6Yo7bVm8ViPxQfpV5snGIuMikQZIxMjKCb5VziwJ8FNdHTvgSmOjk5SQgeqMVPytXNqsINImfYGuuOfXmvdmQQ+P5FZpRRRVOnkUUUUIRRRXKrehC+4oyxAFbV0cbttg4Ove4llQiNO5G0LuOeYeyD+13VS9FnR/1rDEzreNT2FPCRh3/cXn36LzrS949oxYWJ5pzdRpl4GV7aRjuHvHkNK9BV9w5zxDPf8/olzbO2E2fCJ2sZmBOGQ6/85x7oPsjmdeFYnjsbJiZSxzSO5J5lmJ1PmaYNtSz46dp8Q2QMbgW7VuQRfsqBoL2HnX3h41jFoxlFtT9pv2m7vAWFQVa7W+Kt9kbCe5ogbreZ/Mn04Sq7AbvKus2p9xTp/XYfgPjVniMWqKMxCqNAALAeCgVWY7bironaPfyH61Rz4lnN2JJpfs31svwFojd2mzhuW43n8/v8h71P2htxnuF7K/M+Z/Kqu9Fq4ptrAwQFnri5q3D9+qZP5oiiiivSXV3uRHm2jgx/5iH5SKfyrUekw/64P+Gv5/rSJ0SYLrNq4fS4TPIf6iMR/etTrvmTNtFkXjmSJfkPxNW+x4FxvHQAlJX2aUDiQuk7kzHhJh38pQfxFRt4djDDCBcoEjRs0hU5gTnstuVsvdUuXcKW56poZspIOVgCCDYgg8Dp31XbcMoaOKVBG0MYjA5kXLAnUjW/KmrO5fcXFLs7ltRoJJa0bjo3SBI3iSJI4aweCWrUxTpu3qZaeBJka+HzVco19a9I7HHten51522bDnmjX3nRfiwr0ZspdGPj/n8ak2+c0x4/Jd2aMOPgp9FFFZpWq6sUl0YeBrEOk7C5cUj20eMfFSVP5VuhrLelbZl4VcDWKQg/svp+IX41Z7JqdndNnjj880peM3qJ6ZWZ4TFtE6uhsym6njY0w4De2VpL/RoJZDcFljKyNcWNyveNOFLFOm7+JxMyEgGPDxgBlw6BZJiABlVuOY6XYEW/C22/ToNpdtVpNdiJLi2AeGMmTwHokNnueX7jXEcYAn44Hil/eDANHID1Bwyut0Qtmtl0Y34jUjQ1bdLWF+lbLw2MUaplz+AkGVvhItdG8uEmJM2JaJX7KxwZ8zKCeFhxA4k8Se6rncsrjMFicDIeIYqT3PxP9WSx9arXE3Oz2VJBLMEglwzwkkl0Ykyc8SnGAUrhzdA7ScfDTisEoqRtDAtDK8TizoxRh3EGxqPVQnkUUUUIRTx0cbiNjZrtcQoRnYcTfgi/fa3oLngKW9n7FdiC31aadpr8O9V4t/nWtDfftoYVw+BUwRKLZzYzOT7Tk8EZtOFyAAAajdVa3VM0rCvcwGCG8zj88lq209t4XZ8So7rGQoARO0yqOARePPQnmSx7qyHenes4ubOFyovZiUnMUHhyDE6luJPOlnG7TAJaRizHU3OZj5/404dHW48W18PKzTSQvHKFITKboVBF76gk5hfhpzqBz31NMBW4oWVlBqd944fbT3+SVOvLSCONWllY2VEBd2PpS9jNou5IPZHuj8++vT2y91sHsjCzPAnbSN2eVzmkbKpaxb7IuB2RYV5t3X3efHYpIUNsxzO3HIo1Zj3+A5kgUMFNgLjw4pS72jXuO7o08B8+ahYDZU07ZYYnlbuRSxHnYaVztHY02HIWaKSInUB1K38r8a1nebfaLY4XBYGJCygGQvcgEj7drF5CNSb6XHozbAeLb+zHEiBXuyEDXq5ALo6E62NwfK4pdt3WcQ8U+4eM58YSRpNEicrMtwOjUbQild5DEFKLGcucMzXuCLg2AA4d4pQ27sz6PPJFcN1bslxwOViLi/I2r0huds9MJg4VWxygyOfvAGSU+QMSxj9m/OvN+3MSXmdjxJJPqb1aJBjiXCeqr6KK5UXNq4p1rPQRszKcVi29lEEQPn9Y/wAAij+tRs7H5sd17I8gDtKwQZm04G3cCRTC+E/0ZsaPD8JpRd9dcz9qT4DKnpVDsDZOLI67DGxvlOV1DW72U8Vv391XNq1lOzq1Kjg3eG4C47ozrnMeuiQrkurMa0ExnAlR4tpKYJI2uJJp0kkbgoUEsbnj7bV8by41ZsVK6G6XCoeRCKFBHhoaatoYmOSXEpPAjph48zTAGORmCrfhoczE28udIQ8ePOmdi9lcVTXDCxwGhII74bEEZ9lgwQIB6qC936bNwkEE9QcEz6kq93IwvWY6EclYufJAT+Nq3zZqWjHjc/5+FZD0WbPvJLLb2VEa+bG7fID41s0SWAHcLUttqrv3O6OAA+fzTFgzdpTzX3RRRVMnkUvb2bKE0TxnhIhXyI9k/Gx9KYa6MbBmQjnxFemuLSHDULhAIgrzJJGVJUixBII7iND+FTIdryxQkCRxHm7MasV6xzbS47WWwBOvDxNMPSFsIx4oSKOzP8n0DD1uD6mkfF44GYe4l1X53bzJ19fCtZe3lCpQpb8d8jUA7vM54jQe9VtjZVXVKhZPcBOOPIeakBeJOrMbseFyf88Ksdg7XOGnSUa5T2h7ynRh8Pnaq4SL76f2hXDYiMcZAf2QWP5D506+5s20uzc9u7ERI0SzLS8fU3hTdPgVd9M+6wbJtGDtRyBRKRw1H1cnkw7J8QO+sqigZjZQWPcBc1pke/rx4V8KsayRtmB64ZrK3FQoIAF9dSbGlc4jKLaIvcLKPXv9awNaoxryGHeHArXUNm1ntBqd31+GPVVsGwj/ADjBPAdpvgNB6n0qyggSP2F195u03pyHoPWoh2it7LqflWo7E3Oiw8SnEKJMQ4DlT7MIOqrbm50Jve2g76iipU6L1Xudn7Pbvu75Hn9vikzZuw58SbxozDm50X1Y/wCNM2O6KZMqiPFQE27ZzFRfuXskkDv0v3CmtcTYWGgHADQDyrn6YalZbtb1WXuf6trVpa0brehz5n6Qs/PQvN/4+G/en+GpGA6K8ZASYcZFESLEx4hkJHcbAXFPH0s0fTDU26qv+8/k/ZfL7LeDYpwudWlkVoy5YlS88puxY8R2+PhUXo93J/0cmIkkZHYj2kbMoRFzEXtxLcfIVcbxDLHh175U/wDxoz/ioqwxqW2TM/MxSfMkfnWfpsfcUHT/AJP9FqXXAp3Ip/xZPnosuPRXNiZTPPiIFMp61rM7sM/atYLyva1+Vaj0b7vQ4JJI4mdr5GdmsATqOyovlFu8kmqM4qrzd7FBUkcmwuL+Si5/Gre5e2hSLlR2F866uQwdSqnG48pgsYw4IuLA8C87Rrb+0a854prsfOtm3jxhXY8rk266WMW8zJiG/wCtKxVzrU3DKetTvS4dfiflC+a0Pof3Q+k4n6TIPqMOQ2vBpOKDyX2j5KOdKe6+7UuOxCwRDU6sx9lFHtM3gPmbDnWzbx42LZ+ETAYXQhbOfta+0W++x1PhpU9vQdXqCmzU/kpmpUFNpc5UO+m3fpOJJB+rTsp4958yaoFNuGlxY20v4eVFcVv6VBlKmKQ0Czb6he4vOqs8dvJiJohFJJdBbSwBbL7OYjU2tVZRV1ujsX6TikQjsKc8n7K8vU2HrUTKVvZUnGm0NbkmBC9l1Su4Bxk6LU+jvYvU4aIEWZvrn829kei5R6U71C2ZBZb8219OVTawVWoary92pMrRsaGNDRwRRRRUa9IooooQlTfHYAnjZBYEkPGT9l11HoeB8DXnfG7MdHZSpuCQRzBB1Br1diYA6kfDwrI+kndUgnEouo0mA+Af8j6Hvp+0p0bgihXMDgRwPLz+Piufqq1pNWjB5g8f9LJRhX901awbo4hoDNlAQagE9plHtMqjUqtxc+NSsBMqSIzoJFDAsh0zDmKaJcVJLMMjo5X66Ge6oIIie2ky8kAFsp5jmDRtHZjLR7QzI1LnHGOAiM8TnDZLQ4ggS0Nt164OgOkAZ8cz/vUhIkezRzJPlp/jT7uxFgsZhjgZ4Y0c+w6gKzkcGDcRKO7g3dxFUm3NmBZXEOZ0RI5HbLYLnAYkgAZF7QsOV7cqqQbVfUbKzu7YGi3dkA9RPPj71S1r26ZVPbOLvh5cPcqbe7cufZs1nGaMk9VKB2XHcfde3FT8xTGOmaVtXw2EdrAFjCSTYAC5zdwpt2NvnHNEcNtBRJGwtnYXB7us53HvjX8aWN7uhmRAZsAeviPaEdwZAPuHhKPLXzrOXNrUtnbrx58D4J1rqdw2Qun+WNv6Jg/3P/qo/ljb+iYP9yf4qzmaBkYqylWBsQwIIPcQdRXXSq7+mprSv5Y2/omD/c/+qp+wek58TiYYPouEHWypHcQ2IDMASO1xAJrJxW/7sdKWyI8LDJKETFLGiOFw5MmZFCkhwtrG1x2udeXE8F0W1NWPSbtCfDyYX6PhDirLMzAwvMq3yKL5eBtm+dWG7u1jj9jOMiJKVniMYXKqOpaylTqv2dPGqDGf/ETgxpHBiH8TkT/uNKUfTGke0Jpo43OGxAjaSM2DrIqBS62NidLHhfTupNweynuU26JoNaX77jrhdUPSvK7iNcFhTISFCiA5i17Wtm43pu383mGCwKowjE8wylIxZBw60gA+z9njreqPF9Kuzo3aeDCl8SwPaMaRm595rk+ZAuazHb+3psbOZZTdm0AHBRyVByFQxVu3t7Ru61uYOpPDyHquspU7cHcMk48ArrevpAkxsSRGOGKNGLhYUyAkgLc6m+gAqo3a3Ynx0wigW54sx0RB7znkPmeV6bN0Oh/EYm0mJvhoOPaH1rD7qn2B95vgaesZvHhtnw/RtnooI9pxrrwzM3F38eHdV3QoVK7tymJP5qlXOZRbJwF9pHh9iYXqILPiXF3c+0x95u5R9lfXW+qHPiGdizEszG5J51xiJ2dizksxNyTxNTdlbPVxJJIWEUKh3yAF2zMEVVvoLseJ0Fa+3t6WzqJe7J4nXoAB4qmq1X3Lw0afmSvmLZDNEH5u4SJACWlP2yo7l7+F9Kg024LaavG91aKJQMPFiSFaSASC+V8trqcrdoC4B43pf2rikZgsS5YoxkQ2sz63Lv4sdQOQtUFjfXVW4dTq04Ez0A4Z5+zjWS44aGz7r0KTaYcx33P5PTTjKg1sXR3ux1MILC0ktnk71X7K/O58T4UmbgbsdfL10g+qjPZB+244DxA4n0FbZgsNkXXidTSm2r2f/nZ5/IKewoR+4fJSAK5oorNq1RRRRQhFFFFCEVB2lgQ4JsCbWIPBhzBqdRQhYHvpukcK+eMEwMdP92fcPh3H040vwYohTGWYRMytIot2svf32vwva9q9D7Y2QsqsCoZWFnU8GH61i29u5r4Vi6XeAnQ8Sl/sv+Tc/OtXYXzLlgoV/a4E8Y0/7A59VT3Nu6k7tKen56KbtDasUiSSLGXjafJHGxK9dJlBMk1tcirYJH/kU+0NmdYU6qPJMesEsAJ7HV2OYZjdVIPAm1+BN6hbO2q0V1srxsQXjdQytbzByta4vTPhNoQzqxdiodTJjWAIEUKG0WEgvq2c2BI438dKv9FX2U6aPszqXEjQABzdOZ5khoaRMBjtmXYh+vKB4yD+cZHFJQq22JvPPhT9W3Z4lG1Q+nI+ItTBtnZ6YqTrcvV54MPHDGlu1NIpbLe3sIhux7hS9tHYDR5mjdJ4w2TPGb2N7AMvtKSR4g8iau6O07W6aKdUgOOrSZE8p0n8GiRfbVqJ3mTHNM+I25s3aKhcdAEfgH1uP2ZF7QHgRaqPaPQbHKM+CxalTwWSzD+2n5rS/Xbh8S6G6MyHvUkH5VDX2HTdmk6OhyPr8VLT2g4YeJUDHdD+0oybQiUDnG6Nf0JB+VU024+PXjg8T6ROfwFaDhd+cYn88WH3wH/EXqenSXihyiP9T9DVa7YlyNIPn9Qmhf0jrKy6PcnHNwweJ/cyD8Vq1wXRLtKT/wC3KDvkdE+RN/lT43SZijyiH9U/maiYnf3GP/O5B9xQv+NcbsW5OsDz+i6b+kNJUfZnQQVGbGYpEXmIhf4u9gPgaYsJJsrZn/00QlmF+2e239s6L/VFJeK2hJKbySO5+8Saj1Y0dhNGarp6DH56JWptAn2B71f7d30nxNwTkj9xef7R4mqGu1sI4TrMpyZsma2ma17edtasMRgupjgxMLMQ3EkC8cqG5XutaxHeL1atdQtwKdOBJgeMTBOc+KTIqVCXO4Z8ui7tn7vrnjXFOYRLfINOs19hnU+whOlzxNvMM+Bm6tWi62AywK0YWcdUzx8WgnVtGX7SupNvI6w9o46OeEzXjw6zH/XTYvPIwylUhDa9WwXMAthxubUr7X2u2IK5tRGuRCwBkKg3USsNHYDS/wCNZ4MuNovLXPLY1G6IaQeZEmdMOyIdgEBWJdStmyBPnk/nh0Xbj9th4uqhhWCIuJHAdpGdgCFzMwFlUE2Xv1vXbuzu2+Mlyi6xrYyP7o7h3seQ9aN292ZMZJZezGp7bkaL4Dvbwra93d3Y4I1RFyouoHNjzZjzJp+7u6diw0aOXnmSSOpJJJPL6KChQdcO336e5SNhbIWJFCrlRRZF7h3nx/8AeriiismSSZKugIRRRRXEIooooQiiiihCKKKKEIqvx+yw4OgNxZgbWYcwRVhRQhYzvV0cMpaTDAkcWiPtD/h94+7x7r0hMljYixHEHiP0NencRhFca8eR5ilDebcSLEXLrZ+UqaN/WH2h5/GtDZbZLBuV8jnx8+f5qq2vYh3ep4PJZxsnewZh15ZSkBgw8kag9QW0MhQntuRlFweA4VZbJxF55MSwSf6NGSJMNH9ZI8vZRnWwGdFLE6C19aqNt7i4jD3YL1sY+0mpH7S8R8x41RYfFPGwZGZHHBlJVh6jhTb9nUK7S+1cBIjAEayeonPMSZiUuLmpTIFYTH55/mU4YW2Md8yfTFhjL5li6jEOxuiROw0Y37V9eHE8KgY3dLVSokhvFiJnSaxeNYLXOliVYkAEgVVYreCaRJUds3XNG0jEAM3VAhAbWFtb8Lk61ZS7zrIJcwZGeDD4QH2uwjgyljxJK/pSz7e9tiDTJjSBBAwBMQBqZw0YbnClFShVEOifd9+HPio2L3RnjmWEgZni65Tey5QpZtTzUKbjy7664N08U8QlWIlWXOozKHZeOZUJzsviBV428UUpxjtJZgMQcKTcZxMmRkHME5VIHialJgYZsYuJaeLqHWJVf6R1MsBCquTKO3mvcW0FiTe1Ddq3jR+5TiGzJGp1gZGSCPAhwyYXDaUT7Lpz+H85hJ+ytjy4lisShiqlzdlQAAgEksQOJFS23XlBZQYmdUMhRJUdioNjlCk3I42ve1d26UyLNKHaMK0MyDrmyxsSLorkn2SQKmYdoY8VDLLLhFSPMxXB5jfILqDYG5YkLe/C9N3F9ctrFjAAN2RgkkwTGCOIjA4qKlb0ywEzMwo8W7kcbSmeRisEUUkixAB88pAWIFrgEXF2tYXqw2A+FLSiAMjmISRvPGk7RMhvKqgaSXTUHLeosm80JfrepuZ0KYyC5EbG+jxPclWuAbW0NQsTvJlaL6LH9HWEu6XbrXZnADNIxFjoLAWtx41A6lfXNMtqSHEDkGiBmRx72nNp11CkD6FJwLYgeZ6enqraOdXWdZDN1GJUFcRiQF+vjBZXFtFQqMtuNtKr8Nt5MKjRw5cSr2Z+uj+qV1IyPEpOZiBm1awPZ7qpsbtCSZs8sjyN3uSbeA5KPAWFWWxt0cRibFEKp779lfTm3pTDLEUWzcPhuO6IDZGhmAZiPZ3dNFGa5eYptk8+P098qtx+PkmcySuXc8Wa3DkABoqjkBpTPuxuBJPaSe8cXED7b+Q+yPE+lOe7HR3FCQxHWyD7bjsr+wv56nyp5w2BCa8T3n8qSutrhreytRA5/QKejZEnfq5PL6qBsjYSRIqhAiL7KDh5nvNXFFFZ4kkyVaAQiiiiuIRRRRQhFFFFCEUUUUIRRRRQhFFFFCEVxauaKEKLPs9W19k94pb21uJDPcvErH307D+pHH1vTdRXtlR1M7zDB6Ly5ocIIlY5tLoqIv1M1vuyr/3D9KX8XuFjI/5rOO+Ng36H5V6BdAeIB866H2ch5W8tKtaW2blmpDvEfSEo+xpO0wvN8+ypkNnikXzRv0qM0ZHEH1FelDsocmYV1nY/3vl/jTg2+7jT9fslzs4cHei83gHleu+LZ8r+zHI3kjH8q9EjY/3vl/jX2uyhzZjXTt88Kfr9kDZo4u9Fg+F3IxknCFlHe5CD5m9X2z+itzbrpVXvWMFj8TYfI1r6bNQcr+ZrvSIDgAPKk6u2rl/sw3wH1lTssaTdcpL2L0dwQ2IiDMPty9o+g4D0FNUGzFHHtH5fCptFVVSq+qZeZPVONY1ghohcAVzRRUa9IooooQiiiihCKKKKEIooooQiiiihCKKKKEIooooQiiiihCKKKKEIooooQiiiihCKKKKEIooooQiiiihCKKKKEIooooQiiiihCKKKKEIooooQ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http://www.nasa.gov/centers/langley/images/content/70566main_nesc_s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1447800"/>
          <a:ext cx="6553200" cy="3218478"/>
        </p:xfrm>
        <a:graphic>
          <a:graphicData uri="http://schemas.openxmlformats.org/drawingml/2006/table">
            <a:tbl>
              <a:tblPr/>
              <a:tblGrid>
                <a:gridCol w="1310640"/>
                <a:gridCol w="5242560"/>
              </a:tblGrid>
              <a:tr h="99322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latin typeface="Calibri" pitchFamily="34" charset="0"/>
                          <a:ea typeface="Times New Roman"/>
                          <a:cs typeface="Times New Roman"/>
                        </a:rPr>
                        <a:t>Relative </a:t>
                      </a:r>
                      <a:r>
                        <a:rPr lang="en-US" sz="1600" b="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Position Factors for Component on Circuit Board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1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243F6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Calibri" pitchFamily="34" charset="0"/>
                          <a:ea typeface="Calibri"/>
                          <a:cs typeface="Times New Roman"/>
                        </a:rPr>
                        <a:t>Component Location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Calibri" pitchFamily="34" charset="0"/>
                          <a:ea typeface="Calibri"/>
                          <a:cs typeface="Times New Roman"/>
                        </a:rPr>
                        <a:t>(Board supported on all sides)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 pitchFamily="34" charset="0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latin typeface="Calibri" pitchFamily="34" charset="0"/>
                          <a:ea typeface="Times New Roman"/>
                        </a:rPr>
                        <a:t>When component is at center of PCB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Calibri" pitchFamily="34" charset="0"/>
                          <a:ea typeface="Calibri"/>
                          <a:cs typeface="Times New Roman"/>
                        </a:rPr>
                        <a:t>(half point X and Y</a:t>
                      </a:r>
                      <a:r>
                        <a:rPr lang="en-US" sz="1600" b="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)</a:t>
                      </a:r>
                      <a:endParaRPr lang="en-US" sz="16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 pitchFamily="34" charset="0"/>
                          <a:ea typeface="Calibri"/>
                          <a:cs typeface="Times New Roman"/>
                        </a:rPr>
                        <a:t>0.707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Calibri" pitchFamily="34" charset="0"/>
                          <a:ea typeface="Calibri"/>
                          <a:cs typeface="Times New Roman"/>
                        </a:rPr>
                        <a:t>When component is at half point X and quarter point </a:t>
                      </a:r>
                      <a:r>
                        <a:rPr lang="en-US" sz="1600" b="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Y</a:t>
                      </a:r>
                      <a:endParaRPr lang="en-US" sz="16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Calibri" pitchFamily="34" charset="0"/>
                          <a:ea typeface="Calibri"/>
                          <a:cs typeface="Times New Roman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Calibri" pitchFamily="34" charset="0"/>
                          <a:ea typeface="Calibri"/>
                          <a:cs typeface="Times New Roman"/>
                        </a:rPr>
                        <a:t>When component is at quarter point X and quarter point </a:t>
                      </a:r>
                      <a:r>
                        <a:rPr lang="en-US" sz="1600" b="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Y</a:t>
                      </a:r>
                      <a:endParaRPr lang="en-US" sz="16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411480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914400"/>
          <a:ext cx="7086600" cy="5105400"/>
        </p:xfrm>
        <a:graphic>
          <a:graphicData uri="http://schemas.openxmlformats.org/drawingml/2006/table">
            <a:tbl>
              <a:tblPr/>
              <a:tblGrid>
                <a:gridCol w="787400"/>
                <a:gridCol w="3149600"/>
                <a:gridCol w="3149600"/>
              </a:tblGrid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243F6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C</a:t>
                      </a:r>
                      <a:endParaRPr lang="en-US" sz="1600" b="0" dirty="0">
                        <a:solidFill>
                          <a:srgbClr val="243F60"/>
                        </a:solidFill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Component</a:t>
                      </a:r>
                      <a:endParaRPr lang="en-US" sz="16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endParaRPr lang="en-US" sz="16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+mn-lt"/>
                          <a:ea typeface="Calibri"/>
                          <a:cs typeface="Times New Roman"/>
                        </a:rPr>
                        <a:t>0.75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>
                          <a:latin typeface="+mn-lt"/>
                          <a:ea typeface="Times New Roman"/>
                        </a:rPr>
                        <a:t>Axial leaded through hole or surface mounted components, resistors, capacitors, diodes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+mn-lt"/>
                          <a:ea typeface="Calibri"/>
                          <a:cs typeface="Times New Roman"/>
                        </a:rPr>
                        <a:t>Standard dual inline package (DIP)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 smtClean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 smtClean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 smtClean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 smtClean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 smtClean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39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+mn-lt"/>
                          <a:ea typeface="Calibri"/>
                          <a:cs typeface="Times New Roman"/>
                        </a:rPr>
                        <a:t>1.26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Calibri"/>
                          <a:cs typeface="Times New Roman"/>
                        </a:rPr>
                        <a:t>DIP with side-brazed lead wires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828800"/>
            <a:ext cx="2286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2971800"/>
            <a:ext cx="175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30194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533400"/>
          <a:ext cx="7239000" cy="5212991"/>
        </p:xfrm>
        <a:graphic>
          <a:graphicData uri="http://schemas.openxmlformats.org/drawingml/2006/table">
            <a:tbl>
              <a:tblPr/>
              <a:tblGrid>
                <a:gridCol w="735879"/>
                <a:gridCol w="2943517"/>
                <a:gridCol w="3559604"/>
              </a:tblGrid>
              <a:tr h="409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243F6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C</a:t>
                      </a:r>
                      <a:endParaRPr lang="en-US" sz="1600" b="0" dirty="0">
                        <a:solidFill>
                          <a:srgbClr val="243F60"/>
                        </a:solidFill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Component</a:t>
                      </a:r>
                      <a:endParaRPr lang="en-US" sz="16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endParaRPr lang="en-US" sz="16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 pitchFamily="34" charset="0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 pitchFamily="34" charset="0"/>
                          <a:ea typeface="Calibri"/>
                          <a:cs typeface="Times New Roman"/>
                        </a:rPr>
                        <a:t>Through-hole Pin grid array (PGA) with many wires extending from the bottom </a:t>
                      </a:r>
                      <a:r>
                        <a:rPr lang="en-US" sz="140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surface </a:t>
                      </a:r>
                      <a:r>
                        <a:rPr lang="en-US" sz="1400" dirty="0">
                          <a:latin typeface="Calibri" pitchFamily="34" charset="0"/>
                          <a:ea typeface="Calibri"/>
                          <a:cs typeface="Times New Roman"/>
                        </a:rPr>
                        <a:t>of the </a:t>
                      </a:r>
                      <a:r>
                        <a:rPr lang="en-US" sz="140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PGA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 pitchFamily="34" charset="0"/>
                          <a:ea typeface="Calibri"/>
                          <a:cs typeface="Times New Roman"/>
                        </a:rPr>
                        <a:t>2.25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Surface-mounted leadless ceramic chip carrier (LCCC</a:t>
                      </a:r>
                      <a:r>
                        <a:rPr lang="en-US" sz="1400" dirty="0" smtClean="0">
                          <a:latin typeface="Calibri" pitchFamily="34" charset="0"/>
                          <a:ea typeface="Times New Roman"/>
                          <a:cs typeface="Times New Roman"/>
                        </a:rPr>
                        <a:t>)</a:t>
                      </a:r>
                      <a:br>
                        <a:rPr lang="en-US" sz="1400" dirty="0" smtClean="0">
                          <a:latin typeface="Calibri" pitchFamily="34" charset="0"/>
                          <a:ea typeface="Times New Roman"/>
                          <a:cs typeface="Times New Roman"/>
                        </a:rPr>
                      </a:br>
                      <a:endParaRPr lang="en-US" sz="14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A hermetically sealed ceramic package. </a:t>
                      </a:r>
                      <a:r>
                        <a:rPr lang="en-US" sz="1400" dirty="0" smtClean="0">
                          <a:latin typeface="Calibri" pitchFamily="34" charset="0"/>
                          <a:ea typeface="Times New Roman"/>
                          <a:cs typeface="Times New Roman"/>
                        </a:rPr>
                        <a:t> Instead </a:t>
                      </a:r>
                      <a:r>
                        <a:rPr lang="en-US" sz="14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of metal prongs, LCCCs have metallic semicircles (called </a:t>
                      </a:r>
                      <a:r>
                        <a:rPr lang="en-US" sz="1400" dirty="0" err="1">
                          <a:latin typeface="Calibri" pitchFamily="34" charset="0"/>
                          <a:ea typeface="Times New Roman"/>
                          <a:cs typeface="Times New Roman"/>
                        </a:rPr>
                        <a:t>castellations</a:t>
                      </a:r>
                      <a:r>
                        <a:rPr lang="en-US" sz="1400" dirty="0">
                          <a:latin typeface="Calibri" pitchFamily="34" charset="0"/>
                          <a:ea typeface="Times New Roman"/>
                          <a:cs typeface="Times New Roman"/>
                        </a:rPr>
                        <a:t>) on their edges that solder to the pads.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810000"/>
            <a:ext cx="1905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685800"/>
          <a:ext cx="7696201" cy="4502825"/>
        </p:xfrm>
        <a:graphic>
          <a:graphicData uri="http://schemas.openxmlformats.org/drawingml/2006/table">
            <a:tbl>
              <a:tblPr/>
              <a:tblGrid>
                <a:gridCol w="855133"/>
                <a:gridCol w="3420534"/>
                <a:gridCol w="3420534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243F6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C</a:t>
                      </a:r>
                      <a:endParaRPr lang="en-US" sz="1600" b="0" dirty="0">
                        <a:solidFill>
                          <a:srgbClr val="243F60"/>
                        </a:solidFill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latin typeface="Calibri" pitchFamily="34" charset="0"/>
                          <a:ea typeface="Calibri"/>
                          <a:cs typeface="Times New Roman"/>
                        </a:rPr>
                        <a:t>Component</a:t>
                      </a:r>
                      <a:endParaRPr lang="en-US" sz="16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endParaRPr lang="en-US" sz="16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latin typeface="+mn-lt"/>
                          <a:ea typeface="Calibri"/>
                          <a:cs typeface="Times New Roman"/>
                        </a:rPr>
                        <a:t>1.26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latin typeface="+mn-lt"/>
                          <a:ea typeface="Calibri"/>
                          <a:cs typeface="Times New Roman"/>
                        </a:rPr>
                        <a:t>Surface-mounted leaded ceramic chip carriers with thermal compression bonded J wires or gull wing </a:t>
                      </a:r>
                      <a:r>
                        <a:rPr lang="en-US" sz="1500" dirty="0" smtClean="0">
                          <a:latin typeface="+mn-lt"/>
                          <a:ea typeface="Calibri"/>
                          <a:cs typeface="Times New Roman"/>
                        </a:rPr>
                        <a:t>wires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7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>
                          <a:latin typeface="+mn-lt"/>
                          <a:ea typeface="Calibri"/>
                          <a:cs typeface="Times New Roman"/>
                        </a:rPr>
                        <a:t>1.75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+mn-lt"/>
                          <a:ea typeface="Times New Roman"/>
                          <a:cs typeface="Times New Roman"/>
                        </a:rPr>
                        <a:t>Surface-mounted ball grid array (BGA).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>
                          <a:latin typeface="+mn-lt"/>
                          <a:ea typeface="Calibri"/>
                          <a:cs typeface="Times New Roman"/>
                        </a:rPr>
                        <a:t>BGA is a surface mount chip carrier that connects to a printed circuit board through a bottom side array of solder </a:t>
                      </a:r>
                      <a:r>
                        <a:rPr lang="en-US" sz="1500" dirty="0" smtClean="0">
                          <a:latin typeface="+mn-lt"/>
                          <a:ea typeface="Calibri"/>
                          <a:cs typeface="Times New Roman"/>
                        </a:rPr>
                        <a:t>balls</a:t>
                      </a:r>
                      <a:endParaRPr lang="en-US" sz="15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447800"/>
            <a:ext cx="17145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429000"/>
            <a:ext cx="17811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5715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Additional component examples are given in Steinberg’s book series.</a:t>
            </a:r>
            <a:endParaRPr lang="en-US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838200"/>
            <a:ext cx="384361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3200400" y="914400"/>
            <a:ext cx="1841500" cy="4349750"/>
            <a:chOff x="4410" y="1500"/>
            <a:chExt cx="2900" cy="6850"/>
          </a:xfrm>
        </p:grpSpPr>
        <p:sp>
          <p:nvSpPr>
            <p:cNvPr id="9" name="Cloud"/>
            <p:cNvSpPr>
              <a:spLocks noChangeAspect="1" noEditPoints="1" noChangeArrowheads="1"/>
            </p:cNvSpPr>
            <p:nvPr/>
          </p:nvSpPr>
          <p:spPr bwMode="auto">
            <a:xfrm>
              <a:off x="4410" y="1500"/>
              <a:ext cx="2900" cy="153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 flipH="1">
              <a:off x="5129" y="3150"/>
              <a:ext cx="71" cy="4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 flipH="1">
              <a:off x="6649" y="3090"/>
              <a:ext cx="71" cy="4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 flipH="1">
              <a:off x="6029" y="3190"/>
              <a:ext cx="71" cy="4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 flipH="1">
              <a:off x="5569" y="3210"/>
              <a:ext cx="71" cy="4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 flipH="1">
              <a:off x="7049" y="3010"/>
              <a:ext cx="71" cy="4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 flipH="1">
              <a:off x="4729" y="2990"/>
              <a:ext cx="71" cy="4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 flipH="1">
              <a:off x="6069" y="3890"/>
              <a:ext cx="91" cy="8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7" name="AutoShape 11"/>
            <p:cNvCxnSpPr>
              <a:cxnSpLocks noChangeShapeType="1"/>
            </p:cNvCxnSpPr>
            <p:nvPr/>
          </p:nvCxnSpPr>
          <p:spPr bwMode="auto">
            <a:xfrm>
              <a:off x="4960" y="3670"/>
              <a:ext cx="1120" cy="220"/>
            </a:xfrm>
            <a:prstGeom prst="straightConnector1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</p:spPr>
        </p:cxnSp>
        <p:cxnSp>
          <p:nvCxnSpPr>
            <p:cNvPr id="18" name="AutoShape 12"/>
            <p:cNvCxnSpPr>
              <a:cxnSpLocks noChangeShapeType="1"/>
            </p:cNvCxnSpPr>
            <p:nvPr/>
          </p:nvCxnSpPr>
          <p:spPr bwMode="auto">
            <a:xfrm>
              <a:off x="5200" y="4750"/>
              <a:ext cx="980" cy="100"/>
            </a:xfrm>
            <a:prstGeom prst="straightConnector1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</p:spPr>
        </p:cxnSp>
        <p:cxnSp>
          <p:nvCxnSpPr>
            <p:cNvPr id="19" name="AutoShape 13"/>
            <p:cNvCxnSpPr>
              <a:cxnSpLocks noChangeShapeType="1"/>
            </p:cNvCxnSpPr>
            <p:nvPr/>
          </p:nvCxnSpPr>
          <p:spPr bwMode="auto">
            <a:xfrm>
              <a:off x="5260" y="6430"/>
              <a:ext cx="880" cy="100"/>
            </a:xfrm>
            <a:prstGeom prst="straightConnector1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</p:spPr>
        </p:cxnSp>
        <p:cxnSp>
          <p:nvCxnSpPr>
            <p:cNvPr id="20" name="AutoShape 14"/>
            <p:cNvCxnSpPr>
              <a:cxnSpLocks noChangeShapeType="1"/>
            </p:cNvCxnSpPr>
            <p:nvPr/>
          </p:nvCxnSpPr>
          <p:spPr bwMode="auto">
            <a:xfrm>
              <a:off x="5380" y="5490"/>
              <a:ext cx="700" cy="140"/>
            </a:xfrm>
            <a:prstGeom prst="straightConnector1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</p:spPr>
        </p:cxn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 flipH="1">
              <a:off x="6169" y="4790"/>
              <a:ext cx="91" cy="8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2" name="AutoShape 16"/>
            <p:cNvCxnSpPr>
              <a:cxnSpLocks noChangeShapeType="1"/>
            </p:cNvCxnSpPr>
            <p:nvPr/>
          </p:nvCxnSpPr>
          <p:spPr bwMode="auto">
            <a:xfrm>
              <a:off x="5440" y="7430"/>
              <a:ext cx="880" cy="100"/>
            </a:xfrm>
            <a:prstGeom prst="straightConnector1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</p:spPr>
        </p:cxnSp>
        <p:sp>
          <p:nvSpPr>
            <p:cNvPr id="23" name="Oval 17"/>
            <p:cNvSpPr>
              <a:spLocks noChangeArrowheads="1"/>
            </p:cNvSpPr>
            <p:nvPr/>
          </p:nvSpPr>
          <p:spPr bwMode="auto">
            <a:xfrm flipH="1">
              <a:off x="6069" y="5650"/>
              <a:ext cx="91" cy="8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18"/>
            <p:cNvSpPr>
              <a:spLocks noChangeArrowheads="1"/>
            </p:cNvSpPr>
            <p:nvPr/>
          </p:nvSpPr>
          <p:spPr bwMode="auto">
            <a:xfrm flipH="1">
              <a:off x="6149" y="6550"/>
              <a:ext cx="91" cy="8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19"/>
            <p:cNvSpPr>
              <a:spLocks noChangeArrowheads="1"/>
            </p:cNvSpPr>
            <p:nvPr/>
          </p:nvSpPr>
          <p:spPr bwMode="auto">
            <a:xfrm flipH="1">
              <a:off x="6249" y="7530"/>
              <a:ext cx="91" cy="8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99CC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5257800" y="838200"/>
            <a:ext cx="304800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b="1" dirty="0" smtClean="0">
                <a:solidFill>
                  <a:srgbClr val="006699"/>
                </a:solidFill>
                <a:latin typeface="Arial" pitchFamily="34" charset="0"/>
                <a:cs typeface="Arial" pitchFamily="34" charset="0"/>
              </a:rPr>
              <a:t>Rainflow Fatigue Cycles</a:t>
            </a:r>
            <a:endParaRPr lang="en-US" dirty="0" smtClean="0">
              <a:latin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dirty="0" smtClean="0">
                <a:latin typeface="Calibri" pitchFamily="34" charset="0"/>
                <a:cs typeface="Arial" pitchFamily="34" charset="0"/>
              </a:rPr>
              <a:t/>
            </a:r>
            <a:br>
              <a:rPr lang="en-US" dirty="0" smtClean="0">
                <a:latin typeface="Calibri" pitchFamily="34" charset="0"/>
                <a:cs typeface="Arial" pitchFamily="34" charset="0"/>
              </a:rPr>
            </a:br>
            <a:r>
              <a:rPr lang="en-US" dirty="0" smtClean="0">
                <a:latin typeface="Calibri" pitchFamily="34" charset="0"/>
                <a:cs typeface="Arial" pitchFamily="34" charset="0"/>
              </a:rPr>
              <a:t>Endo &amp; Matsuishi 1968 developed the Rainflow Counting method by relating stress reversal cycles to streams of rainwater flowing down a Pagoda.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/>
            </a:r>
            <a:br>
              <a:rPr lang="en-US" dirty="0" smtClean="0">
                <a:latin typeface="Times New Roman" pitchFamily="18" charset="0"/>
                <a:cs typeface="Arial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ASTM E 1049-85 (2005) Rainflow Counting Method</a:t>
            </a: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lang="en-US" dirty="0" smtClean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Develop  a damage potential vibration response spectrum using rainflow cycles.</a:t>
            </a:r>
            <a:endParaRPr lang="en-US" i="1" dirty="0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95400"/>
            <a:ext cx="647373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914400" y="533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6699"/>
                </a:solidFill>
                <a:latin typeface="Arial" pitchFamily="34" charset="0"/>
                <a:cs typeface="Arial" pitchFamily="34" charset="0"/>
              </a:rPr>
              <a:t>Sample Time History</a:t>
            </a:r>
            <a:endParaRPr lang="en-US" sz="2000" b="1" dirty="0" smtClean="0">
              <a:solidFill>
                <a:srgbClr val="336699"/>
              </a:solidFill>
              <a:latin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5994400" cy="440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 Box 1"/>
          <p:cNvSpPr txBox="1">
            <a:spLocks noChangeArrowheads="1"/>
          </p:cNvSpPr>
          <p:nvPr/>
        </p:nvSpPr>
        <p:spPr bwMode="auto">
          <a:xfrm>
            <a:off x="6553200" y="1219200"/>
            <a:ext cx="2133600" cy="1981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alibri" pitchFamily="34" charset="0"/>
                <a:cs typeface="Calibri" pitchFamily="34" charset="0"/>
              </a:rPr>
              <a:t>Rainflow Cycle Counting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Rotate time history plot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90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degrees clockwise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477000" y="3276600"/>
          <a:ext cx="2362200" cy="2560320"/>
        </p:xfrm>
        <a:graphic>
          <a:graphicData uri="http://schemas.openxmlformats.org/drawingml/2006/table">
            <a:tbl>
              <a:tblPr/>
              <a:tblGrid>
                <a:gridCol w="744926"/>
                <a:gridCol w="980166"/>
                <a:gridCol w="637108"/>
              </a:tblGrid>
              <a:tr h="274320">
                <a:tc gridSpan="3">
                  <a:txBody>
                    <a:bodyPr/>
                    <a:lstStyle/>
                    <a:p>
                      <a:pPr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    Rainflow Cycles by Path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Path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Cycles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Stress Range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A-B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0.5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B-C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0.5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C-D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0.5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D-G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0.5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E-F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1.0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G-H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H-I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371600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 </a:t>
            </a:r>
            <a:r>
              <a:rPr lang="en-US" sz="1600" dirty="0" smtClean="0"/>
              <a:t>RD-N curve will be constructed for a particular case. 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 smtClean="0"/>
              <a:t>resulting curve can then be recalibrated for other cases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Consider a circuit board which behaves as a single-degree-of-freedom system, with a natural frequency of 500 Hz and Q=10.  These values are chosen for convenience but are somewhat arbitrary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The system is subjected to the base </a:t>
            </a:r>
            <a:r>
              <a:rPr lang="en-US" sz="1600" dirty="0" smtClean="0"/>
              <a:t>input: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762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6699"/>
                </a:solidFill>
                <a:latin typeface="Calibri" pitchFamily="34" charset="0"/>
                <a:cs typeface="Calibri" pitchFamily="34" charset="0"/>
              </a:rPr>
              <a:t>Sample Base Input PSD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3600" y="4114800"/>
          <a:ext cx="3886200" cy="1981200"/>
        </p:xfrm>
        <a:graphic>
          <a:graphicData uri="http://schemas.openxmlformats.org/drawingml/2006/table">
            <a:tbl>
              <a:tblPr/>
              <a:tblGrid>
                <a:gridCol w="1678131"/>
                <a:gridCol w="2208069"/>
              </a:tblGrid>
              <a:tr h="579120">
                <a:tc gridSpan="2">
                  <a:txBody>
                    <a:bodyPr/>
                    <a:lstStyle/>
                    <a:p>
                      <a:pPr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Input PSD, 8.8 GRMS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 pitchFamily="34" charset="0"/>
                          <a:ea typeface="Calibri"/>
                          <a:cs typeface="Times New Roman"/>
                        </a:rPr>
                        <a:t>Frequency (Hz)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 pitchFamily="34" charset="0"/>
                          <a:ea typeface="Calibri"/>
                          <a:cs typeface="Times New Roman"/>
                        </a:rPr>
                        <a:t>Accel (G^2/Hz)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20</a:t>
                      </a:r>
                      <a:endParaRPr lang="en-US" sz="16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0.0053</a:t>
                      </a:r>
                      <a:endParaRPr lang="en-US" sz="16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150</a:t>
                      </a:r>
                      <a:endParaRPr lang="en-US" sz="16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0.04</a:t>
                      </a:r>
                      <a:endParaRPr lang="en-US" sz="16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2000</a:t>
                      </a:r>
                      <a:endParaRPr lang="en-US" sz="160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0.04</a:t>
                      </a:r>
                      <a:endParaRPr lang="en-US" sz="16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685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6699"/>
                </a:solidFill>
                <a:latin typeface="Calibri" pitchFamily="34" charset="0"/>
                <a:cs typeface="Calibri" pitchFamily="34" charset="0"/>
              </a:rPr>
              <a:t>Synthesize Time History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1524000"/>
            <a:ext cx="71628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 smtClean="0"/>
              <a:t>next step is to generate a time history that satisfies the base input </a:t>
            </a:r>
            <a:r>
              <a:rPr lang="en-US" sz="1600" dirty="0" smtClean="0"/>
              <a:t>PSD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 smtClean="0"/>
              <a:t>total 1260-second duration is represented as three consecutive 420-second </a:t>
            </a:r>
            <a:r>
              <a:rPr lang="en-US" sz="1600" dirty="0" smtClean="0"/>
              <a:t>segments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Separate </a:t>
            </a:r>
            <a:r>
              <a:rPr lang="en-US" sz="1600" dirty="0" smtClean="0"/>
              <a:t>segments are calculated due to computer processing speed and memory </a:t>
            </a:r>
            <a:r>
              <a:rPr lang="en-US" sz="1600" dirty="0" smtClean="0"/>
              <a:t>limitations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Each </a:t>
            </a:r>
            <a:r>
              <a:rPr lang="en-US" sz="1600" dirty="0" smtClean="0"/>
              <a:t>segment essentially has a Gaussian distribution, but the histogram plots are also omitted for </a:t>
            </a:r>
            <a:r>
              <a:rPr lang="en-US" sz="1600" dirty="0" smtClean="0"/>
              <a:t>brevity</a:t>
            </a: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>
              <a:cs typeface="Calibri" pitchFamily="34" charset="0"/>
            </a:endParaRP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dirty="0" smtClean="0"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943600" cy="237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133600"/>
            <a:ext cx="5943600" cy="237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4343400"/>
            <a:ext cx="5943600" cy="237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6800" y="2362200"/>
            <a:ext cx="71628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P</a:t>
            </a:r>
            <a:r>
              <a:rPr lang="en-US" sz="1600" dirty="0" smtClean="0"/>
              <a:t>redicting whether an electronic component will fail due to vibration fatigue during a test or field service</a:t>
            </a:r>
            <a:br>
              <a:rPr lang="en-US" sz="1600" dirty="0" smtClean="0"/>
            </a:b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E</a:t>
            </a:r>
            <a:r>
              <a:rPr lang="en-US" sz="1600" dirty="0" smtClean="0"/>
              <a:t>xplaining observed component vibration test failures 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Comparing the relative damage potential for various test and field environments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Justifying that a component’s previous qualification vibration test covers a new test or field environment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>
              <a:cs typeface="Calibri" pitchFamily="34" charset="0"/>
            </a:endParaRP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dirty="0" smtClean="0"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914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6699"/>
                </a:solidFill>
                <a:latin typeface="Calibri" pitchFamily="34" charset="0"/>
                <a:cs typeface="Calibri" pitchFamily="34" charset="0"/>
              </a:rPr>
              <a:t>Project Goals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676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Develop </a:t>
            </a:r>
            <a:r>
              <a:rPr lang="en-US" i="1" dirty="0" smtClean="0"/>
              <a:t>a method for . . 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6705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14400" y="609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6699"/>
                </a:solidFill>
                <a:latin typeface="Calibri" pitchFamily="34" charset="0"/>
                <a:cs typeface="Calibri" pitchFamily="34" charset="0"/>
              </a:rPr>
              <a:t>Synthesized Time History PSDs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4572000"/>
            <a:ext cx="7086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dirty="0" smtClean="0"/>
              <a:t>response analysis is performed using the ramp invariant digital recursive filtering </a:t>
            </a:r>
            <a:r>
              <a:rPr lang="en-US" sz="1600" dirty="0" smtClean="0"/>
              <a:t>relationship, Smallwood algorithm.</a:t>
            </a:r>
          </a:p>
          <a:p>
            <a:endParaRPr lang="en-US" sz="1600" dirty="0" smtClean="0"/>
          </a:p>
          <a:p>
            <a:r>
              <a:rPr lang="en-US" sz="1600" dirty="0" smtClean="0"/>
              <a:t>The response results are </a:t>
            </a:r>
            <a:r>
              <a:rPr lang="en-US" sz="1600" dirty="0" smtClean="0"/>
              <a:t>shown on the next page.</a:t>
            </a:r>
            <a:endParaRPr lang="en-US" sz="1600" dirty="0" smtClean="0"/>
          </a:p>
          <a:p>
            <a:endParaRPr lang="en-US" dirty="0"/>
          </a:p>
        </p:txBody>
      </p:sp>
      <p:pic>
        <p:nvPicPr>
          <p:cNvPr id="5" name="Picture 34" descr="sdd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71600"/>
            <a:ext cx="6391275" cy="2336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38200" y="533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6699"/>
                </a:solidFill>
                <a:latin typeface="Calibri" pitchFamily="34" charset="0"/>
                <a:cs typeface="Calibri" pitchFamily="34" charset="0"/>
              </a:rPr>
              <a:t>SDOF Response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943600" cy="237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133600"/>
            <a:ext cx="5943600" cy="237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4484240"/>
            <a:ext cx="5943600" cy="237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3886200"/>
            <a:ext cx="7391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</a:p>
          <a:p>
            <a:r>
              <a:rPr lang="en-US" sz="1600" dirty="0" smtClean="0"/>
              <a:t>Note that the crest factor is the ratio of the peak-to-standard deviation, or peak-to-rms assuming zero mean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Kurtosis is a parameter that describes the shape of a random variable’s histogram or its equivalent probability density function (PDF</a:t>
            </a:r>
            <a:r>
              <a:rPr lang="en-US" sz="1600" dirty="0" smtClean="0"/>
              <a:t>).</a:t>
            </a:r>
          </a:p>
          <a:p>
            <a:endParaRPr lang="en-US" sz="1600" dirty="0" smtClean="0"/>
          </a:p>
          <a:p>
            <a:pPr algn="ctr"/>
            <a:r>
              <a:rPr lang="en-US" sz="1600" i="1" dirty="0" smtClean="0"/>
              <a:t>Assume that corresponding 3-sigma value was at the Steinberg failure threshold.</a:t>
            </a:r>
            <a:endParaRPr lang="en-US" sz="1600" i="1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371600"/>
          <a:ext cx="5867400" cy="2183194"/>
        </p:xfrm>
        <a:graphic>
          <a:graphicData uri="http://schemas.openxmlformats.org/drawingml/2006/table">
            <a:tbl>
              <a:tblPr/>
              <a:tblGrid>
                <a:gridCol w="541228"/>
                <a:gridCol w="1331543"/>
                <a:gridCol w="1331543"/>
                <a:gridCol w="1331543"/>
                <a:gridCol w="1331543"/>
              </a:tblGrid>
              <a:tr h="857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+mn-lt"/>
                          <a:ea typeface="Calibri"/>
                          <a:cs typeface="Times New Roman"/>
                        </a:rPr>
                        <a:t>No.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+mn-lt"/>
                          <a:ea typeface="Calibri"/>
                          <a:cs typeface="Times New Roman"/>
                        </a:rPr>
                        <a:t>1-sigma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+mn-lt"/>
                          <a:ea typeface="Calibri"/>
                          <a:cs typeface="Times New Roman"/>
                        </a:rPr>
                        <a:t>(inch)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+mn-lt"/>
                          <a:ea typeface="Calibri"/>
                          <a:cs typeface="Times New Roman"/>
                        </a:rPr>
                        <a:t>3-sigma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+mn-lt"/>
                          <a:ea typeface="Calibri"/>
                          <a:cs typeface="Times New Roman"/>
                        </a:rPr>
                        <a:t>(inch)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+mn-lt"/>
                          <a:ea typeface="Calibri"/>
                          <a:cs typeface="Times New Roman"/>
                        </a:rPr>
                        <a:t>Kurtosis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+mn-lt"/>
                          <a:ea typeface="Calibri"/>
                          <a:cs typeface="Times New Roman"/>
                        </a:rPr>
                        <a:t>Crest Factor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5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0.00068</a:t>
                      </a:r>
                      <a:endParaRPr lang="en-US" sz="15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0.00204</a:t>
                      </a:r>
                      <a:endParaRPr lang="en-US" sz="15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3.02</a:t>
                      </a:r>
                      <a:endParaRPr lang="en-US" sz="15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5.11</a:t>
                      </a:r>
                      <a:endParaRPr lang="en-US" sz="15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15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0.00068</a:t>
                      </a:r>
                      <a:endParaRPr lang="en-US" sz="15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0.00204</a:t>
                      </a:r>
                      <a:endParaRPr lang="en-US" sz="15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3.03</a:t>
                      </a:r>
                      <a:endParaRPr lang="en-US" sz="15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5.44</a:t>
                      </a:r>
                      <a:endParaRPr lang="en-US" sz="15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5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0.00068</a:t>
                      </a:r>
                      <a:endParaRPr lang="en-US" sz="15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0.00204</a:t>
                      </a:r>
                      <a:endParaRPr lang="en-US" sz="15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3.01</a:t>
                      </a:r>
                      <a:endParaRPr lang="en-US" sz="15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5.25</a:t>
                      </a:r>
                      <a:endParaRPr lang="en-US" sz="15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90600" y="762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6699"/>
                </a:solidFill>
                <a:latin typeface="Calibri" pitchFamily="34" charset="0"/>
                <a:cs typeface="Calibri" pitchFamily="34" charset="0"/>
              </a:rPr>
              <a:t>Relative Displacement Response Statistics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295401"/>
            <a:ext cx="7162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Clr>
                <a:srgbClr val="336699"/>
              </a:buClr>
              <a:buSzPct val="90000"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The total number of </a:t>
            </a:r>
            <a:r>
              <a:rPr lang="en-US" sz="1600" dirty="0" smtClean="0"/>
              <a:t>rainflow cycles </a:t>
            </a:r>
            <a:r>
              <a:rPr lang="en-US" sz="1600" dirty="0" smtClean="0"/>
              <a:t>was </a:t>
            </a:r>
            <a:r>
              <a:rPr lang="en-US" sz="1600" dirty="0" smtClean="0"/>
              <a:t>698903 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This </a:t>
            </a:r>
            <a:r>
              <a:rPr lang="en-US" sz="1600" dirty="0" smtClean="0"/>
              <a:t>corresponds to a rate of 555 cycles/sec over the 1260 second duration</a:t>
            </a:r>
            <a:r>
              <a:rPr lang="en-US" sz="1600" dirty="0" smtClean="0"/>
              <a:t>. 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This </a:t>
            </a:r>
            <a:r>
              <a:rPr lang="en-US" sz="1600" dirty="0" smtClean="0"/>
              <a:t>rate is about 10% higher than the 500 Hz natural </a:t>
            </a:r>
            <a:r>
              <a:rPr lang="en-US" sz="1600" dirty="0" smtClean="0"/>
              <a:t>frequency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Rainflow results are typically represented in bin tables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The method in this analysis, however, will use the raw rainflow results consisting of cycle-by-cycle amplitude levels, including </a:t>
            </a:r>
            <a:r>
              <a:rPr lang="en-US" sz="1600" dirty="0" smtClean="0"/>
              <a:t>half-cycles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This </a:t>
            </a:r>
            <a:r>
              <a:rPr lang="en-US" sz="1600" dirty="0" smtClean="0"/>
              <a:t>brute-force method is more precise than using binned </a:t>
            </a:r>
            <a:r>
              <a:rPr lang="en-US" sz="1600" dirty="0" smtClean="0"/>
              <a:t>data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2000" y="7620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6699"/>
                </a:solidFill>
                <a:latin typeface="Calibri" pitchFamily="34" charset="0"/>
                <a:cs typeface="Calibri" pitchFamily="34" charset="0"/>
              </a:rPr>
              <a:t>Rainflow Counting on Relative Displacement Time Histories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6699"/>
                </a:solidFill>
                <a:latin typeface="Calibri" pitchFamily="34" charset="0"/>
                <a:cs typeface="Calibri" pitchFamily="34" charset="0"/>
              </a:rPr>
              <a:t>Miner’s Accumulated Fatigue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066800"/>
            <a:ext cx="670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Let n be the number of stress cycles accumulated during the vibration testing at a given level stress level represented by index </a:t>
            </a:r>
            <a:r>
              <a:rPr lang="en-US" sz="1600" dirty="0" err="1" smtClean="0"/>
              <a:t>i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 </a:t>
            </a:r>
          </a:p>
          <a:p>
            <a:r>
              <a:rPr lang="en-US" sz="1600" dirty="0" smtClean="0"/>
              <a:t>Let N be the number of cycles to produce a fatigue failure at the stress level limit for the corresponding index.</a:t>
            </a:r>
          </a:p>
          <a:p>
            <a:r>
              <a:rPr lang="en-US" sz="1600" dirty="0" smtClean="0"/>
              <a:t> </a:t>
            </a:r>
          </a:p>
          <a:p>
            <a:r>
              <a:rPr lang="en-US" sz="1600" dirty="0" smtClean="0"/>
              <a:t>Miner’s cumulative damage index CDI is given by</a:t>
            </a:r>
          </a:p>
          <a:p>
            <a:endParaRPr lang="en-US" dirty="0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2514600" y="3124200"/>
          <a:ext cx="1295400" cy="785091"/>
        </p:xfrm>
        <a:graphic>
          <a:graphicData uri="http://schemas.openxmlformats.org/presentationml/2006/ole">
            <p:oleObj spid="_x0000_s34818" name="Equation" r:id="rId3" imgW="863225" imgH="533169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4267200"/>
            <a:ext cx="662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where m is the total number of cycles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838200" y="4876800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In theory, the part should fail </a:t>
            </a:r>
            <a:r>
              <a:rPr lang="en-US" sz="1600" dirty="0" smtClean="0"/>
              <a:t>when CDI=1.0</a:t>
            </a:r>
          </a:p>
          <a:p>
            <a:endParaRPr lang="en-US" sz="1600" dirty="0" smtClean="0"/>
          </a:p>
          <a:p>
            <a:r>
              <a:rPr lang="en-US" sz="1600" dirty="0" smtClean="0"/>
              <a:t>Miner’s index can be modified so that it is referenced to relative displacement rather than </a:t>
            </a:r>
            <a:r>
              <a:rPr lang="en-US" sz="1600" dirty="0" smtClean="0"/>
              <a:t>stress.</a:t>
            </a:r>
            <a:endParaRPr 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6699"/>
                </a:solidFill>
                <a:latin typeface="Calibri" pitchFamily="34" charset="0"/>
                <a:cs typeface="Calibri" pitchFamily="34" charset="0"/>
              </a:rPr>
              <a:t>Derivation of the RD-N Curve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739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Steinberg gives an </a:t>
            </a:r>
            <a:r>
              <a:rPr lang="en-US" sz="1600" dirty="0" smtClean="0"/>
              <a:t>exponent b </a:t>
            </a:r>
            <a:r>
              <a:rPr lang="en-US" sz="1600" dirty="0" smtClean="0"/>
              <a:t>= </a:t>
            </a:r>
            <a:r>
              <a:rPr lang="en-US" sz="1600" dirty="0" smtClean="0"/>
              <a:t>6.4 for PCB-component lead </a:t>
            </a:r>
            <a:r>
              <a:rPr lang="en-US" sz="1600" dirty="0" smtClean="0"/>
              <a:t>wires, for both </a:t>
            </a:r>
            <a:r>
              <a:rPr lang="en-US" sz="1600" dirty="0" smtClean="0"/>
              <a:t>sine and random vibration.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2362200"/>
            <a:ext cx="6705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goal is to determine an RD-N curve of the </a:t>
            </a:r>
            <a:r>
              <a:rPr lang="en-US" sz="1600" dirty="0" smtClean="0"/>
              <a:t>form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                        log</a:t>
            </a:r>
            <a:r>
              <a:rPr lang="en-US" sz="1600" baseline="-25000" dirty="0" smtClean="0"/>
              <a:t>10</a:t>
            </a:r>
            <a:r>
              <a:rPr lang="en-US" sz="1600" dirty="0" smtClean="0"/>
              <a:t> </a:t>
            </a:r>
            <a:r>
              <a:rPr lang="en-US" sz="1600" dirty="0" smtClean="0"/>
              <a:t>(N) = -6.4 log</a:t>
            </a:r>
            <a:r>
              <a:rPr lang="en-US" sz="1600" baseline="-25000" dirty="0" smtClean="0"/>
              <a:t>10</a:t>
            </a:r>
            <a:r>
              <a:rPr lang="en-US" sz="1600" dirty="0" smtClean="0"/>
              <a:t> (RD) + a 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76400" y="3581400"/>
          <a:ext cx="4267200" cy="1524000"/>
        </p:xfrm>
        <a:graphic>
          <a:graphicData uri="http://schemas.openxmlformats.org/drawingml/2006/table">
            <a:tbl>
              <a:tblPr/>
              <a:tblGrid>
                <a:gridCol w="644106"/>
                <a:gridCol w="3623094"/>
              </a:tblGrid>
              <a:tr h="508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 pitchFamily="34" charset="0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 pitchFamily="34" charset="0"/>
                          <a:ea typeface="Calibri"/>
                          <a:cs typeface="Times New Roman"/>
                        </a:rPr>
                        <a:t>is the number of cycles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 pitchFamily="34" charset="0"/>
                          <a:ea typeface="Calibri"/>
                          <a:cs typeface="Times New Roman"/>
                        </a:rPr>
                        <a:t>RD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 pitchFamily="34" charset="0"/>
                          <a:ea typeface="Calibri"/>
                          <a:cs typeface="Times New Roman"/>
                        </a:rPr>
                        <a:t>relative displacement (inch)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 pitchFamily="34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 pitchFamily="34" charset="0"/>
                          <a:ea typeface="Calibri"/>
                          <a:cs typeface="Times New Roman"/>
                        </a:rPr>
                        <a:t>unknown variable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5410200"/>
            <a:ext cx="739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variable a is to be determined via trial-and-error.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5800" y="1143000"/>
            <a:ext cx="7010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</a:p>
          <a:p>
            <a:r>
              <a:rPr lang="en-US" sz="1600" dirty="0" smtClean="0"/>
              <a:t>Now assume that the process in the preceding example was such that its 3-sigma relative displacement </a:t>
            </a:r>
            <a:r>
              <a:rPr lang="en-US" sz="1600" dirty="0" smtClean="0"/>
              <a:t>reached </a:t>
            </a:r>
            <a:r>
              <a:rPr lang="en-US" sz="1600" dirty="0" smtClean="0"/>
              <a:t>the limit in </a:t>
            </a:r>
            <a:r>
              <a:rPr lang="en-US" sz="1600" dirty="0" smtClean="0"/>
              <a:t>Steinberg’s equation for </a:t>
            </a:r>
            <a:r>
              <a:rPr lang="en-US" sz="1600" dirty="0" smtClean="0"/>
              <a:t>20 million cycles. 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This </a:t>
            </a:r>
            <a:r>
              <a:rPr lang="en-US" sz="1600" dirty="0" smtClean="0"/>
              <a:t>would require that the duration 1260 second duration be multiplied by 28.6.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2743200"/>
            <a:ext cx="5638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28.6 = (20 million cycles-to-failure )/( 698903 rainflow cycles )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3657600"/>
            <a:ext cx="7315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Now apply the RD-N equation </a:t>
            </a:r>
            <a:r>
              <a:rPr lang="en-US" sz="1600" dirty="0" smtClean="0"/>
              <a:t>along </a:t>
            </a:r>
            <a:r>
              <a:rPr lang="en-US" sz="1600" dirty="0" smtClean="0"/>
              <a:t>with Miner’s equation </a:t>
            </a:r>
            <a:r>
              <a:rPr lang="en-US" sz="1600" dirty="0" smtClean="0"/>
              <a:t>to </a:t>
            </a:r>
            <a:r>
              <a:rPr lang="en-US" sz="1600" dirty="0" smtClean="0"/>
              <a:t>the rainflow cycle-by-cycle amplitude levels with trial-and-error values for the unknown variable a. 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Multiply </a:t>
            </a:r>
            <a:r>
              <a:rPr lang="en-US" sz="1600" dirty="0" smtClean="0"/>
              <a:t>the CDI by the 28.6 scale factor to reach 20 million cycles. 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Iterate until </a:t>
            </a:r>
            <a:r>
              <a:rPr lang="en-US" sz="1600" dirty="0" smtClean="0"/>
              <a:t>a value of a is found such that CDI=1.0.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85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6699"/>
                </a:solidFill>
                <a:latin typeface="Calibri" pitchFamily="34" charset="0"/>
                <a:cs typeface="Calibri" pitchFamily="34" charset="0"/>
              </a:rPr>
              <a:t>Cycle Scale Factor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752600"/>
            <a:ext cx="7543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The numerical experiment result </a:t>
            </a:r>
            <a:r>
              <a:rPr lang="en-US" sz="1700" dirty="0" smtClean="0"/>
              <a:t>is</a:t>
            </a:r>
          </a:p>
          <a:p>
            <a:endParaRPr lang="en-US" sz="1700" dirty="0" smtClean="0"/>
          </a:p>
          <a:p>
            <a:r>
              <a:rPr lang="en-US" sz="1700" dirty="0" smtClean="0"/>
              <a:t>                a </a:t>
            </a:r>
            <a:r>
              <a:rPr lang="en-US" sz="1700" dirty="0" smtClean="0"/>
              <a:t>= -11.20    for a 3-sigma limit of 0.00204 inch </a:t>
            </a:r>
          </a:p>
          <a:p>
            <a:endParaRPr lang="en-US" sz="1700" dirty="0" smtClean="0"/>
          </a:p>
          <a:p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Substitute into equation </a:t>
            </a:r>
          </a:p>
          <a:p>
            <a:endParaRPr lang="en-US" sz="1700" dirty="0" smtClean="0"/>
          </a:p>
          <a:p>
            <a:r>
              <a:rPr lang="en-US" sz="1700" dirty="0" smtClean="0"/>
              <a:t>                  </a:t>
            </a:r>
            <a:r>
              <a:rPr lang="en-US" sz="1700" dirty="0" smtClean="0"/>
              <a:t>log</a:t>
            </a:r>
            <a:r>
              <a:rPr lang="en-US" sz="1700" baseline="-25000" dirty="0" smtClean="0"/>
              <a:t>10</a:t>
            </a:r>
            <a:r>
              <a:rPr lang="en-US" sz="1700" dirty="0" smtClean="0"/>
              <a:t> (N) = -6.4 log</a:t>
            </a:r>
            <a:r>
              <a:rPr lang="en-US" sz="1700" baseline="-25000" dirty="0" smtClean="0"/>
              <a:t>10</a:t>
            </a:r>
            <a:r>
              <a:rPr lang="en-US" sz="1700" dirty="0" smtClean="0"/>
              <a:t> (RD) -11.20           for a 3-sigma limit of 0.00204 inch                                                                           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This equation  </a:t>
            </a:r>
            <a:r>
              <a:rPr lang="en-US" sz="1700" dirty="0" smtClean="0"/>
              <a:t>will be used for the “high cycle fatigue” portion of the RD-N curve.  </a:t>
            </a:r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A </a:t>
            </a:r>
            <a:r>
              <a:rPr lang="en-US" sz="1700" dirty="0" smtClean="0"/>
              <a:t>separate curve will be used for “low cycle fatigue.”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838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6699"/>
                </a:solidFill>
                <a:latin typeface="Calibri" pitchFamily="34" charset="0"/>
                <a:cs typeface="Calibri" pitchFamily="34" charset="0"/>
              </a:rPr>
              <a:t>Numerical Results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219200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low cycle portion will be based on another Steinberg equation that the maximum allowable relative displacement for shock is six times the 3-sigma limit value at 20 million cycles for random vibration.</a:t>
            </a:r>
          </a:p>
          <a:p>
            <a:endParaRPr lang="en-US" sz="1600" dirty="0" smtClean="0"/>
          </a:p>
          <a:p>
            <a:r>
              <a:rPr lang="en-US" sz="1600" dirty="0" smtClean="0"/>
              <a:t>But </a:t>
            </a:r>
            <a:r>
              <a:rPr lang="en-US" sz="1600" dirty="0" smtClean="0"/>
              <a:t>the next step is to derive an equation for a as a function of 3-sigma limit without resorting to numerical experimentation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Let N = 20 million reversal cycles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          a </a:t>
            </a:r>
            <a:r>
              <a:rPr lang="en-US" sz="1600" dirty="0" smtClean="0"/>
              <a:t>= log</a:t>
            </a:r>
            <a:r>
              <a:rPr lang="en-US" sz="1600" baseline="-25000" dirty="0" smtClean="0"/>
              <a:t>10</a:t>
            </a:r>
            <a:r>
              <a:rPr lang="en-US" sz="1600" dirty="0" smtClean="0"/>
              <a:t> (N) + 6.4 log</a:t>
            </a:r>
            <a:r>
              <a:rPr lang="en-US" sz="1600" baseline="-25000" dirty="0" smtClean="0"/>
              <a:t>10</a:t>
            </a:r>
            <a:r>
              <a:rPr lang="en-US" sz="1600" dirty="0" smtClean="0"/>
              <a:t> (RD)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                  a </a:t>
            </a:r>
            <a:r>
              <a:rPr lang="en-US" sz="1600" dirty="0" smtClean="0"/>
              <a:t>=  7.30  +   6.4 log</a:t>
            </a:r>
            <a:r>
              <a:rPr lang="en-US" sz="1600" baseline="-25000" dirty="0" smtClean="0"/>
              <a:t>10</a:t>
            </a:r>
            <a:r>
              <a:rPr lang="en-US" sz="1600" dirty="0" smtClean="0"/>
              <a:t> (RD)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Let     </a:t>
            </a:r>
            <a:r>
              <a:rPr lang="en-US" sz="1600" dirty="0" err="1" smtClean="0"/>
              <a:t>RDx</a:t>
            </a:r>
            <a:r>
              <a:rPr lang="en-US" sz="1600" dirty="0" smtClean="0"/>
              <a:t> = RD  at  N=20 million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1828800" y="5562600"/>
          <a:ext cx="1981200" cy="619125"/>
        </p:xfrm>
        <a:graphic>
          <a:graphicData uri="http://schemas.openxmlformats.org/presentationml/2006/ole">
            <p:oleObj spid="_x0000_s31745" name="Equation" r:id="rId3" imgW="1371600" imgH="4318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533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6699"/>
                </a:solidFill>
                <a:latin typeface="Calibri" pitchFamily="34" charset="0"/>
                <a:cs typeface="Calibri" pitchFamily="34" charset="0"/>
              </a:rPr>
              <a:t>Fatigue as a Function of 3-sigma Limit for 20 million cycles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nasa.gov/images/content/463083main_179588_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457201"/>
            <a:ext cx="3872800" cy="281939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38200" y="3657600"/>
            <a:ext cx="71628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Electronic components in vehicles are subjected to shock and vibration environments. 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 smtClean="0"/>
              <a:t>components must be designed and tested </a:t>
            </a:r>
            <a:r>
              <a:rPr lang="en-US" sz="1600" dirty="0" smtClean="0"/>
              <a:t>accordingly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>
              <a:cs typeface="Calibri" pitchFamily="34" charset="0"/>
            </a:endParaRP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Dave S. Steinberg’s </a:t>
            </a:r>
            <a:r>
              <a:rPr lang="en-US" sz="1600" i="1" dirty="0" smtClean="0"/>
              <a:t>Vibration Analysis for Electronic Equipment</a:t>
            </a:r>
            <a:r>
              <a:rPr lang="en-US" sz="1600" dirty="0" smtClean="0"/>
              <a:t> is a widely used reference in the aerospace and automotive industries</a:t>
            </a:r>
            <a:r>
              <a:rPr lang="en-US" dirty="0" smtClean="0"/>
              <a:t>. </a:t>
            </a:r>
            <a:endParaRPr lang="en-US" dirty="0" smtClean="0">
              <a:cs typeface="Calibri" pitchFamily="34" charset="0"/>
            </a:endParaRPr>
          </a:p>
        </p:txBody>
      </p:sp>
      <p:pic>
        <p:nvPicPr>
          <p:cNvPr id="4100" name="Picture 4" descr="http://www.cotsjournalonline.com/files/images/1284/cots1104sd_parv2_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219200"/>
            <a:ext cx="305933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066800"/>
            <a:ext cx="6858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RDx</a:t>
            </a:r>
            <a:r>
              <a:rPr lang="en-US" sz="1600" dirty="0" smtClean="0"/>
              <a:t> = 0.0013 inch  for a = -11.20                                                                                   </a:t>
            </a:r>
            <a:br>
              <a:rPr lang="en-US" sz="1600" dirty="0" smtClean="0"/>
            </a:br>
            <a:r>
              <a:rPr lang="en-US" sz="1600" dirty="0" smtClean="0"/>
              <a:t>  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      a </a:t>
            </a:r>
            <a:r>
              <a:rPr lang="en-US" sz="1600" dirty="0" smtClean="0"/>
              <a:t>= 7.3 + 6.4 log</a:t>
            </a:r>
            <a:r>
              <a:rPr lang="en-US" sz="1600" baseline="-25000" dirty="0" smtClean="0"/>
              <a:t>10</a:t>
            </a:r>
            <a:r>
              <a:rPr lang="en-US" sz="1600" dirty="0" smtClean="0"/>
              <a:t> (0.0013) = -11.20   for a 3-sigma limit of 0.00204 inch                </a:t>
            </a:r>
            <a:br>
              <a:rPr lang="en-US" sz="1600" dirty="0" smtClean="0"/>
            </a:b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RDx</a:t>
            </a:r>
            <a:r>
              <a:rPr lang="en-US" sz="1600" dirty="0" smtClean="0"/>
              <a:t> value is not the same as </a:t>
            </a:r>
            <a:r>
              <a:rPr lang="en-US" sz="1600" dirty="0" smtClean="0"/>
              <a:t>the </a:t>
            </a:r>
            <a:r>
              <a:rPr lang="en-US" sz="1600" dirty="0" smtClean="0"/>
              <a:t>Z </a:t>
            </a:r>
            <a:r>
              <a:rPr lang="en-US" sz="2400" baseline="-25000" dirty="0" smtClean="0"/>
              <a:t>3</a:t>
            </a:r>
            <a:r>
              <a:rPr lang="en-US" sz="2400" baseline="-25000" dirty="0" smtClean="0">
                <a:sym typeface="Symbol"/>
              </a:rPr>
              <a:t> limit</a:t>
            </a:r>
            <a:r>
              <a:rPr lang="en-US" sz="2400" dirty="0" smtClean="0"/>
              <a:t> 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But </a:t>
            </a:r>
            <a:r>
              <a:rPr lang="en-US" sz="1600" dirty="0" err="1" smtClean="0"/>
              <a:t>RDx</a:t>
            </a:r>
            <a:r>
              <a:rPr lang="en-US" sz="1600" dirty="0" smtClean="0"/>
              <a:t> should be directly proportional </a:t>
            </a:r>
            <a:r>
              <a:rPr lang="en-US" sz="1600" dirty="0" smtClean="0"/>
              <a:t>to </a:t>
            </a:r>
            <a:r>
              <a:rPr lang="en-US" sz="1600" dirty="0" smtClean="0"/>
              <a:t>Z </a:t>
            </a:r>
            <a:r>
              <a:rPr lang="en-US" sz="2400" baseline="-25000" dirty="0" smtClean="0"/>
              <a:t>3</a:t>
            </a:r>
            <a:r>
              <a:rPr lang="en-US" sz="2400" baseline="-25000" dirty="0" smtClean="0">
                <a:sym typeface="Symbol"/>
              </a:rPr>
              <a:t> limit</a:t>
            </a:r>
            <a:r>
              <a:rPr lang="en-US" sz="2400" dirty="0" smtClean="0"/>
              <a:t>  </a:t>
            </a:r>
            <a:r>
              <a:rPr lang="en-US" sz="1600" dirty="0" smtClean="0"/>
              <a:t>.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3962400"/>
            <a:ext cx="7467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 postulate that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      a </a:t>
            </a:r>
            <a:r>
              <a:rPr lang="en-US" sz="1600" dirty="0" smtClean="0"/>
              <a:t>= 7.3 + 6.4 log</a:t>
            </a:r>
            <a:r>
              <a:rPr lang="en-US" sz="1600" baseline="-25000" dirty="0" smtClean="0"/>
              <a:t>10</a:t>
            </a:r>
            <a:r>
              <a:rPr lang="en-US" sz="1600" dirty="0" smtClean="0"/>
              <a:t> (0.0026) = -9.24   for a 3-sigma limit of 0.00408 </a:t>
            </a:r>
            <a:r>
              <a:rPr lang="en-US" sz="1600" dirty="0" smtClean="0"/>
              <a:t>inch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This </a:t>
            </a:r>
            <a:r>
              <a:rPr lang="en-US" sz="1600" dirty="0" smtClean="0"/>
              <a:t>was verified by experiment where the preceding time histories were doubled and CDI =1.0 was achieved after the rainflow counting.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371600"/>
            <a:ext cx="6629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Thus, the following relation is obtained.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                                                            </a:t>
            </a:r>
            <a:endParaRPr lang="en-US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153" name="Object 1"/>
          <p:cNvGraphicFramePr>
            <a:graphicFrameLocks noChangeAspect="1"/>
          </p:cNvGraphicFramePr>
          <p:nvPr/>
        </p:nvGraphicFramePr>
        <p:xfrm>
          <a:off x="1600200" y="2286000"/>
          <a:ext cx="3668712" cy="668338"/>
        </p:xfrm>
        <a:graphic>
          <a:graphicData uri="http://schemas.openxmlformats.org/presentationml/2006/ole">
            <p:oleObj spid="_x0000_s49153" name="Equation" r:id="rId3" imgW="2831760" imgH="507960" progId="Equation.3">
              <p:embed/>
            </p:oleObj>
          </a:graphicData>
        </a:graphic>
      </p:graphicFrame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3657600"/>
            <a:ext cx="6019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(Perform some algebraic simplification steps)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 smtClean="0"/>
              <a:t>final RD-N </a:t>
            </a:r>
            <a:r>
              <a:rPr lang="en-US" sz="1600" dirty="0" smtClean="0"/>
              <a:t>equation for </a:t>
            </a:r>
            <a:r>
              <a:rPr lang="en-US" sz="1600" dirty="0" smtClean="0"/>
              <a:t>high-cycle fatigue is</a:t>
            </a:r>
            <a:endParaRPr lang="en-US" sz="1600" dirty="0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1981200" y="5105400"/>
          <a:ext cx="3147327" cy="685799"/>
        </p:xfrm>
        <a:graphic>
          <a:graphicData uri="http://schemas.openxmlformats.org/presentationml/2006/ole">
            <p:oleObj spid="_x0000_s49161" name="Equation" r:id="rId4" imgW="2451100" imgH="5334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14400" y="533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6699"/>
                </a:solidFill>
                <a:latin typeface="Calibri" pitchFamily="34" charset="0"/>
                <a:cs typeface="Calibri" pitchFamily="34" charset="0"/>
              </a:rPr>
              <a:t>RD-N Equation for High-Cycle Fatigue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7162800" cy="541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00200" y="54102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derived high-cycle equation is </a:t>
            </a:r>
            <a:r>
              <a:rPr lang="en-US" sz="1600" dirty="0" smtClean="0"/>
              <a:t>plotted in </a:t>
            </a:r>
            <a:r>
              <a:rPr lang="en-US" sz="1600" dirty="0" smtClean="0"/>
              <a:t>along </a:t>
            </a:r>
            <a:r>
              <a:rPr lang="en-US" sz="1600" dirty="0" smtClean="0"/>
              <a:t>with the low-cycle fatigue limit.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RD </a:t>
            </a:r>
            <a:r>
              <a:rPr lang="en-US" sz="1600" dirty="0" smtClean="0"/>
              <a:t>is the zero-to-peak relative displacement</a:t>
            </a:r>
            <a:r>
              <a:rPr lang="en-US" sz="1600" dirty="0" smtClean="0"/>
              <a:t>.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447800"/>
            <a:ext cx="708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 that the relative displacement ratio at 20 million cycles is 0.64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                   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 smtClean="0"/>
              <a:t>                           (</a:t>
            </a:r>
            <a:r>
              <a:rPr lang="en-US" sz="1600" dirty="0" smtClean="0"/>
              <a:t>0.64)(3-sigma)  = </a:t>
            </a:r>
            <a:r>
              <a:rPr lang="en-US" sz="1600" dirty="0" smtClean="0"/>
              <a:t>1.9-sigma</a:t>
            </a:r>
          </a:p>
          <a:p>
            <a:endParaRPr lang="en-US" sz="1600" dirty="0" smtClean="0"/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This suggests that “damage equivalence” between sine and random vibration occurs when the sine amplitude (zero-to-peak) is approximately equal to the random vibration 2-sigma amplitude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533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6699"/>
                </a:solidFill>
                <a:latin typeface="Calibri" pitchFamily="34" charset="0"/>
                <a:cs typeface="Calibri" pitchFamily="34" charset="0"/>
              </a:rPr>
              <a:t>Damage Equivalence</a:t>
            </a:r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2706688" y="1905000"/>
          <a:ext cx="1697037" cy="685800"/>
        </p:xfrm>
        <a:graphic>
          <a:graphicData uri="http://schemas.openxmlformats.org/presentationml/2006/ole">
            <p:oleObj spid="_x0000_s47105" name="Equation" r:id="rId3" imgW="1320480" imgH="533160" progId="Equation.3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6699"/>
                </a:solidFill>
                <a:latin typeface="Calibri" pitchFamily="34" charset="0"/>
                <a:cs typeface="Calibri" pitchFamily="34" charset="0"/>
              </a:rPr>
              <a:t>Conclusions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838200"/>
            <a:ext cx="73914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 smtClean="0"/>
              <a:t>methodology for developing RD-N curves for electronic components was presented in this </a:t>
            </a:r>
            <a:r>
              <a:rPr lang="en-US" sz="1600" dirty="0" smtClean="0"/>
              <a:t>paper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05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 smtClean="0"/>
              <a:t>method is an extrapolation of the empirical data and equations given in Steinberg’s </a:t>
            </a:r>
            <a:r>
              <a:rPr lang="en-US" sz="1600" dirty="0" smtClean="0"/>
              <a:t>text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05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 smtClean="0"/>
              <a:t>method is particularly useful for the case where a component must undergo nonstationary vibration, or perhaps a series of successive piecewise stationary base input </a:t>
            </a:r>
            <a:r>
              <a:rPr lang="en-US" sz="1600" dirty="0" smtClean="0"/>
              <a:t>PSDs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05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 smtClean="0"/>
              <a:t>resulting RD-N curve should be applicable to nearly any type of vibration, including random, sine, sine sweep, sine-or-random, shock, </a:t>
            </a:r>
            <a:r>
              <a:rPr lang="en-US" sz="1600" dirty="0" smtClean="0"/>
              <a:t>etc.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05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It </a:t>
            </a:r>
            <a:r>
              <a:rPr lang="en-US" sz="1600" dirty="0" smtClean="0"/>
              <a:t>is also useful for the case where a circuit board behaves as a multi-degree-of-freedom </a:t>
            </a:r>
            <a:r>
              <a:rPr lang="en-US" sz="1600" dirty="0" smtClean="0"/>
              <a:t>system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05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This </a:t>
            </a:r>
            <a:r>
              <a:rPr lang="en-US" sz="1600" dirty="0" smtClean="0"/>
              <a:t>paper also showed in a very roundabout way that “damage equivalence” between sine and random vibration occurs when the sine amplitude (zero-to-peak) is approximately equal to the random vibration 2-sigma </a:t>
            </a:r>
            <a:r>
              <a:rPr lang="en-US" sz="1600" dirty="0" smtClean="0"/>
              <a:t>amplitude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05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This </a:t>
            </a:r>
            <a:r>
              <a:rPr lang="en-US" sz="1600" dirty="0" smtClean="0"/>
              <a:t>remains a “work-in-progress.”  Further investigation and research is needed.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>
              <a:cs typeface="Calibri" pitchFamily="34" charset="0"/>
            </a:endParaRP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dirty="0" smtClean="0"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362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http://vibrationdata.wordpress.com/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2954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6699"/>
                </a:solidFill>
                <a:latin typeface="Calibri" pitchFamily="34" charset="0"/>
                <a:cs typeface="Calibri" pitchFamily="34" charset="0"/>
              </a:rPr>
              <a:t>Complete paper with examples and Matlab scripts may be freely downloaded from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33528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6699"/>
                </a:solidFill>
                <a:latin typeface="Calibri" pitchFamily="34" charset="0"/>
                <a:cs typeface="Calibri" pitchFamily="34" charset="0"/>
              </a:rPr>
              <a:t>Or via Email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0" y="41148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tom@vibrationdata.com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164681"/>
            <a:ext cx="7162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Clr>
                <a:srgbClr val="336699"/>
              </a:buClr>
              <a:buSzPct val="90000"/>
            </a:pPr>
            <a:endParaRPr lang="en-US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Steinberg’s text gives practical empirical formulas for determining the fatigue limits for electronics piece parts mounted on circuit </a:t>
            </a:r>
            <a:r>
              <a:rPr lang="en-US" sz="1600" dirty="0" smtClean="0"/>
              <a:t>boards 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 smtClean="0"/>
              <a:t>concern is the bending stress experienced by solder joints and lead </a:t>
            </a:r>
            <a:r>
              <a:rPr lang="en-US" sz="1600" dirty="0" smtClean="0"/>
              <a:t>wires   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The fatigue limits are given in terms of the maximum allowable 3-sigma relative displacement of the circuit boards for the case of 20 million stress reversal cycles at the circuit board’s natural </a:t>
            </a:r>
            <a:r>
              <a:rPr lang="en-US" sz="1600" dirty="0" smtClean="0"/>
              <a:t>frequency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The vibration is assumed to be steady-state with a Gaussian distribution</a:t>
            </a:r>
          </a:p>
          <a:p>
            <a:pPr marL="177800" indent="-177800">
              <a:buClr>
                <a:srgbClr val="336699"/>
              </a:buClr>
              <a:buSzPct val="90000"/>
            </a:pPr>
            <a:endParaRPr lang="en-US" dirty="0" smtClean="0"/>
          </a:p>
        </p:txBody>
      </p:sp>
      <p:pic>
        <p:nvPicPr>
          <p:cNvPr id="21506" name="Picture 2" descr="PC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"/>
            <a:ext cx="3429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505200"/>
            <a:ext cx="716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Clr>
                <a:srgbClr val="336699"/>
              </a:buClr>
              <a:buSzPct val="90000"/>
            </a:pPr>
            <a:endParaRPr lang="en-US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Note that classical fatigue methods use stress as the response metric of </a:t>
            </a:r>
            <a:r>
              <a:rPr lang="en-US" sz="1600" dirty="0" smtClean="0"/>
              <a:t>interest  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But </a:t>
            </a:r>
            <a:r>
              <a:rPr lang="en-US" sz="1600" dirty="0" smtClean="0"/>
              <a:t>Steinberg’s approach works in an approximate, empirical sense because the bending stress is proportional to strain, which is in turn proportional to relative </a:t>
            </a:r>
            <a:r>
              <a:rPr lang="en-US" sz="1600" dirty="0" smtClean="0"/>
              <a:t>displacement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The user then calculates the expected 3-sigma relative displacement for the component of interest and then compares this displacement to the Steinberg limit value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dirty="0" smtClean="0"/>
          </a:p>
          <a:p>
            <a:pPr marL="177800" indent="-177800">
              <a:buClr>
                <a:srgbClr val="336699"/>
              </a:buClr>
              <a:buSzPct val="90000"/>
            </a:pPr>
            <a:endParaRPr lang="en-US" dirty="0" smtClean="0"/>
          </a:p>
        </p:txBody>
      </p:sp>
      <p:pic>
        <p:nvPicPr>
          <p:cNvPr id="24578" name="Picture 2" descr="http://www.altairhyperworks.com/(S(3fu2zyrlbyi03xcofiue25jd))/hwhelp/Altair/hw11.0/help/hwtut/rd2070_sn_curv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609600"/>
            <a:ext cx="3810000" cy="285496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838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6699"/>
                </a:solidFill>
                <a:latin typeface="Calibri" pitchFamily="34" charset="0"/>
                <a:cs typeface="Calibri" pitchFamily="34" charset="0"/>
              </a:rPr>
              <a:t>Fatigue Curves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352800"/>
            <a:ext cx="74676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Clr>
                <a:srgbClr val="336699"/>
              </a:buClr>
              <a:buSzPct val="90000"/>
            </a:pPr>
            <a:endParaRPr lang="en-US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An </a:t>
            </a:r>
            <a:r>
              <a:rPr lang="en-US" sz="1600" dirty="0" smtClean="0"/>
              <a:t>electronic component’s service life may be well below or well above 20 million </a:t>
            </a:r>
            <a:r>
              <a:rPr lang="en-US" sz="1600" dirty="0" smtClean="0"/>
              <a:t>cycles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 smtClean="0"/>
              <a:t>component may undergo nonstationary or non-Gaussian random vibration such that its expected 3-sigma relative displacement does not adequately characterize its response to its service </a:t>
            </a:r>
            <a:r>
              <a:rPr lang="en-US" sz="1600" dirty="0" smtClean="0"/>
              <a:t>environments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 smtClean="0"/>
              <a:t>component’s circuit board will likely behave as a multi-degree-of-freedom system, with higher modes contributing non-negligible bending stress, and in such a manner that the stress reversal cycle rate is greater than that of the fundamental frequency </a:t>
            </a:r>
            <a:r>
              <a:rPr lang="en-US" sz="1600" dirty="0" smtClean="0"/>
              <a:t>alone</a:t>
            </a: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dirty="0" smtClean="0"/>
          </a:p>
          <a:p>
            <a:pPr marL="177800" indent="-177800">
              <a:buClr>
                <a:srgbClr val="336699"/>
              </a:buClr>
              <a:buSzPct val="90000"/>
            </a:pPr>
            <a:endParaRPr lang="en-US" dirty="0" smtClean="0"/>
          </a:p>
        </p:txBody>
      </p:sp>
      <p:pic>
        <p:nvPicPr>
          <p:cNvPr id="23554" name="Picture 2" descr="http://vibrationdata.files.wordpress.com/2012/03/3-10-2012-11-50-51-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81000"/>
            <a:ext cx="5305425" cy="3114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048000"/>
            <a:ext cx="7162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Clr>
                <a:srgbClr val="336699"/>
              </a:buClr>
              <a:buSzPct val="90000"/>
            </a:pPr>
            <a:endParaRPr lang="en-US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These </a:t>
            </a:r>
            <a:r>
              <a:rPr lang="en-US" sz="1600" dirty="0" smtClean="0"/>
              <a:t>obstacles can be overcome by developing a “relative displacement vs. cycles” curve, similar to an S-N </a:t>
            </a:r>
            <a:r>
              <a:rPr lang="en-US" sz="1600" dirty="0" smtClean="0"/>
              <a:t>curve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Fortunately</a:t>
            </a:r>
            <a:r>
              <a:rPr lang="en-US" sz="1600" dirty="0" smtClean="0"/>
              <a:t>, Steinberg has provides the pieces for constructing this RD-N curve, with “some assembly </a:t>
            </a:r>
            <a:r>
              <a:rPr lang="en-US" sz="1600" dirty="0" smtClean="0"/>
              <a:t>required”   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Note </a:t>
            </a:r>
            <a:r>
              <a:rPr lang="en-US" sz="1600" dirty="0" smtClean="0"/>
              <a:t>that RD is relative </a:t>
            </a:r>
            <a:r>
              <a:rPr lang="en-US" sz="1600" dirty="0" smtClean="0"/>
              <a:t>displacement</a:t>
            </a:r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  <a:buFont typeface="Arial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 smtClean="0"/>
              <a:t>analysis can then be completed using the rainflow cycle counting for the relative displacement response and Miner’s accumulated fatigue </a:t>
            </a:r>
            <a:r>
              <a:rPr lang="en-US" sz="1600" dirty="0" smtClean="0"/>
              <a:t>equation</a:t>
            </a:r>
            <a:endParaRPr lang="en-US" sz="1600" dirty="0" smtClean="0"/>
          </a:p>
          <a:p>
            <a:pPr marL="177800" indent="-177800">
              <a:buClr>
                <a:srgbClr val="336699"/>
              </a:buClr>
              <a:buSzPct val="90000"/>
            </a:pPr>
            <a:endParaRPr lang="en-US" dirty="0" smtClean="0"/>
          </a:p>
        </p:txBody>
      </p:sp>
      <p:pic>
        <p:nvPicPr>
          <p:cNvPr id="22530" name="Picture 2" descr="http://file2.engineering.com/engcom/images/videos/some-assembly-required-ma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295400"/>
            <a:ext cx="3053443" cy="1295400"/>
          </a:xfrm>
          <a:prstGeom prst="rect">
            <a:avLst/>
          </a:prstGeom>
          <a:noFill/>
        </p:spPr>
      </p:pic>
      <p:sp>
        <p:nvSpPr>
          <p:cNvPr id="22532" name="AutoShape 4" descr="data:image/jpeg;base64,/9j/4AAQSkZJRgABAQAAAQABAAD/2wCEAAkGBhQREBAUEBIVEBUUEhAQEBIVFBUUEhAVFBUVFRYQFRQXHCYeGBkjGhQUHy8gIycpLCwsFyAxNTAqNSYrLCkBCQoKDgwOGg8PGikkHyA0LC0pKSwtLCwqKikpLCksNSwsKSwvLCwsLCwsKSwsLywsLCwsLSwpLCktLCwsLC0pLP/AABEIAOEA4QMBIgACEQEDEQH/xAAbAAEAAgMBAQAAAAAAAAAAAAAABQcBAwQGAv/EAEkQAAICAQICAg0KBAQEBwEAAAECAAMRBBIFIRMxBgcUIjM0QVFTYXJ0sSMycXORkrPBw9GBstLTJEJSoZPC4fAVgoOipOTxFv/EABoBAQACAwEAAAAAAAAAAAAAAAABBQIDBAb/xAAyEQACAQEFBgUDBAMBAAAAAAAAAQIRAwQSMTIFITRBgZETFFFSYSKh8HGxwdFCYuEz/9oADAMBAAIRAxEAPwC8YiIAiIgFd9u+wroKSpK/4lBkEg/Ms80pM6t/SP8Afb95dXby8Qp95T8OyUhK+8P6z2Gxop3beubNvddnpH++37x3W/pH++37yYarT11UmytmZ0DEqx5ny8twx9k0HU6T0Vn2n+uc6dSyU4vKH7Ed3Y/pH++37x3W/pH++37ySGp0nobD/Ej9SfXdWj9DZ9p/uRVk1Xsf2Ivut/SP99v3jux/SP8Afb95Kd16L0Fn2n+5Pg6nSeis+0/3IqMS9j+xHd1v6R/vt+8d1P6R/vt+87+n0vorP+//ADx0+l9FZ/3/AOeZdSMS9j7I4O639I/32/eO639I/wB9v3nf0+l9FYf44/55karSegf75/qkP9RiXsf2I/ut/SP99v3juyz0j/fb95Kd16L0Fv3j/VPk6rR+hs+8f6pFScS9n7Eb3W/pH++37x3W/pH++37ySGp0nlos++f6ptF+hwPkrs4OeZ6/J/nipi5Jf4P7ER3W/pH++37x3W/pH++37ya6TQcu9tH8GP8AzxVXomZVXpMk4+aRz8n+cxUx8WPsfYhe639I/wB9v3lzdo6wtpNTuJb/ABGMkknwaeeU3radljr1YYjHXjqPXLi7RXieq95/TSb7u/rOHa6j5WqXNFmRESxPHCIiAIiIAiIgCIiAVz28vEKfeU/DslIS7+3l4hT7yn4dkpCV941nsti8N1ZJcUOatNjyJg/Thf3kZJLiSAU6YjOSGzn2a+r7TI2ciyLWz07hGYmZkbDETMxAETMSAJiZiAYzEzEATEzEkGMzq4WflqvbWc038PPytftiDGelm7jJzqLfa/IS3O0T4nqvef00lQ8W8PZ7X5CW92ivE9V7z+mk6LvrKba2659izIiJYnjxERAEREAREQBERAK57eXiFPvKfh2SkDLv7eXiFPvKfh2SkJX3jWey2Lw3VkrxfwGk9g/ypIqSnGD8jpPqz8E5SLnJHItLHSIiJJuMT6VCeoE/QMz5ndw7iJqFoBYb62VduOTnG1j6gM/bJRhNtLccppPmP2GYNR58jy6+XV9PmnoT2Sp3/e2DczEYK5OUrXc2TjPeeSZbsiqLM+LgS1Z2Aoa2CBxsYnJIbdz6z/tCOfxbT2nnRWfMfVyPP6IFRPUCfoBMnNDxutKqlYWAobSduNvf78AZbybh5OufQ7IlDJt6VQpfcO9y+alRWOCOe4ZMEu0tPaQXRHzHljPI8s8smfO39ury+aT69kS7U3dKSFwxGzFxNeza/PO0Nkj2jyB5zk4txcXBcBgQzM5OALDgKr7RyDbQAccjjPWTBMbSbdHEioiJB0CbtD4RPaE0zboxmxPaHxgiWRs4kfln9r8hLg7RXieq95/TSU/xHwz+1+QlwdorxPVe8/ppOm76yn2vwnYsyIiWJ40REQBERAEREAREQCue3l4hT7yn4dkpCXf28vEKfeU/DslIGV941nsti8N1ZI8Vz0em83RDH08s/lI6SPFvmab6kflI7E5UWtnpMRJo9jy9xnVLeGAdamrFb7kdgSAx6gpx86fOp4LXWNMW1IHTKHPyT5qQ7gHYZ598vk8nOZ4GYeYg/wBsnyIeJP2diwGuGkOoXeWVN+x9odsEJ5/KOfVOfiXAOipW5bVtTpm0zkBlauxQW2lT6gTmMEgrxZtpVzy3MiIno37D8sqVaiuyx9MNXShV06VMMxUMep9qscHzSBopLsir1syovrLEAD/eHFomFvCabTyNcSVv7H2r1h0z2KpVgGs/yBSoff8ARtOZ1J2M1FKrDrECWvZXUxpsAY14zn/T84dcKDZErzZqm/PLczz8SYHAk7jbUm8DFnQdF0bEm3aX2bs4xgfOmTwFa66n1N4oNq9JXWK2tcV5wLHAI2g4JHWcRhY8xD+MmQ0Sfp7FCNWNNdalLMqtVZgvVYGUsrbhjCkA8zNNHY7i+6nUWdzvUllhzWzhxWrOSuCORVcg+XMYGR5mz9fnoQ036HwlftL8ZpYczjmPIerI8hx5Ju0A+Vr9tfjMTc39NTOt8I+f9RlxdonxPVe8/ppKg4mPlrPp/IS3+0T4nqvef00nRd9ZT7Xdbp1RZkREsTxwiIgCIiAIiIAiIgFc9vLxCn3lPw7JSBl39vLxCn3lPw7JSBlfeNZ7LYvDdWSnFgeh0ufRkD7qH85FiSfFR8lpfYP8tcjBOYtLLSeh7ENUha/T3Psq1NLoScEJYvf128/KMN9s4dZedXqPkxsDEJUGYLsRBhAW6hyGT6zIwwfXymWLcka/BSm5p5nvNRps8cS0WV9H09N/SdKm3YmwNk56+RGJx9kFoOkdLnrNq6tm0q1OvOuwku1ip3vl5MRnnjPXPH4jqmficqGhXTfFuWmnL0LDvdVWml7Kqul0FOkXVI6M9Fyb2al2HMVNyB+kfwgeDcIaltRbYanaitxWgvUb7CMBkIIJCqSeXqnmhj1Ry9UO0ryIhdXBNKWee78/Q9T2R0i7SaTUd4tiVii2sWBm6NWxS4BYse9ODnnPniumxwzRruQtXbqHsUOpYC0rsJAPq/hPMEY9XlmCR9Ehz+5nG7YVFYtLr/z7np00ueEMu9A3dY1Ozeu41CkpnGc53eSfXGae7u57aWrB6Cqi2p7FRqXrBXcdx5owGQR5/JPLkfwiMfKhl5dqWJS31b78j2V+sru1+m6OxSmm0yUNazBEc1q4LqW613PgefE06Hi6vTbVqiBdp9NqqtPaCpFiGpk7mc/5sZBUjnyI+nyeIxHiMx8nGiTeVKfnyJv4f4Wv21+M0Ym/h4+Vr9tfjNZ1y0s2cV8PZ9P5CW92ifE9V7z+mkqLi3h7Pa/IS3e0T4nqvef00nRd9RT7V4PsWZERLE8eIiIAiIgCIiAIiIBXPby8Qp95T8OyUgZd/by8Qp95T8OyUeZX3jWey2Lw3VkpxXwWl+rP8tckewrTILTdcqslbV1BXZUVmtO0kM5ALLX0jbevkJH8VPyel+rPwSfD8WBorpNNe1G6TINgZ2OA7OQ2DuCgdXIdWJog0t7O2cZSs8MeeZI6LStpOKLUp+bqEq5gMHrdlIyCCCCpWTPDEWy6rWaMCtGbo9bpwAwochsEA8jUxwQcciPsgdR2VM99V7UU9JUFVPCYIQAJvG/viuOs9flzicnD+OvRc1lCrWGVkaoFjWysCCpyc9fMHPI4mzFFHPOwtZxrzpT4Z0djlHS3G6wK4pxqLA7KiWuW7ytmYhRufz+Yz67KNKdJrbTScDIvoYYIKWjcCvWCASy+bkZx18UA07U9DXtZldnzZ0jMmQpJDYwAzd7jHPPXNmu470y0K9NW2lejr8JnZ19Gzb8sM8/+kiqpQ3eHaeJi5ZU+PXuSHZvew4jeFOOjZRUFAAQBQ3IAY6yTJPU8W/w1WtRglhqfQtUEGw3DmbwuMfMy/MHniQGu7Jnua52poV7VKPYqNvwcA4y5AJAxnHVOc8YPcw0/R17A/Sg9+H6TbtNmd3PI5Yxj1ScSq/kw8vKUYJrKie/Ncyf4GyvRWKr00uqN7uzWqQurGQFTpsYI3ZBXqyTPnsetsrfioKrS1em1NwqKq3RWo64KAggbQSOXnHXISjjOEqRqqrRUzNSWDZUs24g7WG8bueDPrR9kD1nUMVS19Qrpe9m4syWEF0G1gBkgHI5jyQpR3GMrvP616/3/AESnY+6mhwNQNJqHuFi3WKdlyKPAiz/Lh+Z8hyAciQ3HanXU3rai1uHbeq42AnnlceQ5z/GfVPF8Vit6arUV3srD781l8ZXKsCyd6O9bPVObXa17rHssO53O5j1ZPVyHkGAB/CYSkqJG6yspxtZS5MmLuGVDSV3Ct8vTc7N06d49dhqUiojc6k7c46t3Xym0cAqGqXRsW6UqoNwPeLc1YsCCvHOsZCk5z5ZDaniRsqprKIBUHVGXduIdizBiWIOWOZ1L2R2bg+2vpggrGoIbpQoXYD17d4XlvxnEyTiYuztVk/Xn2O/h3AKrNKLLN1RC6npbQwKVmorsJTHMEsFIB6yDILh/ha/aWd2h7JLKUqVFrAr6TrUsbBZysSzJwytgcgB1DGJxaRwbkwoUb171c4HqGST9pmMmmtxlZQtY48b3PI++Ln5e32vyEt3tE+J6r3n9NJUPFPDWe1+QlvdonxPVe8/ppNt31HFtbhOxZkREsTxwiIgCIiAIiIAiIgFc9vLxCn3lPw7JR5l4dvLxCn3lPw7JR8r7xrPZbF4bqyU4t4LS/Vn4JPvsc4IuqexDd0JWt7R8mXDqiln6iMEAfxzNfFfB6X6v8kkl2CMqah3e2qoCi+sG11UFrKyFADfOGcZmiCTe87rWUo2LlHMjdVoaF6EpqekR94dhUwanaQO+Qkk5znl5pnsh4ONJqHpFnTFMb22FACQDtGTz5Ec/XO3i2lL1afddpS4LUqtL1Kip39hssKYVeZAHLn9M7eyzRV26vV3jVadkK70C2o1ljLWqrWEBzzYdfm5zNxVDTC3alHE91HXdzru5HI3Y1SF0zPrAg1IJqJobCkNsIYhuXPy9Uj9FwbfXZbY4pqrYVtYRuLWHO2qtBzZiBnyAAZJnp2bGn0CV6jRZSq+u/pLaWavpWIyr/OU7WJ709YkbW1T6S7RrcivVqjqKbLCEr1CBTWVDnkp55GesSXFGqFtaUdW8/TJVe/L9PU4V4JWxrZdQOibp+kdqyHoNS7ypTPfZBXBXrJnRqOxitUrYarJuptvoU0socJuOwtuwpO3HPziRmr0ARKybEZ3Yg1o6uK0AGC7A4DE55Z6hmS/ZMq9z6ALbVYaqDVYqWo7KxcnqB5jHlkKlHVG6Up4opSe+vL0/KHzouxVLU0pTUAHUs9dStUw22IQNjMD1HPWBiR3D+CPbZanKsUh31NjfMpVDhicZ3HPIAdZP8R6jhHE6tPptF0llTYfUizZYjX6YXEBL6wOasvMnHkkdw4JR3bpXvqZdTTivUo+6vcj716THNd3POeo+eZOMd33NEbe2+pdt3zSvREa/BQ1Nl2ns6UU7enQqUdFY4W0DmGXIIODleWeubOIdjZTS16mmwX1PkPhSr0NllG9cnCkqw3dXL1idPDL10um12+yt3vq7nrrrdbG5sS1rFeSqMDHnzPqjiZ0iaRlaq9TTbTqdOLFYOr22P0dijOOTAg4ODIpHmbPEta0i60e75VPzecj8Er6bTVi8kXqjhuiI6PpDhAVzlufWRPkdjxbVW0V2BhV0puuYbErWonpHI5nAx/Gd+sNLa/SdBavQ1ppSHsYLsVDuKuT/AJgOWPKZtq19SaviVb2Js1i6hEvRt6V9I5ZGbb1DzjyRhRDtrXDVVrSuXz/RD38NpNVj06jea9mUasobFZgvSIcnqJXkefOcGi8IntCdlnCQiWM91R2jCLXYtjWsSBkAHkuMkk8+XVOLSeET2hNcjts3WL31NvEvDWe1+Qlv9onxPVe8/ppKf4iPln+n8hLg7RPieq95/TSbrvrKza/CdizIiJYnjhERAEREAREQBERAK57eXiFPvKfh2Sj5eHby8Qp95T8OyUhK+8az2WxeG6sk+LLivS/V/ksjBJPi3gtL9WfgkjqrihDKdpU7lI8hHUZzItYaT5z643Y8s992Wa0pbrVS9Du0+nXuXojk9IlIZkbAG4bi/I+Xq5HEXxC46PRaAac9G2oR9RfaMdI5DBVTd5FUeQeebXCnM5IXpzUaR3vLtX0PK7pnd/8As9lr22vwfUphLdQoF+0ACzZaibyuMd8G5+fE1369/wDxsndj/E9DjA2isN4Pb1bfVDs6BXrFkuTfZ0PIb/WI3+ueo7GuMW9FxJt5LdzGzJAJD7603jI69pI5TdwDiTjQXZuFQr1emKuylgoYOWBCqSwO0HGPJIUE+ZM7xKNfpW5pZ+vQ8lugtPY8M43UvENXbWgOmKO7VlAAVzWruFxyPNiPpnVwLhA0WsuRsOzd006diMk1pp2u6dc8iT8kufW38JVnXmYTvmCqcd9E0vz0PBlvXG71z1XYtrW7m4iGs2AVVWByN2x2swzjAzkg88TZo+I2f+J1Mlq2nYlXShAEuC1bu+U9fPAPl5DyyMGW/M2O8tSlGmn+k/5PJFvXMb/XPaaIDcNXoSa63W1dVR19zW9C7ADI51knKnyH/bR2H8dsa/T0lsIKtScAAl3NdlhdieZOef8ACTg3pGKvTcXKKyz35Znk902aTwie0PjOjXcYs1CUi0hjWHAfADMGO7DY68HP2zn0XhE9ofGa3mdabcatGziPhX+kfAS4O0T4nqvef00lP8R8M/0j4CXB2ifE9V7z+mk33fWVO1uE7FmRESxPHCIiAIiIAiIgCIiAVz28vEKfeU/DslIS7+3l4hT7yn4dkpCV941nsti8N1ZJ8WHyWl9g/wAtcj9PaFYEqrgHJVs7W9Rx5JI8XHyOk9g/y1yKnMWkEnE9Ff2aO7mzufTCwrsForbeo27ARlvnBeQM5uFcfCKlWoqXVUK5cVtyevONxqfyZwCVPI48mcyHmJljdamHlrLDhSJrj2vWx1eq93C4WlDUKhp0XmirtYjkfMOfXNl/ZdYzFzTQLyMHUCvFpONvSde3fjy4kFmYjG8wrvCiTVaZEnwvjx06WItVTiwbLC6liU735PkRgZUGfVPZAVoekU07HIZjtbduXdtfO7rG7lIqJGJmTsLNurX4iR4bxk0LYoqrs6RSjlwSxQ7TsGCMDKgzq0nZZalldjKlrV0jT1mwE7UwynGCOZDsCZCzEKTQld7OVW1mTHD+yQ0rcq6ehluJ6QOrHvc7hWMMMAHqn2nZQy2VOtNC9ErrVWEYVqXOS5G7m3rkJEnGzF3aybbw5khp+MPW9rVBaltRqrK1z0bIwwVwfN1jzGZ4NxptK5etK3bBCmxS2wEFWwAR1hiJHRIxMzdjBpprM2X27mYhVTJyFXIVfUAfJPrR+ET2l+M1TdovCJ7S/GQZtJRojZxPwz/SPgJb/aJ8T1XvP6aSoeKeGs+kfyiW92ifE9V7z+mk6LvrKfa3CdizIiJYnjhERAEREAREQBERAK57eXiFPvKfh2SkDLv7eXiFPvKfh2SkJX3nWey2Lw3Vkrxg/I6T6s/y1yJkpxUfJaX2D8K5FzmLWy0mYiJBtMTfplQ56RmXzbV3ZmiJKMWqo7uio9JZ9wfvJWrh9ZVfkqyCFIYuFZuXWR3SMH1YH0TzsxJqaJWLfNnozwxPRVj/ANT/AOzMHhlfP5NBy69xyP8A5E87iMRUx8B+5kkaNP6az/hf9ZzapKxjo3Z+RzuXbj/ec0RU3KFObMxETE2ib9B4Sv21+M0TdoD8pX7a/GSYT0s3cW8PZ9I/lEt3tE+J6r3n9NJUXFj8vZ9I/lEt3tE+J6r3n9NJ0XfUU21eD7FmRESxPHiIiAIiIAiIgCIiAVz28vEKfeU/DslIS7+3l4hT7yn4dkpCV151nsti8N1ZKcXPyWl8vyZ+CSKEmOOeD0v1R+CSHnMt6LWz0mYiINoiIgCIiAIiIAiIgCIiAJu0PhK/aX4zTN2h8LX7a/GDGWTN3FvD2fSP5RLd7RPieq95/TSVFxY/L2fSPgJbvaJ8T1XvP6aTou2pFNtbhOxZkREsjxwiIgCIiAIiIAiIgFc9vLxCn3lPw7JSEu/t5eIU+8p+HZKPMr7xrPZbF4bqyY46fk9L9Wfgkh5M8e8HpPq/ySQ05I5FpZaTMxE6NDo2tsStMbnYKu47Rk9QJmSNjaSqznmZJ2djtosrrwrmzeK2RwyE1/PUt5CuOYPnmE4DYUV81hWqa4EuBhVcVsD5mDEDEyws1ePZ51IyZklbwGxb1o7xnbOArggYLAgnyY2NOdeHsbRUuHdmVV2sGViwBBDebBkYWZK1g8n89DliSlfY+7K7Cykhes9KvVywR/E4+mfd/YzYhYM9Peo1jfKjkq7M/wAe/X7ZOCRh5izW6pDxJf8A/mrdxUmtWDFcM4GcIbN6nqZSqkgjzTFnY3aoJY1rizoiDYM7sqPg6n6OcYH6DzFn7iKiSuo7HLUdlYouxd7uXHRqN5r+d596sMeqR2opKMynBKsynBBGQcciOseuQ4tZmcLWM9LNc3aLwie0vxmmbdJ4RPaHxkGcsjbxLw1n0/kJb/aJ8T1XvP6aSn+IeFf6R8BLg7RPieq95/TSdF31lNtbhOxZkREsTxwiIgCIiAIiIAiIgFc9vLxCn3lPw7JSEu/t5eIU+8p+HZKQlfeNZ7LYvDdWSvGTmrS/Vn4JIkSV4sfktL9WfhXIoTlRa2WkzN+h1fRW12BQxRg4UkgEjmM7SDjOD1znMzJyM2k1Rk2vZOyklKa05uV2mzKGxlaxslskttUc+oDAxNGr481ishRBWbjf0Y3gZPNq927OwnvsZ6/oEi8zEyxs0K7Wa30JXWceNt63NWgYFiQHuO4tn/MzllxnvdpAE+NTxgvcLmRN+7c2N+H6gN3fZyAPnDBJ59cjYhyZkrGC5fHQk9Vxs2d0b0DG4VKzFnLKKtu05J7496CS2czq1fZUbCS1FXNOj+decKdnJc2HaMoOQ5c25HMgpmMbMfL2b5E0nZS4YE11na9tiDNq9H0ilWVWVw2BuYjJOCxx5h9P2UswYPTW25+kbvrwC3ejmgs2nki4JBOefXIKJOOQ8rZehP6nsue1ma2mpi+3fztBbY29MMHyCpJwQeo4OZD67Vm2x7HxudmcgDCjPkUeQDqE0TMhybzMrOxhZ6UJt0QzYntL8ZqxNuj8IntD4zE2yyZs4h4V/LzHwEuDtE+J6r3n9NJUHEh8s/0j+US3+0T4nqvef00nRd9ZTbW4TsWZERLE8cIiIAiIgCIiAIiIBXPby8Qp95T8OyUhLv7eZ/wFHvKfh2Sjyw88r7xrPZbF4bqyZTX6c11rbXYxRQMqQB1AHy8/miFv0XlqvH0EH/mkNn1xu9c5yx8Fer7k302g/wBGo+xf7kNbofImo+xf7khN0boHhL3PuTIs0X+m/wC6v9yfRfQebUf8Nf70hN0boHhL3PuTgs0HlGo/4a/3p9dLw/8A06n7q/3ZA7o3SSPBXufcmy+h82p+6n9yN2g82p+nbX9nhJCbo3RVjwf9n3JknQeQ6r7lf9yfW/Q+bUfcT+5ITdG6QT4P+z7k012h8iaj/wBv9cwbdF/o1H2p/VIbdG71wPBXufcmxbofKup+xP659pdoAQQNSCDkd6n9yQO6N0mpi7BP/J9zq19yva7JnaT3uQA2AAMkAkDq85lwdonxPVe8/ppKV3CXV2ij/g9V7z+mk3XfWV+10ldaL1RZkREsTxwiIgCIiAIiIAiIgHiu2t4pT9ev8jysBMROK21Hodnf+PVmZkRE0FiIiIAiIggREQBERBIiIgCIiAIiIAlk9qrwGo+uH8ixE32Go4to8P1R7qIidp5oREQBER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4" name="Picture 6" descr="http://ak.buy.com/PI/0/300/3065419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57200"/>
            <a:ext cx="2133600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334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006699"/>
                </a:solidFill>
                <a:latin typeface="Arial" pitchFamily="34" charset="0"/>
                <a:cs typeface="Arial" pitchFamily="34" charset="0"/>
              </a:rPr>
              <a:t>Steinberg’s Fatigue Limit Equation</a:t>
            </a:r>
            <a:endParaRPr lang="en-US" sz="2000" b="1" dirty="0" smtClean="0">
              <a:solidFill>
                <a:srgbClr val="336699"/>
              </a:solidFill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27649" name="Group 1"/>
          <p:cNvGrpSpPr>
            <a:grpSpLocks/>
          </p:cNvGrpSpPr>
          <p:nvPr/>
        </p:nvGrpSpPr>
        <p:grpSpPr bwMode="auto">
          <a:xfrm>
            <a:off x="2133600" y="1524000"/>
            <a:ext cx="5372100" cy="3514725"/>
            <a:chOff x="2315" y="5875"/>
            <a:chExt cx="8460" cy="5535"/>
          </a:xfrm>
        </p:grpSpPr>
        <p:sp>
          <p:nvSpPr>
            <p:cNvPr id="27650" name="Line 2"/>
            <p:cNvSpPr>
              <a:spLocks noChangeShapeType="1"/>
            </p:cNvSpPr>
            <p:nvPr/>
          </p:nvSpPr>
          <p:spPr bwMode="auto">
            <a:xfrm>
              <a:off x="4007" y="10264"/>
              <a:ext cx="5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1" name="Rectangle 3"/>
            <p:cNvSpPr>
              <a:spLocks noChangeArrowheads="1"/>
            </p:cNvSpPr>
            <p:nvPr/>
          </p:nvSpPr>
          <p:spPr bwMode="auto">
            <a:xfrm>
              <a:off x="4660" y="6770"/>
              <a:ext cx="2659" cy="53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2" name="Line 4"/>
            <p:cNvSpPr>
              <a:spLocks noChangeShapeType="1"/>
            </p:cNvSpPr>
            <p:nvPr/>
          </p:nvSpPr>
          <p:spPr bwMode="auto">
            <a:xfrm>
              <a:off x="2753" y="8139"/>
              <a:ext cx="5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4311" y="8139"/>
              <a:ext cx="5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5788" y="8139"/>
              <a:ext cx="5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6513" y="8139"/>
              <a:ext cx="5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3613" y="8139"/>
              <a:ext cx="5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7964" y="8139"/>
              <a:ext cx="5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7239" y="8139"/>
              <a:ext cx="5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8689" y="8139"/>
              <a:ext cx="5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2565" y="8222"/>
              <a:ext cx="0" cy="6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9441" y="8194"/>
              <a:ext cx="0" cy="6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 flipV="1">
              <a:off x="4633" y="5875"/>
              <a:ext cx="0" cy="8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 flipV="1">
              <a:off x="7292" y="5875"/>
              <a:ext cx="0" cy="8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>
              <a:off x="7453" y="7300"/>
              <a:ext cx="18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7534" y="7440"/>
              <a:ext cx="17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5735" y="5903"/>
              <a:ext cx="698" cy="47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67" name="Line 19"/>
            <p:cNvSpPr>
              <a:spLocks noChangeShapeType="1"/>
            </p:cNvSpPr>
            <p:nvPr/>
          </p:nvSpPr>
          <p:spPr bwMode="auto">
            <a:xfrm>
              <a:off x="4607" y="6183"/>
              <a:ext cx="8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8" name="Line 20"/>
            <p:cNvSpPr>
              <a:spLocks noChangeShapeType="1"/>
            </p:cNvSpPr>
            <p:nvPr/>
          </p:nvSpPr>
          <p:spPr bwMode="auto">
            <a:xfrm>
              <a:off x="6487" y="6183"/>
              <a:ext cx="8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9" name="Line 21"/>
            <p:cNvSpPr>
              <a:spLocks noChangeShapeType="1"/>
            </p:cNvSpPr>
            <p:nvPr/>
          </p:nvSpPr>
          <p:spPr bwMode="auto">
            <a:xfrm>
              <a:off x="2592" y="8642"/>
              <a:ext cx="23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>
              <a:off x="6648" y="8614"/>
              <a:ext cx="276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5573" y="8474"/>
              <a:ext cx="672" cy="559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2" name="Text Box 24"/>
            <p:cNvSpPr txBox="1">
              <a:spLocks noChangeArrowheads="1"/>
            </p:cNvSpPr>
            <p:nvPr/>
          </p:nvSpPr>
          <p:spPr bwMode="auto">
            <a:xfrm>
              <a:off x="6245" y="7607"/>
              <a:ext cx="510" cy="420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>
              <a:off x="6057" y="7440"/>
              <a:ext cx="0" cy="6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>
              <a:off x="5063" y="8139"/>
              <a:ext cx="5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5" name="Line 27"/>
            <p:cNvSpPr>
              <a:spLocks noChangeShapeType="1"/>
            </p:cNvSpPr>
            <p:nvPr/>
          </p:nvSpPr>
          <p:spPr bwMode="auto">
            <a:xfrm flipV="1">
              <a:off x="9199" y="6798"/>
              <a:ext cx="0" cy="4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6" name="Line 28"/>
            <p:cNvSpPr>
              <a:spLocks noChangeShapeType="1"/>
            </p:cNvSpPr>
            <p:nvPr/>
          </p:nvSpPr>
          <p:spPr bwMode="auto">
            <a:xfrm flipV="1">
              <a:off x="9199" y="7412"/>
              <a:ext cx="0" cy="3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7" name="Text Box 29"/>
            <p:cNvSpPr txBox="1">
              <a:spLocks noChangeArrowheads="1"/>
            </p:cNvSpPr>
            <p:nvPr/>
          </p:nvSpPr>
          <p:spPr bwMode="auto">
            <a:xfrm>
              <a:off x="8164" y="6067"/>
              <a:ext cx="2002" cy="507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Relative Motion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8" name="Text Box 30"/>
            <p:cNvSpPr txBox="1">
              <a:spLocks noChangeArrowheads="1"/>
            </p:cNvSpPr>
            <p:nvPr/>
          </p:nvSpPr>
          <p:spPr bwMode="auto">
            <a:xfrm>
              <a:off x="5439" y="6798"/>
              <a:ext cx="1483" cy="408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Component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9" name="Line 31"/>
            <p:cNvSpPr>
              <a:spLocks noChangeShapeType="1"/>
            </p:cNvSpPr>
            <p:nvPr/>
          </p:nvSpPr>
          <p:spPr bwMode="auto">
            <a:xfrm>
              <a:off x="3425" y="7859"/>
              <a:ext cx="161" cy="4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0" name="Line 32"/>
            <p:cNvSpPr>
              <a:spLocks noChangeShapeType="1"/>
            </p:cNvSpPr>
            <p:nvPr/>
          </p:nvSpPr>
          <p:spPr bwMode="auto">
            <a:xfrm rot="10800000">
              <a:off x="3210" y="7356"/>
              <a:ext cx="161" cy="4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1" name="Text Box 33"/>
            <p:cNvSpPr txBox="1">
              <a:spLocks noChangeArrowheads="1"/>
            </p:cNvSpPr>
            <p:nvPr/>
          </p:nvSpPr>
          <p:spPr bwMode="auto">
            <a:xfrm>
              <a:off x="2888" y="6714"/>
              <a:ext cx="456" cy="47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82" name="Line 34"/>
            <p:cNvSpPr>
              <a:spLocks noChangeShapeType="1"/>
            </p:cNvSpPr>
            <p:nvPr/>
          </p:nvSpPr>
          <p:spPr bwMode="auto">
            <a:xfrm flipH="1" flipV="1">
              <a:off x="4123" y="7216"/>
              <a:ext cx="81" cy="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3" name="Line 35"/>
            <p:cNvSpPr>
              <a:spLocks noChangeShapeType="1"/>
            </p:cNvSpPr>
            <p:nvPr/>
          </p:nvSpPr>
          <p:spPr bwMode="auto">
            <a:xfrm flipV="1">
              <a:off x="7722" y="7244"/>
              <a:ext cx="81" cy="3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4" name="Freeform 36"/>
            <p:cNvSpPr>
              <a:spLocks/>
            </p:cNvSpPr>
            <p:nvPr/>
          </p:nvSpPr>
          <p:spPr bwMode="auto">
            <a:xfrm>
              <a:off x="4123" y="6965"/>
              <a:ext cx="564" cy="280"/>
            </a:xfrm>
            <a:custGeom>
              <a:avLst/>
              <a:gdLst/>
              <a:ahLst/>
              <a:cxnLst>
                <a:cxn ang="0">
                  <a:pos x="551" y="10"/>
                </a:cxn>
                <a:cxn ang="0">
                  <a:pos x="435" y="10"/>
                </a:cxn>
                <a:cxn ang="0">
                  <a:pos x="174" y="68"/>
                </a:cxn>
                <a:cxn ang="0">
                  <a:pos x="0" y="213"/>
                </a:cxn>
              </a:cxnLst>
              <a:rect l="0" t="0" r="r" b="b"/>
              <a:pathLst>
                <a:path w="551" h="213">
                  <a:moveTo>
                    <a:pt x="551" y="10"/>
                  </a:moveTo>
                  <a:cubicBezTo>
                    <a:pt x="524" y="5"/>
                    <a:pt x="498" y="0"/>
                    <a:pt x="435" y="10"/>
                  </a:cubicBezTo>
                  <a:cubicBezTo>
                    <a:pt x="372" y="20"/>
                    <a:pt x="246" y="34"/>
                    <a:pt x="174" y="68"/>
                  </a:cubicBezTo>
                  <a:cubicBezTo>
                    <a:pt x="102" y="102"/>
                    <a:pt x="51" y="157"/>
                    <a:pt x="0" y="21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5" name="Freeform 37"/>
            <p:cNvSpPr>
              <a:spLocks/>
            </p:cNvSpPr>
            <p:nvPr/>
          </p:nvSpPr>
          <p:spPr bwMode="auto">
            <a:xfrm flipH="1">
              <a:off x="7292" y="6965"/>
              <a:ext cx="511" cy="280"/>
            </a:xfrm>
            <a:custGeom>
              <a:avLst/>
              <a:gdLst/>
              <a:ahLst/>
              <a:cxnLst>
                <a:cxn ang="0">
                  <a:pos x="551" y="10"/>
                </a:cxn>
                <a:cxn ang="0">
                  <a:pos x="435" y="10"/>
                </a:cxn>
                <a:cxn ang="0">
                  <a:pos x="174" y="68"/>
                </a:cxn>
                <a:cxn ang="0">
                  <a:pos x="0" y="213"/>
                </a:cxn>
              </a:cxnLst>
              <a:rect l="0" t="0" r="r" b="b"/>
              <a:pathLst>
                <a:path w="551" h="213">
                  <a:moveTo>
                    <a:pt x="551" y="10"/>
                  </a:moveTo>
                  <a:cubicBezTo>
                    <a:pt x="524" y="5"/>
                    <a:pt x="498" y="0"/>
                    <a:pt x="435" y="10"/>
                  </a:cubicBezTo>
                  <a:cubicBezTo>
                    <a:pt x="372" y="20"/>
                    <a:pt x="246" y="34"/>
                    <a:pt x="174" y="68"/>
                  </a:cubicBezTo>
                  <a:cubicBezTo>
                    <a:pt x="102" y="102"/>
                    <a:pt x="51" y="157"/>
                    <a:pt x="0" y="21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6" name="Line 38"/>
            <p:cNvSpPr>
              <a:spLocks noChangeShapeType="1"/>
            </p:cNvSpPr>
            <p:nvPr/>
          </p:nvSpPr>
          <p:spPr bwMode="auto">
            <a:xfrm flipV="1">
              <a:off x="7284" y="10683"/>
              <a:ext cx="3008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7" name="Line 39"/>
            <p:cNvSpPr>
              <a:spLocks noChangeShapeType="1"/>
            </p:cNvSpPr>
            <p:nvPr/>
          </p:nvSpPr>
          <p:spPr bwMode="auto">
            <a:xfrm flipV="1">
              <a:off x="6961" y="11019"/>
              <a:ext cx="341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 flipV="1">
              <a:off x="9754" y="10208"/>
              <a:ext cx="0" cy="4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9" name="Line 41"/>
            <p:cNvSpPr>
              <a:spLocks noChangeShapeType="1"/>
            </p:cNvSpPr>
            <p:nvPr/>
          </p:nvSpPr>
          <p:spPr bwMode="auto">
            <a:xfrm flipV="1">
              <a:off x="9754" y="11019"/>
              <a:ext cx="0" cy="3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0" name="Text Box 42"/>
            <p:cNvSpPr txBox="1">
              <a:spLocks noChangeArrowheads="1"/>
            </p:cNvSpPr>
            <p:nvPr/>
          </p:nvSpPr>
          <p:spPr bwMode="auto">
            <a:xfrm>
              <a:off x="8887" y="9446"/>
              <a:ext cx="1888" cy="594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Relative Motion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91" name="Line 43"/>
            <p:cNvSpPr>
              <a:spLocks noChangeShapeType="1"/>
            </p:cNvSpPr>
            <p:nvPr/>
          </p:nvSpPr>
          <p:spPr bwMode="auto">
            <a:xfrm flipV="1">
              <a:off x="3846" y="10320"/>
              <a:ext cx="107" cy="3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2" name="Freeform 44"/>
            <p:cNvSpPr>
              <a:spLocks/>
            </p:cNvSpPr>
            <p:nvPr/>
          </p:nvSpPr>
          <p:spPr bwMode="auto">
            <a:xfrm flipV="1">
              <a:off x="3953" y="10292"/>
              <a:ext cx="537" cy="167"/>
            </a:xfrm>
            <a:custGeom>
              <a:avLst/>
              <a:gdLst/>
              <a:ahLst/>
              <a:cxnLst>
                <a:cxn ang="0">
                  <a:pos x="551" y="10"/>
                </a:cxn>
                <a:cxn ang="0">
                  <a:pos x="435" y="10"/>
                </a:cxn>
                <a:cxn ang="0">
                  <a:pos x="174" y="68"/>
                </a:cxn>
                <a:cxn ang="0">
                  <a:pos x="0" y="213"/>
                </a:cxn>
              </a:cxnLst>
              <a:rect l="0" t="0" r="r" b="b"/>
              <a:pathLst>
                <a:path w="551" h="213">
                  <a:moveTo>
                    <a:pt x="551" y="10"/>
                  </a:moveTo>
                  <a:cubicBezTo>
                    <a:pt x="524" y="5"/>
                    <a:pt x="498" y="0"/>
                    <a:pt x="435" y="10"/>
                  </a:cubicBezTo>
                  <a:cubicBezTo>
                    <a:pt x="372" y="20"/>
                    <a:pt x="246" y="34"/>
                    <a:pt x="174" y="68"/>
                  </a:cubicBezTo>
                  <a:cubicBezTo>
                    <a:pt x="102" y="102"/>
                    <a:pt x="51" y="157"/>
                    <a:pt x="0" y="21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3" name="Line 45"/>
            <p:cNvSpPr>
              <a:spLocks noChangeShapeType="1"/>
            </p:cNvSpPr>
            <p:nvPr/>
          </p:nvSpPr>
          <p:spPr bwMode="auto">
            <a:xfrm flipH="1" flipV="1">
              <a:off x="7740" y="10320"/>
              <a:ext cx="108" cy="3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4" name="Freeform 46"/>
            <p:cNvSpPr>
              <a:spLocks/>
            </p:cNvSpPr>
            <p:nvPr/>
          </p:nvSpPr>
          <p:spPr bwMode="auto">
            <a:xfrm flipH="1" flipV="1">
              <a:off x="7149" y="10320"/>
              <a:ext cx="591" cy="112"/>
            </a:xfrm>
            <a:custGeom>
              <a:avLst/>
              <a:gdLst/>
              <a:ahLst/>
              <a:cxnLst>
                <a:cxn ang="0">
                  <a:pos x="551" y="10"/>
                </a:cxn>
                <a:cxn ang="0">
                  <a:pos x="435" y="10"/>
                </a:cxn>
                <a:cxn ang="0">
                  <a:pos x="174" y="68"/>
                </a:cxn>
                <a:cxn ang="0">
                  <a:pos x="0" y="213"/>
                </a:cxn>
              </a:cxnLst>
              <a:rect l="0" t="0" r="r" b="b"/>
              <a:pathLst>
                <a:path w="551" h="213">
                  <a:moveTo>
                    <a:pt x="551" y="10"/>
                  </a:moveTo>
                  <a:cubicBezTo>
                    <a:pt x="524" y="5"/>
                    <a:pt x="498" y="0"/>
                    <a:pt x="435" y="10"/>
                  </a:cubicBezTo>
                  <a:cubicBezTo>
                    <a:pt x="372" y="20"/>
                    <a:pt x="246" y="34"/>
                    <a:pt x="174" y="68"/>
                  </a:cubicBezTo>
                  <a:cubicBezTo>
                    <a:pt x="102" y="102"/>
                    <a:pt x="51" y="157"/>
                    <a:pt x="0" y="21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5" name="Freeform 47"/>
            <p:cNvSpPr>
              <a:spLocks/>
            </p:cNvSpPr>
            <p:nvPr/>
          </p:nvSpPr>
          <p:spPr bwMode="auto">
            <a:xfrm flipV="1">
              <a:off x="2315" y="10375"/>
              <a:ext cx="6905" cy="652"/>
            </a:xfrm>
            <a:custGeom>
              <a:avLst/>
              <a:gdLst/>
              <a:ahLst/>
              <a:cxnLst>
                <a:cxn ang="0">
                  <a:pos x="0" y="551"/>
                </a:cxn>
                <a:cxn ang="0">
                  <a:pos x="4118" y="0"/>
                </a:cxn>
                <a:cxn ang="0">
                  <a:pos x="8236" y="551"/>
                </a:cxn>
              </a:cxnLst>
              <a:rect l="0" t="0" r="r" b="b"/>
              <a:pathLst>
                <a:path w="8236" h="551">
                  <a:moveTo>
                    <a:pt x="0" y="551"/>
                  </a:moveTo>
                  <a:cubicBezTo>
                    <a:pt x="1372" y="275"/>
                    <a:pt x="2745" y="0"/>
                    <a:pt x="4118" y="0"/>
                  </a:cubicBezTo>
                  <a:cubicBezTo>
                    <a:pt x="5491" y="0"/>
                    <a:pt x="6863" y="275"/>
                    <a:pt x="8236" y="551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6" name="Freeform 48"/>
            <p:cNvSpPr>
              <a:spLocks/>
            </p:cNvSpPr>
            <p:nvPr/>
          </p:nvSpPr>
          <p:spPr bwMode="auto">
            <a:xfrm flipV="1">
              <a:off x="2339" y="10272"/>
              <a:ext cx="6905" cy="652"/>
            </a:xfrm>
            <a:custGeom>
              <a:avLst/>
              <a:gdLst/>
              <a:ahLst/>
              <a:cxnLst>
                <a:cxn ang="0">
                  <a:pos x="0" y="551"/>
                </a:cxn>
                <a:cxn ang="0">
                  <a:pos x="4118" y="0"/>
                </a:cxn>
                <a:cxn ang="0">
                  <a:pos x="8236" y="551"/>
                </a:cxn>
              </a:cxnLst>
              <a:rect l="0" t="0" r="r" b="b"/>
              <a:pathLst>
                <a:path w="8236" h="551">
                  <a:moveTo>
                    <a:pt x="0" y="551"/>
                  </a:moveTo>
                  <a:cubicBezTo>
                    <a:pt x="1372" y="275"/>
                    <a:pt x="2745" y="0"/>
                    <a:pt x="4118" y="0"/>
                  </a:cubicBezTo>
                  <a:cubicBezTo>
                    <a:pt x="5491" y="0"/>
                    <a:pt x="6863" y="275"/>
                    <a:pt x="8236" y="551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7" name="Line 49"/>
            <p:cNvSpPr>
              <a:spLocks noChangeShapeType="1"/>
            </p:cNvSpPr>
            <p:nvPr/>
          </p:nvSpPr>
          <p:spPr bwMode="auto">
            <a:xfrm>
              <a:off x="2582" y="10341"/>
              <a:ext cx="122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8" name="Line 50"/>
            <p:cNvSpPr>
              <a:spLocks noChangeShapeType="1"/>
            </p:cNvSpPr>
            <p:nvPr/>
          </p:nvSpPr>
          <p:spPr bwMode="auto">
            <a:xfrm>
              <a:off x="5646" y="10924"/>
              <a:ext cx="97" cy="1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9" name="Line 51"/>
            <p:cNvSpPr>
              <a:spLocks noChangeShapeType="1"/>
            </p:cNvSpPr>
            <p:nvPr/>
          </p:nvSpPr>
          <p:spPr bwMode="auto">
            <a:xfrm>
              <a:off x="4454" y="10787"/>
              <a:ext cx="122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0" name="Line 52"/>
            <p:cNvSpPr>
              <a:spLocks noChangeShapeType="1"/>
            </p:cNvSpPr>
            <p:nvPr/>
          </p:nvSpPr>
          <p:spPr bwMode="auto">
            <a:xfrm>
              <a:off x="3676" y="10650"/>
              <a:ext cx="73" cy="1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1" name="Line 53"/>
            <p:cNvSpPr>
              <a:spLocks noChangeShapeType="1"/>
            </p:cNvSpPr>
            <p:nvPr/>
          </p:nvSpPr>
          <p:spPr bwMode="auto">
            <a:xfrm>
              <a:off x="8928" y="10375"/>
              <a:ext cx="73" cy="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2" name="Line 54"/>
            <p:cNvSpPr>
              <a:spLocks noChangeShapeType="1"/>
            </p:cNvSpPr>
            <p:nvPr/>
          </p:nvSpPr>
          <p:spPr bwMode="auto">
            <a:xfrm>
              <a:off x="3312" y="10547"/>
              <a:ext cx="121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3" name="Line 55"/>
            <p:cNvSpPr>
              <a:spLocks noChangeShapeType="1"/>
            </p:cNvSpPr>
            <p:nvPr/>
          </p:nvSpPr>
          <p:spPr bwMode="auto">
            <a:xfrm>
              <a:off x="4795" y="10855"/>
              <a:ext cx="97" cy="1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4" name="Line 56"/>
            <p:cNvSpPr>
              <a:spLocks noChangeShapeType="1"/>
            </p:cNvSpPr>
            <p:nvPr/>
          </p:nvSpPr>
          <p:spPr bwMode="auto">
            <a:xfrm>
              <a:off x="6448" y="10890"/>
              <a:ext cx="97" cy="1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5" name="Line 57"/>
            <p:cNvSpPr>
              <a:spLocks noChangeShapeType="1"/>
            </p:cNvSpPr>
            <p:nvPr/>
          </p:nvSpPr>
          <p:spPr bwMode="auto">
            <a:xfrm>
              <a:off x="7883" y="10650"/>
              <a:ext cx="97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6" name="Line 58"/>
            <p:cNvSpPr>
              <a:spLocks noChangeShapeType="1"/>
            </p:cNvSpPr>
            <p:nvPr/>
          </p:nvSpPr>
          <p:spPr bwMode="auto">
            <a:xfrm>
              <a:off x="7202" y="10787"/>
              <a:ext cx="73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7" name="Line 59"/>
            <p:cNvSpPr>
              <a:spLocks noChangeShapeType="1"/>
            </p:cNvSpPr>
            <p:nvPr/>
          </p:nvSpPr>
          <p:spPr bwMode="auto">
            <a:xfrm>
              <a:off x="4065" y="10718"/>
              <a:ext cx="122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8" name="Line 60"/>
            <p:cNvSpPr>
              <a:spLocks noChangeShapeType="1"/>
            </p:cNvSpPr>
            <p:nvPr/>
          </p:nvSpPr>
          <p:spPr bwMode="auto">
            <a:xfrm>
              <a:off x="8442" y="10478"/>
              <a:ext cx="73" cy="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9" name="Line 61"/>
            <p:cNvSpPr>
              <a:spLocks noChangeShapeType="1"/>
            </p:cNvSpPr>
            <p:nvPr/>
          </p:nvSpPr>
          <p:spPr bwMode="auto">
            <a:xfrm>
              <a:off x="8174" y="10581"/>
              <a:ext cx="73" cy="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0" name="Line 62"/>
            <p:cNvSpPr>
              <a:spLocks noChangeShapeType="1"/>
            </p:cNvSpPr>
            <p:nvPr/>
          </p:nvSpPr>
          <p:spPr bwMode="auto">
            <a:xfrm>
              <a:off x="2971" y="10444"/>
              <a:ext cx="122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1" name="Line 63"/>
            <p:cNvSpPr>
              <a:spLocks noChangeShapeType="1"/>
            </p:cNvSpPr>
            <p:nvPr/>
          </p:nvSpPr>
          <p:spPr bwMode="auto">
            <a:xfrm>
              <a:off x="7566" y="10718"/>
              <a:ext cx="73" cy="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2" name="Line 64"/>
            <p:cNvSpPr>
              <a:spLocks noChangeShapeType="1"/>
            </p:cNvSpPr>
            <p:nvPr/>
          </p:nvSpPr>
          <p:spPr bwMode="auto">
            <a:xfrm>
              <a:off x="6788" y="10855"/>
              <a:ext cx="73" cy="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3" name="Line 65"/>
            <p:cNvSpPr>
              <a:spLocks noChangeShapeType="1"/>
            </p:cNvSpPr>
            <p:nvPr/>
          </p:nvSpPr>
          <p:spPr bwMode="auto">
            <a:xfrm>
              <a:off x="6010" y="10924"/>
              <a:ext cx="73" cy="1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4" name="Line 66"/>
            <p:cNvSpPr>
              <a:spLocks noChangeShapeType="1"/>
            </p:cNvSpPr>
            <p:nvPr/>
          </p:nvSpPr>
          <p:spPr bwMode="auto">
            <a:xfrm>
              <a:off x="5232" y="10890"/>
              <a:ext cx="122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5" name="Line 67"/>
            <p:cNvSpPr>
              <a:spLocks noChangeShapeType="1"/>
            </p:cNvSpPr>
            <p:nvPr/>
          </p:nvSpPr>
          <p:spPr bwMode="auto">
            <a:xfrm>
              <a:off x="2449" y="10264"/>
              <a:ext cx="5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6" name="Line 68"/>
            <p:cNvSpPr>
              <a:spLocks noChangeShapeType="1"/>
            </p:cNvSpPr>
            <p:nvPr/>
          </p:nvSpPr>
          <p:spPr bwMode="auto">
            <a:xfrm>
              <a:off x="5484" y="10264"/>
              <a:ext cx="5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7" name="Line 69"/>
            <p:cNvSpPr>
              <a:spLocks noChangeShapeType="1"/>
            </p:cNvSpPr>
            <p:nvPr/>
          </p:nvSpPr>
          <p:spPr bwMode="auto">
            <a:xfrm>
              <a:off x="6209" y="10264"/>
              <a:ext cx="5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8" name="Line 70"/>
            <p:cNvSpPr>
              <a:spLocks noChangeShapeType="1"/>
            </p:cNvSpPr>
            <p:nvPr/>
          </p:nvSpPr>
          <p:spPr bwMode="auto">
            <a:xfrm>
              <a:off x="3309" y="10264"/>
              <a:ext cx="5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9" name="Line 71"/>
            <p:cNvSpPr>
              <a:spLocks noChangeShapeType="1"/>
            </p:cNvSpPr>
            <p:nvPr/>
          </p:nvSpPr>
          <p:spPr bwMode="auto">
            <a:xfrm>
              <a:off x="7660" y="10264"/>
              <a:ext cx="5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0" name="Line 72"/>
            <p:cNvSpPr>
              <a:spLocks noChangeShapeType="1"/>
            </p:cNvSpPr>
            <p:nvPr/>
          </p:nvSpPr>
          <p:spPr bwMode="auto">
            <a:xfrm>
              <a:off x="6935" y="10264"/>
              <a:ext cx="5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1" name="Line 73"/>
            <p:cNvSpPr>
              <a:spLocks noChangeShapeType="1"/>
            </p:cNvSpPr>
            <p:nvPr/>
          </p:nvSpPr>
          <p:spPr bwMode="auto">
            <a:xfrm>
              <a:off x="8385" y="10264"/>
              <a:ext cx="5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2" name="Line 74"/>
            <p:cNvSpPr>
              <a:spLocks noChangeShapeType="1"/>
            </p:cNvSpPr>
            <p:nvPr/>
          </p:nvSpPr>
          <p:spPr bwMode="auto">
            <a:xfrm>
              <a:off x="4759" y="10264"/>
              <a:ext cx="5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3" name="Text Box 75"/>
            <p:cNvSpPr txBox="1">
              <a:spLocks noChangeArrowheads="1"/>
            </p:cNvSpPr>
            <p:nvPr/>
          </p:nvSpPr>
          <p:spPr bwMode="auto">
            <a:xfrm>
              <a:off x="5162" y="10207"/>
              <a:ext cx="1496" cy="363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Component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724" name="Rectangle 76"/>
            <p:cNvSpPr>
              <a:spLocks noChangeArrowheads="1"/>
            </p:cNvSpPr>
            <p:nvPr/>
          </p:nvSpPr>
          <p:spPr bwMode="auto">
            <a:xfrm>
              <a:off x="4490" y="10161"/>
              <a:ext cx="2659" cy="53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5" name="Text Box 77"/>
            <p:cNvSpPr txBox="1">
              <a:spLocks noChangeArrowheads="1"/>
            </p:cNvSpPr>
            <p:nvPr/>
          </p:nvSpPr>
          <p:spPr bwMode="auto">
            <a:xfrm>
              <a:off x="5064" y="10203"/>
              <a:ext cx="1483" cy="423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Component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726" name="Freeform 78"/>
            <p:cNvSpPr>
              <a:spLocks/>
            </p:cNvSpPr>
            <p:nvPr/>
          </p:nvSpPr>
          <p:spPr bwMode="auto">
            <a:xfrm>
              <a:off x="2539" y="7356"/>
              <a:ext cx="6905" cy="652"/>
            </a:xfrm>
            <a:custGeom>
              <a:avLst/>
              <a:gdLst/>
              <a:ahLst/>
              <a:cxnLst>
                <a:cxn ang="0">
                  <a:pos x="0" y="551"/>
                </a:cxn>
                <a:cxn ang="0">
                  <a:pos x="4118" y="0"/>
                </a:cxn>
                <a:cxn ang="0">
                  <a:pos x="8236" y="551"/>
                </a:cxn>
              </a:cxnLst>
              <a:rect l="0" t="0" r="r" b="b"/>
              <a:pathLst>
                <a:path w="8236" h="551">
                  <a:moveTo>
                    <a:pt x="0" y="551"/>
                  </a:moveTo>
                  <a:cubicBezTo>
                    <a:pt x="1372" y="275"/>
                    <a:pt x="2745" y="0"/>
                    <a:pt x="4118" y="0"/>
                  </a:cubicBezTo>
                  <a:cubicBezTo>
                    <a:pt x="5491" y="0"/>
                    <a:pt x="6863" y="275"/>
                    <a:pt x="8236" y="551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7" name="Freeform 79"/>
            <p:cNvSpPr>
              <a:spLocks/>
            </p:cNvSpPr>
            <p:nvPr/>
          </p:nvSpPr>
          <p:spPr bwMode="auto">
            <a:xfrm>
              <a:off x="2563" y="7459"/>
              <a:ext cx="6905" cy="652"/>
            </a:xfrm>
            <a:custGeom>
              <a:avLst/>
              <a:gdLst/>
              <a:ahLst/>
              <a:cxnLst>
                <a:cxn ang="0">
                  <a:pos x="0" y="551"/>
                </a:cxn>
                <a:cxn ang="0">
                  <a:pos x="4118" y="0"/>
                </a:cxn>
                <a:cxn ang="0">
                  <a:pos x="8236" y="551"/>
                </a:cxn>
              </a:cxnLst>
              <a:rect l="0" t="0" r="r" b="b"/>
              <a:pathLst>
                <a:path w="8236" h="551">
                  <a:moveTo>
                    <a:pt x="0" y="551"/>
                  </a:moveTo>
                  <a:cubicBezTo>
                    <a:pt x="1372" y="275"/>
                    <a:pt x="2745" y="0"/>
                    <a:pt x="4118" y="0"/>
                  </a:cubicBezTo>
                  <a:cubicBezTo>
                    <a:pt x="5491" y="0"/>
                    <a:pt x="6863" y="275"/>
                    <a:pt x="8236" y="551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8" name="Line 80"/>
            <p:cNvSpPr>
              <a:spLocks noChangeShapeType="1"/>
            </p:cNvSpPr>
            <p:nvPr/>
          </p:nvSpPr>
          <p:spPr bwMode="auto">
            <a:xfrm flipV="1">
              <a:off x="2806" y="7905"/>
              <a:ext cx="122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29" name="Line 81"/>
            <p:cNvSpPr>
              <a:spLocks noChangeShapeType="1"/>
            </p:cNvSpPr>
            <p:nvPr/>
          </p:nvSpPr>
          <p:spPr bwMode="auto">
            <a:xfrm flipV="1">
              <a:off x="5870" y="7356"/>
              <a:ext cx="97" cy="1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0" name="Line 82"/>
            <p:cNvSpPr>
              <a:spLocks noChangeShapeType="1"/>
            </p:cNvSpPr>
            <p:nvPr/>
          </p:nvSpPr>
          <p:spPr bwMode="auto">
            <a:xfrm flipV="1">
              <a:off x="4678" y="7459"/>
              <a:ext cx="122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1" name="Line 83"/>
            <p:cNvSpPr>
              <a:spLocks noChangeShapeType="1"/>
            </p:cNvSpPr>
            <p:nvPr/>
          </p:nvSpPr>
          <p:spPr bwMode="auto">
            <a:xfrm flipV="1">
              <a:off x="3900" y="7631"/>
              <a:ext cx="73" cy="1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2" name="Line 84"/>
            <p:cNvSpPr>
              <a:spLocks noChangeShapeType="1"/>
            </p:cNvSpPr>
            <p:nvPr/>
          </p:nvSpPr>
          <p:spPr bwMode="auto">
            <a:xfrm flipV="1">
              <a:off x="9152" y="7939"/>
              <a:ext cx="73" cy="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3" name="Line 85"/>
            <p:cNvSpPr>
              <a:spLocks noChangeShapeType="1"/>
            </p:cNvSpPr>
            <p:nvPr/>
          </p:nvSpPr>
          <p:spPr bwMode="auto">
            <a:xfrm flipV="1">
              <a:off x="3536" y="7699"/>
              <a:ext cx="121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4" name="Line 86"/>
            <p:cNvSpPr>
              <a:spLocks noChangeShapeType="1"/>
            </p:cNvSpPr>
            <p:nvPr/>
          </p:nvSpPr>
          <p:spPr bwMode="auto">
            <a:xfrm flipV="1">
              <a:off x="5019" y="7425"/>
              <a:ext cx="97" cy="1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5" name="Line 87"/>
            <p:cNvSpPr>
              <a:spLocks noChangeShapeType="1"/>
            </p:cNvSpPr>
            <p:nvPr/>
          </p:nvSpPr>
          <p:spPr bwMode="auto">
            <a:xfrm flipV="1">
              <a:off x="6672" y="7390"/>
              <a:ext cx="97" cy="1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6" name="Line 88"/>
            <p:cNvSpPr>
              <a:spLocks noChangeShapeType="1"/>
            </p:cNvSpPr>
            <p:nvPr/>
          </p:nvSpPr>
          <p:spPr bwMode="auto">
            <a:xfrm flipV="1">
              <a:off x="8107" y="7665"/>
              <a:ext cx="97" cy="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7" name="Line 89"/>
            <p:cNvSpPr>
              <a:spLocks noChangeShapeType="1"/>
            </p:cNvSpPr>
            <p:nvPr/>
          </p:nvSpPr>
          <p:spPr bwMode="auto">
            <a:xfrm flipV="1">
              <a:off x="7426" y="7528"/>
              <a:ext cx="73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8" name="Line 90"/>
            <p:cNvSpPr>
              <a:spLocks noChangeShapeType="1"/>
            </p:cNvSpPr>
            <p:nvPr/>
          </p:nvSpPr>
          <p:spPr bwMode="auto">
            <a:xfrm flipV="1">
              <a:off x="4289" y="7528"/>
              <a:ext cx="122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9" name="Line 91"/>
            <p:cNvSpPr>
              <a:spLocks noChangeShapeType="1"/>
            </p:cNvSpPr>
            <p:nvPr/>
          </p:nvSpPr>
          <p:spPr bwMode="auto">
            <a:xfrm flipV="1">
              <a:off x="8666" y="7836"/>
              <a:ext cx="73" cy="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40" name="Line 92"/>
            <p:cNvSpPr>
              <a:spLocks noChangeShapeType="1"/>
            </p:cNvSpPr>
            <p:nvPr/>
          </p:nvSpPr>
          <p:spPr bwMode="auto">
            <a:xfrm flipV="1">
              <a:off x="8398" y="7734"/>
              <a:ext cx="73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41" name="Line 93"/>
            <p:cNvSpPr>
              <a:spLocks noChangeShapeType="1"/>
            </p:cNvSpPr>
            <p:nvPr/>
          </p:nvSpPr>
          <p:spPr bwMode="auto">
            <a:xfrm flipV="1">
              <a:off x="3195" y="7802"/>
              <a:ext cx="122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42" name="Line 94"/>
            <p:cNvSpPr>
              <a:spLocks noChangeShapeType="1"/>
            </p:cNvSpPr>
            <p:nvPr/>
          </p:nvSpPr>
          <p:spPr bwMode="auto">
            <a:xfrm flipV="1">
              <a:off x="7790" y="7596"/>
              <a:ext cx="73" cy="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43" name="Line 95"/>
            <p:cNvSpPr>
              <a:spLocks noChangeShapeType="1"/>
            </p:cNvSpPr>
            <p:nvPr/>
          </p:nvSpPr>
          <p:spPr bwMode="auto">
            <a:xfrm flipV="1">
              <a:off x="7012" y="7459"/>
              <a:ext cx="73" cy="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44" name="Line 96"/>
            <p:cNvSpPr>
              <a:spLocks noChangeShapeType="1"/>
            </p:cNvSpPr>
            <p:nvPr/>
          </p:nvSpPr>
          <p:spPr bwMode="auto">
            <a:xfrm flipV="1">
              <a:off x="6234" y="7356"/>
              <a:ext cx="73" cy="1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45" name="Line 97"/>
            <p:cNvSpPr>
              <a:spLocks noChangeShapeType="1"/>
            </p:cNvSpPr>
            <p:nvPr/>
          </p:nvSpPr>
          <p:spPr bwMode="auto">
            <a:xfrm flipV="1">
              <a:off x="5456" y="7356"/>
              <a:ext cx="122" cy="1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209800" y="57912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Component and Lead Wires undergoing Bending Motion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533400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Let Z be the single-amplitude displacement at the center of the board that will give a fatigue life of about 20 million stress reversals in a random-vibration environment, based upon the 3</a:t>
            </a:r>
            <a:r>
              <a:rPr lang="en-US" sz="1600" dirty="0" smtClean="0">
                <a:sym typeface="Symbol"/>
              </a:rPr>
              <a:t></a:t>
            </a:r>
            <a:r>
              <a:rPr lang="en-US" sz="1600" dirty="0" smtClean="0"/>
              <a:t> circuit board relative displacement.   </a:t>
            </a:r>
          </a:p>
          <a:p>
            <a:endParaRPr lang="en-US" dirty="0" smtClean="0"/>
          </a:p>
          <a:p>
            <a:r>
              <a:rPr lang="en-US" sz="1600" dirty="0" smtClean="0"/>
              <a:t>Steinberg’s </a:t>
            </a:r>
            <a:r>
              <a:rPr lang="en-US" sz="1600" dirty="0" smtClean="0"/>
              <a:t>empirical formula for </a:t>
            </a:r>
            <a:r>
              <a:rPr lang="en-US" dirty="0" smtClean="0"/>
              <a:t>Z</a:t>
            </a:r>
            <a:r>
              <a:rPr lang="en-US" dirty="0" smtClean="0"/>
              <a:t> </a:t>
            </a:r>
            <a:r>
              <a:rPr lang="en-US" sz="2400" baseline="-25000" dirty="0" smtClean="0"/>
              <a:t>3</a:t>
            </a:r>
            <a:r>
              <a:rPr lang="en-US" sz="2400" baseline="-25000" dirty="0" smtClean="0">
                <a:sym typeface="Symbol"/>
              </a:rPr>
              <a:t> limit</a:t>
            </a:r>
            <a:r>
              <a:rPr lang="en-US" sz="2400" baseline="-25000" dirty="0" smtClean="0"/>
              <a:t>  </a:t>
            </a:r>
            <a:r>
              <a:rPr lang="en-US" sz="1600" dirty="0" smtClean="0"/>
              <a:t>is</a:t>
            </a:r>
            <a:endParaRPr lang="en-US" sz="1600" dirty="0" smtClean="0"/>
          </a:p>
          <a:p>
            <a:endParaRPr lang="en-US" dirty="0" smtClean="0"/>
          </a:p>
          <a:p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2438400"/>
            <a:ext cx="8082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 inches </a:t>
            </a:r>
            <a:endParaRPr lang="en-US" sz="1600" dirty="0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438400" y="2362201"/>
          <a:ext cx="2209800" cy="651608"/>
        </p:xfrm>
        <a:graphic>
          <a:graphicData uri="http://schemas.openxmlformats.org/presentationml/2006/ole">
            <p:oleObj spid="_x0000_s26630" name="Equation" r:id="rId3" imgW="1485255" imgH="444307" progId="Equation.3">
              <p:embed/>
            </p:oleObj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90600" y="3657600"/>
          <a:ext cx="7772400" cy="231648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6705600"/>
              </a:tblGrid>
              <a:tr h="457200"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B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/>
                          <a:ea typeface="Times New Roman"/>
                          <a:cs typeface="Times New Roman"/>
                        </a:rPr>
                        <a:t>=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length of the circuit board edge parallel to the component, inches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L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/>
                          <a:ea typeface="Times New Roman"/>
                          <a:cs typeface="Times New Roman"/>
                        </a:rPr>
                        <a:t>=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length of the electronic component, inches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h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/>
                          <a:ea typeface="Times New Roman"/>
                          <a:cs typeface="Times New Roman"/>
                        </a:rPr>
                        <a:t>=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circuit board thickness, inches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/>
                          <a:ea typeface="Times New Roman"/>
                          <a:cs typeface="Times New Roman"/>
                        </a:rPr>
                        <a:t>=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relative position factor for the component mounted on the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board,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0.5 </a:t>
                      </a:r>
                      <a:r>
                        <a:rPr lang="en-US" sz="1600" u="sng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 </a:t>
                      </a:r>
                      <a:r>
                        <a:rPr lang="en-US" sz="1600" u="sng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6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endParaRPr lang="en-US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/>
                          <a:ea typeface="Times New Roman"/>
                          <a:cs typeface="Times New Roman"/>
                        </a:rPr>
                        <a:t>=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Constant for different types of electronic components</a:t>
                      </a:r>
                    </a:p>
                    <a:p>
                      <a:pPr algn="l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0.75  </a:t>
                      </a:r>
                      <a:r>
                        <a:rPr lang="en-US" sz="16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  </a:t>
                      </a:r>
                      <a:r>
                        <a:rPr lang="en-US" sz="16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2.25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1489</Words>
  <Application>Microsoft Office PowerPoint</Application>
  <PresentationFormat>On-screen Show (4:3)</PresentationFormat>
  <Paragraphs>347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tirvine</dc:creator>
  <cp:lastModifiedBy>tirvine</cp:lastModifiedBy>
  <cp:revision>84</cp:revision>
  <dcterms:created xsi:type="dcterms:W3CDTF">2013-01-15T17:34:22Z</dcterms:created>
  <dcterms:modified xsi:type="dcterms:W3CDTF">2013-03-11T16:41:35Z</dcterms:modified>
</cp:coreProperties>
</file>