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2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58698" autoAdjust="0"/>
  </p:normalViewPr>
  <p:slideViewPr>
    <p:cSldViewPr snapToGrid="0">
      <p:cViewPr varScale="1">
        <p:scale>
          <a:sx n="48" d="100"/>
          <a:sy n="48" d="100"/>
        </p:scale>
        <p:origin x="67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0A5F7-3E49-48B3-9507-76D7838F64BA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CF0A6-3697-4236-9FD7-10F4F5C25F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808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40ACE-6A0C-4BFC-BB59-94D498EDC3F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735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985C9-F955-40F8-BC23-0D6EA700357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25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985C9-F955-40F8-BC23-0D6EA700357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716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985C9-F955-40F8-BC23-0D6EA700357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910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4364"/>
            <a:ext cx="9144000" cy="1023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8300"/>
            <a:ext cx="9144000" cy="4238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65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768600" y="2146300"/>
            <a:ext cx="2400300" cy="30480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3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1346200"/>
            <a:ext cx="12192000" cy="30861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38200" y="1752600"/>
            <a:ext cx="2527300" cy="3454401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15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38200" y="1421342"/>
            <a:ext cx="2311400" cy="2604558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572934" y="1421340"/>
            <a:ext cx="2302933" cy="2604558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316133" y="1421338"/>
            <a:ext cx="2298700" cy="2604558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9055100" y="1421336"/>
            <a:ext cx="2298700" cy="2604558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0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177714" y="1882772"/>
            <a:ext cx="2887133" cy="3118911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706620" y="1882772"/>
            <a:ext cx="2887133" cy="3118911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235527" y="1882772"/>
            <a:ext cx="2887133" cy="3118911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0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63876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475488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bile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57300" y="1117600"/>
            <a:ext cx="2578100" cy="33401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3581400" y="2921000"/>
            <a:ext cx="1193800" cy="17780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3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40259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4241800" y="1955800"/>
            <a:ext cx="3657600" cy="2222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135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9857" y="3708400"/>
            <a:ext cx="2196843" cy="2197096"/>
          </a:xfrm>
          <a:prstGeom prst="ellipse">
            <a:avLst/>
          </a:prstGeo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937257" y="2971800"/>
            <a:ext cx="2196843" cy="2197096"/>
          </a:xfrm>
          <a:prstGeom prst="ellipse">
            <a:avLst/>
          </a:prstGeo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137657" y="2120900"/>
            <a:ext cx="2196843" cy="2197096"/>
          </a:xfrm>
          <a:prstGeom prst="ellipse">
            <a:avLst/>
          </a:prstGeo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9639557" y="381000"/>
            <a:ext cx="2196843" cy="2197096"/>
          </a:xfrm>
          <a:prstGeom prst="ellipse">
            <a:avLst/>
          </a:prstGeo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2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2659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18542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13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folio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080000" y="127000"/>
            <a:ext cx="6504517" cy="4315691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5080000" y="4584700"/>
            <a:ext cx="2084917" cy="16002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7289800" y="4584700"/>
            <a:ext cx="2084917" cy="16002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8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9499600" y="4584700"/>
            <a:ext cx="2084917" cy="16002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34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1100" cy="22733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4902200" y="0"/>
            <a:ext cx="2451100" cy="22733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2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9804400" y="0"/>
            <a:ext cx="2387600" cy="22733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3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2451100" y="2273300"/>
            <a:ext cx="2451100" cy="22733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4" name="Picture Placeholder 21"/>
          <p:cNvSpPr>
            <a:spLocks noGrp="1"/>
          </p:cNvSpPr>
          <p:nvPr>
            <p:ph type="pic" sz="quarter" idx="17"/>
          </p:nvPr>
        </p:nvSpPr>
        <p:spPr>
          <a:xfrm>
            <a:off x="7353300" y="2273300"/>
            <a:ext cx="2451100" cy="22733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5" name="Picture Placeholder 23"/>
          <p:cNvSpPr>
            <a:spLocks noGrp="1"/>
          </p:cNvSpPr>
          <p:nvPr>
            <p:ph type="pic" sz="quarter" idx="18"/>
          </p:nvPr>
        </p:nvSpPr>
        <p:spPr>
          <a:xfrm>
            <a:off x="0" y="4546600"/>
            <a:ext cx="2451100" cy="23114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6" name="Picture Placeholder 25"/>
          <p:cNvSpPr>
            <a:spLocks noGrp="1"/>
          </p:cNvSpPr>
          <p:nvPr>
            <p:ph type="pic" sz="quarter" idx="19"/>
          </p:nvPr>
        </p:nvSpPr>
        <p:spPr>
          <a:xfrm>
            <a:off x="4902200" y="4546600"/>
            <a:ext cx="2451100" cy="23114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17" name="Picture Placeholder 27"/>
          <p:cNvSpPr>
            <a:spLocks noGrp="1"/>
          </p:cNvSpPr>
          <p:nvPr>
            <p:ph type="pic" sz="quarter" idx="20"/>
          </p:nvPr>
        </p:nvSpPr>
        <p:spPr>
          <a:xfrm>
            <a:off x="9804400" y="4546600"/>
            <a:ext cx="2387600" cy="23114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9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17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3700" y="1905000"/>
            <a:ext cx="5473700" cy="31369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163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bil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105400" y="2413000"/>
            <a:ext cx="2032000" cy="29464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49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038600" y="0"/>
            <a:ext cx="4076700" cy="68580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8115300" y="0"/>
            <a:ext cx="4076700" cy="68580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38600" cy="68580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10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1000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7621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7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37490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305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+Numb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356628"/>
            <a:ext cx="7518400" cy="47136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200" b="1" baseline="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352800" y="825950"/>
            <a:ext cx="5486400" cy="267661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600" b="1" i="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  <a:lvl2pPr marL="609630" indent="0">
              <a:buNone/>
              <a:defRPr sz="1600"/>
            </a:lvl2pPr>
            <a:lvl3pPr marL="1219261" indent="0">
              <a:buNone/>
              <a:defRPr sz="1333"/>
            </a:lvl3pPr>
            <a:lvl4pPr marL="1828891" indent="0">
              <a:buNone/>
              <a:defRPr sz="1200"/>
            </a:lvl4pPr>
            <a:lvl5pPr marL="2438522" indent="0">
              <a:buNone/>
              <a:defRPr sz="1200"/>
            </a:lvl5pPr>
            <a:lvl6pPr marL="3048152" indent="0">
              <a:buNone/>
              <a:defRPr sz="1200"/>
            </a:lvl6pPr>
            <a:lvl7pPr marL="3657783" indent="0">
              <a:buNone/>
              <a:defRPr sz="1200"/>
            </a:lvl7pPr>
            <a:lvl8pPr marL="4267413" indent="0">
              <a:buNone/>
              <a:defRPr sz="1200"/>
            </a:lvl8pPr>
            <a:lvl9pPr marL="4877044" indent="0">
              <a:buNone/>
              <a:defRPr sz="12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  <p:sp>
        <p:nvSpPr>
          <p:cNvPr id="24" name="Right Triangle 23"/>
          <p:cNvSpPr/>
          <p:nvPr/>
        </p:nvSpPr>
        <p:spPr>
          <a:xfrm rot="8100000">
            <a:off x="5942382" y="6704379"/>
            <a:ext cx="307239" cy="307239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Oval 7"/>
          <p:cNvSpPr/>
          <p:nvPr/>
        </p:nvSpPr>
        <p:spPr>
          <a:xfrm>
            <a:off x="222203" y="6256701"/>
            <a:ext cx="384047" cy="38404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106" y="6265633"/>
            <a:ext cx="610241" cy="366183"/>
          </a:xfrm>
          <a:prstGeom prst="rect">
            <a:avLst/>
          </a:prstGeom>
        </p:spPr>
        <p:txBody>
          <a:bodyPr anchor="ctr"/>
          <a:lstStyle>
            <a:lvl1pPr algn="ctr">
              <a:defRPr sz="1333" b="1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96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169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627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74802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35500" y="4368800"/>
            <a:ext cx="2463800" cy="1651000"/>
          </a:xfrm>
          <a:prstGeom prst="roundRect">
            <a:avLst/>
          </a:prstGeo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45939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rowsers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89000" y="2032000"/>
            <a:ext cx="4584700" cy="25908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704753" y="2032000"/>
            <a:ext cx="4584700" cy="25908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263900" y="1714500"/>
            <a:ext cx="5638800" cy="31877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7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folio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50826"/>
            <a:ext cx="10515600" cy="56197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E1192BB9-3882-49DA-B8DA-8DCF9584F697}" type="datetimeFigureOut">
              <a:rPr lang="tr-TR" smtClean="0"/>
              <a:t>28.02.2022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E01FB04-94F7-405D-9DAC-2214DA3A33E2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38200" y="749300"/>
            <a:ext cx="10515600" cy="4191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759700" y="3936997"/>
            <a:ext cx="3517900" cy="2489200"/>
            <a:chOff x="971550" y="2247900"/>
            <a:chExt cx="5276850" cy="37338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203700" y="3936999"/>
            <a:ext cx="3517900" cy="2489200"/>
            <a:chOff x="971550" y="2247900"/>
            <a:chExt cx="5276850" cy="37338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647700" y="3937000"/>
            <a:ext cx="3517900" cy="2489200"/>
            <a:chOff x="971550" y="2247900"/>
            <a:chExt cx="5276850" cy="37338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759700" y="1447799"/>
            <a:ext cx="3517900" cy="2489200"/>
            <a:chOff x="971550" y="2247900"/>
            <a:chExt cx="5276850" cy="37338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203700" y="1447799"/>
            <a:ext cx="3517900" cy="2489200"/>
            <a:chOff x="971550" y="2247900"/>
            <a:chExt cx="5276850" cy="373380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647700" y="1447800"/>
            <a:ext cx="3517900" cy="2489200"/>
            <a:chOff x="971550" y="2247900"/>
            <a:chExt cx="5276850" cy="37338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504826" y="3724276"/>
              <a:ext cx="3276602" cy="323849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1219200" y="5637029"/>
              <a:ext cx="5029200" cy="344671"/>
            </a:xfrm>
            <a:prstGeom prst="rect">
              <a:avLst/>
            </a:prstGeom>
          </p:spPr>
        </p:pic>
      </p:grpSp>
      <p:sp>
        <p:nvSpPr>
          <p:cNvPr id="26" name="Picture Placeholder 19"/>
          <p:cNvSpPr>
            <a:spLocks noGrp="1"/>
          </p:cNvSpPr>
          <p:nvPr>
            <p:ph type="pic" sz="quarter" idx="18"/>
          </p:nvPr>
        </p:nvSpPr>
        <p:spPr>
          <a:xfrm>
            <a:off x="965200" y="3937000"/>
            <a:ext cx="3200400" cy="21336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7" name="Picture Placeholder 19"/>
          <p:cNvSpPr>
            <a:spLocks noGrp="1"/>
          </p:cNvSpPr>
          <p:nvPr>
            <p:ph type="pic" sz="quarter" idx="17"/>
          </p:nvPr>
        </p:nvSpPr>
        <p:spPr>
          <a:xfrm>
            <a:off x="4521200" y="3937000"/>
            <a:ext cx="3200400" cy="21336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8" name="Picture Placeholder 19"/>
          <p:cNvSpPr>
            <a:spLocks noGrp="1"/>
          </p:cNvSpPr>
          <p:nvPr>
            <p:ph type="pic" sz="quarter" idx="16"/>
          </p:nvPr>
        </p:nvSpPr>
        <p:spPr>
          <a:xfrm>
            <a:off x="8077200" y="3937000"/>
            <a:ext cx="3200400" cy="21336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29" name="Picture Placeholder 19"/>
          <p:cNvSpPr>
            <a:spLocks noGrp="1"/>
          </p:cNvSpPr>
          <p:nvPr>
            <p:ph type="pic" sz="quarter" idx="15"/>
          </p:nvPr>
        </p:nvSpPr>
        <p:spPr>
          <a:xfrm>
            <a:off x="8077200" y="1447800"/>
            <a:ext cx="3200400" cy="21336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3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4521200" y="1447800"/>
            <a:ext cx="3200400" cy="21336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  <p:sp>
        <p:nvSpPr>
          <p:cNvPr id="31" name="Picture Placeholder 19"/>
          <p:cNvSpPr>
            <a:spLocks noGrp="1"/>
          </p:cNvSpPr>
          <p:nvPr>
            <p:ph type="pic" sz="quarter" idx="19"/>
          </p:nvPr>
        </p:nvSpPr>
        <p:spPr>
          <a:xfrm>
            <a:off x="965200" y="1447800"/>
            <a:ext cx="3200400" cy="21336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0934700" y="6441162"/>
            <a:ext cx="495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77E653D-B3FC-4C9C-BF8A-50E2DC340816}" type="slidenum">
              <a:rPr lang="en-US" sz="1333" smtClean="0">
                <a:solidFill>
                  <a:schemeClr val="bg1">
                    <a:lumMod val="65000"/>
                  </a:schemeClr>
                </a:solidFill>
              </a:rPr>
              <a:pPr algn="ctr"/>
              <a:t>‹#›</a:t>
            </a:fld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96900" y="6337300"/>
            <a:ext cx="109982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800" y="6432987"/>
            <a:ext cx="2235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0" dirty="0">
                <a:solidFill>
                  <a:schemeClr val="accent4"/>
                </a:solidFill>
              </a:rPr>
              <a:t>Solutions</a:t>
            </a:r>
            <a:endParaRPr lang="en-US" sz="1600" b="0" spc="0" dirty="0">
              <a:solidFill>
                <a:schemeClr val="accent4"/>
              </a:solidFill>
            </a:endParaRPr>
          </a:p>
        </p:txBody>
      </p:sp>
      <p:sp>
        <p:nvSpPr>
          <p:cNvPr id="11" name="Chevron 10">
            <a:hlinkClick r:id="" action="ppaction://hlinkshowjump?jump=nextslide"/>
          </p:cNvPr>
          <p:cNvSpPr/>
          <p:nvPr/>
        </p:nvSpPr>
        <p:spPr>
          <a:xfrm>
            <a:off x="11442700" y="6461899"/>
            <a:ext cx="121920" cy="231648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2" name="Chevron 11">
            <a:hlinkClick r:id="" action="ppaction://hlinkshowjump?jump=previousslide"/>
          </p:cNvPr>
          <p:cNvSpPr/>
          <p:nvPr/>
        </p:nvSpPr>
        <p:spPr>
          <a:xfrm flipH="1">
            <a:off x="10800080" y="6461899"/>
            <a:ext cx="121920" cy="231648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8400" y="6471087"/>
            <a:ext cx="223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spc="0" dirty="0">
                <a:solidFill>
                  <a:schemeClr val="bg1">
                    <a:lumMod val="65000"/>
                  </a:schemeClr>
                </a:solidFill>
              </a:rPr>
              <a:t>www.domain.com</a:t>
            </a:r>
          </a:p>
        </p:txBody>
      </p:sp>
    </p:spTree>
    <p:extLst>
      <p:ext uri="{BB962C8B-B14F-4D97-AF65-F5344CB8AC3E}">
        <p14:creationId xmlns:p14="http://schemas.microsoft.com/office/powerpoint/2010/main" val="49244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VERİTABANI TASARIMI </a:t>
            </a: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1524000" y="5117430"/>
            <a:ext cx="9144000" cy="1199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dirty="0"/>
          </a:p>
          <a:p>
            <a:r>
              <a:rPr lang="tr-TR" dirty="0"/>
              <a:t>Öğretim Görevlisi A. </a:t>
            </a:r>
            <a:r>
              <a:rPr lang="tr-TR" dirty="0" err="1"/>
              <a:t>Berika</a:t>
            </a:r>
            <a:r>
              <a:rPr lang="tr-TR" dirty="0"/>
              <a:t> VAROL MALKOÇOĞLU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5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7D2958-4FF5-429E-9726-447BFA7E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65C15F-0ADE-4F6D-9660-7A273A61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5000"/>
              </a:lnSpc>
            </a:pPr>
            <a:r>
              <a:rPr lang="tr-TR" sz="1900" dirty="0"/>
              <a:t>Bir havayolu firması otomasyona geçmektedir;</a:t>
            </a: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eriod"/>
            </a:pPr>
            <a:r>
              <a:rPr lang="tr-TR" sz="1600" dirty="0"/>
              <a:t>Firmanın filosunda bulunan her uçak bir kod numarası ile kayıtlıdır. Ayrıca bu uçağa ait marka, model, yolcu kapasitesi ve menzil bilgileri de saklanmaktadır. Bütün uçaklar aktif olarak kullanılmamakta, bazılar bakım/onarım altında olabilmektedir.</a:t>
            </a: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eriod"/>
            </a:pPr>
            <a:r>
              <a:rPr lang="tr-TR" sz="1600" dirty="0"/>
              <a:t>Firmaya ait her pilotun bir numarası mevcuttur. Ayrıca o pilota ait ad, </a:t>
            </a:r>
            <a:r>
              <a:rPr lang="tr-TR" sz="1600" dirty="0" err="1"/>
              <a:t>soyad</a:t>
            </a:r>
            <a:r>
              <a:rPr lang="tr-TR" sz="1600" dirty="0"/>
              <a:t>, telefon ve  adres bilgileri vardır.</a:t>
            </a: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eriod"/>
            </a:pPr>
            <a:r>
              <a:rPr lang="tr-TR" sz="1600" dirty="0"/>
              <a:t>Uçakların kalkış ve iniş için kullandığı hava alanlarına ait, </a:t>
            </a:r>
            <a:r>
              <a:rPr lang="tr-TR" sz="1600" dirty="0" err="1"/>
              <a:t>id</a:t>
            </a:r>
            <a:r>
              <a:rPr lang="tr-TR" sz="1600" dirty="0"/>
              <a:t>, isim, </a:t>
            </a:r>
            <a:r>
              <a:rPr lang="tr-TR" sz="1600" dirty="0" err="1"/>
              <a:t>sehir</a:t>
            </a:r>
            <a:r>
              <a:rPr lang="tr-TR" sz="1600" dirty="0"/>
              <a:t>, telefon bilgileri tutulmaktadır. </a:t>
            </a: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eriod"/>
            </a:pPr>
            <a:r>
              <a:rPr lang="tr-TR" sz="1600" dirty="0"/>
              <a:t>Her uçuşun bir numarası vardır. Bu uçuşa ait kalkış ve varış noktaları (hava alanları) bellidir. Ayrıca bu uçuşun tarih, saat, pilot ve  uçak bilgileri de tutulmaktadır.</a:t>
            </a: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eriod"/>
            </a:pPr>
            <a:r>
              <a:rPr lang="tr-TR" sz="1600" dirty="0"/>
              <a:t>Firma tarafından her yolcuya, o firma ile bütün uçuşlarında kullanılmak üzere bir numara verilmektedir. Ayrıca o yolcunun adı, soyadı, telefonu (cep), </a:t>
            </a:r>
            <a:r>
              <a:rPr lang="tr-TR" sz="1600" dirty="0" err="1"/>
              <a:t>email</a:t>
            </a:r>
            <a:r>
              <a:rPr lang="tr-TR" sz="1600" dirty="0"/>
              <a:t> ve adresi de saklanmaktadır.</a:t>
            </a: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eriod"/>
            </a:pPr>
            <a:r>
              <a:rPr lang="tr-TR" sz="1600" dirty="0"/>
              <a:t>Bir yolcu tarafından gerçekleştirilen bütün uçuşlara, uçuş ve yolcu bilgileri arasındaki ilişki ile kolaylıkla ulaşılabilmektedir. Bu bilgiler kapı numarası, bagaj (var-yok) bilgisi yer almaktadır.</a:t>
            </a: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eriod"/>
            </a:pPr>
            <a:r>
              <a:rPr lang="tr-TR" sz="1600" dirty="0">
                <a:solidFill>
                  <a:srgbClr val="FF0000"/>
                </a:solidFill>
              </a:rPr>
              <a:t>Bir uçuşta birden fazla yolcu bulunabilir. </a:t>
            </a:r>
            <a:r>
              <a:rPr lang="tr-TR" sz="1600" dirty="0"/>
              <a:t>Bir uçuşta en azından bir yolcu bulunmak zorundadır. Bir yolcu en azından bir uçuş yapmış olmak zorundadır. </a:t>
            </a:r>
            <a:r>
              <a:rPr lang="tr-TR" sz="1600" dirty="0">
                <a:solidFill>
                  <a:srgbClr val="FF0000"/>
                </a:solidFill>
              </a:rPr>
              <a:t>Bir yolcu birden fazla uçuşa katılmış olabilir.</a:t>
            </a:r>
          </a:p>
          <a:p>
            <a:pPr marL="742950" lvl="1" indent="-285750" algn="just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tr-TR" sz="1600" dirty="0"/>
              <a:t>Bir uçak birden fazla uçuş yapabilir. Bir uçak bazı uçuşlarda kullanılmayabilir. Bir uçuşa ait mutlaka bir uçak vardır.</a:t>
            </a:r>
          </a:p>
        </p:txBody>
      </p:sp>
    </p:spTree>
    <p:extLst>
      <p:ext uri="{BB962C8B-B14F-4D97-AF65-F5344CB8AC3E}">
        <p14:creationId xmlns:p14="http://schemas.microsoft.com/office/powerpoint/2010/main" val="218490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B6EA45E-51FD-4BB8-A454-0CB6DB35C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84" y="165419"/>
            <a:ext cx="7483832" cy="6527161"/>
          </a:xfrm>
        </p:spPr>
      </p:pic>
    </p:spTree>
    <p:extLst>
      <p:ext uri="{BB962C8B-B14F-4D97-AF65-F5344CB8AC3E}">
        <p14:creationId xmlns:p14="http://schemas.microsoft.com/office/powerpoint/2010/main" val="249238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87DC0B-2C8D-4B54-AB6B-BF899464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1365662"/>
            <a:ext cx="10570029" cy="48113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800" b="1" dirty="0"/>
              <a:t>E-R</a:t>
            </a:r>
            <a:r>
              <a:rPr lang="tr-TR" sz="8800" dirty="0"/>
              <a:t> diyagramını </a:t>
            </a:r>
          </a:p>
          <a:p>
            <a:pPr marL="0" indent="0" algn="ctr">
              <a:buNone/>
            </a:pPr>
            <a:r>
              <a:rPr lang="tr-TR" sz="8800" dirty="0"/>
              <a:t>DDL komutları </a:t>
            </a:r>
          </a:p>
          <a:p>
            <a:pPr marL="0" indent="0" algn="ctr">
              <a:buNone/>
            </a:pPr>
            <a:r>
              <a:rPr lang="tr-TR" sz="8800" dirty="0"/>
              <a:t>ile gerçekleyelim.</a:t>
            </a:r>
          </a:p>
        </p:txBody>
      </p:sp>
    </p:spTree>
    <p:extLst>
      <p:ext uri="{BB962C8B-B14F-4D97-AF65-F5344CB8AC3E}">
        <p14:creationId xmlns:p14="http://schemas.microsoft.com/office/powerpoint/2010/main" val="234730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87DC0B-2C8D-4B54-AB6B-BF899464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2066306"/>
            <a:ext cx="10570029" cy="41106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8800" dirty="0"/>
              <a:t>Tablolara veri girişi gerçekleştirelim.</a:t>
            </a:r>
          </a:p>
        </p:txBody>
      </p:sp>
    </p:spTree>
    <p:extLst>
      <p:ext uri="{BB962C8B-B14F-4D97-AF65-F5344CB8AC3E}">
        <p14:creationId xmlns:p14="http://schemas.microsoft.com/office/powerpoint/2010/main" val="314044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71D4A-9407-4424-98DF-2A30A14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Havalimanı </a:t>
            </a:r>
            <a:r>
              <a:rPr lang="tr-TR" dirty="0" err="1"/>
              <a:t>veritabanına</a:t>
            </a:r>
            <a:r>
              <a:rPr lang="tr-TR" dirty="0"/>
              <a:t> göre;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B52C16-4C7C-4AB9-9693-11736CA6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93283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tr-TR" dirty="0" err="1"/>
              <a:t>İd</a:t>
            </a:r>
            <a:r>
              <a:rPr lang="tr-TR" dirty="0"/>
              <a:t> si 10 olan uçağın kapasitelerini 100 olarak güncelleyen sorguyu yazın.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Bagajı olan ve kapı numarası 108A olan uçuştaki yolcuların ad ve soyadı bilgilerini getirin.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İzmir’den kalkan uçakları kullanan pilotların listesi (alt sorgu ile).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 err="1"/>
              <a:t>Yolcu_id’si</a:t>
            </a:r>
            <a:r>
              <a:rPr lang="tr-TR" dirty="0"/>
              <a:t> 12345678910 olan yolcunun uçuş bilgilerini getirin (alt sorgu ile).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 err="1"/>
              <a:t>Sehirlere</a:t>
            </a:r>
            <a:r>
              <a:rPr lang="tr-TR" dirty="0"/>
              <a:t> göre havalimanları sayısını veren sorguyu oluşturun (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).</a:t>
            </a:r>
          </a:p>
          <a:p>
            <a:pPr marL="0" indent="0" algn="just">
              <a:buNone/>
            </a:pPr>
            <a:endParaRPr lang="tr-TR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484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71D4A-9407-4424-98DF-2A30A14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Havalimanı </a:t>
            </a:r>
            <a:r>
              <a:rPr lang="tr-TR" dirty="0" err="1"/>
              <a:t>veritabanına</a:t>
            </a:r>
            <a:r>
              <a:rPr lang="tr-TR" dirty="0"/>
              <a:t> göre;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B52C16-4C7C-4AB9-9693-11736CA6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932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tr-TR" dirty="0"/>
              <a:t>Ankara’ya gerçekleştirilen uçuşların listesi.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Ankara’ya gerçekleştirilen uçuşların listesi (pilot ismi ve uçak adı ile).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8 numaralı pilotun kullandığı uçakların modelleri (alt sorgu ile).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01.01.2019 ile 01.01.2020 tarihleri arasında gerçekleşen uçuş sayısı.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2020 yılında en çok uçuş gerçekleştiren pilotun bilgilerini getirin.</a:t>
            </a:r>
          </a:p>
        </p:txBody>
      </p:sp>
    </p:spTree>
    <p:extLst>
      <p:ext uri="{BB962C8B-B14F-4D97-AF65-F5344CB8AC3E}">
        <p14:creationId xmlns:p14="http://schemas.microsoft.com/office/powerpoint/2010/main" val="375899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171D4A-9407-4424-98DF-2A30A14B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Havalimanı </a:t>
            </a:r>
            <a:r>
              <a:rPr lang="tr-TR" dirty="0" err="1"/>
              <a:t>veritabanına</a:t>
            </a:r>
            <a:r>
              <a:rPr lang="tr-TR" dirty="0"/>
              <a:t> göre;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B52C16-4C7C-4AB9-9693-11736CA66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99328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tr-TR" dirty="0"/>
              <a:t>Uçak markalarına göre kaç adet uçak olduğunu gruplayın.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En çok uçuş yapan yolcunun adı ve soyadını veren sorguyu yazın.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Pilotların bilgilerini ve uçuş yaptıkları hava limanlarının isimlerini getiren sorguyu yazın.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Her pilotun en çok kullandığı uçak markasını veren sorguyu yazın.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tr-TR" dirty="0"/>
              <a:t>En az yolcu ile uçuş yapan uçağın kapasitesi, markası ve model bilgilerini getirin.</a:t>
            </a:r>
          </a:p>
          <a:p>
            <a:pPr marL="514350" indent="-514350" algn="just">
              <a:buFont typeface="+mj-lt"/>
              <a:buAutoNum type="arabicPeriod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67992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ADVANCE_TIME" val="10.236"/>
  <p:tag name="ISPRING_SLIDE_ID_2" val="{E79F42C9-8077-49B8-90A9-255531C35673}"/>
</p:tagLst>
</file>

<file path=ppt/theme/theme1.xml><?xml version="1.0" encoding="utf-8"?>
<a:theme xmlns:a="http://schemas.openxmlformats.org/drawingml/2006/main" name="Tema4">
  <a:themeElements>
    <a:clrScheme name="Solution">
      <a:dk1>
        <a:srgbClr val="595959"/>
      </a:dk1>
      <a:lt1>
        <a:sysClr val="window" lastClr="FFFFFF"/>
      </a:lt1>
      <a:dk2>
        <a:srgbClr val="595959"/>
      </a:dk2>
      <a:lt2>
        <a:srgbClr val="FFFFFF"/>
      </a:lt2>
      <a:accent1>
        <a:srgbClr val="2E77A8"/>
      </a:accent1>
      <a:accent2>
        <a:srgbClr val="BC362D"/>
      </a:accent2>
      <a:accent3>
        <a:srgbClr val="F09C2A"/>
      </a:accent3>
      <a:accent4>
        <a:srgbClr val="2BA388"/>
      </a:accent4>
      <a:accent5>
        <a:srgbClr val="93B850"/>
      </a:accent5>
      <a:accent6>
        <a:srgbClr val="5B4470"/>
      </a:accent6>
      <a:hlink>
        <a:srgbClr val="3CBDDC"/>
      </a:hlink>
      <a:folHlink>
        <a:srgbClr val="1F95B2"/>
      </a:folHlink>
    </a:clrScheme>
    <a:fontScheme name="Office Teması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4" id="{3F04D1CC-9543-45AD-B49B-89F5BB4CC139}" vid="{EF9A386B-2F76-48E9-8D79-CA3CB62DD2C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2115</TotalTime>
  <Words>446</Words>
  <Application>Microsoft Office PowerPoint</Application>
  <PresentationFormat>Geniş ekran</PresentationFormat>
  <Paragraphs>39</Paragraphs>
  <Slides>8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Tema4</vt:lpstr>
      <vt:lpstr>VERİTABANI TASARIMI </vt:lpstr>
      <vt:lpstr>Problem</vt:lpstr>
      <vt:lpstr>PowerPoint Sunusu</vt:lpstr>
      <vt:lpstr>PowerPoint Sunusu</vt:lpstr>
      <vt:lpstr>PowerPoint Sunusu</vt:lpstr>
      <vt:lpstr>Havalimanı veritabanına göre;</vt:lpstr>
      <vt:lpstr>Havalimanı veritabanına göre;</vt:lpstr>
      <vt:lpstr>Havalimanı veritabanına göre;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ENJEKSİYON</dc:title>
  <dc:creator>Ayşe Berika Varol Malkocoğlu</dc:creator>
  <cp:lastModifiedBy>Ayşe Berika Varol Malkocoğlu</cp:lastModifiedBy>
  <cp:revision>77</cp:revision>
  <dcterms:created xsi:type="dcterms:W3CDTF">2020-12-02T12:55:57Z</dcterms:created>
  <dcterms:modified xsi:type="dcterms:W3CDTF">2022-02-28T06:35:12Z</dcterms:modified>
</cp:coreProperties>
</file>