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49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117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488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49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6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03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5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666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25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31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7BA8-A2B4-4E45-AC4C-7DFEBEEBEAC3}" type="datetimeFigureOut">
              <a:rPr lang="tr-TR" smtClean="0"/>
              <a:t>28.08.2020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8A79-9F23-4F5E-B372-E3A2C809A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093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nt.sc/u75n9l" TargetMode="External"/><Relationship Id="rId2" Type="http://schemas.openxmlformats.org/officeDocument/2006/relationships/hyperlink" Target="https://www.watsons.com.tr/c/cilt-322?price=0.00-299.0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nt.sc/u75n9l" TargetMode="External"/><Relationship Id="rId2" Type="http://schemas.openxmlformats.org/officeDocument/2006/relationships/hyperlink" Target="https://www.watsons.com.tr/c/cilt-322?price=0.00-299.0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rnt.sc/u75tf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nt.sc/u75cuj" TargetMode="External"/><Relationship Id="rId2" Type="http://schemas.openxmlformats.org/officeDocument/2006/relationships/hyperlink" Target="https://www.watsons.com.tr/c/cilt-322?price=0.00-299.0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rnt.sc/u75dc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nt.sc/u74ucd" TargetMode="External"/><Relationship Id="rId2" Type="http://schemas.openxmlformats.org/officeDocument/2006/relationships/hyperlink" Target="https://www.watsons.com.tr/c/cilt-322?price=0.00-299.0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nt.sc/u74vby" TargetMode="External"/><Relationship Id="rId2" Type="http://schemas.openxmlformats.org/officeDocument/2006/relationships/hyperlink" Target="https://www.watsons.com.tr/c/cilt-322?price=0.00-299.00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nt.sc/u74gas" TargetMode="External"/><Relationship Id="rId2" Type="http://schemas.openxmlformats.org/officeDocument/2006/relationships/hyperlink" Target="https://www.watsons.com.tr/c/cilt-322?price=0.00-299.00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nt.sc/u73vmu" TargetMode="External"/><Relationship Id="rId2" Type="http://schemas.openxmlformats.org/officeDocument/2006/relationships/hyperlink" Target="https://www.watsons.com.tr/c/cilt-322?price=0.00-299.0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nt.sc/u72oc3" TargetMode="External"/><Relationship Id="rId2" Type="http://schemas.openxmlformats.org/officeDocument/2006/relationships/hyperlink" Target="https://www.watsons.com.tr/c/cilt-322?price=0.00-299.0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31409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tr-TR" sz="9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INVE</a:t>
            </a:r>
            <a:r>
              <a:rPr lang="tr-TR" sz="9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</a:t>
            </a:r>
            <a:r>
              <a:rPr lang="tr-TR" sz="9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</a:t>
            </a:r>
            <a:r>
              <a:rPr lang="tr-TR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tr-TR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403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25601" y="1268760"/>
            <a:ext cx="7632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ea typeface="Segoe UI Black" panose="020B0A02040204020203" pitchFamily="34" charset="0"/>
              </a:rPr>
              <a:t>Hata </a:t>
            </a:r>
            <a:r>
              <a:rPr lang="tr-TR" b="1" dirty="0" err="1" smtClean="0">
                <a:ea typeface="Segoe UI Black" panose="020B0A02040204020203" pitchFamily="34" charset="0"/>
              </a:rPr>
              <a:t>Başlığı:</a:t>
            </a:r>
            <a:r>
              <a:rPr lang="tr-TR" dirty="0" err="1" smtClean="0">
                <a:ea typeface="Segoe UI Black" panose="020B0A02040204020203" pitchFamily="34" charset="0"/>
              </a:rPr>
              <a:t>Ürün</a:t>
            </a:r>
            <a:r>
              <a:rPr lang="tr-TR" dirty="0" smtClean="0">
                <a:ea typeface="Segoe UI Black" panose="020B0A02040204020203" pitchFamily="34" charset="0"/>
              </a:rPr>
              <a:t> görselinin yüklenmemesi</a:t>
            </a:r>
          </a:p>
          <a:p>
            <a:r>
              <a:rPr lang="tr-TR" b="1" dirty="0" err="1" smtClean="0">
                <a:ea typeface="Segoe UI Black" panose="020B0A02040204020203" pitchFamily="34" charset="0"/>
              </a:rPr>
              <a:t>Öncelik:</a:t>
            </a:r>
            <a:r>
              <a:rPr lang="tr-TR" dirty="0" err="1" smtClean="0">
                <a:ea typeface="Segoe UI Black" panose="020B0A02040204020203" pitchFamily="34" charset="0"/>
              </a:rPr>
              <a:t>High</a:t>
            </a:r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Adımlar:</a:t>
            </a:r>
          </a:p>
          <a:p>
            <a:r>
              <a:rPr lang="tr-T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1-</a:t>
            </a:r>
            <a:r>
              <a:rPr lang="tr-TR" dirty="0" smtClean="0">
                <a:hlinkClick r:id="rId2"/>
              </a:rPr>
              <a:t>https://www.watsons.com.tr/c/cilt-322?price=0.00-299.00</a:t>
            </a:r>
            <a:r>
              <a:rPr lang="tr-TR" dirty="0" smtClean="0"/>
              <a:t>  sayfasına giriş yapılır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 2-</a:t>
            </a:r>
            <a:r>
              <a:rPr lang="tr-TR" dirty="0" smtClean="0">
                <a:ea typeface="Segoe UI Black" panose="020B0A02040204020203" pitchFamily="34" charset="0"/>
              </a:rPr>
              <a:t>Sayfanın sol tarafında ‘Marka’ kategorisinin üzerine gelinir.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3-</a:t>
            </a:r>
            <a:r>
              <a:rPr lang="tr-TR" dirty="0" smtClean="0">
                <a:ea typeface="Segoe UI Black" panose="020B0A02040204020203" pitchFamily="34" charset="0"/>
              </a:rPr>
              <a:t>Sayfa aşağı </a:t>
            </a:r>
            <a:r>
              <a:rPr lang="tr-TR" dirty="0" err="1" smtClean="0">
                <a:ea typeface="Segoe UI Black" panose="020B0A02040204020203" pitchFamily="34" charset="0"/>
              </a:rPr>
              <a:t>scroll</a:t>
            </a:r>
            <a:r>
              <a:rPr lang="tr-TR" dirty="0" smtClean="0">
                <a:ea typeface="Segoe UI Black" panose="020B0A02040204020203" pitchFamily="34" charset="0"/>
              </a:rPr>
              <a:t> edilir.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 4-</a:t>
            </a:r>
            <a:r>
              <a:rPr lang="tr-TR" dirty="0" smtClean="0">
                <a:ea typeface="Segoe UI Black" panose="020B0A02040204020203" pitchFamily="34" charset="0"/>
              </a:rPr>
              <a:t>’Cocofina’ markasına tıklanır.</a:t>
            </a:r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Beklenen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Kullanıcı</a:t>
            </a:r>
            <a:r>
              <a:rPr lang="tr-TR" dirty="0" smtClean="0">
                <a:ea typeface="Segoe UI Black" panose="020B0A02040204020203" pitchFamily="34" charset="0"/>
              </a:rPr>
              <a:t> markaya tıkladığında çıkan ürünün  görselini görmesi beklenir.</a:t>
            </a:r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Gerçekleşen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Kullanıcı</a:t>
            </a:r>
            <a:r>
              <a:rPr lang="tr-TR" dirty="0" smtClean="0">
                <a:ea typeface="Segoe UI Black" panose="020B0A02040204020203" pitchFamily="34" charset="0"/>
              </a:rPr>
              <a:t> çıkan ürünün görselini ‘Ürün görseli hazırlanıyor’ şeklinde bir ibare ile karşılaşır.</a:t>
            </a:r>
          </a:p>
          <a:p>
            <a:r>
              <a:rPr lang="tr-TR" dirty="0" smtClean="0">
                <a:ea typeface="Segoe UI Black" panose="020B0A02040204020203" pitchFamily="34" charset="0"/>
                <a:hlinkClick r:id="rId3"/>
              </a:rPr>
              <a:t>https://prnt.sc/u75n9l</a:t>
            </a:r>
            <a:endParaRPr lang="tr-TR" dirty="0" smtClean="0">
              <a:ea typeface="Segoe UI Black" panose="020B0A02040204020203" pitchFamily="34" charset="0"/>
            </a:endParaRPr>
          </a:p>
          <a:p>
            <a:endParaRPr lang="tr-TR" dirty="0" smtClean="0">
              <a:ea typeface="Segoe UI Black" panose="020B0A02040204020203" pitchFamily="34" charset="0"/>
            </a:endParaRPr>
          </a:p>
          <a:p>
            <a:endParaRPr lang="tr-TR" dirty="0" smtClean="0">
              <a:ea typeface="Segoe UI Black" panose="020B0A02040204020203" pitchFamily="34" charset="0"/>
            </a:endParaRPr>
          </a:p>
          <a:p>
            <a:endParaRPr lang="tr-TR" dirty="0" smtClean="0">
              <a:ea typeface="Segoe UI Black" panose="020B0A02040204020203" pitchFamily="34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275856" y="502968"/>
            <a:ext cx="2825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>
                <a:latin typeface="Cooper Std Black" pitchFamily="18" charset="0"/>
              </a:rPr>
              <a:t>BUG REPORT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50758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84479" y="836712"/>
            <a:ext cx="74888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ea typeface="Segoe UI Black" panose="020B0A02040204020203" pitchFamily="34" charset="0"/>
              </a:rPr>
              <a:t>Hata </a:t>
            </a:r>
            <a:r>
              <a:rPr lang="tr-TR" b="1" dirty="0" err="1" smtClean="0">
                <a:ea typeface="Segoe UI Black" panose="020B0A02040204020203" pitchFamily="34" charset="0"/>
              </a:rPr>
              <a:t>Başlığı:</a:t>
            </a:r>
            <a:r>
              <a:rPr lang="tr-TR" dirty="0" err="1" smtClean="0">
                <a:ea typeface="Segoe UI Black" panose="020B0A02040204020203" pitchFamily="34" charset="0"/>
              </a:rPr>
              <a:t>Ürünün</a:t>
            </a:r>
            <a:r>
              <a:rPr lang="tr-TR" dirty="0" smtClean="0">
                <a:ea typeface="Segoe UI Black" panose="020B0A02040204020203" pitchFamily="34" charset="0"/>
              </a:rPr>
              <a:t> yanlış sayfaya yönlendirmesi</a:t>
            </a:r>
          </a:p>
          <a:p>
            <a:r>
              <a:rPr lang="tr-TR" b="1" dirty="0" err="1" smtClean="0">
                <a:ea typeface="Segoe UI Black" panose="020B0A02040204020203" pitchFamily="34" charset="0"/>
              </a:rPr>
              <a:t>Öncelik:</a:t>
            </a:r>
            <a:r>
              <a:rPr lang="tr-TR" dirty="0" err="1" smtClean="0">
                <a:ea typeface="Segoe UI Black" panose="020B0A02040204020203" pitchFamily="34" charset="0"/>
              </a:rPr>
              <a:t>High</a:t>
            </a:r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Adımlar:</a:t>
            </a:r>
          </a:p>
          <a:p>
            <a:r>
              <a:rPr lang="tr-T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1-</a:t>
            </a:r>
            <a:r>
              <a:rPr lang="tr-TR" dirty="0" smtClean="0">
                <a:hlinkClick r:id="rId2"/>
              </a:rPr>
              <a:t>https://www.watsons.com.tr/c/cilt-322?price=0.00-299.00</a:t>
            </a:r>
            <a:r>
              <a:rPr lang="tr-TR" dirty="0" smtClean="0"/>
              <a:t>  sayfasına giriş yapılır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 2-</a:t>
            </a:r>
            <a:r>
              <a:rPr lang="tr-TR" dirty="0" smtClean="0">
                <a:ea typeface="Segoe UI Black" panose="020B0A02040204020203" pitchFamily="34" charset="0"/>
              </a:rPr>
              <a:t>Sayfanın sol tarafında ‘Marka’ kategorisine gelinir.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3-</a:t>
            </a:r>
            <a:r>
              <a:rPr lang="tr-TR" dirty="0" smtClean="0">
                <a:ea typeface="Segoe UI Black" panose="020B0A02040204020203" pitchFamily="34" charset="0"/>
              </a:rPr>
              <a:t>Sayfa aşağı </a:t>
            </a:r>
            <a:r>
              <a:rPr lang="tr-TR" dirty="0" err="1" smtClean="0">
                <a:ea typeface="Segoe UI Black" panose="020B0A02040204020203" pitchFamily="34" charset="0"/>
              </a:rPr>
              <a:t>scroll</a:t>
            </a:r>
            <a:r>
              <a:rPr lang="tr-TR" dirty="0" smtClean="0">
                <a:ea typeface="Segoe UI Black" panose="020B0A02040204020203" pitchFamily="34" charset="0"/>
              </a:rPr>
              <a:t> edilir.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 4-</a:t>
            </a:r>
            <a:r>
              <a:rPr lang="tr-TR" dirty="0" smtClean="0">
                <a:ea typeface="Segoe UI Black" panose="020B0A02040204020203" pitchFamily="34" charset="0"/>
              </a:rPr>
              <a:t>’Cocofina’ markasına tıklanır.</a:t>
            </a:r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Beklenen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Kullanıcı</a:t>
            </a:r>
            <a:r>
              <a:rPr lang="tr-TR" dirty="0" smtClean="0">
                <a:ea typeface="Segoe UI Black" panose="020B0A02040204020203" pitchFamily="34" charset="0"/>
              </a:rPr>
              <a:t> çıkan ürüne tıkladığında ürün bilgilerinin olduğu sayfaya yönlendirilmesi gerekir.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Gerçekleşen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Kullanıcı</a:t>
            </a:r>
            <a:r>
              <a:rPr lang="tr-TR" dirty="0" smtClean="0">
                <a:ea typeface="Segoe UI Black" panose="020B0A02040204020203" pitchFamily="34" charset="0"/>
              </a:rPr>
              <a:t> çıkan ürüne tıkladığında sayfa ‘Bitkisel Yağlar’ sayfasına geçiş yaptığı görülür.</a:t>
            </a:r>
          </a:p>
          <a:p>
            <a:r>
              <a:rPr lang="tr-TR" dirty="0" smtClean="0">
                <a:ea typeface="Segoe UI Black" panose="020B0A02040204020203" pitchFamily="34" charset="0"/>
                <a:hlinkClick r:id="rId3"/>
              </a:rPr>
              <a:t>https://prnt.sc/u75n9l</a:t>
            </a:r>
            <a:endParaRPr lang="tr-TR" dirty="0" smtClean="0">
              <a:ea typeface="Segoe UI Black" panose="020B0A02040204020203" pitchFamily="34" charset="0"/>
            </a:endParaRPr>
          </a:p>
          <a:p>
            <a:endParaRPr lang="tr-TR" dirty="0" smtClean="0">
              <a:ea typeface="Segoe UI Black" panose="020B0A02040204020203" pitchFamily="34" charset="0"/>
            </a:endParaRPr>
          </a:p>
          <a:p>
            <a:r>
              <a:rPr lang="tr-TR" dirty="0" smtClean="0">
                <a:ea typeface="Segoe UI Black" panose="020B0A02040204020203" pitchFamily="34" charset="0"/>
                <a:hlinkClick r:id="rId4"/>
              </a:rPr>
              <a:t>https://prnt.sc/u75tfm</a:t>
            </a:r>
            <a:endParaRPr lang="tr-TR" dirty="0" smtClean="0">
              <a:ea typeface="Segoe UI Black" panose="020B0A02040204020203" pitchFamily="34" charset="0"/>
            </a:endParaRPr>
          </a:p>
          <a:p>
            <a:endParaRPr lang="tr-TR" dirty="0" smtClean="0">
              <a:ea typeface="Segoe UI Black" panose="020B0A02040204020203" pitchFamily="34" charset="0"/>
            </a:endParaRPr>
          </a:p>
          <a:p>
            <a:endParaRPr lang="tr-TR" dirty="0" smtClean="0">
              <a:ea typeface="Segoe UI Black" panose="020B0A02040204020203" pitchFamily="34" charset="0"/>
            </a:endParaRPr>
          </a:p>
          <a:p>
            <a:endParaRPr lang="tr-TR" dirty="0" smtClean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1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27584" y="836712"/>
            <a:ext cx="74888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ea typeface="Segoe UI Black" panose="020B0A02040204020203" pitchFamily="34" charset="0"/>
              </a:rPr>
              <a:t>Hata </a:t>
            </a:r>
            <a:r>
              <a:rPr lang="tr-TR" b="1" dirty="0" err="1" smtClean="0">
                <a:ea typeface="Segoe UI Black" panose="020B0A02040204020203" pitchFamily="34" charset="0"/>
              </a:rPr>
              <a:t>Başlığı:</a:t>
            </a:r>
            <a:r>
              <a:rPr lang="tr-TR" dirty="0" err="1" smtClean="0">
                <a:ea typeface="Segoe UI Black" panose="020B0A02040204020203" pitchFamily="34" charset="0"/>
              </a:rPr>
              <a:t>Cilt</a:t>
            </a:r>
            <a:r>
              <a:rPr lang="tr-TR" dirty="0" smtClean="0">
                <a:ea typeface="Segoe UI Black" panose="020B0A02040204020203" pitchFamily="34" charset="0"/>
              </a:rPr>
              <a:t> bakımı sayfasında marka isminin içeriğinin yanlış olması</a:t>
            </a:r>
          </a:p>
          <a:p>
            <a:r>
              <a:rPr lang="tr-TR" b="1" dirty="0" err="1" smtClean="0">
                <a:ea typeface="Segoe UI Black" panose="020B0A02040204020203" pitchFamily="34" charset="0"/>
              </a:rPr>
              <a:t>Öncelik:</a:t>
            </a:r>
            <a:r>
              <a:rPr lang="tr-TR" dirty="0" err="1" smtClean="0">
                <a:ea typeface="Segoe UI Black" panose="020B0A02040204020203" pitchFamily="34" charset="0"/>
              </a:rPr>
              <a:t>Medium</a:t>
            </a:r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Adımlar:</a:t>
            </a:r>
          </a:p>
          <a:p>
            <a:r>
              <a:rPr lang="tr-T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1-</a:t>
            </a:r>
            <a:r>
              <a:rPr lang="tr-TR" dirty="0" smtClean="0">
                <a:hlinkClick r:id="rId2"/>
              </a:rPr>
              <a:t>https://www.watsons.com.tr/c/cilt-322?price=0.00-299.00</a:t>
            </a:r>
            <a:r>
              <a:rPr lang="tr-TR" dirty="0" smtClean="0"/>
              <a:t>  sayfasına giriş yapılır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 2-</a:t>
            </a:r>
            <a:r>
              <a:rPr lang="tr-TR" dirty="0" smtClean="0">
                <a:ea typeface="Segoe UI Black" panose="020B0A02040204020203" pitchFamily="34" charset="0"/>
              </a:rPr>
              <a:t>Sayfanın sol tarafında ‘Marka’ kategorisinin gelinir.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3-</a:t>
            </a:r>
            <a:r>
              <a:rPr lang="tr-TR" dirty="0" smtClean="0">
                <a:ea typeface="Segoe UI Black" panose="020B0A02040204020203" pitchFamily="34" charset="0"/>
              </a:rPr>
              <a:t>Sayfa aşağı </a:t>
            </a:r>
            <a:r>
              <a:rPr lang="tr-TR" dirty="0" err="1" smtClean="0">
                <a:ea typeface="Segoe UI Black" panose="020B0A02040204020203" pitchFamily="34" charset="0"/>
              </a:rPr>
              <a:t>scroll</a:t>
            </a:r>
            <a:r>
              <a:rPr lang="tr-TR" dirty="0" smtClean="0">
                <a:ea typeface="Segoe UI Black" panose="020B0A02040204020203" pitchFamily="34" charset="0"/>
              </a:rPr>
              <a:t> edilir.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 4-</a:t>
            </a:r>
            <a:r>
              <a:rPr lang="tr-TR" dirty="0" smtClean="0">
                <a:ea typeface="Segoe UI Black" panose="020B0A02040204020203" pitchFamily="34" charset="0"/>
              </a:rPr>
              <a:t>’Collagen </a:t>
            </a:r>
            <a:r>
              <a:rPr lang="tr-TR" dirty="0" err="1" smtClean="0">
                <a:ea typeface="Segoe UI Black" panose="020B0A02040204020203" pitchFamily="34" charset="0"/>
              </a:rPr>
              <a:t>By</a:t>
            </a:r>
            <a:r>
              <a:rPr lang="tr-TR" dirty="0" smtClean="0">
                <a:ea typeface="Segoe UI Black" panose="020B0A02040204020203" pitchFamily="34" charset="0"/>
              </a:rPr>
              <a:t> </a:t>
            </a:r>
            <a:r>
              <a:rPr lang="tr-TR" dirty="0" err="1" smtClean="0">
                <a:ea typeface="Segoe UI Black" panose="020B0A02040204020203" pitchFamily="34" charset="0"/>
              </a:rPr>
              <a:t>Watsons</a:t>
            </a:r>
            <a:r>
              <a:rPr lang="tr-TR" dirty="0" smtClean="0">
                <a:ea typeface="Segoe UI Black" panose="020B0A02040204020203" pitchFamily="34" charset="0"/>
              </a:rPr>
              <a:t>’ markasına tıklanır.</a:t>
            </a:r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Beklenen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Seçilen</a:t>
            </a:r>
            <a:r>
              <a:rPr lang="tr-TR" dirty="0" smtClean="0">
                <a:ea typeface="Segoe UI Black" panose="020B0A02040204020203" pitchFamily="34" charset="0"/>
              </a:rPr>
              <a:t> marka kategorilerinde tükenmiş olan bir ürüne tıklandığında ‘</a:t>
            </a:r>
            <a:r>
              <a:rPr lang="tr-TR" dirty="0" err="1" smtClean="0">
                <a:ea typeface="Segoe UI Black" panose="020B0A02040204020203" pitchFamily="34" charset="0"/>
              </a:rPr>
              <a:t>Stoğa</a:t>
            </a:r>
            <a:r>
              <a:rPr lang="tr-TR" dirty="0" smtClean="0">
                <a:ea typeface="Segoe UI Black" panose="020B0A02040204020203" pitchFamily="34" charset="0"/>
              </a:rPr>
              <a:t> Girince Haber Ver’ yazılı sayfaya yönlendirmesi beklenir.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Gerçekleşen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Seçilen</a:t>
            </a:r>
            <a:r>
              <a:rPr lang="tr-TR" dirty="0" smtClean="0">
                <a:ea typeface="Segoe UI Black" panose="020B0A02040204020203" pitchFamily="34" charset="0"/>
              </a:rPr>
              <a:t> marka kategorilerinde tükenmiş olan bir ürüne tıklandığında başka kategori sayfalarına yönlendirdiği görülür.</a:t>
            </a:r>
          </a:p>
          <a:p>
            <a:r>
              <a:rPr lang="tr-TR" dirty="0" smtClean="0">
                <a:hlinkClick r:id="rId3"/>
              </a:rPr>
              <a:t>https://prnt.sc/u75cuj</a:t>
            </a:r>
            <a:endParaRPr lang="tr-TR" dirty="0" smtClean="0"/>
          </a:p>
          <a:p>
            <a:r>
              <a:rPr lang="tr-TR" dirty="0" smtClean="0">
                <a:hlinkClick r:id="rId4"/>
              </a:rPr>
              <a:t>https://prnt.sc/u75dc4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89894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71600" y="908720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ea typeface="Segoe UI Black" panose="020B0A02040204020203" pitchFamily="34" charset="0"/>
              </a:rPr>
              <a:t>Hata </a:t>
            </a:r>
            <a:r>
              <a:rPr lang="tr-TR" b="1" dirty="0" err="1" smtClean="0">
                <a:ea typeface="Segoe UI Black" panose="020B0A02040204020203" pitchFamily="34" charset="0"/>
              </a:rPr>
              <a:t>Başlığı:</a:t>
            </a:r>
            <a:r>
              <a:rPr lang="tr-TR" dirty="0" err="1" smtClean="0">
                <a:ea typeface="Segoe UI Black" panose="020B0A02040204020203" pitchFamily="34" charset="0"/>
              </a:rPr>
              <a:t>Anasayfada</a:t>
            </a:r>
            <a:r>
              <a:rPr lang="tr-TR" dirty="0" smtClean="0">
                <a:ea typeface="Segoe UI Black" panose="020B0A02040204020203" pitchFamily="34" charset="0"/>
              </a:rPr>
              <a:t> bulunan kategorilerin yanlış hizalanması</a:t>
            </a:r>
          </a:p>
          <a:p>
            <a:r>
              <a:rPr lang="tr-TR" b="1" dirty="0" err="1" smtClean="0">
                <a:ea typeface="Segoe UI Black" panose="020B0A02040204020203" pitchFamily="34" charset="0"/>
              </a:rPr>
              <a:t>Öncelik:</a:t>
            </a:r>
            <a:r>
              <a:rPr lang="tr-TR" dirty="0" err="1" smtClean="0">
                <a:ea typeface="Segoe UI Black" panose="020B0A02040204020203" pitchFamily="34" charset="0"/>
              </a:rPr>
              <a:t>Medium</a:t>
            </a:r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Adımlar:</a:t>
            </a:r>
          </a:p>
          <a:p>
            <a:r>
              <a:rPr lang="tr-T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1-</a:t>
            </a:r>
            <a:r>
              <a:rPr lang="tr-TR" dirty="0" smtClean="0">
                <a:hlinkClick r:id="rId2"/>
              </a:rPr>
              <a:t>https://www.watsons.com.tr/c/cilt-322?price=0.00-299.00</a:t>
            </a:r>
            <a:r>
              <a:rPr lang="tr-TR" dirty="0" smtClean="0"/>
              <a:t>  sayfasına giriş yapılır.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2-</a:t>
            </a:r>
            <a:r>
              <a:rPr lang="tr-TR" dirty="0" smtClean="0">
                <a:ea typeface="Segoe UI Black" panose="020B0A02040204020203" pitchFamily="34" charset="0"/>
              </a:rPr>
              <a:t>Watsons logosunun altındaki kategoriler kısmına gelinir.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3-</a:t>
            </a:r>
            <a:r>
              <a:rPr lang="tr-TR" dirty="0" smtClean="0">
                <a:ea typeface="Segoe UI Black" panose="020B0A02040204020203" pitchFamily="34" charset="0"/>
              </a:rPr>
              <a:t>’Süpermarket’ kategorisinin üzerine </a:t>
            </a:r>
            <a:r>
              <a:rPr lang="tr-TR" dirty="0" err="1" smtClean="0">
                <a:ea typeface="Segoe UI Black" panose="020B0A02040204020203" pitchFamily="34" charset="0"/>
              </a:rPr>
              <a:t>hover</a:t>
            </a:r>
            <a:r>
              <a:rPr lang="tr-TR" dirty="0" smtClean="0">
                <a:ea typeface="Segoe UI Black" panose="020B0A02040204020203" pitchFamily="34" charset="0"/>
              </a:rPr>
              <a:t> edilir.</a:t>
            </a:r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Beklenen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Kullanıcı</a:t>
            </a:r>
            <a:r>
              <a:rPr lang="tr-TR" dirty="0" smtClean="0">
                <a:ea typeface="Segoe UI Black" panose="020B0A02040204020203" pitchFamily="34" charset="0"/>
              </a:rPr>
              <a:t> ‘Süpermarket’ kategorisinin üzerine geldiğinde yazıların kesik bir şekilde görünmemesi beklenir.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Gerçekleşen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‘Süpermarket</a:t>
            </a:r>
            <a:r>
              <a:rPr lang="tr-TR" dirty="0" smtClean="0">
                <a:ea typeface="Segoe UI Black" panose="020B0A02040204020203" pitchFamily="34" charset="0"/>
              </a:rPr>
              <a:t>’ kategorisinin üzerine gelindiğinde diğer kategori yazılarının bir kısmının kapandığı görülür.</a:t>
            </a:r>
          </a:p>
          <a:p>
            <a:r>
              <a:rPr lang="tr-TR" dirty="0" smtClean="0">
                <a:ea typeface="Segoe UI Black" panose="020B0A02040204020203" pitchFamily="34" charset="0"/>
                <a:hlinkClick r:id="rId3"/>
              </a:rPr>
              <a:t>https://prnt.sc/u74ucd</a:t>
            </a:r>
            <a:endParaRPr lang="tr-TR" dirty="0" smtClean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5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9592" y="908720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ea typeface="Segoe UI Black" panose="020B0A02040204020203" pitchFamily="34" charset="0"/>
              </a:rPr>
              <a:t>Hata </a:t>
            </a:r>
            <a:r>
              <a:rPr lang="tr-TR" b="1" dirty="0" err="1" smtClean="0">
                <a:ea typeface="Segoe UI Black" panose="020B0A02040204020203" pitchFamily="34" charset="0"/>
              </a:rPr>
              <a:t>Başlığı:</a:t>
            </a:r>
            <a:r>
              <a:rPr lang="tr-TR" dirty="0" err="1" smtClean="0">
                <a:ea typeface="Segoe UI Black" panose="020B0A02040204020203" pitchFamily="34" charset="0"/>
              </a:rPr>
              <a:t>Anasayfada</a:t>
            </a:r>
            <a:r>
              <a:rPr lang="tr-TR" dirty="0" smtClean="0">
                <a:ea typeface="Segoe UI Black" panose="020B0A02040204020203" pitchFamily="34" charset="0"/>
              </a:rPr>
              <a:t> bulunan global menü alanının yanlış hizalanması</a:t>
            </a:r>
          </a:p>
          <a:p>
            <a:r>
              <a:rPr lang="tr-TR" b="1" dirty="0" err="1" smtClean="0">
                <a:ea typeface="Segoe UI Black" panose="020B0A02040204020203" pitchFamily="34" charset="0"/>
              </a:rPr>
              <a:t>Öncelik:</a:t>
            </a:r>
            <a:r>
              <a:rPr lang="tr-TR" dirty="0" err="1" smtClean="0">
                <a:ea typeface="Segoe UI Black" panose="020B0A02040204020203" pitchFamily="34" charset="0"/>
              </a:rPr>
              <a:t>Medium</a:t>
            </a:r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Adımlar:</a:t>
            </a:r>
          </a:p>
          <a:p>
            <a:r>
              <a:rPr lang="tr-T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1-</a:t>
            </a:r>
            <a:r>
              <a:rPr lang="tr-TR" dirty="0" smtClean="0">
                <a:hlinkClick r:id="rId2"/>
              </a:rPr>
              <a:t>https://www.watsons.com.tr/c/cilt-322?price=0.00-299.00</a:t>
            </a:r>
            <a:r>
              <a:rPr lang="tr-TR" dirty="0" smtClean="0"/>
              <a:t>  sayfasına giriş yapılır.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2-</a:t>
            </a:r>
            <a:r>
              <a:rPr lang="tr-TR" dirty="0" smtClean="0">
                <a:ea typeface="Segoe UI Black" panose="020B0A02040204020203" pitchFamily="34" charset="0"/>
              </a:rPr>
              <a:t>Watsons logosunun altındaki kategoriler kısmına gelinir.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3-</a:t>
            </a:r>
            <a:r>
              <a:rPr lang="tr-TR" dirty="0" smtClean="0">
                <a:ea typeface="Segoe UI Black" panose="020B0A02040204020203" pitchFamily="34" charset="0"/>
              </a:rPr>
              <a:t>’Makyaj’ kategorisinin üzerine </a:t>
            </a:r>
            <a:r>
              <a:rPr lang="tr-TR" dirty="0" err="1" smtClean="0">
                <a:ea typeface="Segoe UI Black" panose="020B0A02040204020203" pitchFamily="34" charset="0"/>
              </a:rPr>
              <a:t>hover</a:t>
            </a:r>
            <a:r>
              <a:rPr lang="tr-TR" dirty="0" smtClean="0">
                <a:ea typeface="Segoe UI Black" panose="020B0A02040204020203" pitchFamily="34" charset="0"/>
              </a:rPr>
              <a:t> edilir.</a:t>
            </a:r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Beklenen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Kullanıcı</a:t>
            </a:r>
            <a:r>
              <a:rPr lang="tr-TR" dirty="0" smtClean="0">
                <a:ea typeface="Segoe UI Black" panose="020B0A02040204020203" pitchFamily="34" charset="0"/>
              </a:rPr>
              <a:t> ‘Makyaj’ kategorisinin üzerine geldiğinde yazıların kesik bir şekilde görünmemesi beklenir.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Gerçekleşen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‘Makyaj</a:t>
            </a:r>
            <a:r>
              <a:rPr lang="tr-TR" dirty="0" smtClean="0">
                <a:ea typeface="Segoe UI Black" panose="020B0A02040204020203" pitchFamily="34" charset="0"/>
              </a:rPr>
              <a:t>’ kategorisinin üzerine gelindiğinde diğer kategori yazılarının bir kısmının kapandığı görülür.</a:t>
            </a:r>
          </a:p>
          <a:p>
            <a:r>
              <a:rPr lang="tr-TR" dirty="0" smtClean="0">
                <a:ea typeface="Segoe UI Black" panose="020B0A02040204020203" pitchFamily="34" charset="0"/>
                <a:hlinkClick r:id="rId3"/>
              </a:rPr>
              <a:t>https://prnt.sc/u74vby</a:t>
            </a:r>
            <a:endParaRPr lang="tr-TR" dirty="0" smtClean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2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9592" y="980728"/>
            <a:ext cx="7416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ea typeface="Segoe UI Black" panose="020B0A02040204020203" pitchFamily="34" charset="0"/>
              </a:rPr>
              <a:t>Hata </a:t>
            </a:r>
            <a:r>
              <a:rPr lang="tr-TR" b="1" dirty="0" err="1" smtClean="0">
                <a:ea typeface="Segoe UI Black" panose="020B0A02040204020203" pitchFamily="34" charset="0"/>
              </a:rPr>
              <a:t>Başlığı:</a:t>
            </a:r>
            <a:r>
              <a:rPr lang="tr-TR" dirty="0" err="1" smtClean="0">
                <a:ea typeface="Segoe UI Black" panose="020B0A02040204020203" pitchFamily="34" charset="0"/>
              </a:rPr>
              <a:t>Cilt</a:t>
            </a:r>
            <a:r>
              <a:rPr lang="tr-TR" dirty="0" smtClean="0">
                <a:ea typeface="Segoe UI Black" panose="020B0A02040204020203" pitchFamily="34" charset="0"/>
              </a:rPr>
              <a:t> Bakımı sayfasında bulunan marka kategorilerinden aynı isimle 2 markanın  olması  </a:t>
            </a:r>
          </a:p>
          <a:p>
            <a:r>
              <a:rPr lang="tr-TR" b="1" dirty="0" err="1" smtClean="0">
                <a:ea typeface="Segoe UI Black" panose="020B0A02040204020203" pitchFamily="34" charset="0"/>
              </a:rPr>
              <a:t>Öncelik:</a:t>
            </a:r>
            <a:r>
              <a:rPr lang="tr-TR" dirty="0" err="1" smtClean="0">
                <a:ea typeface="Segoe UI Black" panose="020B0A02040204020203" pitchFamily="34" charset="0"/>
              </a:rPr>
              <a:t>Medium</a:t>
            </a:r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Adımlar:</a:t>
            </a:r>
          </a:p>
          <a:p>
            <a:r>
              <a:rPr lang="tr-T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1-</a:t>
            </a:r>
            <a:r>
              <a:rPr lang="tr-TR" dirty="0" smtClean="0">
                <a:hlinkClick r:id="rId2"/>
              </a:rPr>
              <a:t>https://www.watsons.com.tr/c/cilt-322?price=0.00-299.00</a:t>
            </a:r>
            <a:r>
              <a:rPr lang="tr-TR" dirty="0" smtClean="0"/>
              <a:t> sayfasına giriş yapılır.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2-</a:t>
            </a:r>
            <a:r>
              <a:rPr lang="tr-TR" dirty="0" smtClean="0">
                <a:ea typeface="Segoe UI Black" panose="020B0A02040204020203" pitchFamily="34" charset="0"/>
              </a:rPr>
              <a:t>Sayfanın sol tarafında ‘Marka’ yazısının altına gelinir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3-</a:t>
            </a:r>
            <a:r>
              <a:rPr lang="tr-TR" dirty="0" smtClean="0">
                <a:ea typeface="Segoe UI Black" panose="020B0A02040204020203" pitchFamily="34" charset="0"/>
              </a:rPr>
              <a:t>Marka isimleri aşağı </a:t>
            </a:r>
            <a:r>
              <a:rPr lang="tr-TR" dirty="0" err="1" smtClean="0">
                <a:ea typeface="Segoe UI Black" panose="020B0A02040204020203" pitchFamily="34" charset="0"/>
              </a:rPr>
              <a:t>scroll</a:t>
            </a:r>
            <a:r>
              <a:rPr lang="tr-TR" dirty="0" smtClean="0">
                <a:ea typeface="Segoe UI Black" panose="020B0A02040204020203" pitchFamily="34" charset="0"/>
              </a:rPr>
              <a:t> edilir.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4-</a:t>
            </a:r>
            <a:r>
              <a:rPr lang="tr-TR" dirty="0" smtClean="0">
                <a:ea typeface="Segoe UI Black" panose="020B0A02040204020203" pitchFamily="34" charset="0"/>
              </a:rPr>
              <a:t>’Jiinju’ markasına bakılır.</a:t>
            </a: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Beklenen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Adımlar</a:t>
            </a:r>
            <a:r>
              <a:rPr lang="tr-TR" dirty="0" smtClean="0">
                <a:ea typeface="Segoe UI Black" panose="020B0A02040204020203" pitchFamily="34" charset="0"/>
              </a:rPr>
              <a:t> yapıldıktan sonra marka isimlerinin tekrarlanmadan yazılmış olması beklenir.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Gerçekleşen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Marka</a:t>
            </a:r>
            <a:r>
              <a:rPr lang="tr-TR" dirty="0" smtClean="0">
                <a:ea typeface="Segoe UI Black" panose="020B0A02040204020203" pitchFamily="34" charset="0"/>
              </a:rPr>
              <a:t> isminin (</a:t>
            </a:r>
            <a:r>
              <a:rPr lang="tr-TR" dirty="0" err="1" smtClean="0">
                <a:ea typeface="Segoe UI Black" panose="020B0A02040204020203" pitchFamily="34" charset="0"/>
              </a:rPr>
              <a:t>Jiinju</a:t>
            </a:r>
            <a:r>
              <a:rPr lang="tr-TR" dirty="0" smtClean="0">
                <a:ea typeface="Segoe UI Black" panose="020B0A02040204020203" pitchFamily="34" charset="0"/>
              </a:rPr>
              <a:t>) 2 tane aynı olduğu görülür</a:t>
            </a:r>
          </a:p>
          <a:p>
            <a:r>
              <a:rPr lang="tr-TR" dirty="0" smtClean="0">
                <a:ea typeface="Segoe UI Black" panose="020B0A02040204020203" pitchFamily="34" charset="0"/>
                <a:hlinkClick r:id="rId3"/>
              </a:rPr>
              <a:t>https://prnt.sc/u74gas</a:t>
            </a:r>
            <a:endParaRPr lang="tr-TR" dirty="0" smtClean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8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48467" y="916686"/>
            <a:ext cx="7200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ea typeface="Segoe UI Black" panose="020B0A02040204020203" pitchFamily="34" charset="0"/>
              </a:rPr>
              <a:t>Hata Başlığı:</a:t>
            </a:r>
            <a:r>
              <a:rPr lang="tr-TR" dirty="0" smtClean="0">
                <a:ea typeface="Segoe UI Black" panose="020B0A02040204020203" pitchFamily="34" charset="0"/>
              </a:rPr>
              <a:t>4’lü ürün listelenmesinde sayfa geçişlerinde varsayılan (3’lü) gösterime geçmesi</a:t>
            </a:r>
          </a:p>
          <a:p>
            <a:r>
              <a:rPr lang="tr-TR" b="1" dirty="0" err="1" smtClean="0">
                <a:ea typeface="Segoe UI Black" panose="020B0A02040204020203" pitchFamily="34" charset="0"/>
              </a:rPr>
              <a:t>Öncelik:</a:t>
            </a:r>
            <a:r>
              <a:rPr lang="tr-TR" dirty="0" err="1" smtClean="0">
                <a:ea typeface="Segoe UI Black" panose="020B0A02040204020203" pitchFamily="34" charset="0"/>
              </a:rPr>
              <a:t>Medium</a:t>
            </a:r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Adımlar:</a:t>
            </a:r>
          </a:p>
          <a:p>
            <a:r>
              <a:rPr lang="tr-T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1-</a:t>
            </a:r>
            <a:r>
              <a:rPr lang="tr-TR" dirty="0" smtClean="0">
                <a:hlinkClick r:id="rId2"/>
              </a:rPr>
              <a:t>https://www.watsons.com.tr/c/cilt-322?price=0.00-299.00</a:t>
            </a:r>
            <a:r>
              <a:rPr lang="tr-TR" dirty="0" smtClean="0"/>
              <a:t> sayfasına giriş yapılır.</a:t>
            </a:r>
          </a:p>
          <a:p>
            <a:r>
              <a:rPr lang="tr-TR" b="1" dirty="0" smtClean="0"/>
              <a:t> 2-</a:t>
            </a:r>
            <a:r>
              <a:rPr lang="tr-TR" dirty="0" smtClean="0"/>
              <a:t>Ürün listelemenin üzerinde </a:t>
            </a:r>
            <a:r>
              <a:rPr lang="tr-TR" dirty="0" err="1" smtClean="0"/>
              <a:t>yeralan</a:t>
            </a:r>
            <a:r>
              <a:rPr lang="tr-TR" dirty="0" smtClean="0"/>
              <a:t> ürün filtreleme satırında 2. buton olan 4 </a:t>
            </a:r>
            <a:r>
              <a:rPr lang="tr-TR" dirty="0" err="1" smtClean="0"/>
              <a:t>lü</a:t>
            </a:r>
            <a:r>
              <a:rPr lang="tr-TR" dirty="0" smtClean="0"/>
              <a:t> listeleme alanına bakılır</a:t>
            </a:r>
            <a:endParaRPr lang="tr-TR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 3-</a:t>
            </a:r>
            <a:r>
              <a:rPr lang="tr-TR" dirty="0" smtClean="0">
                <a:ea typeface="Segoe UI Black" panose="020B0A02040204020203" pitchFamily="34" charset="0"/>
              </a:rPr>
              <a:t>Sayfa aşağıya </a:t>
            </a:r>
            <a:r>
              <a:rPr lang="tr-TR" dirty="0" err="1" smtClean="0">
                <a:ea typeface="Segoe UI Black" panose="020B0A02040204020203" pitchFamily="34" charset="0"/>
              </a:rPr>
              <a:t>scroll</a:t>
            </a:r>
            <a:r>
              <a:rPr lang="tr-TR" dirty="0" smtClean="0">
                <a:ea typeface="Segoe UI Black" panose="020B0A02040204020203" pitchFamily="34" charset="0"/>
              </a:rPr>
              <a:t> edilerek önceki- sonraki sayfaya geçilir.</a:t>
            </a:r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Beklenen Sonuç:</a:t>
            </a:r>
            <a:r>
              <a:rPr lang="tr-TR" dirty="0" smtClean="0">
                <a:ea typeface="Segoe UI Black" panose="020B0A02040204020203" pitchFamily="34" charset="0"/>
              </a:rPr>
              <a:t>4’lü ürün listelenmesi </a:t>
            </a:r>
            <a:r>
              <a:rPr lang="tr-TR" dirty="0" err="1" smtClean="0">
                <a:ea typeface="Segoe UI Black" panose="020B0A02040204020203" pitchFamily="34" charset="0"/>
              </a:rPr>
              <a:t>yapıldığında,sayfa</a:t>
            </a:r>
            <a:r>
              <a:rPr lang="tr-TR" dirty="0" smtClean="0">
                <a:ea typeface="Segoe UI Black" panose="020B0A02040204020203" pitchFamily="34" charset="0"/>
              </a:rPr>
              <a:t> geçişinde ürün listelenmesinin aynı kalması beklenir.</a:t>
            </a:r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Gerçekleşen Sonuç:</a:t>
            </a:r>
            <a:r>
              <a:rPr lang="tr-TR" dirty="0" smtClean="0">
                <a:ea typeface="Segoe UI Black" panose="020B0A02040204020203" pitchFamily="34" charset="0"/>
              </a:rPr>
              <a:t>4’lü ürün listelenmesinde sayfa geçişlerinde varsayılan (3’lü) gösterime geçtiği görülür.</a:t>
            </a:r>
          </a:p>
          <a:p>
            <a:r>
              <a:rPr lang="tr-TR" dirty="0" smtClean="0">
                <a:ea typeface="Segoe UI Black" panose="020B0A02040204020203" pitchFamily="34" charset="0"/>
                <a:hlinkClick r:id="rId3"/>
              </a:rPr>
              <a:t>https://prnt.sc/u73vmu</a:t>
            </a:r>
            <a:endParaRPr lang="tr-TR" dirty="0" smtClean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4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9592" y="1124744"/>
            <a:ext cx="7272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ea typeface="Segoe UI Black" panose="020B0A02040204020203" pitchFamily="34" charset="0"/>
              </a:rPr>
              <a:t>Hata </a:t>
            </a:r>
            <a:r>
              <a:rPr lang="tr-TR" b="1" dirty="0" err="1" smtClean="0">
                <a:ea typeface="Segoe UI Black" panose="020B0A02040204020203" pitchFamily="34" charset="0"/>
              </a:rPr>
              <a:t>Başlığı:</a:t>
            </a:r>
            <a:r>
              <a:rPr lang="tr-TR" dirty="0" err="1" smtClean="0">
                <a:ea typeface="Segoe UI Black" panose="020B0A02040204020203" pitchFamily="34" charset="0"/>
              </a:rPr>
              <a:t>Dermo</a:t>
            </a:r>
            <a:r>
              <a:rPr lang="tr-TR" dirty="0" smtClean="0">
                <a:ea typeface="Segoe UI Black" panose="020B0A02040204020203" pitchFamily="34" charset="0"/>
              </a:rPr>
              <a:t> Cilt Ürünleri alanında  yazım hatası</a:t>
            </a:r>
          </a:p>
          <a:p>
            <a:r>
              <a:rPr lang="tr-TR" b="1" dirty="0" err="1" smtClean="0">
                <a:ea typeface="Segoe UI Black" panose="020B0A02040204020203" pitchFamily="34" charset="0"/>
              </a:rPr>
              <a:t>Öncelik:</a:t>
            </a:r>
            <a:r>
              <a:rPr lang="tr-TR" dirty="0" err="1" smtClean="0">
                <a:ea typeface="Segoe UI Black" panose="020B0A02040204020203" pitchFamily="34" charset="0"/>
              </a:rPr>
              <a:t>Low</a:t>
            </a:r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Adımlar:</a:t>
            </a:r>
          </a:p>
          <a:p>
            <a:r>
              <a:rPr lang="tr-T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tr-TR" b="1" dirty="0" smtClean="0">
                <a:ea typeface="Segoe UI Black" panose="020B0A02040204020203" pitchFamily="34" charset="0"/>
              </a:rPr>
              <a:t>1-</a:t>
            </a:r>
            <a:r>
              <a:rPr lang="tr-TR" dirty="0" smtClean="0">
                <a:hlinkClick r:id="rId2"/>
              </a:rPr>
              <a:t>https://www.watsons.com.tr/c/cilt-322?price=0.00-299.00</a:t>
            </a:r>
            <a:r>
              <a:rPr lang="tr-TR" dirty="0" smtClean="0"/>
              <a:t> sayfasına girilir.</a:t>
            </a:r>
          </a:p>
          <a:p>
            <a:r>
              <a:rPr lang="tr-TR" dirty="0" smtClean="0"/>
              <a:t>  </a:t>
            </a:r>
            <a:r>
              <a:rPr lang="tr-TR" b="1" dirty="0" smtClean="0"/>
              <a:t>2-</a:t>
            </a:r>
            <a:r>
              <a:rPr lang="tr-TR" dirty="0" smtClean="0">
                <a:ea typeface="Segoe UI Black" panose="020B0A02040204020203" pitchFamily="34" charset="0"/>
              </a:rPr>
              <a:t> 2-Sol üst alanda </a:t>
            </a:r>
            <a:r>
              <a:rPr lang="tr-TR" dirty="0" err="1" smtClean="0">
                <a:ea typeface="Segoe UI Black" panose="020B0A02040204020203" pitchFamily="34" charset="0"/>
              </a:rPr>
              <a:t>bulunan’Dermo</a:t>
            </a:r>
            <a:r>
              <a:rPr lang="tr-TR" dirty="0" smtClean="0">
                <a:ea typeface="Segoe UI Black" panose="020B0A02040204020203" pitchFamily="34" charset="0"/>
              </a:rPr>
              <a:t> Cilt Ürünleri’ alanına bakılır.</a:t>
            </a:r>
          </a:p>
          <a:p>
            <a:endParaRPr lang="tr-TR" dirty="0" smtClean="0">
              <a:ea typeface="Segoe UI Black" panose="020B0A02040204020203" pitchFamily="34" charset="0"/>
            </a:endParaRPr>
          </a:p>
          <a:p>
            <a:endParaRPr lang="tr-TR" b="1" dirty="0" smtClean="0">
              <a:ea typeface="Segoe UI Black" panose="020B0A02040204020203" pitchFamily="34" charset="0"/>
            </a:endParaRPr>
          </a:p>
          <a:p>
            <a:r>
              <a:rPr lang="tr-TR" b="1" dirty="0" smtClean="0">
                <a:ea typeface="Segoe UI Black" panose="020B0A02040204020203" pitchFamily="34" charset="0"/>
              </a:rPr>
              <a:t>Beklenen Sonuç:’</a:t>
            </a:r>
            <a:r>
              <a:rPr lang="tr-TR" dirty="0" err="1" smtClean="0">
                <a:ea typeface="Segoe UI Black" panose="020B0A02040204020203" pitchFamily="34" charset="0"/>
              </a:rPr>
              <a:t>Dermo</a:t>
            </a:r>
            <a:r>
              <a:rPr lang="tr-TR" b="1" dirty="0" smtClean="0">
                <a:ea typeface="Segoe UI Black" panose="020B0A02040204020203" pitchFamily="34" charset="0"/>
              </a:rPr>
              <a:t> </a:t>
            </a:r>
            <a:r>
              <a:rPr lang="tr-TR" dirty="0" smtClean="0">
                <a:ea typeface="Segoe UI Black" panose="020B0A02040204020203" pitchFamily="34" charset="0"/>
              </a:rPr>
              <a:t>Cilt Ürünleri’ alanına bakıldığında kategori isimlendirilmesinin 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‘El ve </a:t>
            </a:r>
            <a:r>
              <a:rPr lang="tr-TR" dirty="0" err="1" smtClean="0">
                <a:ea typeface="Segoe UI Black" panose="020B0A02040204020203" pitchFamily="34" charset="0"/>
              </a:rPr>
              <a:t>Vücüt</a:t>
            </a:r>
            <a:r>
              <a:rPr lang="tr-TR" dirty="0" smtClean="0">
                <a:ea typeface="Segoe UI Black" panose="020B0A02040204020203" pitchFamily="34" charset="0"/>
              </a:rPr>
              <a:t>’ kategorisinin düzeltilmesi beklenir.</a:t>
            </a:r>
          </a:p>
          <a:p>
            <a:r>
              <a:rPr lang="tr-TR" b="1" dirty="0" smtClean="0">
                <a:ea typeface="Segoe UI Black" panose="020B0A02040204020203" pitchFamily="34" charset="0"/>
              </a:rPr>
              <a:t>Gerçekleşen </a:t>
            </a:r>
            <a:r>
              <a:rPr lang="tr-TR" b="1" dirty="0" err="1" smtClean="0">
                <a:ea typeface="Segoe UI Black" panose="020B0A02040204020203" pitchFamily="34" charset="0"/>
              </a:rPr>
              <a:t>Sonuç:</a:t>
            </a:r>
            <a:r>
              <a:rPr lang="tr-TR" dirty="0" err="1" smtClean="0">
                <a:ea typeface="Segoe UI Black" panose="020B0A02040204020203" pitchFamily="34" charset="0"/>
              </a:rPr>
              <a:t>Dermo</a:t>
            </a:r>
            <a:r>
              <a:rPr lang="tr-TR" dirty="0" smtClean="0">
                <a:ea typeface="Segoe UI Black" panose="020B0A02040204020203" pitchFamily="34" charset="0"/>
              </a:rPr>
              <a:t> Cilt ürünlerine bakıldığında ‘El ve </a:t>
            </a:r>
            <a:r>
              <a:rPr lang="tr-TR" dirty="0" err="1" smtClean="0">
                <a:ea typeface="Segoe UI Black" panose="020B0A02040204020203" pitchFamily="34" charset="0"/>
              </a:rPr>
              <a:t>Vücüt</a:t>
            </a:r>
            <a:r>
              <a:rPr lang="tr-TR" dirty="0" smtClean="0">
                <a:ea typeface="Segoe UI Black" panose="020B0A02040204020203" pitchFamily="34" charset="0"/>
              </a:rPr>
              <a:t> şeklinde yazıldığı </a:t>
            </a:r>
          </a:p>
          <a:p>
            <a:r>
              <a:rPr lang="tr-TR" dirty="0" smtClean="0">
                <a:ea typeface="Segoe UI Black" panose="020B0A02040204020203" pitchFamily="34" charset="0"/>
              </a:rPr>
              <a:t>görülür.</a:t>
            </a:r>
          </a:p>
          <a:p>
            <a:r>
              <a:rPr lang="tr-TR" dirty="0" smtClean="0">
                <a:ea typeface="Segoe UI Black" panose="020B0A02040204020203" pitchFamily="34" charset="0"/>
                <a:hlinkClick r:id="rId3"/>
              </a:rPr>
              <a:t>https://prnt.sc/u72oc3</a:t>
            </a:r>
            <a:endParaRPr lang="tr-TR" dirty="0" smtClean="0"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7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574</Words>
  <Application>Microsoft Office PowerPoint</Application>
  <PresentationFormat>Ekran Gösterisi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INVEON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INVEON</dc:title>
  <dc:creator>Windows Kullanıcısı</dc:creator>
  <cp:lastModifiedBy>Windows Kullanıcısı</cp:lastModifiedBy>
  <cp:revision>2</cp:revision>
  <dcterms:created xsi:type="dcterms:W3CDTF">2020-08-28T11:16:42Z</dcterms:created>
  <dcterms:modified xsi:type="dcterms:W3CDTF">2020-08-28T11:29:42Z</dcterms:modified>
</cp:coreProperties>
</file>