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9" r:id="rId2"/>
  </p:sldMasterIdLst>
  <p:notesMasterIdLst>
    <p:notesMasterId r:id="rId17"/>
  </p:notesMasterIdLst>
  <p:sldIdLst>
    <p:sldId id="256" r:id="rId3"/>
    <p:sldId id="264" r:id="rId4"/>
    <p:sldId id="265" r:id="rId5"/>
    <p:sldId id="266" r:id="rId6"/>
    <p:sldId id="267" r:id="rId7"/>
    <p:sldId id="259" r:id="rId8"/>
    <p:sldId id="258" r:id="rId9"/>
    <p:sldId id="269" r:id="rId10"/>
    <p:sldId id="270" r:id="rId11"/>
    <p:sldId id="260" r:id="rId12"/>
    <p:sldId id="263" r:id="rId13"/>
    <p:sldId id="268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6600CC"/>
    <a:srgbClr val="66FF3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E0E1F-961B-4E43-B8B3-314A04E3268F}" type="datetimeFigureOut">
              <a:rPr kumimoji="1" lang="ja-JP" altLang="en-US" smtClean="0"/>
              <a:t>2019/8/17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DEBF9-CC2F-4AD9-BF84-693ECFDC62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256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DEBF9-CC2F-4AD9-BF84-693ECFDC629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211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DEBF9-CC2F-4AD9-BF84-693ECFDC629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680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DEBF9-CC2F-4AD9-BF84-693ECFDC629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036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6D7F-D9DE-44B0-8A49-4A86C74642C7}" type="datetime1">
              <a:rPr kumimoji="1" lang="ja-JP" altLang="en-US" smtClean="0"/>
              <a:t>2019/8/17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88B76F2-72CF-4150-BB7E-D25AF3CBC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9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E0C3-C3FE-416F-8E59-2708893B7C60}" type="datetime1">
              <a:rPr kumimoji="1" lang="ja-JP" altLang="en-US" smtClean="0"/>
              <a:t>2019/8/17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8B76F2-72CF-4150-BB7E-D25AF3CBC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65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6DE-C5B1-4C9D-9CE2-55D8769662E1}" type="datetime1">
              <a:rPr kumimoji="1" lang="ja-JP" altLang="en-US" smtClean="0"/>
              <a:t>2019/8/17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8B76F2-72CF-4150-BB7E-D25AF3CBC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2213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A997-AC51-492E-B6BF-94CFE27F1F31}" type="datetime1">
              <a:rPr kumimoji="1" lang="ja-JP" altLang="en-US" smtClean="0"/>
              <a:t>2019/8/17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8B76F2-72CF-4150-BB7E-D25AF3CBC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924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07FE-B5EF-41E3-98AA-586351E02B30}" type="datetime1">
              <a:rPr kumimoji="1" lang="ja-JP" altLang="en-US" smtClean="0"/>
              <a:t>2019/8/17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8B76F2-72CF-4150-BB7E-D25AF3CBC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1361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8FB1-AF88-4330-A4D8-46409976249D}" type="datetime1">
              <a:rPr kumimoji="1" lang="ja-JP" altLang="en-US" smtClean="0"/>
              <a:t>2019/8/17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8B76F2-72CF-4150-BB7E-D25AF3CBC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220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CAFC-6D25-4FBD-A3EA-03EF44127F47}" type="datetime1">
              <a:rPr kumimoji="1" lang="ja-JP" altLang="en-US" smtClean="0"/>
              <a:t>2019/8/17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6F2-72CF-4150-BB7E-D25AF3CBC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4554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2BC8-0B40-4E0A-AE28-201FE95A266D}" type="datetime1">
              <a:rPr kumimoji="1" lang="ja-JP" altLang="en-US" smtClean="0"/>
              <a:t>2019/8/17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6F2-72CF-4150-BB7E-D25AF3CBC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559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1872EE-6466-4D3D-A9C7-1C9512A98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E3D641-DA27-491E-9A16-57A43963A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EFCE8E-E3C7-428D-A26A-736798E7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7E7E-F245-4CE1-96EF-F61FC02CB606}" type="datetime1">
              <a:rPr kumimoji="1" lang="ja-JP" altLang="en-US" smtClean="0"/>
              <a:t>2019/8/17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6985BA-D11E-4637-82F9-E107B3E0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DC19DA-0D3D-41C2-81EB-E535682F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6F2-72CF-4150-BB7E-D25AF3CBC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781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243D91-B096-421E-B1E0-0E38927E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6B68FE-5E8B-40F5-9668-937F7E424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E9C568-1910-455C-BA32-3E45BA59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179D-CBD1-46D2-BE73-519197D97FC5}" type="datetime1">
              <a:rPr kumimoji="1" lang="ja-JP" altLang="en-US" smtClean="0"/>
              <a:t>2019/8/17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64E18F-A0C5-4933-9743-D5C3E4459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1529AD-DEAC-4818-B913-5702E11F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6F2-72CF-4150-BB7E-D25AF3CBC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4677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924245-D08D-4789-AEBE-AC15B707B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5FD6B3-5FC0-45B0-AE6A-4FE892494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1DB064-6B73-4B8F-A289-5A406224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3662-9FCB-4EE9-8418-9D2752441A2D}" type="datetime1">
              <a:rPr kumimoji="1" lang="ja-JP" altLang="en-US" smtClean="0"/>
              <a:t>2019/8/17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E9E56D-BEBE-40E8-B348-D4554708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F2DBC2-7435-4926-8D75-550A4964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6F2-72CF-4150-BB7E-D25AF3CBC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49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70FA-16DF-4010-A6B6-69B034AAD570}" type="datetime1">
              <a:rPr kumimoji="1" lang="ja-JP" altLang="en-US" smtClean="0"/>
              <a:t>2019/8/17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6F2-72CF-4150-BB7E-D25AF3CBC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5109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CEA8FE-1B2B-4B1F-9EA7-37EF739E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77AE23-E690-48D0-AFA5-9EC16E2D9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9AA7D9-591A-44ED-8BFB-D32237BB1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25724B-BAD6-42B8-982E-327B76AB2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36A5-6748-49E6-9765-FF818EE51FAB}" type="datetime1">
              <a:rPr kumimoji="1" lang="ja-JP" altLang="en-US" smtClean="0"/>
              <a:t>2019/8/17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41089C-9DCE-410A-A7F3-61C3FCB4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CAF277-B9AB-4722-AE34-7614CFEC2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6F2-72CF-4150-BB7E-D25AF3CBC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213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753EE2-2F38-43E1-BB09-9597E584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CA9A20-3592-4F7F-B30F-C9E9EFCE0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441DE0-040C-47A3-AAFB-F9A7F52C4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42D2F4E-A916-4775-8E58-5019F4267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875433-69AE-40FD-9971-8BC380F25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F39EAFB-C016-42D2-9916-FEABC5A6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1EBD-4584-4EA6-A3D6-CA6A7D3AAFF6}" type="datetime1">
              <a:rPr kumimoji="1" lang="ja-JP" altLang="en-US" smtClean="0"/>
              <a:t>2019/8/17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35EE48D-A2AC-4B72-9D4A-E8FD32C1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3838F7A-0826-4DA6-B2E2-CE863C25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6F2-72CF-4150-BB7E-D25AF3CBC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737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C59F2C-8EE8-4256-8439-3A81DF642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B609D27-D01F-4670-87DB-5435F84A3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87D8-595B-4E2A-B57A-7D32F0670085}" type="datetime1">
              <a:rPr kumimoji="1" lang="ja-JP" altLang="en-US" smtClean="0"/>
              <a:t>2019/8/17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0FB695-4E36-47E7-9D72-631E11B63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C415A1-18C5-481B-A542-975EB8CD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6F2-72CF-4150-BB7E-D25AF3CBC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2202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79E0EA9-A26E-4C24-838D-7C989A503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0481-3709-4750-9305-4169AA21CAAB}" type="datetime1">
              <a:rPr kumimoji="1" lang="ja-JP" altLang="en-US" smtClean="0"/>
              <a:t>2019/8/17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3AC485-E9D9-40F7-8556-105AC53E0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280483-F69A-4ECC-914E-23FE69D4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6F2-72CF-4150-BB7E-D25AF3CBC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9879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B5D632-DB18-46EA-B6CF-FA31FBC1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5E5677-7F72-44AC-B9C8-15EBD0DBC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EFEC21-A53B-4DE3-9D70-76EC7AFB1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F4ECEC-A36E-4BF1-8C28-38177DB8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9DD3-08BD-4534-9990-53BE5C74DB87}" type="datetime1">
              <a:rPr kumimoji="1" lang="ja-JP" altLang="en-US" smtClean="0"/>
              <a:t>2019/8/17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14BD9D-0B7B-4078-9F96-0735DDE9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BE215C-AE37-4709-B7EA-8B38A88A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6F2-72CF-4150-BB7E-D25AF3CBC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7095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7007E9-4A5A-4349-898A-A57A9DD1F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7E533D8-025C-40A3-83D4-CB64E0F7F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DAD05D-8606-4C2D-9439-22278F199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920347-4775-4182-86CB-4831F5D61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7867-E2B7-4914-8C8B-A4C5B34F11EC}" type="datetime1">
              <a:rPr kumimoji="1" lang="ja-JP" altLang="en-US" smtClean="0"/>
              <a:t>2019/8/17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FC464D-3FB7-41D2-BEFC-B59EC9B8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A3EF9E-0778-4E0F-BA52-80E34C912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6F2-72CF-4150-BB7E-D25AF3CBC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7838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EDA2B7-B7E4-4826-9A6D-52497A48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4A5F4A-47F6-4786-831C-9AB6AE54F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174991-6DBC-4137-9E92-EF1A7E957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DF0D-D75F-4907-B6EB-2ADC66E0745B}" type="datetime1">
              <a:rPr kumimoji="1" lang="ja-JP" altLang="en-US" smtClean="0"/>
              <a:t>2019/8/17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ECDFB5-813C-4632-987E-FB151FDE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86AFB6-350E-4521-BF8C-074A9EC0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6F2-72CF-4150-BB7E-D25AF3CBC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93480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57B46FD-4368-4A5E-86DB-871881A80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8FEC45-0F62-4B7C-A074-FFF97D20A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8B120C-E04A-42EB-9DB7-CA0C2C5F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B81B-C3BB-4CAE-96B0-B5314F919805}" type="datetime1">
              <a:rPr kumimoji="1" lang="ja-JP" altLang="en-US" smtClean="0"/>
              <a:t>2019/8/17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C3AD53-FC6D-4AA3-9F8C-62B00294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0CC4A3-CC60-4B66-ADDF-835D81B1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6F2-72CF-4150-BB7E-D25AF3CBC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6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F0DE-FF68-4013-80F2-F44BBAA08B48}" type="datetime1">
              <a:rPr kumimoji="1" lang="ja-JP" altLang="en-US" smtClean="0"/>
              <a:t>2019/8/17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8B76F2-72CF-4150-BB7E-D25AF3CBC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13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B67F-33B8-4AA8-B166-396D717DC0CB}" type="datetime1">
              <a:rPr kumimoji="1" lang="ja-JP" altLang="en-US" smtClean="0"/>
              <a:t>2019/8/17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8B76F2-72CF-4150-BB7E-D25AF3CBC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920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D9A-8EA7-403B-9E85-06A5051F7A2B}" type="datetime1">
              <a:rPr kumimoji="1" lang="ja-JP" altLang="en-US" smtClean="0"/>
              <a:t>2019/8/17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8B76F2-72CF-4150-BB7E-D25AF3CBC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28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6FB8-444C-4645-80E7-BFD342FDB860}" type="datetime1">
              <a:rPr kumimoji="1" lang="ja-JP" altLang="en-US" smtClean="0"/>
              <a:t>2019/8/17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6F2-72CF-4150-BB7E-D25AF3CBC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02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9ED0-16D9-4BD6-B079-23C458E40CD0}" type="datetime1">
              <a:rPr kumimoji="1" lang="ja-JP" altLang="en-US" smtClean="0"/>
              <a:t>2019/8/17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6F2-72CF-4150-BB7E-D25AF3CBC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06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C6D8-B8A0-4896-AF09-EFBD85687B0B}" type="datetime1">
              <a:rPr kumimoji="1" lang="ja-JP" altLang="en-US" smtClean="0"/>
              <a:t>2019/8/17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6F2-72CF-4150-BB7E-D25AF3CBC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47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27E1-7F3D-4CBF-87E6-E33359950524}" type="datetime1">
              <a:rPr kumimoji="1" lang="ja-JP" altLang="en-US" smtClean="0"/>
              <a:t>2019/8/17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8B76F2-72CF-4150-BB7E-D25AF3CBC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11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45AE0-82B9-4AB1-8F1A-F25C30777B04}" type="datetime1">
              <a:rPr kumimoji="1" lang="ja-JP" altLang="en-US" smtClean="0"/>
              <a:t>2019/8/17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88B76F2-72CF-4150-BB7E-D25AF3CBC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28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FF9B71A-D229-459F-8823-57418F31A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7E661F-4C9B-4E7E-B619-E4F80B715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DB8E5E-F175-4B2A-9529-39853524D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799A5-41A7-4EEB-88EE-174C4CE4D5F7}" type="datetime1">
              <a:rPr kumimoji="1" lang="ja-JP" altLang="en-US" smtClean="0"/>
              <a:t>2019/8/17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376DF1-17A5-4DB8-915A-B4AF0B5A4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E4E105-866C-4B91-A5A4-37070E3A2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B76F2-72CF-4150-BB7E-D25AF3CBC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87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5Zfide_l6PCRlNAIJNjr4MJUzfyrOtwz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4I_UuF57ccIO6NNq2xFO1Jn9Ef8mpg_G/view?usp=sha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rive.google.com/drive/folders/1ssWeqijfCe6Ju83cjmvqZ30TMAECK1HW?usp=shar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1CE8C1-C614-4B07-81A9-48B0D4CE3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8800" dirty="0"/>
              <a:t>第三回</a:t>
            </a:r>
            <a:r>
              <a:rPr kumimoji="1" lang="en-US" altLang="ja-JP" sz="8800" dirty="0"/>
              <a:t>OC</a:t>
            </a:r>
            <a:r>
              <a:rPr kumimoji="1" lang="ja-JP" altLang="en-US" sz="8800" dirty="0"/>
              <a:t>機材関連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D3706EF-912F-41E2-BD47-ADB57480FD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2019.08.17 </a:t>
            </a:r>
            <a:r>
              <a:rPr lang="ja-JP" altLang="en-US" sz="2800" dirty="0"/>
              <a:t>機材班長より</a:t>
            </a:r>
            <a:endParaRPr kumimoji="1" lang="ja-JP" altLang="en-US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95DE0B-639A-467D-98E5-88C87EAE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6F2-72CF-4150-BB7E-D25AF3CBC6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873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5FD933-1C50-4DCF-A309-FE18CBE7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筐体パネル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BDB5DF-EB29-43EA-8A3C-EB23E5216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0528"/>
            <a:ext cx="8915400" cy="2219418"/>
          </a:xfrm>
        </p:spPr>
        <p:txBody>
          <a:bodyPr>
            <a:normAutofit/>
          </a:bodyPr>
          <a:lstStyle/>
          <a:p>
            <a:r>
              <a:rPr kumimoji="1" lang="ja-JP" altLang="en-US" sz="2000" dirty="0"/>
              <a:t>パネルのデザインを</a:t>
            </a:r>
            <a:r>
              <a:rPr lang="en-US" altLang="ja-JP" sz="2000" dirty="0">
                <a:solidFill>
                  <a:srgbClr val="FF0000"/>
                </a:solidFill>
              </a:rPr>
              <a:t>8</a:t>
            </a:r>
            <a:r>
              <a:rPr lang="ja-JP" altLang="en-US" sz="2000" dirty="0">
                <a:solidFill>
                  <a:srgbClr val="FF0000"/>
                </a:solidFill>
              </a:rPr>
              <a:t>月</a:t>
            </a:r>
            <a:r>
              <a:rPr lang="en-US" altLang="ja-JP" sz="2000" dirty="0">
                <a:solidFill>
                  <a:srgbClr val="FF0000"/>
                </a:solidFill>
              </a:rPr>
              <a:t>25</a:t>
            </a:r>
            <a:r>
              <a:rPr lang="ja-JP" altLang="en-US" sz="2000" dirty="0">
                <a:solidFill>
                  <a:srgbClr val="FF0000"/>
                </a:solidFill>
              </a:rPr>
              <a:t>日（日）</a:t>
            </a:r>
            <a:r>
              <a:rPr lang="ja-JP" altLang="en-US" sz="2000" dirty="0"/>
              <a:t>で決める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参考としてパネルのサイズは</a:t>
            </a:r>
            <a:r>
              <a:rPr lang="en-US" altLang="ja-JP" sz="2000" dirty="0">
                <a:solidFill>
                  <a:srgbClr val="FF0000"/>
                </a:solidFill>
              </a:rPr>
              <a:t>580×1100(mm)</a:t>
            </a:r>
          </a:p>
          <a:p>
            <a:endParaRPr lang="en-US" altLang="ja-JP" sz="2000" dirty="0"/>
          </a:p>
          <a:p>
            <a:r>
              <a:rPr lang="ja-JP" altLang="en-US" sz="2000" dirty="0"/>
              <a:t>図面も参考して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387C029-D00D-4F4C-A4FF-4D8575C92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73" y="3666478"/>
            <a:ext cx="1554059" cy="2761694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A8BA033-BB9D-4027-AB0C-A748DAE2A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327" y="3666478"/>
            <a:ext cx="2069779" cy="276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6B375EB-E6B0-4FFC-99E8-5F6E95E92BD9}"/>
              </a:ext>
            </a:extLst>
          </p:cNvPr>
          <p:cNvSpPr txBox="1"/>
          <p:nvPr/>
        </p:nvSpPr>
        <p:spPr>
          <a:xfrm>
            <a:off x="3164302" y="4600092"/>
            <a:ext cx="7457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/>
              <a:t>+</a:t>
            </a:r>
            <a:endParaRPr kumimoji="1" lang="ja-JP" altLang="en-US" sz="6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1E421EF-1C2D-43D8-A070-24625C6477ED}"/>
              </a:ext>
            </a:extLst>
          </p:cNvPr>
          <p:cNvSpPr txBox="1"/>
          <p:nvPr/>
        </p:nvSpPr>
        <p:spPr>
          <a:xfrm>
            <a:off x="6867770" y="4600092"/>
            <a:ext cx="7457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/>
              <a:t>=</a:t>
            </a:r>
            <a:endParaRPr kumimoji="1" lang="ja-JP" altLang="en-US" sz="66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97836BE-6FD8-4344-8C0E-E16EC8356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748" y="3666478"/>
            <a:ext cx="2069779" cy="276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楕円 9">
            <a:extLst>
              <a:ext uri="{FF2B5EF4-FFF2-40B4-BE49-F238E27FC236}">
                <a16:creationId xmlns:a16="http://schemas.microsoft.com/office/drawing/2014/main" id="{4D744620-CFD6-4D7F-9DBD-503F8313FF50}"/>
              </a:ext>
            </a:extLst>
          </p:cNvPr>
          <p:cNvSpPr/>
          <p:nvPr/>
        </p:nvSpPr>
        <p:spPr>
          <a:xfrm>
            <a:off x="506622" y="3703227"/>
            <a:ext cx="2377628" cy="2377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CC4DA0A-608D-4BA8-BBD9-AAAD0B48FBE3}"/>
              </a:ext>
            </a:extLst>
          </p:cNvPr>
          <p:cNvSpPr txBox="1"/>
          <p:nvPr/>
        </p:nvSpPr>
        <p:spPr>
          <a:xfrm>
            <a:off x="2445668" y="36664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これを作る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F9C5B0-8033-470E-A6E1-4025EF2F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6F2-72CF-4150-BB7E-D25AF3CBC66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638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5FD933-1C50-4DCF-A309-FE18CBE7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筐体パネル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BDB5DF-EB29-43EA-8A3C-EB23E5216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6367509" cy="4038600"/>
          </a:xfrm>
        </p:spPr>
        <p:txBody>
          <a:bodyPr/>
          <a:lstStyle/>
          <a:p>
            <a:r>
              <a:rPr lang="ja-JP" altLang="en-US" dirty="0"/>
              <a:t>二台用タブレット筐体のパネルは、はみ出さないようにする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877E16-2674-498D-A5DC-C637A35A0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032" y="3429000"/>
            <a:ext cx="3412352" cy="299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4737E2D-06B8-4219-B82E-D44AF80D1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308" y="1965960"/>
            <a:ext cx="3438988" cy="458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A5F8B97-B33D-4D42-8F90-D95C0ED2A524}"/>
              </a:ext>
            </a:extLst>
          </p:cNvPr>
          <p:cNvCxnSpPr>
            <a:cxnSpLocks/>
          </p:cNvCxnSpPr>
          <p:nvPr/>
        </p:nvCxnSpPr>
        <p:spPr>
          <a:xfrm flipV="1">
            <a:off x="8084359" y="1171852"/>
            <a:ext cx="0" cy="15790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4466739-5215-48E5-80FD-5DFA0DB9AFE9}"/>
              </a:ext>
            </a:extLst>
          </p:cNvPr>
          <p:cNvCxnSpPr>
            <a:cxnSpLocks/>
          </p:cNvCxnSpPr>
          <p:nvPr/>
        </p:nvCxnSpPr>
        <p:spPr>
          <a:xfrm flipV="1">
            <a:off x="11018520" y="1267871"/>
            <a:ext cx="0" cy="15790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3075CFE-E82F-49DD-A56F-5921AFAACE74}"/>
              </a:ext>
            </a:extLst>
          </p:cNvPr>
          <p:cNvSpPr txBox="1"/>
          <p:nvPr/>
        </p:nvSpPr>
        <p:spPr>
          <a:xfrm>
            <a:off x="8181267" y="1014908"/>
            <a:ext cx="304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はみ出している部分を消す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DDE119E-A3F7-48E8-B62F-9FB7BE6C11C5}"/>
              </a:ext>
            </a:extLst>
          </p:cNvPr>
          <p:cNvSpPr txBox="1"/>
          <p:nvPr/>
        </p:nvSpPr>
        <p:spPr>
          <a:xfrm>
            <a:off x="1880032" y="3013948"/>
            <a:ext cx="449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はみ出したら喧嘩になっちゃう！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EA17A0-80D4-4C4B-B51C-461A4E40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6F2-72CF-4150-BB7E-D25AF3CBC66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997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5FD933-1C50-4DCF-A309-FE18CBE7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筐体パネル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BDB5DF-EB29-43EA-8A3C-EB23E5216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594" y="2268217"/>
            <a:ext cx="4132146" cy="3739570"/>
          </a:xfrm>
        </p:spPr>
        <p:txBody>
          <a:bodyPr>
            <a:normAutofit/>
          </a:bodyPr>
          <a:lstStyle/>
          <a:p>
            <a:r>
              <a:rPr lang="ja-JP" altLang="en-US" dirty="0"/>
              <a:t>スピーカーの関係で、パネルにも穴をあける必要があるが、使うスピーカーが決まってないため、具体的な寸法が分らない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右の図は参考としてのパネル図面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3E47879-5D6A-4AA9-96DC-B326BB002F6C}"/>
              </a:ext>
            </a:extLst>
          </p:cNvPr>
          <p:cNvSpPr/>
          <p:nvPr/>
        </p:nvSpPr>
        <p:spPr>
          <a:xfrm>
            <a:off x="7921342" y="165332"/>
            <a:ext cx="3522433" cy="591030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6E6F062-062A-4A8A-990E-FE772D1ECB60}"/>
              </a:ext>
            </a:extLst>
          </p:cNvPr>
          <p:cNvSpPr/>
          <p:nvPr/>
        </p:nvSpPr>
        <p:spPr>
          <a:xfrm>
            <a:off x="8169871" y="2625043"/>
            <a:ext cx="3016829" cy="19461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636F1A1-2966-4BD0-89DE-D79B4AE25B6B}"/>
              </a:ext>
            </a:extLst>
          </p:cNvPr>
          <p:cNvSpPr/>
          <p:nvPr/>
        </p:nvSpPr>
        <p:spPr>
          <a:xfrm>
            <a:off x="10526822" y="4788804"/>
            <a:ext cx="464545" cy="10552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61CC58B-CBF7-4F52-894B-3F2A3772C048}"/>
              </a:ext>
            </a:extLst>
          </p:cNvPr>
          <p:cNvSpPr/>
          <p:nvPr/>
        </p:nvSpPr>
        <p:spPr>
          <a:xfrm>
            <a:off x="8318527" y="4801043"/>
            <a:ext cx="464545" cy="10552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432F33D-0AF1-48C0-AA6F-5A623B2BC2F9}"/>
              </a:ext>
            </a:extLst>
          </p:cNvPr>
          <p:cNvCxnSpPr/>
          <p:nvPr/>
        </p:nvCxnSpPr>
        <p:spPr>
          <a:xfrm>
            <a:off x="8271435" y="2627309"/>
            <a:ext cx="3739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44F6709-BA60-4076-829C-A85BC4E31E2F}"/>
              </a:ext>
            </a:extLst>
          </p:cNvPr>
          <p:cNvCxnSpPr>
            <a:cxnSpLocks/>
          </p:cNvCxnSpPr>
          <p:nvPr/>
        </p:nvCxnSpPr>
        <p:spPr>
          <a:xfrm>
            <a:off x="8435032" y="2627309"/>
            <a:ext cx="0" cy="5591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4D40DC6-EDAC-4752-A4D1-4F58A6CE630E}"/>
              </a:ext>
            </a:extLst>
          </p:cNvPr>
          <p:cNvCxnSpPr>
            <a:cxnSpLocks/>
          </p:cNvCxnSpPr>
          <p:nvPr/>
        </p:nvCxnSpPr>
        <p:spPr>
          <a:xfrm>
            <a:off x="8271435" y="4571230"/>
            <a:ext cx="3739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84BF3CD-45C4-404C-8F1A-E7FD81F6C175}"/>
              </a:ext>
            </a:extLst>
          </p:cNvPr>
          <p:cNvCxnSpPr>
            <a:cxnSpLocks/>
          </p:cNvCxnSpPr>
          <p:nvPr/>
        </p:nvCxnSpPr>
        <p:spPr>
          <a:xfrm>
            <a:off x="8435032" y="3839574"/>
            <a:ext cx="0" cy="7316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D718651-40AC-40F7-9935-FCE732F8FD9D}"/>
              </a:ext>
            </a:extLst>
          </p:cNvPr>
          <p:cNvSpPr txBox="1"/>
          <p:nvPr/>
        </p:nvSpPr>
        <p:spPr>
          <a:xfrm>
            <a:off x="8169871" y="3233779"/>
            <a:ext cx="902261" cy="585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270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67D256A4-AB58-435C-82C6-D1D443EBB422}"/>
              </a:ext>
            </a:extLst>
          </p:cNvPr>
          <p:cNvCxnSpPr>
            <a:cxnSpLocks/>
          </p:cNvCxnSpPr>
          <p:nvPr/>
        </p:nvCxnSpPr>
        <p:spPr>
          <a:xfrm>
            <a:off x="8752084" y="4801043"/>
            <a:ext cx="3739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EE25F00-8101-45C5-98E1-2C2BD1AA96A3}"/>
              </a:ext>
            </a:extLst>
          </p:cNvPr>
          <p:cNvCxnSpPr>
            <a:cxnSpLocks/>
          </p:cNvCxnSpPr>
          <p:nvPr/>
        </p:nvCxnSpPr>
        <p:spPr>
          <a:xfrm>
            <a:off x="8915680" y="4801043"/>
            <a:ext cx="0" cy="3084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FE7CF7D-6343-4F95-9FA3-13A2234C5259}"/>
              </a:ext>
            </a:extLst>
          </p:cNvPr>
          <p:cNvCxnSpPr>
            <a:cxnSpLocks/>
          </p:cNvCxnSpPr>
          <p:nvPr/>
        </p:nvCxnSpPr>
        <p:spPr>
          <a:xfrm>
            <a:off x="8761384" y="5855172"/>
            <a:ext cx="3739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CAF2BA2-6DE6-4D15-82B7-3AE7773FC805}"/>
              </a:ext>
            </a:extLst>
          </p:cNvPr>
          <p:cNvCxnSpPr>
            <a:cxnSpLocks/>
          </p:cNvCxnSpPr>
          <p:nvPr/>
        </p:nvCxnSpPr>
        <p:spPr>
          <a:xfrm>
            <a:off x="8924980" y="5559615"/>
            <a:ext cx="0" cy="2955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F2F8EC2-0EF5-4E87-8CF2-DE673333E788}"/>
              </a:ext>
            </a:extLst>
          </p:cNvPr>
          <p:cNvSpPr txBox="1"/>
          <p:nvPr/>
        </p:nvSpPr>
        <p:spPr>
          <a:xfrm>
            <a:off x="8638934" y="5036059"/>
            <a:ext cx="902261" cy="585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200</a:t>
            </a:r>
            <a:endParaRPr kumimoji="1" lang="ja-JP" altLang="en-US" dirty="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94414EF-EFA6-4F41-976F-F36703C46CC5}"/>
              </a:ext>
            </a:extLst>
          </p:cNvPr>
          <p:cNvCxnSpPr>
            <a:cxnSpLocks/>
          </p:cNvCxnSpPr>
          <p:nvPr/>
        </p:nvCxnSpPr>
        <p:spPr>
          <a:xfrm>
            <a:off x="8374800" y="5855172"/>
            <a:ext cx="0" cy="2204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5D4F718-F7BE-4152-9368-B4D6A497DCEA}"/>
              </a:ext>
            </a:extLst>
          </p:cNvPr>
          <p:cNvSpPr txBox="1"/>
          <p:nvPr/>
        </p:nvSpPr>
        <p:spPr>
          <a:xfrm>
            <a:off x="7953797" y="5780836"/>
            <a:ext cx="541559" cy="414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65</a:t>
            </a:r>
            <a:endParaRPr kumimoji="1" lang="ja-JP" altLang="en-US" sz="11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C06E37B-2AD7-454F-96D3-8F052F4DDA78}"/>
              </a:ext>
            </a:extLst>
          </p:cNvPr>
          <p:cNvCxnSpPr/>
          <p:nvPr/>
        </p:nvCxnSpPr>
        <p:spPr>
          <a:xfrm>
            <a:off x="7921339" y="6007787"/>
            <a:ext cx="0" cy="4635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734678A-A34C-4BDC-BE8F-05CF8F8D9F4F}"/>
              </a:ext>
            </a:extLst>
          </p:cNvPr>
          <p:cNvCxnSpPr>
            <a:cxnSpLocks/>
          </p:cNvCxnSpPr>
          <p:nvPr/>
        </p:nvCxnSpPr>
        <p:spPr>
          <a:xfrm flipH="1">
            <a:off x="7921342" y="6233349"/>
            <a:ext cx="13223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B9C8CCB4-4EE4-4B9F-B20C-C7E0000C1729}"/>
              </a:ext>
            </a:extLst>
          </p:cNvPr>
          <p:cNvCxnSpPr/>
          <p:nvPr/>
        </p:nvCxnSpPr>
        <p:spPr>
          <a:xfrm>
            <a:off x="11443770" y="6007787"/>
            <a:ext cx="0" cy="4635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D42466C-EEC8-4568-93D8-4AA76BF4CA6D}"/>
              </a:ext>
            </a:extLst>
          </p:cNvPr>
          <p:cNvCxnSpPr>
            <a:cxnSpLocks/>
          </p:cNvCxnSpPr>
          <p:nvPr/>
        </p:nvCxnSpPr>
        <p:spPr>
          <a:xfrm flipH="1">
            <a:off x="10186242" y="6233349"/>
            <a:ext cx="12575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95E188B-606F-48A4-9F05-5969257F9AC8}"/>
              </a:ext>
            </a:extLst>
          </p:cNvPr>
          <p:cNvSpPr txBox="1"/>
          <p:nvPr/>
        </p:nvSpPr>
        <p:spPr>
          <a:xfrm>
            <a:off x="9461615" y="6107418"/>
            <a:ext cx="902261" cy="585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580</a:t>
            </a:r>
            <a:endParaRPr kumimoji="1" lang="ja-JP" altLang="en-US" dirty="0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41C7A2FF-D8A8-4322-A7CD-DFBC1D125746}"/>
              </a:ext>
            </a:extLst>
          </p:cNvPr>
          <p:cNvCxnSpPr/>
          <p:nvPr/>
        </p:nvCxnSpPr>
        <p:spPr>
          <a:xfrm>
            <a:off x="11180477" y="4107712"/>
            <a:ext cx="0" cy="4635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CCDD6542-D265-4FC3-B2FB-466769E60810}"/>
              </a:ext>
            </a:extLst>
          </p:cNvPr>
          <p:cNvCxnSpPr/>
          <p:nvPr/>
        </p:nvCxnSpPr>
        <p:spPr>
          <a:xfrm>
            <a:off x="8169871" y="4107710"/>
            <a:ext cx="0" cy="4635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79B56EE-BC2D-40DB-9DE7-D25D2002C1BC}"/>
              </a:ext>
            </a:extLst>
          </p:cNvPr>
          <p:cNvCxnSpPr>
            <a:cxnSpLocks/>
          </p:cNvCxnSpPr>
          <p:nvPr/>
        </p:nvCxnSpPr>
        <p:spPr>
          <a:xfrm flipH="1">
            <a:off x="8169874" y="4339468"/>
            <a:ext cx="12426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7501EF8-5B61-4D7B-A1A1-151142A057A7}"/>
              </a:ext>
            </a:extLst>
          </p:cNvPr>
          <p:cNvCxnSpPr>
            <a:cxnSpLocks/>
          </p:cNvCxnSpPr>
          <p:nvPr/>
        </p:nvCxnSpPr>
        <p:spPr>
          <a:xfrm flipH="1">
            <a:off x="10031500" y="4339468"/>
            <a:ext cx="114897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A8EB5EE-F5EF-45DB-BA46-807E8F848545}"/>
              </a:ext>
            </a:extLst>
          </p:cNvPr>
          <p:cNvSpPr txBox="1"/>
          <p:nvPr/>
        </p:nvSpPr>
        <p:spPr>
          <a:xfrm>
            <a:off x="9244051" y="4039692"/>
            <a:ext cx="902261" cy="585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470</a:t>
            </a:r>
            <a:endParaRPr kumimoji="1" lang="ja-JP" altLang="en-US" dirty="0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5D999C2-61BB-499F-B569-221E07AF3F35}"/>
              </a:ext>
            </a:extLst>
          </p:cNvPr>
          <p:cNvCxnSpPr>
            <a:cxnSpLocks/>
          </p:cNvCxnSpPr>
          <p:nvPr/>
        </p:nvCxnSpPr>
        <p:spPr>
          <a:xfrm>
            <a:off x="11423483" y="5559615"/>
            <a:ext cx="0" cy="293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DAEF491-F84C-4588-B0B2-8ACBF4E055C1}"/>
              </a:ext>
            </a:extLst>
          </p:cNvPr>
          <p:cNvCxnSpPr>
            <a:cxnSpLocks/>
          </p:cNvCxnSpPr>
          <p:nvPr/>
        </p:nvCxnSpPr>
        <p:spPr>
          <a:xfrm>
            <a:off x="10991367" y="5559615"/>
            <a:ext cx="0" cy="2488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CB396C9F-4022-4D15-8AAC-115C28F759E7}"/>
              </a:ext>
            </a:extLst>
          </p:cNvPr>
          <p:cNvCxnSpPr>
            <a:cxnSpLocks/>
          </p:cNvCxnSpPr>
          <p:nvPr/>
        </p:nvCxnSpPr>
        <p:spPr>
          <a:xfrm flipH="1">
            <a:off x="10991369" y="5689139"/>
            <a:ext cx="4524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1DEBC1E-1E7B-46D0-9C83-4A08345B5153}"/>
              </a:ext>
            </a:extLst>
          </p:cNvPr>
          <p:cNvSpPr txBox="1"/>
          <p:nvPr/>
        </p:nvSpPr>
        <p:spPr>
          <a:xfrm>
            <a:off x="10874411" y="5403253"/>
            <a:ext cx="666028" cy="414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100</a:t>
            </a:r>
            <a:endParaRPr kumimoji="1" lang="ja-JP" altLang="en-US" sz="1100" dirty="0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B0E9CEE7-A2DA-44B8-9D31-27B7B7A36877}"/>
              </a:ext>
            </a:extLst>
          </p:cNvPr>
          <p:cNvCxnSpPr>
            <a:cxnSpLocks/>
          </p:cNvCxnSpPr>
          <p:nvPr/>
        </p:nvCxnSpPr>
        <p:spPr>
          <a:xfrm flipH="1">
            <a:off x="11180477" y="2625043"/>
            <a:ext cx="2632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05E6519-8710-4CBF-BCDE-C6E05F480E11}"/>
              </a:ext>
            </a:extLst>
          </p:cNvPr>
          <p:cNvSpPr txBox="1"/>
          <p:nvPr/>
        </p:nvSpPr>
        <p:spPr>
          <a:xfrm>
            <a:off x="11019505" y="2319787"/>
            <a:ext cx="541559" cy="414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55</a:t>
            </a:r>
            <a:endParaRPr kumimoji="1" lang="ja-JP" altLang="en-US" sz="1100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A6E7C77-6A76-4B55-865B-345BA9288757}"/>
              </a:ext>
            </a:extLst>
          </p:cNvPr>
          <p:cNvCxnSpPr>
            <a:cxnSpLocks/>
          </p:cNvCxnSpPr>
          <p:nvPr/>
        </p:nvCxnSpPr>
        <p:spPr>
          <a:xfrm>
            <a:off x="8769394" y="4874749"/>
            <a:ext cx="0" cy="293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40941E1C-F959-453C-A3C9-62580F04F1A4}"/>
              </a:ext>
            </a:extLst>
          </p:cNvPr>
          <p:cNvCxnSpPr>
            <a:cxnSpLocks/>
          </p:cNvCxnSpPr>
          <p:nvPr/>
        </p:nvCxnSpPr>
        <p:spPr>
          <a:xfrm>
            <a:off x="8337278" y="4874749"/>
            <a:ext cx="0" cy="2488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76289522-E0F6-4422-B9D3-4AAABB0CDDF8}"/>
              </a:ext>
            </a:extLst>
          </p:cNvPr>
          <p:cNvCxnSpPr>
            <a:cxnSpLocks/>
          </p:cNvCxnSpPr>
          <p:nvPr/>
        </p:nvCxnSpPr>
        <p:spPr>
          <a:xfrm flipH="1">
            <a:off x="8337280" y="5004273"/>
            <a:ext cx="4524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D67A8BE-F596-4CBE-B6B5-9EEF01ABD3E6}"/>
              </a:ext>
            </a:extLst>
          </p:cNvPr>
          <p:cNvSpPr txBox="1"/>
          <p:nvPr/>
        </p:nvSpPr>
        <p:spPr>
          <a:xfrm>
            <a:off x="8210705" y="4927666"/>
            <a:ext cx="666028" cy="414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100</a:t>
            </a:r>
            <a:endParaRPr kumimoji="1" lang="ja-JP" altLang="en-US" sz="1100" dirty="0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386E60BB-8F11-4D78-ACCD-DD9E8BA9F8B9}"/>
              </a:ext>
            </a:extLst>
          </p:cNvPr>
          <p:cNvCxnSpPr>
            <a:cxnSpLocks/>
          </p:cNvCxnSpPr>
          <p:nvPr/>
        </p:nvCxnSpPr>
        <p:spPr>
          <a:xfrm>
            <a:off x="7509435" y="165332"/>
            <a:ext cx="3739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0E85570A-FAD8-4824-8CC7-3D6E8ADDD37D}"/>
              </a:ext>
            </a:extLst>
          </p:cNvPr>
          <p:cNvCxnSpPr>
            <a:cxnSpLocks/>
          </p:cNvCxnSpPr>
          <p:nvPr/>
        </p:nvCxnSpPr>
        <p:spPr>
          <a:xfrm>
            <a:off x="7673032" y="165332"/>
            <a:ext cx="0" cy="24597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7B47625-4F8E-4426-9EB9-7107C9066BCA}"/>
              </a:ext>
            </a:extLst>
          </p:cNvPr>
          <p:cNvCxnSpPr>
            <a:cxnSpLocks/>
          </p:cNvCxnSpPr>
          <p:nvPr/>
        </p:nvCxnSpPr>
        <p:spPr>
          <a:xfrm>
            <a:off x="7549215" y="6054967"/>
            <a:ext cx="3739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D13BECF3-F909-43F1-8F2E-070D79B4FAC4}"/>
              </a:ext>
            </a:extLst>
          </p:cNvPr>
          <p:cNvCxnSpPr>
            <a:cxnSpLocks/>
          </p:cNvCxnSpPr>
          <p:nvPr/>
        </p:nvCxnSpPr>
        <p:spPr>
          <a:xfrm>
            <a:off x="7712812" y="3684104"/>
            <a:ext cx="0" cy="23708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EC6EBB5-5857-49C7-8F5C-D24669E80F29}"/>
              </a:ext>
            </a:extLst>
          </p:cNvPr>
          <p:cNvSpPr txBox="1"/>
          <p:nvPr/>
        </p:nvSpPr>
        <p:spPr>
          <a:xfrm>
            <a:off x="7266403" y="300174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1100</a:t>
            </a:r>
            <a:endParaRPr kumimoji="1" lang="ja-JP" altLang="en-US" dirty="0"/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E919EC75-7D6D-43A7-9528-8FBBE3D5F528}"/>
              </a:ext>
            </a:extLst>
          </p:cNvPr>
          <p:cNvCxnSpPr>
            <a:cxnSpLocks/>
          </p:cNvCxnSpPr>
          <p:nvPr/>
        </p:nvCxnSpPr>
        <p:spPr>
          <a:xfrm>
            <a:off x="7297077" y="2795161"/>
            <a:ext cx="1013691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6BC3A0F-D85A-42DB-A683-162EA0C8D83D}"/>
              </a:ext>
            </a:extLst>
          </p:cNvPr>
          <p:cNvSpPr txBox="1"/>
          <p:nvPr/>
        </p:nvSpPr>
        <p:spPr>
          <a:xfrm>
            <a:off x="5572266" y="2544682"/>
            <a:ext cx="1915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モニター画面を見せるための穴</a:t>
            </a:r>
            <a:endParaRPr lang="en-US" altLang="ja-JP" dirty="0"/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86B6DEEF-1BF6-42B4-AD27-D27717DF1A46}"/>
              </a:ext>
            </a:extLst>
          </p:cNvPr>
          <p:cNvCxnSpPr>
            <a:cxnSpLocks/>
          </p:cNvCxnSpPr>
          <p:nvPr/>
        </p:nvCxnSpPr>
        <p:spPr>
          <a:xfrm>
            <a:off x="7508132" y="5424034"/>
            <a:ext cx="1060349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86EA17E-81F2-42C1-865A-2C04A42BFD25}"/>
              </a:ext>
            </a:extLst>
          </p:cNvPr>
          <p:cNvSpPr txBox="1"/>
          <p:nvPr/>
        </p:nvSpPr>
        <p:spPr>
          <a:xfrm>
            <a:off x="5778598" y="5162172"/>
            <a:ext cx="191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スピーカーの穴</a:t>
            </a:r>
            <a:endParaRPr lang="en-US" altLang="ja-JP" dirty="0"/>
          </a:p>
        </p:txBody>
      </p:sp>
      <p:sp>
        <p:nvSpPr>
          <p:cNvPr id="62" name="スライド番号プレースホルダー 61">
            <a:extLst>
              <a:ext uri="{FF2B5EF4-FFF2-40B4-BE49-F238E27FC236}">
                <a16:creationId xmlns:a16="http://schemas.microsoft.com/office/drawing/2014/main" id="{340A2B99-D2B9-419B-92BF-DA02EBFB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6F2-72CF-4150-BB7E-D25AF3CBC66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541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DEE183-4F19-42A4-A2C7-742F8847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筐体ポスター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E951116-EBCA-475A-99D6-DC73A03EB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453" y="3609580"/>
            <a:ext cx="4774741" cy="2686841"/>
          </a:xfr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6C4D0AB-09CD-40BC-BD44-C13A50355831}"/>
              </a:ext>
            </a:extLst>
          </p:cNvPr>
          <p:cNvSpPr txBox="1"/>
          <p:nvPr/>
        </p:nvSpPr>
        <p:spPr>
          <a:xfrm>
            <a:off x="2428830" y="2738077"/>
            <a:ext cx="417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これを作る！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863B0BA5-9869-414C-8CFD-04BE8445B503}"/>
              </a:ext>
            </a:extLst>
          </p:cNvPr>
          <p:cNvSpPr txBox="1">
            <a:spLocks/>
          </p:cNvSpPr>
          <p:nvPr/>
        </p:nvSpPr>
        <p:spPr>
          <a:xfrm>
            <a:off x="1639512" y="142214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/>
              <a:t>筐体に入れるポスターを作る、</a:t>
            </a:r>
            <a:r>
              <a:rPr lang="en-US" altLang="ja-JP" sz="2000" dirty="0">
                <a:solidFill>
                  <a:srgbClr val="FF0000"/>
                </a:solidFill>
              </a:rPr>
              <a:t>8</a:t>
            </a:r>
            <a:r>
              <a:rPr lang="ja-JP" altLang="en-US" sz="2000" dirty="0">
                <a:solidFill>
                  <a:srgbClr val="FF0000"/>
                </a:solidFill>
              </a:rPr>
              <a:t>月</a:t>
            </a:r>
            <a:r>
              <a:rPr lang="en-US" altLang="ja-JP" sz="2000" dirty="0">
                <a:solidFill>
                  <a:srgbClr val="FF0000"/>
                </a:solidFill>
              </a:rPr>
              <a:t>25</a:t>
            </a:r>
            <a:r>
              <a:rPr lang="ja-JP" altLang="en-US" sz="2000" dirty="0">
                <a:solidFill>
                  <a:srgbClr val="FF0000"/>
                </a:solidFill>
              </a:rPr>
              <a:t>日（日）</a:t>
            </a:r>
            <a:r>
              <a:rPr lang="ja-JP" altLang="en-US" sz="2000" dirty="0"/>
              <a:t>までデザインを決める</a:t>
            </a:r>
            <a:endParaRPr lang="en-US" altLang="ja-JP" sz="2000" dirty="0"/>
          </a:p>
          <a:p>
            <a:r>
              <a:rPr lang="ja-JP" altLang="en-US" sz="2000" dirty="0"/>
              <a:t>筐体に入れるポスターのサイズは</a:t>
            </a:r>
            <a:r>
              <a:rPr lang="en-US" altLang="ja-JP" sz="2000" dirty="0"/>
              <a:t>B1(1030×728)</a:t>
            </a:r>
            <a:r>
              <a:rPr lang="ja-JP" altLang="en-US" sz="2000" dirty="0"/>
              <a:t>が、</a:t>
            </a:r>
            <a:r>
              <a:rPr lang="en-US" altLang="ja-JP" sz="2000" dirty="0"/>
              <a:t>2</a:t>
            </a:r>
            <a:r>
              <a:rPr lang="ja-JP" altLang="en-US" sz="2000" dirty="0"/>
              <a:t>チームが使うので、</a:t>
            </a:r>
            <a:r>
              <a:rPr lang="en-US" altLang="ja-JP" sz="2000" dirty="0"/>
              <a:t>B2(515×728)</a:t>
            </a:r>
            <a:r>
              <a:rPr lang="ja-JP" altLang="en-US" sz="2000" dirty="0"/>
              <a:t>サイズで描いてください</a:t>
            </a:r>
            <a:endParaRPr lang="ja-JP" altLang="en-US" sz="2000" dirty="0">
              <a:solidFill>
                <a:srgbClr val="FF0000"/>
              </a:solidFill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F0F1CDD4-5D87-4113-9827-C548220D4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94" y="3197672"/>
            <a:ext cx="2590219" cy="3454323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9F5A1C2-DB43-426E-B36E-4EFF9CEDFA4F}"/>
              </a:ext>
            </a:extLst>
          </p:cNvPr>
          <p:cNvCxnSpPr>
            <a:cxnSpLocks/>
          </p:cNvCxnSpPr>
          <p:nvPr/>
        </p:nvCxnSpPr>
        <p:spPr>
          <a:xfrm>
            <a:off x="3086647" y="3107409"/>
            <a:ext cx="0" cy="1817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矢印: 右 12">
            <a:extLst>
              <a:ext uri="{FF2B5EF4-FFF2-40B4-BE49-F238E27FC236}">
                <a16:creationId xmlns:a16="http://schemas.microsoft.com/office/drawing/2014/main" id="{15E8E5A4-0412-4747-9586-E3AB3920B412}"/>
              </a:ext>
            </a:extLst>
          </p:cNvPr>
          <p:cNvSpPr/>
          <p:nvPr/>
        </p:nvSpPr>
        <p:spPr>
          <a:xfrm>
            <a:off x="4437565" y="4697925"/>
            <a:ext cx="2170646" cy="411924"/>
          </a:xfrm>
          <a:prstGeom prst="rightArrow">
            <a:avLst/>
          </a:prstGeom>
          <a:solidFill>
            <a:srgbClr val="FFC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8E1D7EE-F83B-47A8-87E6-E426858DB950}"/>
              </a:ext>
            </a:extLst>
          </p:cNvPr>
          <p:cNvSpPr txBox="1"/>
          <p:nvPr/>
        </p:nvSpPr>
        <p:spPr>
          <a:xfrm>
            <a:off x="5093344" y="43285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入れる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06DCA7B4-DAEA-4B9A-ADDF-9D26D489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6F2-72CF-4150-BB7E-D25AF3CBC66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71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B61F4B-369B-4FA6-B145-F6E15959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OC</a:t>
            </a:r>
            <a:r>
              <a:rPr kumimoji="1" lang="ja-JP" altLang="en-US" dirty="0"/>
              <a:t>前日の準備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D44C49-EBCB-414F-8B6A-BEF0842E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561" y="1580225"/>
            <a:ext cx="9064101" cy="4330997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8</a:t>
            </a:r>
            <a:r>
              <a:rPr lang="ja-JP" altLang="en-US" sz="2400" dirty="0"/>
              <a:t>月</a:t>
            </a:r>
            <a:r>
              <a:rPr lang="en-US" altLang="ja-JP" sz="2400" dirty="0"/>
              <a:t>24</a:t>
            </a:r>
            <a:r>
              <a:rPr lang="ja-JP" altLang="en-US" sz="2400" dirty="0"/>
              <a:t>日（土）</a:t>
            </a:r>
            <a:r>
              <a:rPr lang="en-US" altLang="ja-JP" sz="2400" dirty="0">
                <a:solidFill>
                  <a:srgbClr val="FF0000"/>
                </a:solidFill>
              </a:rPr>
              <a:t>13:00</a:t>
            </a:r>
            <a:r>
              <a:rPr lang="ja-JP" altLang="en-US" sz="2400" dirty="0"/>
              <a:t>、</a:t>
            </a:r>
            <a:r>
              <a:rPr lang="en-US" altLang="ja-JP" sz="2400" dirty="0"/>
              <a:t>CTC</a:t>
            </a:r>
            <a:r>
              <a:rPr lang="ja-JP" altLang="en-US" sz="2400" dirty="0"/>
              <a:t>で準備を行います。各チーム</a:t>
            </a:r>
            <a:r>
              <a:rPr lang="ja-JP" altLang="en-US" sz="2400" dirty="0">
                <a:solidFill>
                  <a:srgbClr val="FF0000"/>
                </a:solidFill>
              </a:rPr>
              <a:t>最低でも</a:t>
            </a:r>
            <a:r>
              <a:rPr lang="en-US" altLang="ja-JP" sz="2400" dirty="0">
                <a:solidFill>
                  <a:srgbClr val="FF0000"/>
                </a:solidFill>
              </a:rPr>
              <a:t>1</a:t>
            </a:r>
            <a:r>
              <a:rPr lang="ja-JP" altLang="en-US" sz="2400" dirty="0">
                <a:solidFill>
                  <a:srgbClr val="FF0000"/>
                </a:solidFill>
              </a:rPr>
              <a:t>人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ja-JP" altLang="en-US" sz="2400" dirty="0"/>
              <a:t>出来れば機材班の方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r>
              <a:rPr lang="ja-JP" altLang="en-US" sz="2400" dirty="0"/>
              <a:t>来てください</a:t>
            </a:r>
            <a:endParaRPr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今回の</a:t>
            </a:r>
            <a:r>
              <a:rPr kumimoji="1" lang="en-US" altLang="ja-JP" sz="2400" dirty="0"/>
              <a:t>OC</a:t>
            </a:r>
            <a:r>
              <a:rPr kumimoji="1" lang="ja-JP" altLang="en-US" sz="2400" dirty="0"/>
              <a:t>も筐体</a:t>
            </a:r>
            <a:r>
              <a:rPr kumimoji="1" lang="ja-JP" altLang="en-US" sz="2400" dirty="0">
                <a:solidFill>
                  <a:srgbClr val="FF0000"/>
                </a:solidFill>
              </a:rPr>
              <a:t>使わない</a:t>
            </a:r>
            <a:r>
              <a:rPr kumimoji="1" lang="ja-JP" altLang="en-US" sz="2400" dirty="0"/>
              <a:t>方針。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アンケートの</a:t>
            </a:r>
            <a:r>
              <a:rPr lang="ja-JP" altLang="en-US" sz="2400" dirty="0">
                <a:solidFill>
                  <a:srgbClr val="FF0000"/>
                </a:solidFill>
              </a:rPr>
              <a:t>短縮版</a:t>
            </a:r>
            <a:r>
              <a:rPr lang="en-US" altLang="ja-JP" sz="2400" dirty="0">
                <a:solidFill>
                  <a:srgbClr val="FF0000"/>
                </a:solidFill>
              </a:rPr>
              <a:t>URL</a:t>
            </a:r>
            <a:r>
              <a:rPr lang="ja-JP" altLang="en-US" sz="2400" dirty="0"/>
              <a:t>を用意してください</a:t>
            </a:r>
            <a:endParaRPr lang="en-US" altLang="ja-JP" sz="2400" dirty="0"/>
          </a:p>
          <a:p>
            <a:endParaRPr kumimoji="1"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19F39E0-4B9B-4D11-886F-B1315E90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6F2-72CF-4150-BB7E-D25AF3CBC66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24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018E4-F101-4562-9C75-8B650556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/>
              <a:t>内容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6EC2B9-7F68-4CDD-A101-5A445868F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22307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3600" dirty="0"/>
              <a:t>OC</a:t>
            </a:r>
            <a:r>
              <a:rPr kumimoji="1" lang="ja-JP" altLang="en-US" sz="3600" dirty="0"/>
              <a:t>ゲームデータの提出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r>
              <a:rPr lang="en-US" altLang="ja-JP" sz="3600" dirty="0"/>
              <a:t>OC</a:t>
            </a:r>
            <a:r>
              <a:rPr lang="ja-JP" altLang="en-US" sz="3600" dirty="0"/>
              <a:t>の機材リスト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r>
              <a:rPr lang="ja-JP" altLang="en-US" sz="3600" dirty="0"/>
              <a:t>タブレット筐体</a:t>
            </a:r>
            <a:endParaRPr lang="en-US" altLang="ja-JP" sz="3600" dirty="0"/>
          </a:p>
          <a:p>
            <a:endParaRPr kumimoji="1" lang="en-US" altLang="ja-JP" sz="3600" dirty="0"/>
          </a:p>
          <a:p>
            <a:r>
              <a:rPr lang="en-US" altLang="ja-JP" sz="3600" dirty="0"/>
              <a:t>OC</a:t>
            </a:r>
            <a:r>
              <a:rPr lang="ja-JP" altLang="en-US" sz="3600" dirty="0"/>
              <a:t>前日の準備</a:t>
            </a:r>
            <a:endParaRPr kumimoji="1" lang="ja-JP" altLang="en-US" sz="36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D4EB44-7B3F-48C4-A844-BC14880F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6F2-72CF-4150-BB7E-D25AF3CBC66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57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281B67-084F-4E67-8E65-3FEAA0377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ゲームデータの提出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6A0E99-18C4-46CC-B3E4-E6B4C2CDD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提出先：</a:t>
            </a:r>
            <a:br>
              <a:rPr lang="en-US" altLang="ja-JP" sz="2400" dirty="0"/>
            </a:br>
            <a:r>
              <a:rPr lang="en-US" altLang="ja-JP" sz="2400" dirty="0">
                <a:hlinkClick r:id="rId2"/>
              </a:rPr>
              <a:t>https://drive.google.com/drive/folders/15Zfide_l6PCRlNAIJNjr4MJUzfyrOtwz?usp=sharing</a:t>
            </a:r>
            <a:endParaRPr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締め切りは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8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月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22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日</a:t>
            </a:r>
            <a:r>
              <a:rPr lang="ja-JP" altLang="en-US" sz="2400" b="1" dirty="0">
                <a:solidFill>
                  <a:srgbClr val="FF0000"/>
                </a:solidFill>
              </a:rPr>
              <a:t>（木）</a:t>
            </a:r>
            <a:r>
              <a:rPr lang="en-US" altLang="ja-JP" sz="2400" b="1" dirty="0">
                <a:solidFill>
                  <a:srgbClr val="FF0000"/>
                </a:solidFill>
              </a:rPr>
              <a:t>23:00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98B25E-6454-41DF-B46A-7B39A768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6F2-72CF-4150-BB7E-D25AF3CBC66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94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67966A-5E29-490A-B802-1A445F60E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機材リスト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6E3214-33D8-4B37-BDB8-15E19FA28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Google Drive</a:t>
            </a:r>
            <a:r>
              <a:rPr lang="ja-JP" altLang="en-US" sz="2400" dirty="0"/>
              <a:t>で編集してください</a:t>
            </a:r>
            <a:r>
              <a:rPr lang="en-US" altLang="ja-JP" sz="2400" dirty="0">
                <a:hlinkClick r:id="rId2"/>
              </a:rPr>
              <a:t>https://drive.google.com/file/d/14I_UuF57ccIO6NNq2xFO1Jn9Ef8mpg_G/view?usp=sharing</a:t>
            </a:r>
            <a:endParaRPr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r>
              <a:rPr lang="ja-JP" altLang="en-US" sz="2400" dirty="0"/>
              <a:t>締め切りはゲームデータと同じく</a:t>
            </a:r>
            <a:r>
              <a:rPr lang="en-US" altLang="ja-JP" sz="2400" b="1" dirty="0">
                <a:solidFill>
                  <a:srgbClr val="FF0000"/>
                </a:solidFill>
              </a:rPr>
              <a:t>8</a:t>
            </a:r>
            <a:r>
              <a:rPr lang="ja-JP" altLang="en-US" sz="2400" b="1" dirty="0">
                <a:solidFill>
                  <a:srgbClr val="FF0000"/>
                </a:solidFill>
              </a:rPr>
              <a:t>月</a:t>
            </a:r>
            <a:r>
              <a:rPr lang="en-US" altLang="ja-JP" sz="2400" b="1" dirty="0">
                <a:solidFill>
                  <a:srgbClr val="FF0000"/>
                </a:solidFill>
              </a:rPr>
              <a:t>22</a:t>
            </a:r>
            <a:r>
              <a:rPr lang="ja-JP" altLang="en-US" sz="2400" b="1" dirty="0">
                <a:solidFill>
                  <a:srgbClr val="FF0000"/>
                </a:solidFill>
              </a:rPr>
              <a:t>日（木）</a:t>
            </a:r>
            <a:r>
              <a:rPr lang="en-US" altLang="ja-JP" sz="2400" b="1" dirty="0">
                <a:solidFill>
                  <a:srgbClr val="FF0000"/>
                </a:solidFill>
              </a:rPr>
              <a:t>23:00</a:t>
            </a:r>
            <a:endParaRPr lang="ja-JP" altLang="en-US" sz="2400" b="1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12EB54-37BE-433C-AD43-5C58DA02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6F2-72CF-4150-BB7E-D25AF3CBC66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1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72165-927C-431A-A1BF-0FBD8741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タブレット筐体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9ABB54-7279-4DA3-9161-F5021898E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前回</a:t>
            </a:r>
            <a:r>
              <a:rPr kumimoji="1" lang="en-US" altLang="ja-JP" sz="2800" dirty="0"/>
              <a:t>(08/10)</a:t>
            </a:r>
            <a:r>
              <a:rPr kumimoji="1" lang="ja-JP" altLang="en-US" sz="2800" dirty="0"/>
              <a:t>の訂正：</a:t>
            </a:r>
            <a:r>
              <a:rPr lang="ja-JP" altLang="en-US" sz="2800" dirty="0"/>
              <a:t>一台用タブレット筐体は忘れてください。</a:t>
            </a:r>
            <a:r>
              <a:rPr lang="en-US" altLang="ja-JP" sz="2800" dirty="0"/>
              <a:t>TGS</a:t>
            </a:r>
            <a:r>
              <a:rPr lang="ja-JP" altLang="en-US" sz="2800" dirty="0"/>
              <a:t>で使うのは</a:t>
            </a:r>
            <a:r>
              <a:rPr lang="ja-JP" altLang="en-US" sz="2800" dirty="0">
                <a:solidFill>
                  <a:srgbClr val="FF0000"/>
                </a:solidFill>
              </a:rPr>
              <a:t>二台用</a:t>
            </a:r>
            <a:r>
              <a:rPr lang="en-US" altLang="ja-JP" sz="2800" dirty="0">
                <a:solidFill>
                  <a:srgbClr val="FF0000"/>
                </a:solidFill>
              </a:rPr>
              <a:t>(2in1)</a:t>
            </a:r>
            <a:r>
              <a:rPr lang="ja-JP" altLang="en-US" sz="2800" dirty="0"/>
              <a:t>の方です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先生と筐体図面のやり取り：先生からの指示が中途半端、かつ機材班長のメールの使い方が下手すぎて、混乱を招いた</a:t>
            </a:r>
            <a:r>
              <a:rPr lang="en-US" altLang="ja-JP" sz="2800" dirty="0"/>
              <a:t>…</a:t>
            </a:r>
          </a:p>
          <a:p>
            <a:endParaRPr lang="en-US" altLang="ja-JP" sz="2800" dirty="0"/>
          </a:p>
          <a:p>
            <a:r>
              <a:rPr lang="ja-JP" altLang="en-US" sz="2800" dirty="0"/>
              <a:t>現状こちらで作った図面はもう問題ない</a:t>
            </a:r>
            <a:endParaRPr lang="en-US" altLang="ja-JP" sz="3200" dirty="0"/>
          </a:p>
          <a:p>
            <a:pPr marL="0" indent="0">
              <a:buNone/>
            </a:pPr>
            <a:endParaRPr kumimoji="1" lang="en-US" altLang="ja-JP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62B751-AC91-4188-AC6B-4BF5B856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6F2-72CF-4150-BB7E-D25AF3CBC66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13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0FB5526-CC61-43D7-9E51-E66EFE319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346" y="2588309"/>
            <a:ext cx="1558031" cy="180731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211AFE5-B4C2-42FF-BF17-084446DA0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178" y="2588309"/>
            <a:ext cx="1558031" cy="1807316"/>
          </a:xfrm>
          <a:prstGeom prst="rect">
            <a:avLst/>
          </a:prstGeom>
        </p:spPr>
      </p:pic>
      <p:sp>
        <p:nvSpPr>
          <p:cNvPr id="26" name="吹き出し: 角を丸めた四角形 25">
            <a:extLst>
              <a:ext uri="{FF2B5EF4-FFF2-40B4-BE49-F238E27FC236}">
                <a16:creationId xmlns:a16="http://schemas.microsoft.com/office/drawing/2014/main" id="{3DDA7620-C6DA-4AFA-BDD1-6C806C244C93}"/>
              </a:ext>
            </a:extLst>
          </p:cNvPr>
          <p:cNvSpPr/>
          <p:nvPr/>
        </p:nvSpPr>
        <p:spPr>
          <a:xfrm>
            <a:off x="8748942" y="375147"/>
            <a:ext cx="2945909" cy="873216"/>
          </a:xfrm>
          <a:prstGeom prst="wedgeRoundRectCallout">
            <a:avLst>
              <a:gd name="adj1" fmla="val 15610"/>
              <a:gd name="adj2" fmla="val 11722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TGS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まで筐体を作るのが俺、いや俺達の仕事だ！</a:t>
            </a:r>
          </a:p>
        </p:txBody>
      </p:sp>
      <p:pic>
        <p:nvPicPr>
          <p:cNvPr id="2054" name="Picture 6" descr="ãä»®é¢ã©ã¤ãã¼ããã«ãã®ç»åæ¤ç´¢çµæ">
            <a:extLst>
              <a:ext uri="{FF2B5EF4-FFF2-40B4-BE49-F238E27FC236}">
                <a16:creationId xmlns:a16="http://schemas.microsoft.com/office/drawing/2014/main" id="{A5DEDBBE-3382-49FF-999C-4BE1AEA5D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942" y="1897475"/>
            <a:ext cx="3041764" cy="203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2A5651A-5A65-4C32-AC02-C7B2F96BF329}"/>
              </a:ext>
            </a:extLst>
          </p:cNvPr>
          <p:cNvSpPr txBox="1"/>
          <p:nvPr/>
        </p:nvSpPr>
        <p:spPr>
          <a:xfrm>
            <a:off x="10808918" y="20543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業者</a:t>
            </a:r>
          </a:p>
        </p:txBody>
      </p:sp>
      <p:pic>
        <p:nvPicPr>
          <p:cNvPr id="5" name="図 4" descr="人, ネクタイ, 衣類, スーツ が含まれている画像&#10;&#10;自動的に生成された説明">
            <a:extLst>
              <a:ext uri="{FF2B5EF4-FFF2-40B4-BE49-F238E27FC236}">
                <a16:creationId xmlns:a16="http://schemas.microsoft.com/office/drawing/2014/main" id="{72C71861-A576-44C9-96FE-EE099A3394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16" y="2148244"/>
            <a:ext cx="1293333" cy="1343723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A187FE5-9CA5-4C34-BBCD-ADA461C4E2FF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3" t="8458" r="26567" b="53196"/>
          <a:stretch/>
        </p:blipFill>
        <p:spPr bwMode="auto">
          <a:xfrm>
            <a:off x="401294" y="3666401"/>
            <a:ext cx="1262655" cy="14635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BBC215F-AC06-42F4-9645-B81D0F736E7A}"/>
              </a:ext>
            </a:extLst>
          </p:cNvPr>
          <p:cNvSpPr/>
          <p:nvPr/>
        </p:nvSpPr>
        <p:spPr>
          <a:xfrm>
            <a:off x="112714" y="1856285"/>
            <a:ext cx="1809135" cy="33941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619DE62-27DE-4399-B526-9536F8F33EA3}"/>
              </a:ext>
            </a:extLst>
          </p:cNvPr>
          <p:cNvSpPr txBox="1"/>
          <p:nvPr/>
        </p:nvSpPr>
        <p:spPr>
          <a:xfrm>
            <a:off x="427584" y="18562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機材班長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60A4D50-35B7-4A25-ACD9-76521F907F2A}"/>
              </a:ext>
            </a:extLst>
          </p:cNvPr>
          <p:cNvSpPr/>
          <p:nvPr/>
        </p:nvSpPr>
        <p:spPr>
          <a:xfrm>
            <a:off x="3680345" y="2423700"/>
            <a:ext cx="3802003" cy="2359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B4D8CD1-2E34-45D0-AB36-C3D202A3915A}"/>
              </a:ext>
            </a:extLst>
          </p:cNvPr>
          <p:cNvSpPr txBox="1"/>
          <p:nvPr/>
        </p:nvSpPr>
        <p:spPr>
          <a:xfrm>
            <a:off x="4227399" y="43956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兼松先生</a:t>
            </a:r>
          </a:p>
        </p:txBody>
      </p:sp>
      <p:sp>
        <p:nvSpPr>
          <p:cNvPr id="30" name="吹き出し: 角を丸めた四角形 29">
            <a:extLst>
              <a:ext uri="{FF2B5EF4-FFF2-40B4-BE49-F238E27FC236}">
                <a16:creationId xmlns:a16="http://schemas.microsoft.com/office/drawing/2014/main" id="{47FC94CC-92B4-4C97-A6AB-1DD765F0236E}"/>
              </a:ext>
            </a:extLst>
          </p:cNvPr>
          <p:cNvSpPr/>
          <p:nvPr/>
        </p:nvSpPr>
        <p:spPr>
          <a:xfrm>
            <a:off x="128053" y="961067"/>
            <a:ext cx="1809136" cy="574592"/>
          </a:xfrm>
          <a:prstGeom prst="wedgeRoundRectCallout">
            <a:avLst>
              <a:gd name="adj1" fmla="val 22175"/>
              <a:gd name="adj2" fmla="val 10781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図面完成！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0E377498-D7A7-4DF7-8BBF-B5087E807A57}"/>
              </a:ext>
            </a:extLst>
          </p:cNvPr>
          <p:cNvSpPr/>
          <p:nvPr/>
        </p:nvSpPr>
        <p:spPr>
          <a:xfrm>
            <a:off x="2105145" y="3286005"/>
            <a:ext cx="1342606" cy="411924"/>
          </a:xfrm>
          <a:prstGeom prst="rightArrow">
            <a:avLst/>
          </a:prstGeom>
          <a:solidFill>
            <a:srgbClr val="FFC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923A632-2EBD-400A-BCF4-888FC9EB16D8}"/>
              </a:ext>
            </a:extLst>
          </p:cNvPr>
          <p:cNvSpPr txBox="1"/>
          <p:nvPr/>
        </p:nvSpPr>
        <p:spPr>
          <a:xfrm>
            <a:off x="2308369" y="3059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メール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900173-5248-407C-B538-EF71682DA9C5}"/>
              </a:ext>
            </a:extLst>
          </p:cNvPr>
          <p:cNvSpPr txBox="1"/>
          <p:nvPr/>
        </p:nvSpPr>
        <p:spPr>
          <a:xfrm>
            <a:off x="5995431" y="43956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三上先生</a:t>
            </a:r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159A37BE-6274-40B3-AFB1-1E676B13F0B8}"/>
              </a:ext>
            </a:extLst>
          </p:cNvPr>
          <p:cNvSpPr/>
          <p:nvPr/>
        </p:nvSpPr>
        <p:spPr>
          <a:xfrm>
            <a:off x="2619649" y="961067"/>
            <a:ext cx="2378674" cy="977837"/>
          </a:xfrm>
          <a:prstGeom prst="wedgeRoundRectCallout">
            <a:avLst>
              <a:gd name="adj1" fmla="val 21697"/>
              <a:gd name="adj2" fmla="val 11948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私の指示不足もあり，余計に混乱させてすまん</a:t>
            </a:r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D49B06EC-4E85-4D11-9DAD-FDB0E6BA3041}"/>
              </a:ext>
            </a:extLst>
          </p:cNvPr>
          <p:cNvSpPr/>
          <p:nvPr/>
        </p:nvSpPr>
        <p:spPr>
          <a:xfrm>
            <a:off x="5309855" y="1012723"/>
            <a:ext cx="2595279" cy="1143287"/>
          </a:xfrm>
          <a:prstGeom prst="wedgeRoundRectCallout">
            <a:avLst>
              <a:gd name="adj1" fmla="val -22532"/>
              <a:gd name="adj2" fmla="val 7887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rgbClr val="FF0000"/>
                </a:solidFill>
              </a:rPr>
              <a:t>現状案としてはこれでいい。</a:t>
            </a:r>
          </a:p>
          <a:p>
            <a:pPr algn="ctr"/>
            <a:r>
              <a:rPr kumimoji="1"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スピーカーの位置や穴の開け方などは，具体的に業者の方に相談する</a:t>
            </a:r>
          </a:p>
        </p:txBody>
      </p:sp>
      <p:sp>
        <p:nvSpPr>
          <p:cNvPr id="35" name="吹き出し: 角を丸めた四角形 34">
            <a:extLst>
              <a:ext uri="{FF2B5EF4-FFF2-40B4-BE49-F238E27FC236}">
                <a16:creationId xmlns:a16="http://schemas.microsoft.com/office/drawing/2014/main" id="{9B8F099C-2789-4AA8-89C0-D04C07FCBC62}"/>
              </a:ext>
            </a:extLst>
          </p:cNvPr>
          <p:cNvSpPr/>
          <p:nvPr/>
        </p:nvSpPr>
        <p:spPr>
          <a:xfrm>
            <a:off x="112714" y="5508568"/>
            <a:ext cx="1809136" cy="574592"/>
          </a:xfrm>
          <a:prstGeom prst="wedgeRoundRectCallout">
            <a:avLst>
              <a:gd name="adj1" fmla="val 25436"/>
              <a:gd name="adj2" fmla="val -11464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任務完了！</a:t>
            </a:r>
          </a:p>
        </p:txBody>
      </p:sp>
      <p:sp>
        <p:nvSpPr>
          <p:cNvPr id="20" name="矢印: 左右 19">
            <a:extLst>
              <a:ext uri="{FF2B5EF4-FFF2-40B4-BE49-F238E27FC236}">
                <a16:creationId xmlns:a16="http://schemas.microsoft.com/office/drawing/2014/main" id="{66481462-E5CC-49CC-B76C-5E8A168E07BC}"/>
              </a:ext>
            </a:extLst>
          </p:cNvPr>
          <p:cNvSpPr/>
          <p:nvPr/>
        </p:nvSpPr>
        <p:spPr>
          <a:xfrm>
            <a:off x="7686487" y="3313644"/>
            <a:ext cx="954300" cy="344440"/>
          </a:xfrm>
          <a:prstGeom prst="leftRightArrow">
            <a:avLst/>
          </a:prstGeom>
          <a:solidFill>
            <a:srgbClr val="FFC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2E3ACF6-B531-4419-846B-13E2109AB1A0}"/>
              </a:ext>
            </a:extLst>
          </p:cNvPr>
          <p:cNvSpPr txBox="1"/>
          <p:nvPr/>
        </p:nvSpPr>
        <p:spPr>
          <a:xfrm>
            <a:off x="7840471" y="3059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相談</a:t>
            </a:r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E851C519-C660-4006-A9B9-A4C777CC9933}"/>
              </a:ext>
            </a:extLst>
          </p:cNvPr>
          <p:cNvSpPr/>
          <p:nvPr/>
        </p:nvSpPr>
        <p:spPr>
          <a:xfrm rot="10800000">
            <a:off x="2073453" y="4053356"/>
            <a:ext cx="1342606" cy="411924"/>
          </a:xfrm>
          <a:prstGeom prst="rightArrow">
            <a:avLst/>
          </a:prstGeom>
          <a:solidFill>
            <a:srgbClr val="FFC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0F65C9E-4D15-4702-9277-4918B13B7562}"/>
              </a:ext>
            </a:extLst>
          </p:cNvPr>
          <p:cNvSpPr txBox="1"/>
          <p:nvPr/>
        </p:nvSpPr>
        <p:spPr>
          <a:xfrm>
            <a:off x="2507027" y="437432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OK</a:t>
            </a:r>
            <a:endParaRPr kumimoji="1" lang="ja-JP" altLang="en-US" dirty="0"/>
          </a:p>
        </p:txBody>
      </p:sp>
      <p:sp>
        <p:nvSpPr>
          <p:cNvPr id="40" name="吹き出し: 角を丸めた四角形 39">
            <a:extLst>
              <a:ext uri="{FF2B5EF4-FFF2-40B4-BE49-F238E27FC236}">
                <a16:creationId xmlns:a16="http://schemas.microsoft.com/office/drawing/2014/main" id="{E8BF2B78-A442-4C05-B095-B5E78BC26D54}"/>
              </a:ext>
            </a:extLst>
          </p:cNvPr>
          <p:cNvSpPr/>
          <p:nvPr/>
        </p:nvSpPr>
        <p:spPr>
          <a:xfrm>
            <a:off x="5309855" y="5028513"/>
            <a:ext cx="2595278" cy="767351"/>
          </a:xfrm>
          <a:prstGeom prst="wedgeRoundRectCallout">
            <a:avLst>
              <a:gd name="adj1" fmla="val 22420"/>
              <a:gd name="adj2" fmla="val -10939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kumimoji="1"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最近の学生はメールが罪だとでも思ってるのかな？</a:t>
            </a:r>
            <a:r>
              <a:rPr kumimoji="1" lang="en-US" altLang="ja-JP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kumimoji="1" lang="ja-JP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C22BF81F-5510-4C55-83BF-2E738C1FAF2F}"/>
              </a:ext>
            </a:extLst>
          </p:cNvPr>
          <p:cNvSpPr/>
          <p:nvPr/>
        </p:nvSpPr>
        <p:spPr>
          <a:xfrm>
            <a:off x="8565169" y="4252899"/>
            <a:ext cx="3514117" cy="1411054"/>
          </a:xfrm>
          <a:prstGeom prst="wedgeRoundRectCallout">
            <a:avLst>
              <a:gd name="adj1" fmla="val 17874"/>
              <a:gd name="adj2" fmla="val -9145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そりゃ学生は普通メールよりも</a:t>
            </a:r>
            <a:r>
              <a:rPr kumimoji="1" lang="en-US" altLang="ja-JP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Discord</a:t>
            </a:r>
            <a:r>
              <a:rPr kumimoji="1"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か</a:t>
            </a:r>
            <a:r>
              <a:rPr kumimoji="1" lang="en-US" altLang="ja-JP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LINE</a:t>
            </a:r>
            <a:r>
              <a:rPr kumimoji="1"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を使ってるからっしょ！</a:t>
            </a:r>
            <a:br>
              <a:rPr kumimoji="1" lang="en-US" altLang="ja-JP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kumimoji="1"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それに中途半端な指示出して、どれだけの混乱を招いたと思ってんだ！</a:t>
            </a:r>
            <a:endParaRPr kumimoji="1" lang="en-US" altLang="ja-JP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kumimoji="1" lang="ja-JP" altLang="en-US" sz="1600" b="1" dirty="0">
                <a:solidFill>
                  <a:srgbClr val="00FF00"/>
                </a:solidFill>
              </a:rPr>
              <a:t>さぁ、お前の罪</a:t>
            </a:r>
            <a:r>
              <a:rPr kumimoji="1" lang="ja-JP" altLang="en-US" sz="1600" b="1" dirty="0">
                <a:solidFill>
                  <a:srgbClr val="6600CC"/>
                </a:solidFill>
              </a:rPr>
              <a:t>を数えろ！</a:t>
            </a:r>
          </a:p>
        </p:txBody>
      </p:sp>
      <p:sp>
        <p:nvSpPr>
          <p:cNvPr id="46" name="タイトル 1">
            <a:extLst>
              <a:ext uri="{FF2B5EF4-FFF2-40B4-BE49-F238E27FC236}">
                <a16:creationId xmlns:a16="http://schemas.microsoft.com/office/drawing/2014/main" id="{8D01D6E0-EDB5-42D3-82F7-B30F6FFCE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1138"/>
            <a:ext cx="8911687" cy="1280890"/>
          </a:xfrm>
        </p:spPr>
        <p:txBody>
          <a:bodyPr>
            <a:normAutofit/>
          </a:bodyPr>
          <a:lstStyle/>
          <a:p>
            <a:r>
              <a:rPr kumimoji="1" lang="ja-JP" altLang="en-US" sz="3600" b="1" dirty="0"/>
              <a:t>これまでのタブレット筐体経緯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7384670-E54E-4C9A-9C28-4ECB8948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6F2-72CF-4150-BB7E-D25AF3CBC66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0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1496F-8F70-49DD-9A24-BC9E7EB4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タブレット筐体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5EDCAC-5F08-40EE-924C-298814781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5106879" cy="4038600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sz="2000" dirty="0"/>
              <a:t>省スペース化のため、一台のタブレット筐体に</a:t>
            </a:r>
            <a:r>
              <a:rPr lang="en-US" altLang="ja-JP" sz="2000" dirty="0"/>
              <a:t>2</a:t>
            </a:r>
            <a:r>
              <a:rPr lang="ja-JP" altLang="en-US" sz="2000" dirty="0"/>
              <a:t>チームが使えるように設計する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kumimoji="1" lang="ja-JP" altLang="en-US" sz="2000" dirty="0"/>
              <a:t>新規製作なので図面とデザインを業者に渡して作ってもらう</a:t>
            </a:r>
            <a:endParaRPr kumimoji="1"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モニター（もしくはパソコン）も一筐体につき二台置く</a:t>
            </a:r>
            <a:endParaRPr kumimoji="1"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図面はこちら</a:t>
            </a:r>
            <a:r>
              <a:rPr lang="en-US" altLang="ja-JP" sz="2000" dirty="0">
                <a:hlinkClick r:id="rId2"/>
              </a:rPr>
              <a:t>https://drive.google.com/drive/folders/1ssWeqijfCe6Ju83cjmvqZ30TMAECK1HW?usp=sharing</a:t>
            </a:r>
            <a:endParaRPr lang="en-US" altLang="ja-JP" sz="2000" dirty="0"/>
          </a:p>
          <a:p>
            <a:endParaRPr lang="ja-JP" altLang="en-US" sz="2000" dirty="0"/>
          </a:p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E679B0-F462-4342-B05E-607377FC8C6F}"/>
              </a:ext>
            </a:extLst>
          </p:cNvPr>
          <p:cNvSpPr txBox="1"/>
          <p:nvPr/>
        </p:nvSpPr>
        <p:spPr>
          <a:xfrm>
            <a:off x="8399827" y="6096000"/>
            <a:ext cx="3104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タブレット筐体のイメージ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DD2A6D3-EE27-48BC-B32B-F84C4020B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69" t="11111" r="41966" b="31650"/>
          <a:stretch/>
        </p:blipFill>
        <p:spPr>
          <a:xfrm>
            <a:off x="7120105" y="867977"/>
            <a:ext cx="4957940" cy="5122046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08D734-4E18-49B5-B358-DDA9C2C0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6F2-72CF-4150-BB7E-D25AF3CBC66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08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09BF0-34FD-4B8E-8A57-6CEA8BFE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タブレット筐体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F22DF31-525B-4058-B0CE-511067E1B2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75" t="11649" r="34247" b="31134"/>
          <a:stretch/>
        </p:blipFill>
        <p:spPr>
          <a:xfrm>
            <a:off x="1843595" y="1467034"/>
            <a:ext cx="4252405" cy="3923931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2F3A844-16E6-4925-AF56-AD28397C8A75}"/>
              </a:ext>
            </a:extLst>
          </p:cNvPr>
          <p:cNvCxnSpPr/>
          <p:nvPr/>
        </p:nvCxnSpPr>
        <p:spPr>
          <a:xfrm>
            <a:off x="1793935" y="2796466"/>
            <a:ext cx="159798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4C0CCC2-E83C-4AC4-98F3-E63351ADC6DF}"/>
              </a:ext>
            </a:extLst>
          </p:cNvPr>
          <p:cNvSpPr txBox="1"/>
          <p:nvPr/>
        </p:nvSpPr>
        <p:spPr>
          <a:xfrm>
            <a:off x="880864" y="2457912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モニターを入れる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8CC9FCF-C3C2-44DF-8B3F-C6164C53470E}"/>
              </a:ext>
            </a:extLst>
          </p:cNvPr>
          <p:cNvCxnSpPr/>
          <p:nvPr/>
        </p:nvCxnSpPr>
        <p:spPr>
          <a:xfrm>
            <a:off x="1582996" y="4191740"/>
            <a:ext cx="159798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79156F0-3341-485E-A7A4-1FA9C7678F65}"/>
              </a:ext>
            </a:extLst>
          </p:cNvPr>
          <p:cNvSpPr txBox="1"/>
          <p:nvPr/>
        </p:nvSpPr>
        <p:spPr>
          <a:xfrm>
            <a:off x="872507" y="3647406"/>
            <a:ext cx="1681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穴からケーブルを通す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3402CAA-BD2E-49E7-84F0-DDD74FA17D14}"/>
              </a:ext>
            </a:extLst>
          </p:cNvPr>
          <p:cNvCxnSpPr>
            <a:cxnSpLocks/>
          </p:cNvCxnSpPr>
          <p:nvPr/>
        </p:nvCxnSpPr>
        <p:spPr>
          <a:xfrm flipV="1">
            <a:off x="3509450" y="4626746"/>
            <a:ext cx="0" cy="125027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64C7B45-48E6-44E1-A80A-86F3D4882E46}"/>
              </a:ext>
            </a:extLst>
          </p:cNvPr>
          <p:cNvSpPr txBox="1"/>
          <p:nvPr/>
        </p:nvSpPr>
        <p:spPr>
          <a:xfrm>
            <a:off x="2267905" y="5895335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ここら辺にタブレットを置く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A935805A-C3E6-45ED-BCA5-5395C94393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31" t="14304" r="37305" b="31391"/>
          <a:stretch/>
        </p:blipFill>
        <p:spPr>
          <a:xfrm>
            <a:off x="7604067" y="1467034"/>
            <a:ext cx="3900545" cy="3923931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358ACF4-B9E9-442D-9B23-E932E9C77EC3}"/>
              </a:ext>
            </a:extLst>
          </p:cNvPr>
          <p:cNvSpPr txBox="1"/>
          <p:nvPr/>
        </p:nvSpPr>
        <p:spPr>
          <a:xfrm>
            <a:off x="8439365" y="5556781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背面の板を外すことが可能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9DC50B00-244E-4293-9E0F-0AEE4EE8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6F2-72CF-4150-BB7E-D25AF3CBC66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26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58C984-9EE2-468F-9D09-473C5EE75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参考画像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AE1541E-668F-42EE-B6F9-6B6C91A85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73018" y="1933223"/>
            <a:ext cx="4915473" cy="368586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617B9BC-4B98-43AD-9193-460EBB54F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95563" y="1879362"/>
            <a:ext cx="4915475" cy="3685862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1188B4A4-E2A4-453A-9DFF-B821573B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76F2-72CF-4150-BB7E-D25AF3CBC66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785496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301</TotalTime>
  <Words>569</Words>
  <Application>Microsoft Office PowerPoint</Application>
  <PresentationFormat>ワイド画面</PresentationFormat>
  <Paragraphs>115</Paragraphs>
  <Slides>14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游ゴシック</vt:lpstr>
      <vt:lpstr>游ゴシック Light</vt:lpstr>
      <vt:lpstr>Arial</vt:lpstr>
      <vt:lpstr>Century Gothic</vt:lpstr>
      <vt:lpstr>Wingdings 3</vt:lpstr>
      <vt:lpstr>ウィスプ</vt:lpstr>
      <vt:lpstr>Office テーマ</vt:lpstr>
      <vt:lpstr>第三回OC機材関連</vt:lpstr>
      <vt:lpstr>内容</vt:lpstr>
      <vt:lpstr>ゲームデータの提出</vt:lpstr>
      <vt:lpstr>機材リスト </vt:lpstr>
      <vt:lpstr>タブレット筐体</vt:lpstr>
      <vt:lpstr>これまでのタブレット筐体経緯</vt:lpstr>
      <vt:lpstr>タブレット筐体</vt:lpstr>
      <vt:lpstr>タブレット筐体</vt:lpstr>
      <vt:lpstr>参考画像</vt:lpstr>
      <vt:lpstr>筐体パネル</vt:lpstr>
      <vt:lpstr>筐体パネル</vt:lpstr>
      <vt:lpstr>筐体パネル</vt:lpstr>
      <vt:lpstr>筐体ポスター</vt:lpstr>
      <vt:lpstr>OC前日の準備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タブレット筐体について</dc:title>
  <dc:creator>シュ ブンイク</dc:creator>
  <cp:lastModifiedBy>シュ ブンイク</cp:lastModifiedBy>
  <cp:revision>80</cp:revision>
  <dcterms:created xsi:type="dcterms:W3CDTF">2019-08-10T04:16:01Z</dcterms:created>
  <dcterms:modified xsi:type="dcterms:W3CDTF">2019-08-17T10:37:29Z</dcterms:modified>
</cp:coreProperties>
</file>