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87" r:id="rId5"/>
    <p:sldId id="293" r:id="rId6"/>
    <p:sldId id="288" r:id="rId7"/>
    <p:sldId id="290" r:id="rId8"/>
    <p:sldId id="289" r:id="rId9"/>
    <p:sldId id="314" r:id="rId10"/>
    <p:sldId id="294" r:id="rId11"/>
    <p:sldId id="292" r:id="rId12"/>
    <p:sldId id="291" r:id="rId13"/>
    <p:sldId id="279" r:id="rId14"/>
    <p:sldId id="278" r:id="rId15"/>
    <p:sldId id="280" r:id="rId16"/>
    <p:sldId id="295" r:id="rId17"/>
    <p:sldId id="297" r:id="rId18"/>
    <p:sldId id="298" r:id="rId19"/>
    <p:sldId id="299" r:id="rId20"/>
    <p:sldId id="300" r:id="rId21"/>
    <p:sldId id="301" r:id="rId22"/>
    <p:sldId id="302" r:id="rId23"/>
    <p:sldId id="303" r:id="rId24"/>
    <p:sldId id="304" r:id="rId25"/>
    <p:sldId id="308" r:id="rId26"/>
    <p:sldId id="309" r:id="rId27"/>
    <p:sldId id="307" r:id="rId28"/>
    <p:sldId id="305" r:id="rId29"/>
    <p:sldId id="310" r:id="rId30"/>
    <p:sldId id="311" r:id="rId31"/>
    <p:sldId id="313" r:id="rId32"/>
    <p:sldId id="269" r:id="rId33"/>
    <p:sldId id="315" r:id="rId34"/>
    <p:sldId id="316" r:id="rId35"/>
    <p:sldId id="317" r:id="rId36"/>
    <p:sldId id="318" r:id="rId37"/>
    <p:sldId id="319" r:id="rId38"/>
    <p:sldId id="312" r:id="rId39"/>
    <p:sldId id="282" r:id="rId40"/>
    <p:sldId id="271"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903" autoAdjust="0"/>
  </p:normalViewPr>
  <p:slideViewPr>
    <p:cSldViewPr snapToGrid="0">
      <p:cViewPr varScale="1">
        <p:scale>
          <a:sx n="95" d="100"/>
          <a:sy n="95" d="100"/>
        </p:scale>
        <p:origin x="11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F09CE-698F-419F-AE2B-108CF559F8E0}" type="datetimeFigureOut">
              <a:rPr lang="zh-CN" altLang="en-US" smtClean="0"/>
              <a:t>2018/6/22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C814D-6094-4D02-B66C-6EC138C0182E}" type="slidenum">
              <a:rPr lang="zh-CN" altLang="en-US" smtClean="0"/>
              <a:t>‹#›</a:t>
            </a:fld>
            <a:endParaRPr lang="zh-CN" altLang="en-US"/>
          </a:p>
        </p:txBody>
      </p:sp>
    </p:spTree>
    <p:extLst>
      <p:ext uri="{BB962C8B-B14F-4D97-AF65-F5344CB8AC3E}">
        <p14:creationId xmlns:p14="http://schemas.microsoft.com/office/powerpoint/2010/main" val="247270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来自</a:t>
            </a:r>
            <a:r>
              <a:rPr lang="en-US" altLang="zh-CN" dirty="0" smtClean="0"/>
              <a:t>https://tianchi.aliyun.com/forum/videoStream.html?spm=5176.9876270.0.0.74bfe44av0jYfr#postsId=2849</a:t>
            </a:r>
            <a:endParaRPr lang="zh-CN" altLang="en-US" dirty="0"/>
          </a:p>
        </p:txBody>
      </p:sp>
      <p:sp>
        <p:nvSpPr>
          <p:cNvPr id="4" name="灯片编号占位符 3"/>
          <p:cNvSpPr>
            <a:spLocks noGrp="1"/>
          </p:cNvSpPr>
          <p:nvPr>
            <p:ph type="sldNum" sz="quarter" idx="10"/>
          </p:nvPr>
        </p:nvSpPr>
        <p:spPr/>
        <p:txBody>
          <a:bodyPr/>
          <a:lstStyle/>
          <a:p>
            <a:fld id="{ACBC814D-6094-4D02-B66C-6EC138C0182E}" type="slidenum">
              <a:rPr lang="zh-CN" altLang="en-US" smtClean="0"/>
              <a:t>8</a:t>
            </a:fld>
            <a:endParaRPr lang="zh-CN" altLang="en-US"/>
          </a:p>
        </p:txBody>
      </p:sp>
    </p:spTree>
    <p:extLst>
      <p:ext uri="{BB962C8B-B14F-4D97-AF65-F5344CB8AC3E}">
        <p14:creationId xmlns:p14="http://schemas.microsoft.com/office/powerpoint/2010/main" val="3213412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http://www.pkbigdata.com/common/bbs/topicDetails.html?tid=385&amp;page_nav=detail</a:t>
            </a:r>
            <a:endParaRPr lang="zh-CN" altLang="en-US" dirty="0"/>
          </a:p>
        </p:txBody>
      </p:sp>
      <p:sp>
        <p:nvSpPr>
          <p:cNvPr id="4" name="灯片编号占位符 3"/>
          <p:cNvSpPr>
            <a:spLocks noGrp="1"/>
          </p:cNvSpPr>
          <p:nvPr>
            <p:ph type="sldNum" sz="quarter" idx="10"/>
          </p:nvPr>
        </p:nvSpPr>
        <p:spPr/>
        <p:txBody>
          <a:bodyPr/>
          <a:lstStyle/>
          <a:p>
            <a:fld id="{ACBC814D-6094-4D02-B66C-6EC138C0182E}" type="slidenum">
              <a:rPr lang="zh-CN" altLang="en-US" smtClean="0"/>
              <a:t>34</a:t>
            </a:fld>
            <a:endParaRPr lang="zh-CN" altLang="en-US"/>
          </a:p>
        </p:txBody>
      </p:sp>
    </p:spTree>
    <p:extLst>
      <p:ext uri="{BB962C8B-B14F-4D97-AF65-F5344CB8AC3E}">
        <p14:creationId xmlns:p14="http://schemas.microsoft.com/office/powerpoint/2010/main" val="79141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http://www.pkbigdata.com/common/bbs/topicDetails.html?tid=385&amp;page_nav=detail</a:t>
            </a:r>
            <a:endParaRPr lang="zh-CN" altLang="en-US"/>
          </a:p>
        </p:txBody>
      </p:sp>
      <p:sp>
        <p:nvSpPr>
          <p:cNvPr id="4" name="灯片编号占位符 3"/>
          <p:cNvSpPr>
            <a:spLocks noGrp="1"/>
          </p:cNvSpPr>
          <p:nvPr>
            <p:ph type="sldNum" sz="quarter" idx="10"/>
          </p:nvPr>
        </p:nvSpPr>
        <p:spPr/>
        <p:txBody>
          <a:bodyPr/>
          <a:lstStyle/>
          <a:p>
            <a:fld id="{ACBC814D-6094-4D02-B66C-6EC138C0182E}" type="slidenum">
              <a:rPr lang="zh-CN" altLang="en-US" smtClean="0"/>
              <a:t>35</a:t>
            </a:fld>
            <a:endParaRPr lang="zh-CN" altLang="en-US"/>
          </a:p>
        </p:txBody>
      </p:sp>
    </p:spTree>
    <p:extLst>
      <p:ext uri="{BB962C8B-B14F-4D97-AF65-F5344CB8AC3E}">
        <p14:creationId xmlns:p14="http://schemas.microsoft.com/office/powerpoint/2010/main" val="615716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http://www.pkbigdata.com/common/bbs/topicDetails.html?tid=385&amp;page_nav=detail</a:t>
            </a:r>
            <a:endParaRPr lang="zh-CN" altLang="en-US"/>
          </a:p>
        </p:txBody>
      </p:sp>
      <p:sp>
        <p:nvSpPr>
          <p:cNvPr id="4" name="灯片编号占位符 3"/>
          <p:cNvSpPr>
            <a:spLocks noGrp="1"/>
          </p:cNvSpPr>
          <p:nvPr>
            <p:ph type="sldNum" sz="quarter" idx="10"/>
          </p:nvPr>
        </p:nvSpPr>
        <p:spPr/>
        <p:txBody>
          <a:bodyPr/>
          <a:lstStyle/>
          <a:p>
            <a:fld id="{ACBC814D-6094-4D02-B66C-6EC138C0182E}" type="slidenum">
              <a:rPr lang="zh-CN" altLang="en-US" smtClean="0"/>
              <a:t>36</a:t>
            </a:fld>
            <a:endParaRPr lang="zh-CN" altLang="en-US"/>
          </a:p>
        </p:txBody>
      </p:sp>
    </p:spTree>
    <p:extLst>
      <p:ext uri="{BB962C8B-B14F-4D97-AF65-F5344CB8AC3E}">
        <p14:creationId xmlns:p14="http://schemas.microsoft.com/office/powerpoint/2010/main" val="1645726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http://www.pkbigdata.com/common/bbs/topicDetails.html?tid=385&amp;page_nav=detail</a:t>
            </a:r>
            <a:endParaRPr lang="zh-CN" altLang="en-US"/>
          </a:p>
        </p:txBody>
      </p:sp>
      <p:sp>
        <p:nvSpPr>
          <p:cNvPr id="4" name="灯片编号占位符 3"/>
          <p:cNvSpPr>
            <a:spLocks noGrp="1"/>
          </p:cNvSpPr>
          <p:nvPr>
            <p:ph type="sldNum" sz="quarter" idx="10"/>
          </p:nvPr>
        </p:nvSpPr>
        <p:spPr/>
        <p:txBody>
          <a:bodyPr/>
          <a:lstStyle/>
          <a:p>
            <a:fld id="{ACBC814D-6094-4D02-B66C-6EC138C0182E}" type="slidenum">
              <a:rPr lang="zh-CN" altLang="en-US" smtClean="0"/>
              <a:t>37</a:t>
            </a:fld>
            <a:endParaRPr lang="zh-CN" altLang="en-US"/>
          </a:p>
        </p:txBody>
      </p:sp>
    </p:spTree>
    <p:extLst>
      <p:ext uri="{BB962C8B-B14F-4D97-AF65-F5344CB8AC3E}">
        <p14:creationId xmlns:p14="http://schemas.microsoft.com/office/powerpoint/2010/main" val="1176148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C814D-6094-4D02-B66C-6EC138C0182E}" type="slidenum">
              <a:rPr lang="zh-CN" altLang="en-US" smtClean="0"/>
              <a:t>38</a:t>
            </a:fld>
            <a:endParaRPr lang="zh-CN" altLang="en-US"/>
          </a:p>
        </p:txBody>
      </p:sp>
    </p:spTree>
    <p:extLst>
      <p:ext uri="{BB962C8B-B14F-4D97-AF65-F5344CB8AC3E}">
        <p14:creationId xmlns:p14="http://schemas.microsoft.com/office/powerpoint/2010/main" val="2868867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C814D-6094-4D02-B66C-6EC138C0182E}" type="slidenum">
              <a:rPr lang="zh-CN" altLang="en-US" smtClean="0"/>
              <a:t>24</a:t>
            </a:fld>
            <a:endParaRPr lang="zh-CN" altLang="en-US"/>
          </a:p>
        </p:txBody>
      </p:sp>
    </p:spTree>
    <p:extLst>
      <p:ext uri="{BB962C8B-B14F-4D97-AF65-F5344CB8AC3E}">
        <p14:creationId xmlns:p14="http://schemas.microsoft.com/office/powerpoint/2010/main" val="129964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https://blog.csdn.net/dark_scope/article/details/14103983</a:t>
            </a:r>
            <a:endParaRPr lang="zh-CN" altLang="en-US" dirty="0"/>
          </a:p>
        </p:txBody>
      </p:sp>
      <p:sp>
        <p:nvSpPr>
          <p:cNvPr id="4" name="灯片编号占位符 3"/>
          <p:cNvSpPr>
            <a:spLocks noGrp="1"/>
          </p:cNvSpPr>
          <p:nvPr>
            <p:ph type="sldNum" sz="quarter" idx="10"/>
          </p:nvPr>
        </p:nvSpPr>
        <p:spPr/>
        <p:txBody>
          <a:bodyPr/>
          <a:lstStyle/>
          <a:p>
            <a:fld id="{ACBC814D-6094-4D02-B66C-6EC138C0182E}" type="slidenum">
              <a:rPr lang="zh-CN" altLang="en-US" smtClean="0"/>
              <a:t>25</a:t>
            </a:fld>
            <a:endParaRPr lang="zh-CN" altLang="en-US"/>
          </a:p>
        </p:txBody>
      </p:sp>
    </p:spTree>
    <p:extLst>
      <p:ext uri="{BB962C8B-B14F-4D97-AF65-F5344CB8AC3E}">
        <p14:creationId xmlns:p14="http://schemas.microsoft.com/office/powerpoint/2010/main" val="3180328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https://www.zhihu.com/question/54626685?from=profile_question_card</a:t>
            </a:r>
            <a:endParaRPr lang="zh-CN" altLang="en-US" dirty="0"/>
          </a:p>
        </p:txBody>
      </p:sp>
      <p:sp>
        <p:nvSpPr>
          <p:cNvPr id="4" name="灯片编号占位符 3"/>
          <p:cNvSpPr>
            <a:spLocks noGrp="1"/>
          </p:cNvSpPr>
          <p:nvPr>
            <p:ph type="sldNum" sz="quarter" idx="10"/>
          </p:nvPr>
        </p:nvSpPr>
        <p:spPr/>
        <p:txBody>
          <a:bodyPr/>
          <a:lstStyle/>
          <a:p>
            <a:fld id="{ACBC814D-6094-4D02-B66C-6EC138C0182E}" type="slidenum">
              <a:rPr lang="zh-CN" altLang="en-US" smtClean="0"/>
              <a:t>26</a:t>
            </a:fld>
            <a:endParaRPr lang="zh-CN" altLang="en-US"/>
          </a:p>
        </p:txBody>
      </p:sp>
    </p:spTree>
    <p:extLst>
      <p:ext uri="{BB962C8B-B14F-4D97-AF65-F5344CB8AC3E}">
        <p14:creationId xmlns:p14="http://schemas.microsoft.com/office/powerpoint/2010/main" val="255073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C814D-6094-4D02-B66C-6EC138C0182E}" type="slidenum">
              <a:rPr lang="zh-CN" altLang="en-US" smtClean="0"/>
              <a:t>27</a:t>
            </a:fld>
            <a:endParaRPr lang="zh-CN" altLang="en-US"/>
          </a:p>
        </p:txBody>
      </p:sp>
    </p:spTree>
    <p:extLst>
      <p:ext uri="{BB962C8B-B14F-4D97-AF65-F5344CB8AC3E}">
        <p14:creationId xmlns:p14="http://schemas.microsoft.com/office/powerpoint/2010/main" val="3198391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https://blog.csdn.net/Mr_tyting/article/details/73548245</a:t>
            </a:r>
            <a:endParaRPr lang="zh-CN" altLang="en-US" dirty="0"/>
          </a:p>
        </p:txBody>
      </p:sp>
      <p:sp>
        <p:nvSpPr>
          <p:cNvPr id="4" name="灯片编号占位符 3"/>
          <p:cNvSpPr>
            <a:spLocks noGrp="1"/>
          </p:cNvSpPr>
          <p:nvPr>
            <p:ph type="sldNum" sz="quarter" idx="10"/>
          </p:nvPr>
        </p:nvSpPr>
        <p:spPr/>
        <p:txBody>
          <a:bodyPr/>
          <a:lstStyle/>
          <a:p>
            <a:fld id="{ACBC814D-6094-4D02-B66C-6EC138C0182E}" type="slidenum">
              <a:rPr lang="zh-CN" altLang="en-US" smtClean="0"/>
              <a:t>29</a:t>
            </a:fld>
            <a:endParaRPr lang="zh-CN" altLang="en-US"/>
          </a:p>
        </p:txBody>
      </p:sp>
    </p:spTree>
    <p:extLst>
      <p:ext uri="{BB962C8B-B14F-4D97-AF65-F5344CB8AC3E}">
        <p14:creationId xmlns:p14="http://schemas.microsoft.com/office/powerpoint/2010/main" val="1003934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C814D-6094-4D02-B66C-6EC138C0182E}" type="slidenum">
              <a:rPr lang="zh-CN" altLang="en-US" smtClean="0"/>
              <a:t>30</a:t>
            </a:fld>
            <a:endParaRPr lang="zh-CN" altLang="en-US"/>
          </a:p>
        </p:txBody>
      </p:sp>
    </p:spTree>
    <p:extLst>
      <p:ext uri="{BB962C8B-B14F-4D97-AF65-F5344CB8AC3E}">
        <p14:creationId xmlns:p14="http://schemas.microsoft.com/office/powerpoint/2010/main" val="3471228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C814D-6094-4D02-B66C-6EC138C0182E}" type="slidenum">
              <a:rPr lang="zh-CN" altLang="en-US" smtClean="0"/>
              <a:t>31</a:t>
            </a:fld>
            <a:endParaRPr lang="zh-CN" altLang="en-US"/>
          </a:p>
        </p:txBody>
      </p:sp>
    </p:spTree>
    <p:extLst>
      <p:ext uri="{BB962C8B-B14F-4D97-AF65-F5344CB8AC3E}">
        <p14:creationId xmlns:p14="http://schemas.microsoft.com/office/powerpoint/2010/main" val="4287750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http://www.pkbigdata.com/common/bbs/topicDetails.html?tid=385&amp;page_nav=detail</a:t>
            </a:r>
            <a:endParaRPr lang="zh-CN" altLang="en-US" dirty="0"/>
          </a:p>
        </p:txBody>
      </p:sp>
      <p:sp>
        <p:nvSpPr>
          <p:cNvPr id="4" name="灯片编号占位符 3"/>
          <p:cNvSpPr>
            <a:spLocks noGrp="1"/>
          </p:cNvSpPr>
          <p:nvPr>
            <p:ph type="sldNum" sz="quarter" idx="10"/>
          </p:nvPr>
        </p:nvSpPr>
        <p:spPr/>
        <p:txBody>
          <a:bodyPr/>
          <a:lstStyle/>
          <a:p>
            <a:fld id="{ACBC814D-6094-4D02-B66C-6EC138C0182E}" type="slidenum">
              <a:rPr lang="zh-CN" altLang="en-US" smtClean="0"/>
              <a:t>33</a:t>
            </a:fld>
            <a:endParaRPr lang="zh-CN" altLang="en-US"/>
          </a:p>
        </p:txBody>
      </p:sp>
    </p:spTree>
    <p:extLst>
      <p:ext uri="{BB962C8B-B14F-4D97-AF65-F5344CB8AC3E}">
        <p14:creationId xmlns:p14="http://schemas.microsoft.com/office/powerpoint/2010/main" val="3008213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B717EB3-2E50-43AA-967A-CEAAFE972BA3}" type="datetimeFigureOut">
              <a:rPr lang="zh-CN" altLang="en-US" smtClean="0"/>
              <a:t>2018/6/22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D2DDF-8D9E-4DAF-A9A5-E42DEF34669D}" type="slidenum">
              <a:rPr lang="zh-CN" altLang="en-US" smtClean="0"/>
              <a:t>‹#›</a:t>
            </a:fld>
            <a:endParaRPr lang="zh-CN" altLang="en-US"/>
          </a:p>
        </p:txBody>
      </p:sp>
    </p:spTree>
    <p:extLst>
      <p:ext uri="{BB962C8B-B14F-4D97-AF65-F5344CB8AC3E}">
        <p14:creationId xmlns:p14="http://schemas.microsoft.com/office/powerpoint/2010/main" val="42492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B717EB3-2E50-43AA-967A-CEAAFE972BA3}" type="datetimeFigureOut">
              <a:rPr lang="zh-CN" altLang="en-US" smtClean="0"/>
              <a:t>2018/6/22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D2DDF-8D9E-4DAF-A9A5-E42DEF34669D}" type="slidenum">
              <a:rPr lang="zh-CN" altLang="en-US" smtClean="0"/>
              <a:t>‹#›</a:t>
            </a:fld>
            <a:endParaRPr lang="zh-CN" altLang="en-US"/>
          </a:p>
        </p:txBody>
      </p:sp>
    </p:spTree>
    <p:extLst>
      <p:ext uri="{BB962C8B-B14F-4D97-AF65-F5344CB8AC3E}">
        <p14:creationId xmlns:p14="http://schemas.microsoft.com/office/powerpoint/2010/main" val="2560120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B717EB3-2E50-43AA-967A-CEAAFE972BA3}" type="datetimeFigureOut">
              <a:rPr lang="zh-CN" altLang="en-US" smtClean="0"/>
              <a:t>2018/6/22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D2DDF-8D9E-4DAF-A9A5-E42DEF34669D}" type="slidenum">
              <a:rPr lang="zh-CN" altLang="en-US" smtClean="0"/>
              <a:t>‹#›</a:t>
            </a:fld>
            <a:endParaRPr lang="zh-CN" altLang="en-US"/>
          </a:p>
        </p:txBody>
      </p:sp>
    </p:spTree>
    <p:extLst>
      <p:ext uri="{BB962C8B-B14F-4D97-AF65-F5344CB8AC3E}">
        <p14:creationId xmlns:p14="http://schemas.microsoft.com/office/powerpoint/2010/main" val="2218276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B717EB3-2E50-43AA-967A-CEAAFE972BA3}" type="datetimeFigureOut">
              <a:rPr lang="zh-CN" altLang="en-US" smtClean="0"/>
              <a:t>2018/6/22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D2DDF-8D9E-4DAF-A9A5-E42DEF34669D}" type="slidenum">
              <a:rPr lang="zh-CN" altLang="en-US" smtClean="0"/>
              <a:t>‹#›</a:t>
            </a:fld>
            <a:endParaRPr lang="zh-CN" altLang="en-US"/>
          </a:p>
        </p:txBody>
      </p:sp>
    </p:spTree>
    <p:extLst>
      <p:ext uri="{BB962C8B-B14F-4D97-AF65-F5344CB8AC3E}">
        <p14:creationId xmlns:p14="http://schemas.microsoft.com/office/powerpoint/2010/main" val="394269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B717EB3-2E50-43AA-967A-CEAAFE972BA3}" type="datetimeFigureOut">
              <a:rPr lang="zh-CN" altLang="en-US" smtClean="0"/>
              <a:t>2018/6/22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D2DDF-8D9E-4DAF-A9A5-E42DEF34669D}" type="slidenum">
              <a:rPr lang="zh-CN" altLang="en-US" smtClean="0"/>
              <a:t>‹#›</a:t>
            </a:fld>
            <a:endParaRPr lang="zh-CN" altLang="en-US"/>
          </a:p>
        </p:txBody>
      </p:sp>
    </p:spTree>
    <p:extLst>
      <p:ext uri="{BB962C8B-B14F-4D97-AF65-F5344CB8AC3E}">
        <p14:creationId xmlns:p14="http://schemas.microsoft.com/office/powerpoint/2010/main" val="3793194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B717EB3-2E50-43AA-967A-CEAAFE972BA3}" type="datetimeFigureOut">
              <a:rPr lang="zh-CN" altLang="en-US" smtClean="0"/>
              <a:t>2018/6/22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D2DDF-8D9E-4DAF-A9A5-E42DEF34669D}" type="slidenum">
              <a:rPr lang="zh-CN" altLang="en-US" smtClean="0"/>
              <a:t>‹#›</a:t>
            </a:fld>
            <a:endParaRPr lang="zh-CN" altLang="en-US"/>
          </a:p>
        </p:txBody>
      </p:sp>
    </p:spTree>
    <p:extLst>
      <p:ext uri="{BB962C8B-B14F-4D97-AF65-F5344CB8AC3E}">
        <p14:creationId xmlns:p14="http://schemas.microsoft.com/office/powerpoint/2010/main" val="78350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B717EB3-2E50-43AA-967A-CEAAFE972BA3}" type="datetimeFigureOut">
              <a:rPr lang="zh-CN" altLang="en-US" smtClean="0"/>
              <a:t>2018/6/22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2D2DDF-8D9E-4DAF-A9A5-E42DEF34669D}" type="slidenum">
              <a:rPr lang="zh-CN" altLang="en-US" smtClean="0"/>
              <a:t>‹#›</a:t>
            </a:fld>
            <a:endParaRPr lang="zh-CN" altLang="en-US"/>
          </a:p>
        </p:txBody>
      </p:sp>
    </p:spTree>
    <p:extLst>
      <p:ext uri="{BB962C8B-B14F-4D97-AF65-F5344CB8AC3E}">
        <p14:creationId xmlns:p14="http://schemas.microsoft.com/office/powerpoint/2010/main" val="318986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B717EB3-2E50-43AA-967A-CEAAFE972BA3}" type="datetimeFigureOut">
              <a:rPr lang="zh-CN" altLang="en-US" smtClean="0"/>
              <a:t>2018/6/22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2D2DDF-8D9E-4DAF-A9A5-E42DEF34669D}" type="slidenum">
              <a:rPr lang="zh-CN" altLang="en-US" smtClean="0"/>
              <a:t>‹#›</a:t>
            </a:fld>
            <a:endParaRPr lang="zh-CN" altLang="en-US"/>
          </a:p>
        </p:txBody>
      </p:sp>
    </p:spTree>
    <p:extLst>
      <p:ext uri="{BB962C8B-B14F-4D97-AF65-F5344CB8AC3E}">
        <p14:creationId xmlns:p14="http://schemas.microsoft.com/office/powerpoint/2010/main" val="374183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717EB3-2E50-43AA-967A-CEAAFE972BA3}" type="datetimeFigureOut">
              <a:rPr lang="zh-CN" altLang="en-US" smtClean="0"/>
              <a:t>2018/6/22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2D2DDF-8D9E-4DAF-A9A5-E42DEF34669D}" type="slidenum">
              <a:rPr lang="zh-CN" altLang="en-US" smtClean="0"/>
              <a:t>‹#›</a:t>
            </a:fld>
            <a:endParaRPr lang="zh-CN" altLang="en-US"/>
          </a:p>
        </p:txBody>
      </p:sp>
    </p:spTree>
    <p:extLst>
      <p:ext uri="{BB962C8B-B14F-4D97-AF65-F5344CB8AC3E}">
        <p14:creationId xmlns:p14="http://schemas.microsoft.com/office/powerpoint/2010/main" val="3602668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B717EB3-2E50-43AA-967A-CEAAFE972BA3}" type="datetimeFigureOut">
              <a:rPr lang="zh-CN" altLang="en-US" smtClean="0"/>
              <a:t>2018/6/22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D2DDF-8D9E-4DAF-A9A5-E42DEF34669D}" type="slidenum">
              <a:rPr lang="zh-CN" altLang="en-US" smtClean="0"/>
              <a:t>‹#›</a:t>
            </a:fld>
            <a:endParaRPr lang="zh-CN" altLang="en-US"/>
          </a:p>
        </p:txBody>
      </p:sp>
    </p:spTree>
    <p:extLst>
      <p:ext uri="{BB962C8B-B14F-4D97-AF65-F5344CB8AC3E}">
        <p14:creationId xmlns:p14="http://schemas.microsoft.com/office/powerpoint/2010/main" val="229828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B717EB3-2E50-43AA-967A-CEAAFE972BA3}" type="datetimeFigureOut">
              <a:rPr lang="zh-CN" altLang="en-US" smtClean="0"/>
              <a:t>2018/6/22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D2DDF-8D9E-4DAF-A9A5-E42DEF34669D}" type="slidenum">
              <a:rPr lang="zh-CN" altLang="en-US" smtClean="0"/>
              <a:t>‹#›</a:t>
            </a:fld>
            <a:endParaRPr lang="zh-CN" altLang="en-US"/>
          </a:p>
        </p:txBody>
      </p:sp>
    </p:spTree>
    <p:extLst>
      <p:ext uri="{BB962C8B-B14F-4D97-AF65-F5344CB8AC3E}">
        <p14:creationId xmlns:p14="http://schemas.microsoft.com/office/powerpoint/2010/main" val="138015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17EB3-2E50-43AA-967A-CEAAFE972BA3}" type="datetimeFigureOut">
              <a:rPr lang="zh-CN" altLang="en-US" smtClean="0"/>
              <a:t>2018/6/22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D2DDF-8D9E-4DAF-A9A5-E42DEF34669D}" type="slidenum">
              <a:rPr lang="zh-CN" altLang="en-US" smtClean="0"/>
              <a:t>‹#›</a:t>
            </a:fld>
            <a:endParaRPr lang="zh-CN" altLang="en-US"/>
          </a:p>
        </p:txBody>
      </p:sp>
    </p:spTree>
    <p:extLst>
      <p:ext uri="{BB962C8B-B14F-4D97-AF65-F5344CB8AC3E}">
        <p14:creationId xmlns:p14="http://schemas.microsoft.com/office/powerpoint/2010/main" val="1512872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duxuhao/rong360-season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duxuhao/rong360-season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数据挖掘比赛经验分享</a:t>
            </a:r>
            <a:endParaRPr lang="zh-CN" altLang="en-US" dirty="0"/>
          </a:p>
        </p:txBody>
      </p:sp>
      <p:sp>
        <p:nvSpPr>
          <p:cNvPr id="3" name="副标题 2"/>
          <p:cNvSpPr>
            <a:spLocks noGrp="1"/>
          </p:cNvSpPr>
          <p:nvPr>
            <p:ph type="subTitle" idx="1"/>
          </p:nvPr>
        </p:nvSpPr>
        <p:spPr>
          <a:xfrm>
            <a:off x="4667794" y="5031011"/>
            <a:ext cx="2856412" cy="603434"/>
          </a:xfrm>
        </p:spPr>
        <p:txBody>
          <a:bodyPr/>
          <a:lstStyle/>
          <a:p>
            <a:r>
              <a:rPr lang="en-US" altLang="zh-CN" dirty="0" smtClean="0"/>
              <a:t>2018.06.21</a:t>
            </a:r>
            <a:endParaRPr lang="zh-CN" altLang="en-US" dirty="0"/>
          </a:p>
        </p:txBody>
      </p:sp>
    </p:spTree>
    <p:extLst>
      <p:ext uri="{BB962C8B-B14F-4D97-AF65-F5344CB8AC3E}">
        <p14:creationId xmlns:p14="http://schemas.microsoft.com/office/powerpoint/2010/main" val="2277348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构造新特征</a:t>
            </a:r>
            <a:endParaRPr lang="en-US" altLang="zh-CN" dirty="0"/>
          </a:p>
        </p:txBody>
      </p:sp>
      <p:sp>
        <p:nvSpPr>
          <p:cNvPr id="3" name="内容占位符 2"/>
          <p:cNvSpPr>
            <a:spLocks noGrp="1"/>
          </p:cNvSpPr>
          <p:nvPr>
            <p:ph idx="1"/>
          </p:nvPr>
        </p:nvSpPr>
        <p:spPr>
          <a:xfrm>
            <a:off x="838200" y="1789765"/>
            <a:ext cx="10515600" cy="457046"/>
          </a:xfrm>
        </p:spPr>
        <p:txBody>
          <a:bodyPr>
            <a:normAutofit lnSpcReduction="10000"/>
          </a:bodyPr>
          <a:lstStyle/>
          <a:p>
            <a:r>
              <a:rPr lang="zh-CN" altLang="en-US" dirty="0" smtClean="0"/>
              <a:t>时间序列特征</a:t>
            </a:r>
            <a:endParaRPr lang="en-US" altLang="zh-CN" dirty="0" smtClean="0"/>
          </a:p>
          <a:p>
            <a:pPr marL="0" indent="0">
              <a:buNone/>
            </a:pPr>
            <a:endParaRPr lang="en-US" altLang="zh-CN" dirty="0" smtClean="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379" y="4080866"/>
            <a:ext cx="5207621" cy="2483440"/>
          </a:xfrm>
          <a:prstGeom prst="rect">
            <a:avLst/>
          </a:prstGeom>
        </p:spPr>
      </p:pic>
      <p:sp>
        <p:nvSpPr>
          <p:cNvPr id="16" name="Rectangle 3"/>
          <p:cNvSpPr txBox="1">
            <a:spLocks noChangeArrowheads="1"/>
          </p:cNvSpPr>
          <p:nvPr/>
        </p:nvSpPr>
        <p:spPr bwMode="auto">
          <a:xfrm>
            <a:off x="838200" y="2319235"/>
            <a:ext cx="6049963"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lnSpc>
                <a:spcPct val="150000"/>
              </a:lnSpc>
            </a:pPr>
            <a:r>
              <a:rPr lang="zh-CN" altLang="en-US" sz="1400" dirty="0">
                <a:latin typeface="微软雅黑" panose="020B0503020204020204" pitchFamily="34" charset="-122"/>
                <a:ea typeface="微软雅黑" panose="020B0503020204020204" pitchFamily="34" charset="-122"/>
              </a:rPr>
              <a:t>层次化时间序列特征（</a:t>
            </a:r>
            <a:r>
              <a:rPr lang="en-US" altLang="zh-CN" sz="1400" dirty="0">
                <a:latin typeface="微软雅黑" panose="020B0503020204020204" pitchFamily="34" charset="-122"/>
                <a:ea typeface="微软雅黑" panose="020B0503020204020204" pitchFamily="34" charset="-122"/>
              </a:rPr>
              <a:t>Hierarchical Time Series Features</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HTSF</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lvl="1" eaLnBrk="1" hangingPunct="1">
              <a:lnSpc>
                <a:spcPct val="150000"/>
              </a:lnSpc>
            </a:pPr>
            <a:r>
              <a:rPr lang="zh-CN" altLang="en-US" sz="1200" dirty="0" smtClean="0">
                <a:latin typeface="微软雅黑" panose="020B0503020204020204" pitchFamily="34" charset="-122"/>
                <a:ea typeface="微软雅黑" panose="020B0503020204020204" pitchFamily="34" charset="-122"/>
              </a:rPr>
              <a:t>时间窗统计</a:t>
            </a:r>
            <a:r>
              <a:rPr lang="zh-CN" altLang="en-US" sz="1200" dirty="0">
                <a:latin typeface="微软雅黑" panose="020B0503020204020204" pitchFamily="34" charset="-122"/>
                <a:ea typeface="微软雅黑" panose="020B0503020204020204" pitchFamily="34" charset="-122"/>
              </a:rPr>
              <a:t>特征：最大、最小、均值、分位数</a:t>
            </a:r>
            <a:r>
              <a:rPr lang="en-US" altLang="zh-CN" sz="1200" dirty="0">
                <a:latin typeface="微软雅黑" panose="020B0503020204020204" pitchFamily="34" charset="-122"/>
                <a:ea typeface="微软雅黑" panose="020B0503020204020204" pitchFamily="34" charset="-122"/>
              </a:rPr>
              <a:t> (10%</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20%</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30%</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lvl="1" eaLnBrk="1" hangingPunct="1">
              <a:lnSpc>
                <a:spcPct val="150000"/>
              </a:lnSpc>
            </a:pPr>
            <a:r>
              <a:rPr lang="zh-CN" altLang="en-US" sz="1200" dirty="0">
                <a:latin typeface="微软雅黑" panose="020B0503020204020204" pitchFamily="34" charset="-122"/>
                <a:ea typeface="微软雅黑" panose="020B0503020204020204" pitchFamily="34" charset="-122"/>
              </a:rPr>
              <a:t>差分统计特征：连续值、对比（增长率）。。。</a:t>
            </a:r>
            <a:endParaRPr lang="en-US" altLang="zh-CN" sz="1200" dirty="0">
              <a:latin typeface="微软雅黑" panose="020B0503020204020204" pitchFamily="34" charset="-122"/>
              <a:ea typeface="微软雅黑" panose="020B0503020204020204" pitchFamily="34" charset="-122"/>
            </a:endParaRPr>
          </a:p>
          <a:p>
            <a:pPr lvl="1" eaLnBrk="1" hangingPunct="1">
              <a:lnSpc>
                <a:spcPct val="150000"/>
              </a:lnSpc>
            </a:pPr>
            <a:r>
              <a:rPr lang="zh-CN" altLang="en-US" sz="1200" dirty="0" smtClean="0">
                <a:latin typeface="微软雅黑" panose="020B0503020204020204" pitchFamily="34" charset="-122"/>
                <a:ea typeface="微软雅黑" panose="020B0503020204020204" pitchFamily="34" charset="-122"/>
              </a:rPr>
              <a:t>转化特征</a:t>
            </a:r>
            <a:r>
              <a:rPr lang="zh-CN" altLang="en-US" sz="1200" dirty="0">
                <a:latin typeface="微软雅黑" panose="020B0503020204020204" pitchFamily="34" charset="-122"/>
                <a:ea typeface="微软雅黑" panose="020B0503020204020204" pitchFamily="34" charset="-122"/>
              </a:rPr>
              <a:t>：频域分析</a:t>
            </a:r>
            <a:r>
              <a:rPr lang="zh-CN" altLang="en-US" sz="1200" dirty="0" smtClean="0">
                <a:latin typeface="微软雅黑" panose="020B0503020204020204" pitchFamily="34" charset="-122"/>
                <a:ea typeface="微软雅黑" panose="020B0503020204020204" pitchFamily="34" charset="-122"/>
              </a:rPr>
              <a:t>、序列变换。</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lvl="1" eaLnBrk="1" hangingPunct="1">
              <a:lnSpc>
                <a:spcPct val="150000"/>
              </a:lnSpc>
            </a:pPr>
            <a:r>
              <a:rPr lang="zh-CN" altLang="en-US" sz="1200" dirty="0" smtClean="0">
                <a:latin typeface="微软雅黑" panose="020B0503020204020204" pitchFamily="34" charset="-122"/>
                <a:ea typeface="微软雅黑" panose="020B0503020204020204" pitchFamily="34" charset="-122"/>
              </a:rPr>
              <a:t>分解特征</a:t>
            </a:r>
            <a:r>
              <a:rPr lang="zh-CN" altLang="en-US" sz="1200" dirty="0">
                <a:latin typeface="微软雅黑" panose="020B0503020204020204" pitchFamily="34" charset="-122"/>
                <a:ea typeface="微软雅黑" panose="020B0503020204020204" pitchFamily="34" charset="-122"/>
              </a:rPr>
              <a:t>：季节性、周期性、趋势性。。。</a:t>
            </a:r>
          </a:p>
        </p:txBody>
      </p:sp>
      <p:sp>
        <p:nvSpPr>
          <p:cNvPr id="17" name="文本框 65"/>
          <p:cNvSpPr txBox="1">
            <a:spLocks noChangeArrowheads="1"/>
          </p:cNvSpPr>
          <p:nvPr/>
        </p:nvSpPr>
        <p:spPr bwMode="auto">
          <a:xfrm>
            <a:off x="6815138" y="2678010"/>
            <a:ext cx="1368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buFontTx/>
              <a:buNone/>
            </a:pPr>
            <a:r>
              <a:rPr lang="zh-CN" altLang="en-US" sz="1400" dirty="0">
                <a:solidFill>
                  <a:srgbClr val="FF0000"/>
                </a:solidFill>
              </a:rPr>
              <a:t>序列统计特征</a:t>
            </a:r>
          </a:p>
        </p:txBody>
      </p:sp>
      <p:sp>
        <p:nvSpPr>
          <p:cNvPr id="18" name="文本框 66"/>
          <p:cNvSpPr txBox="1">
            <a:spLocks noChangeArrowheads="1"/>
          </p:cNvSpPr>
          <p:nvPr/>
        </p:nvSpPr>
        <p:spPr bwMode="auto">
          <a:xfrm>
            <a:off x="5880100" y="3019322"/>
            <a:ext cx="1366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buFontTx/>
              <a:buNone/>
            </a:pPr>
            <a:r>
              <a:rPr lang="zh-CN" altLang="en-US" sz="1400" dirty="0">
                <a:solidFill>
                  <a:srgbClr val="FF0000"/>
                </a:solidFill>
              </a:rPr>
              <a:t>序列平稳特征</a:t>
            </a:r>
          </a:p>
        </p:txBody>
      </p:sp>
      <p:sp>
        <p:nvSpPr>
          <p:cNvPr id="19" name="文本框 67"/>
          <p:cNvSpPr txBox="1">
            <a:spLocks noChangeArrowheads="1"/>
          </p:cNvSpPr>
          <p:nvPr/>
        </p:nvSpPr>
        <p:spPr bwMode="auto">
          <a:xfrm>
            <a:off x="5230813" y="3361755"/>
            <a:ext cx="13684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buFontTx/>
              <a:buNone/>
            </a:pPr>
            <a:r>
              <a:rPr lang="zh-CN" altLang="en-US" sz="1400" dirty="0" smtClean="0">
                <a:solidFill>
                  <a:srgbClr val="FF0000"/>
                </a:solidFill>
              </a:rPr>
              <a:t>不同视角分析</a:t>
            </a:r>
            <a:endParaRPr lang="zh-CN" altLang="en-US" sz="1400" dirty="0">
              <a:solidFill>
                <a:srgbClr val="FF0000"/>
              </a:solidFill>
            </a:endParaRPr>
          </a:p>
        </p:txBody>
      </p:sp>
      <p:sp>
        <p:nvSpPr>
          <p:cNvPr id="20" name="文本框 68"/>
          <p:cNvSpPr txBox="1">
            <a:spLocks noChangeArrowheads="1"/>
          </p:cNvSpPr>
          <p:nvPr/>
        </p:nvSpPr>
        <p:spPr bwMode="auto">
          <a:xfrm>
            <a:off x="4511675" y="3667022"/>
            <a:ext cx="21985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buFontTx/>
              <a:buNone/>
            </a:pPr>
            <a:r>
              <a:rPr lang="zh-CN" altLang="en-US" sz="1400" dirty="0" smtClean="0">
                <a:solidFill>
                  <a:srgbClr val="FF0000"/>
                </a:solidFill>
              </a:rPr>
              <a:t>时间序列分解特征</a:t>
            </a:r>
            <a:endParaRPr lang="zh-CN" altLang="en-US" sz="1400" dirty="0">
              <a:solidFill>
                <a:srgbClr val="FF0000"/>
              </a:solidFill>
            </a:endParaRP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8163" y="3667022"/>
            <a:ext cx="4733682" cy="3143954"/>
          </a:xfrm>
          <a:prstGeom prst="rect">
            <a:avLst/>
          </a:prstGeom>
        </p:spPr>
      </p:pic>
    </p:spTree>
    <p:extLst>
      <p:ext uri="{BB962C8B-B14F-4D97-AF65-F5344CB8AC3E}">
        <p14:creationId xmlns:p14="http://schemas.microsoft.com/office/powerpoint/2010/main" val="3949307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构造新特征</a:t>
            </a:r>
            <a:endParaRPr lang="en-US" altLang="zh-CN" dirty="0"/>
          </a:p>
        </p:txBody>
      </p:sp>
      <p:sp>
        <p:nvSpPr>
          <p:cNvPr id="3" name="内容占位符 2"/>
          <p:cNvSpPr>
            <a:spLocks noGrp="1"/>
          </p:cNvSpPr>
          <p:nvPr>
            <p:ph idx="1"/>
          </p:nvPr>
        </p:nvSpPr>
        <p:spPr>
          <a:xfrm>
            <a:off x="838200" y="1789765"/>
            <a:ext cx="10515600" cy="2129092"/>
          </a:xfrm>
        </p:spPr>
        <p:txBody>
          <a:bodyPr>
            <a:normAutofit/>
          </a:bodyPr>
          <a:lstStyle/>
          <a:p>
            <a:r>
              <a:rPr lang="zh-CN" altLang="en-US" dirty="0" smtClean="0"/>
              <a:t>交叉特征</a:t>
            </a:r>
            <a:endParaRPr lang="en-US" altLang="zh-CN" dirty="0" smtClean="0"/>
          </a:p>
          <a:p>
            <a:pPr marL="0" indent="0">
              <a:buNone/>
            </a:pPr>
            <a:r>
              <a:rPr lang="zh-CN" altLang="en-US" dirty="0" smtClean="0"/>
              <a:t>将多个特征组合一起作为一个新的特征</a:t>
            </a:r>
            <a:endParaRPr lang="en-US" altLang="zh-CN" dirty="0" smtClean="0"/>
          </a:p>
          <a:p>
            <a:endParaRPr lang="en-US" altLang="zh-CN" dirty="0" smtClean="0"/>
          </a:p>
        </p:txBody>
      </p:sp>
      <p:sp>
        <p:nvSpPr>
          <p:cNvPr id="5" name="内容占位符 2"/>
          <p:cNvSpPr txBox="1">
            <a:spLocks/>
          </p:cNvSpPr>
          <p:nvPr/>
        </p:nvSpPr>
        <p:spPr>
          <a:xfrm>
            <a:off x="838200" y="5173045"/>
            <a:ext cx="10515600" cy="983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时间戳</a:t>
            </a:r>
            <a:endParaRPr lang="en-US" altLang="zh-CN" dirty="0"/>
          </a:p>
          <a:p>
            <a:pPr marL="0" indent="0">
              <a:buNone/>
            </a:pPr>
            <a:r>
              <a:rPr lang="zh-CN" altLang="en-US" dirty="0"/>
              <a:t>将时间戳分解为，年月日时分秒，还可加上时区</a:t>
            </a:r>
            <a:endParaRPr lang="en-US" altLang="zh-CN" dirty="0"/>
          </a:p>
          <a:p>
            <a:endParaRPr lang="en-US" altLang="zh-CN" dirty="0" smtClean="0"/>
          </a:p>
        </p:txBody>
      </p:sp>
      <p:pic>
        <p:nvPicPr>
          <p:cNvPr id="6" name="图片 5"/>
          <p:cNvPicPr>
            <a:picLocks noChangeAspect="1"/>
          </p:cNvPicPr>
          <p:nvPr/>
        </p:nvPicPr>
        <p:blipFill>
          <a:blip r:embed="rId2"/>
          <a:stretch>
            <a:fillRect/>
          </a:stretch>
        </p:blipFill>
        <p:spPr>
          <a:xfrm>
            <a:off x="838200" y="2870315"/>
            <a:ext cx="4266667" cy="2295238"/>
          </a:xfrm>
          <a:prstGeom prst="rect">
            <a:avLst/>
          </a:prstGeom>
        </p:spPr>
      </p:pic>
      <p:pic>
        <p:nvPicPr>
          <p:cNvPr id="7" name="图片 6"/>
          <p:cNvPicPr>
            <a:picLocks noChangeAspect="1"/>
          </p:cNvPicPr>
          <p:nvPr/>
        </p:nvPicPr>
        <p:blipFill>
          <a:blip r:embed="rId3"/>
          <a:stretch>
            <a:fillRect/>
          </a:stretch>
        </p:blipFill>
        <p:spPr>
          <a:xfrm>
            <a:off x="6236706" y="3008410"/>
            <a:ext cx="1619048" cy="2019048"/>
          </a:xfrm>
          <a:prstGeom prst="rect">
            <a:avLst/>
          </a:prstGeom>
        </p:spPr>
      </p:pic>
      <p:sp>
        <p:nvSpPr>
          <p:cNvPr id="8" name="矩形 7"/>
          <p:cNvSpPr/>
          <p:nvPr/>
        </p:nvSpPr>
        <p:spPr>
          <a:xfrm>
            <a:off x="1306285" y="3092921"/>
            <a:ext cx="583475" cy="2947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029097" y="3092921"/>
            <a:ext cx="620485" cy="2947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844834" y="3092921"/>
            <a:ext cx="1119052" cy="2947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5500969" y="3840554"/>
            <a:ext cx="339634" cy="354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8966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构造新特征</a:t>
            </a:r>
            <a:endParaRPr lang="en-US" altLang="zh-CN" dirty="0"/>
          </a:p>
        </p:txBody>
      </p:sp>
      <p:sp>
        <p:nvSpPr>
          <p:cNvPr id="3" name="内容占位符 2"/>
          <p:cNvSpPr>
            <a:spLocks noGrp="1"/>
          </p:cNvSpPr>
          <p:nvPr>
            <p:ph idx="1"/>
          </p:nvPr>
        </p:nvSpPr>
        <p:spPr>
          <a:xfrm>
            <a:off x="838200" y="1789765"/>
            <a:ext cx="10515600" cy="2111675"/>
          </a:xfrm>
        </p:spPr>
        <p:txBody>
          <a:bodyPr>
            <a:normAutofit/>
          </a:bodyPr>
          <a:lstStyle/>
          <a:p>
            <a:r>
              <a:rPr lang="zh-CN" altLang="en-US" dirty="0" smtClean="0"/>
              <a:t>计数特征</a:t>
            </a:r>
            <a:endParaRPr lang="en-US" altLang="zh-CN" dirty="0" smtClean="0"/>
          </a:p>
          <a:p>
            <a:pPr marL="0" indent="0">
              <a:buNone/>
            </a:pPr>
            <a:r>
              <a:rPr lang="zh-CN" altLang="en-US" dirty="0" smtClean="0"/>
              <a:t>统计特征值的出现次数，作为新的特征</a:t>
            </a:r>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2736936480"/>
              </p:ext>
            </p:extLst>
          </p:nvPr>
        </p:nvGraphicFramePr>
        <p:xfrm>
          <a:off x="838200" y="3018730"/>
          <a:ext cx="1912984" cy="2595880"/>
        </p:xfrm>
        <a:graphic>
          <a:graphicData uri="http://schemas.openxmlformats.org/drawingml/2006/table">
            <a:tbl>
              <a:tblPr firstRow="1" bandRow="1">
                <a:tableStyleId>{5C22544A-7EE6-4342-B048-85BDC9FD1C3A}</a:tableStyleId>
              </a:tblPr>
              <a:tblGrid>
                <a:gridCol w="956492"/>
                <a:gridCol w="956492"/>
              </a:tblGrid>
              <a:tr h="370840">
                <a:tc>
                  <a:txBody>
                    <a:bodyPr/>
                    <a:lstStyle/>
                    <a:p>
                      <a:r>
                        <a:rPr lang="en-US" altLang="zh-CN" dirty="0" err="1" smtClean="0"/>
                        <a:t>Uid</a:t>
                      </a:r>
                      <a:endParaRPr lang="zh-CN" altLang="en-US" dirty="0"/>
                    </a:p>
                  </a:txBody>
                  <a:tcPr/>
                </a:tc>
                <a:tc>
                  <a:txBody>
                    <a:bodyPr/>
                    <a:lstStyle/>
                    <a:p>
                      <a:r>
                        <a:rPr lang="en-US" altLang="zh-CN" dirty="0" smtClean="0"/>
                        <a:t>Value</a:t>
                      </a:r>
                      <a:endParaRPr lang="zh-CN" altLang="en-US" dirty="0"/>
                    </a:p>
                  </a:txBody>
                  <a:tcPr/>
                </a:tc>
              </a:tr>
              <a:tr h="370840">
                <a:tc>
                  <a:txBody>
                    <a:bodyPr/>
                    <a:lstStyle/>
                    <a:p>
                      <a:r>
                        <a:rPr lang="en-US" altLang="zh-CN" dirty="0" smtClean="0"/>
                        <a:t>1</a:t>
                      </a:r>
                    </a:p>
                  </a:txBody>
                  <a:tcPr/>
                </a:tc>
                <a:tc>
                  <a:txBody>
                    <a:bodyPr/>
                    <a:lstStyle/>
                    <a:p>
                      <a:r>
                        <a:rPr lang="en-US" altLang="zh-CN" dirty="0" smtClean="0"/>
                        <a:t>1</a:t>
                      </a:r>
                      <a:endParaRPr lang="zh-CN" altLang="en-US" dirty="0"/>
                    </a:p>
                  </a:txBody>
                  <a:tcPr/>
                </a:tc>
              </a:tr>
              <a:tr h="370840">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r>
              <a:tr h="370840">
                <a:tc>
                  <a:txBody>
                    <a:bodyPr/>
                    <a:lstStyle/>
                    <a:p>
                      <a:r>
                        <a:rPr lang="en-US" altLang="zh-CN" dirty="0" smtClean="0"/>
                        <a:t>3</a:t>
                      </a:r>
                      <a:endParaRPr lang="zh-CN" altLang="en-US" dirty="0"/>
                    </a:p>
                  </a:txBody>
                  <a:tcPr/>
                </a:tc>
                <a:tc>
                  <a:txBody>
                    <a:bodyPr/>
                    <a:lstStyle/>
                    <a:p>
                      <a:r>
                        <a:rPr lang="en-US" altLang="zh-CN" dirty="0" smtClean="0"/>
                        <a:t>2</a:t>
                      </a:r>
                      <a:endParaRPr lang="zh-CN" altLang="en-US" dirty="0"/>
                    </a:p>
                  </a:txBody>
                  <a:tcPr/>
                </a:tc>
              </a:tr>
              <a:tr h="370840">
                <a:tc>
                  <a:txBody>
                    <a:bodyPr/>
                    <a:lstStyle/>
                    <a:p>
                      <a:r>
                        <a:rPr lang="en-US" altLang="zh-CN" dirty="0" smtClean="0"/>
                        <a:t>4</a:t>
                      </a:r>
                      <a:endParaRPr lang="zh-CN" altLang="en-US" dirty="0"/>
                    </a:p>
                  </a:txBody>
                  <a:tcPr/>
                </a:tc>
                <a:tc>
                  <a:txBody>
                    <a:bodyPr/>
                    <a:lstStyle/>
                    <a:p>
                      <a:r>
                        <a:rPr lang="en-US" altLang="zh-CN" dirty="0" smtClean="0"/>
                        <a:t>2</a:t>
                      </a:r>
                      <a:endParaRPr lang="zh-CN" altLang="en-US" dirty="0"/>
                    </a:p>
                  </a:txBody>
                  <a:tcPr/>
                </a:tc>
              </a:tr>
              <a:tr h="370840">
                <a:tc>
                  <a:txBody>
                    <a:bodyPr/>
                    <a:lstStyle/>
                    <a:p>
                      <a:r>
                        <a:rPr lang="en-US" altLang="zh-CN" dirty="0" smtClean="0"/>
                        <a:t>5</a:t>
                      </a:r>
                      <a:endParaRPr lang="zh-CN" altLang="en-US" dirty="0"/>
                    </a:p>
                  </a:txBody>
                  <a:tcPr/>
                </a:tc>
                <a:tc>
                  <a:txBody>
                    <a:bodyPr/>
                    <a:lstStyle/>
                    <a:p>
                      <a:r>
                        <a:rPr lang="en-US" altLang="zh-CN" dirty="0" smtClean="0"/>
                        <a:t>2</a:t>
                      </a:r>
                      <a:endParaRPr lang="zh-CN" altLang="en-US" dirty="0"/>
                    </a:p>
                  </a:txBody>
                  <a:tcPr/>
                </a:tc>
              </a:tr>
              <a:tr h="370840">
                <a:tc>
                  <a:txBody>
                    <a:bodyPr/>
                    <a:lstStyle/>
                    <a:p>
                      <a:r>
                        <a:rPr lang="en-US" altLang="zh-CN" dirty="0" smtClean="0"/>
                        <a:t>6</a:t>
                      </a:r>
                      <a:endParaRPr lang="zh-CN" altLang="en-US" dirty="0"/>
                    </a:p>
                  </a:txBody>
                  <a:tcPr/>
                </a:tc>
                <a:tc>
                  <a:txBody>
                    <a:bodyPr/>
                    <a:lstStyle/>
                    <a:p>
                      <a:r>
                        <a:rPr lang="en-US" altLang="zh-CN" dirty="0" smtClean="0"/>
                        <a:t>3</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171513469"/>
              </p:ext>
            </p:extLst>
          </p:nvPr>
        </p:nvGraphicFramePr>
        <p:xfrm>
          <a:off x="3696675" y="3695458"/>
          <a:ext cx="1912984" cy="1483360"/>
        </p:xfrm>
        <a:graphic>
          <a:graphicData uri="http://schemas.openxmlformats.org/drawingml/2006/table">
            <a:tbl>
              <a:tblPr firstRow="1" bandRow="1">
                <a:tableStyleId>{5C22544A-7EE6-4342-B048-85BDC9FD1C3A}</a:tableStyleId>
              </a:tblPr>
              <a:tblGrid>
                <a:gridCol w="956492"/>
                <a:gridCol w="956492"/>
              </a:tblGrid>
              <a:tr h="370840">
                <a:tc>
                  <a:txBody>
                    <a:bodyPr/>
                    <a:lstStyle/>
                    <a:p>
                      <a:r>
                        <a:rPr lang="en-US" altLang="zh-CN" dirty="0" smtClean="0"/>
                        <a:t>Value</a:t>
                      </a:r>
                      <a:endParaRPr lang="zh-CN" altLang="en-US" dirty="0"/>
                    </a:p>
                  </a:txBody>
                  <a:tcPr/>
                </a:tc>
                <a:tc>
                  <a:txBody>
                    <a:bodyPr/>
                    <a:lstStyle/>
                    <a:p>
                      <a:r>
                        <a:rPr lang="en-US" altLang="zh-CN" dirty="0" smtClean="0"/>
                        <a:t>Count</a:t>
                      </a:r>
                      <a:endParaRPr lang="zh-CN" altLang="en-US" dirty="0"/>
                    </a:p>
                  </a:txBody>
                  <a:tcPr/>
                </a:tc>
              </a:tr>
              <a:tr h="370840">
                <a:tc>
                  <a:txBody>
                    <a:bodyPr/>
                    <a:lstStyle/>
                    <a:p>
                      <a:r>
                        <a:rPr lang="en-US" altLang="zh-CN" dirty="0" smtClean="0"/>
                        <a:t>1</a:t>
                      </a:r>
                    </a:p>
                  </a:txBody>
                  <a:tcPr/>
                </a:tc>
                <a:tc>
                  <a:txBody>
                    <a:bodyPr/>
                    <a:lstStyle/>
                    <a:p>
                      <a:r>
                        <a:rPr lang="en-US" altLang="zh-CN" dirty="0" smtClean="0"/>
                        <a:t>2</a:t>
                      </a:r>
                      <a:endParaRPr lang="zh-CN" altLang="en-US" dirty="0"/>
                    </a:p>
                  </a:txBody>
                  <a:tcPr/>
                </a:tc>
              </a:tr>
              <a:tr h="370840">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r>
              <a:tr h="370840">
                <a:tc>
                  <a:txBody>
                    <a:bodyPr/>
                    <a:lstStyle/>
                    <a:p>
                      <a:r>
                        <a:rPr lang="en-US" altLang="zh-CN" dirty="0" smtClean="0"/>
                        <a:t>3</a:t>
                      </a:r>
                      <a:endParaRPr lang="zh-CN" altLang="en-US" dirty="0"/>
                    </a:p>
                  </a:txBody>
                  <a:tcPr/>
                </a:tc>
                <a:tc>
                  <a:txBody>
                    <a:bodyPr/>
                    <a:lstStyle/>
                    <a:p>
                      <a:r>
                        <a:rPr lang="en-US" altLang="zh-CN" dirty="0" smtClean="0"/>
                        <a:t>1</a:t>
                      </a:r>
                      <a:endParaRPr lang="zh-CN" altLang="en-US"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987239125"/>
              </p:ext>
            </p:extLst>
          </p:nvPr>
        </p:nvGraphicFramePr>
        <p:xfrm>
          <a:off x="6424749" y="3018730"/>
          <a:ext cx="2275114" cy="2595880"/>
        </p:xfrm>
        <a:graphic>
          <a:graphicData uri="http://schemas.openxmlformats.org/drawingml/2006/table">
            <a:tbl>
              <a:tblPr firstRow="1" bandRow="1">
                <a:tableStyleId>{5C22544A-7EE6-4342-B048-85BDC9FD1C3A}</a:tableStyleId>
              </a:tblPr>
              <a:tblGrid>
                <a:gridCol w="1137557"/>
                <a:gridCol w="1137557"/>
              </a:tblGrid>
              <a:tr h="370840">
                <a:tc>
                  <a:txBody>
                    <a:bodyPr/>
                    <a:lstStyle/>
                    <a:p>
                      <a:r>
                        <a:rPr lang="en-US" altLang="zh-CN" dirty="0" err="1" smtClean="0"/>
                        <a:t>Uid</a:t>
                      </a:r>
                      <a:endParaRPr lang="zh-CN" altLang="en-US" dirty="0"/>
                    </a:p>
                  </a:txBody>
                  <a:tcPr/>
                </a:tc>
                <a:tc>
                  <a:txBody>
                    <a:bodyPr/>
                    <a:lstStyle/>
                    <a:p>
                      <a:r>
                        <a:rPr lang="en-US" altLang="zh-CN" dirty="0" err="1" smtClean="0"/>
                        <a:t>New_fea</a:t>
                      </a:r>
                      <a:endParaRPr lang="zh-CN" altLang="en-US" dirty="0"/>
                    </a:p>
                  </a:txBody>
                  <a:tcPr/>
                </a:tc>
              </a:tr>
              <a:tr h="370840">
                <a:tc>
                  <a:txBody>
                    <a:bodyPr/>
                    <a:lstStyle/>
                    <a:p>
                      <a:r>
                        <a:rPr lang="en-US" altLang="zh-CN" dirty="0" smtClean="0"/>
                        <a:t>1</a:t>
                      </a:r>
                    </a:p>
                  </a:txBody>
                  <a:tcPr/>
                </a:tc>
                <a:tc>
                  <a:txBody>
                    <a:bodyPr/>
                    <a:lstStyle/>
                    <a:p>
                      <a:r>
                        <a:rPr lang="en-US" altLang="zh-CN" dirty="0" smtClean="0"/>
                        <a:t>2</a:t>
                      </a:r>
                      <a:endParaRPr lang="zh-CN" altLang="en-US" dirty="0"/>
                    </a:p>
                  </a:txBody>
                  <a:tcPr/>
                </a:tc>
              </a:tr>
              <a:tr h="370840">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r>
              <a:tr h="370840">
                <a:tc>
                  <a:txBody>
                    <a:bodyPr/>
                    <a:lstStyle/>
                    <a:p>
                      <a:r>
                        <a:rPr lang="en-US" altLang="zh-CN" dirty="0" smtClean="0"/>
                        <a:t>3</a:t>
                      </a:r>
                      <a:endParaRPr lang="zh-CN" altLang="en-US" dirty="0"/>
                    </a:p>
                  </a:txBody>
                  <a:tcPr/>
                </a:tc>
                <a:tc>
                  <a:txBody>
                    <a:bodyPr/>
                    <a:lstStyle/>
                    <a:p>
                      <a:r>
                        <a:rPr lang="en-US" altLang="zh-CN" dirty="0" smtClean="0"/>
                        <a:t>3</a:t>
                      </a:r>
                      <a:endParaRPr lang="zh-CN" altLang="en-US" dirty="0"/>
                    </a:p>
                  </a:txBody>
                  <a:tcPr/>
                </a:tc>
              </a:tr>
              <a:tr h="370840">
                <a:tc>
                  <a:txBody>
                    <a:bodyPr/>
                    <a:lstStyle/>
                    <a:p>
                      <a:r>
                        <a:rPr lang="en-US" altLang="zh-CN" dirty="0" smtClean="0"/>
                        <a:t>4</a:t>
                      </a:r>
                      <a:endParaRPr lang="zh-CN" altLang="en-US" dirty="0"/>
                    </a:p>
                  </a:txBody>
                  <a:tcPr/>
                </a:tc>
                <a:tc>
                  <a:txBody>
                    <a:bodyPr/>
                    <a:lstStyle/>
                    <a:p>
                      <a:r>
                        <a:rPr lang="en-US" altLang="zh-CN" dirty="0" smtClean="0"/>
                        <a:t>3</a:t>
                      </a:r>
                      <a:endParaRPr lang="zh-CN" altLang="en-US" dirty="0"/>
                    </a:p>
                  </a:txBody>
                  <a:tcPr/>
                </a:tc>
              </a:tr>
              <a:tr h="370840">
                <a:tc>
                  <a:txBody>
                    <a:bodyPr/>
                    <a:lstStyle/>
                    <a:p>
                      <a:r>
                        <a:rPr lang="en-US" altLang="zh-CN" dirty="0" smtClean="0"/>
                        <a:t>5</a:t>
                      </a:r>
                      <a:endParaRPr lang="zh-CN" altLang="en-US" dirty="0"/>
                    </a:p>
                  </a:txBody>
                  <a:tcPr/>
                </a:tc>
                <a:tc>
                  <a:txBody>
                    <a:bodyPr/>
                    <a:lstStyle/>
                    <a:p>
                      <a:r>
                        <a:rPr lang="en-US" altLang="zh-CN" dirty="0" smtClean="0"/>
                        <a:t>3</a:t>
                      </a:r>
                      <a:endParaRPr lang="zh-CN" altLang="en-US" dirty="0"/>
                    </a:p>
                  </a:txBody>
                  <a:tcPr/>
                </a:tc>
              </a:tr>
              <a:tr h="370840">
                <a:tc>
                  <a:txBody>
                    <a:bodyPr/>
                    <a:lstStyle/>
                    <a:p>
                      <a:r>
                        <a:rPr lang="en-US" altLang="zh-CN" dirty="0" smtClean="0"/>
                        <a:t>6</a:t>
                      </a:r>
                      <a:endParaRPr lang="zh-CN" altLang="en-US" dirty="0"/>
                    </a:p>
                  </a:txBody>
                  <a:tcPr/>
                </a:tc>
                <a:tc>
                  <a:txBody>
                    <a:bodyPr/>
                    <a:lstStyle/>
                    <a:p>
                      <a:r>
                        <a:rPr lang="en-US" altLang="zh-CN" dirty="0" smtClean="0"/>
                        <a:t>2</a:t>
                      </a:r>
                      <a:endParaRPr lang="zh-CN" altLang="en-US" dirty="0"/>
                    </a:p>
                  </a:txBody>
                  <a:tcPr/>
                </a:tc>
              </a:tr>
            </a:tbl>
          </a:graphicData>
        </a:graphic>
      </p:graphicFrame>
      <p:sp>
        <p:nvSpPr>
          <p:cNvPr id="10" name="右箭头 9"/>
          <p:cNvSpPr/>
          <p:nvPr/>
        </p:nvSpPr>
        <p:spPr>
          <a:xfrm>
            <a:off x="3119313" y="4259758"/>
            <a:ext cx="339634" cy="354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5886690" y="4259758"/>
            <a:ext cx="339634" cy="354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3119313" y="3241621"/>
            <a:ext cx="3107011" cy="354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6132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特征工程</a:t>
            </a:r>
            <a:endParaRPr lang="zh-CN" altLang="en-US" dirty="0"/>
          </a:p>
        </p:txBody>
      </p:sp>
      <p:sp>
        <p:nvSpPr>
          <p:cNvPr id="5" name="内容占位符 2"/>
          <p:cNvSpPr>
            <a:spLocks noGrp="1"/>
          </p:cNvSpPr>
          <p:nvPr>
            <p:ph idx="1"/>
          </p:nvPr>
        </p:nvSpPr>
        <p:spPr>
          <a:xfrm>
            <a:off x="515471" y="1137292"/>
            <a:ext cx="10515600" cy="461331"/>
          </a:xfrm>
        </p:spPr>
        <p:txBody>
          <a:bodyPr>
            <a:normAutofit lnSpcReduction="10000"/>
          </a:bodyPr>
          <a:lstStyle/>
          <a:p>
            <a:r>
              <a:rPr lang="zh-CN" altLang="en-US" dirty="0" smtClean="0"/>
              <a:t>特征从何而来？</a:t>
            </a:r>
            <a:endParaRPr lang="en-US" altLang="zh-CN" dirty="0" smtClean="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804" y="1763245"/>
            <a:ext cx="9210675" cy="3905250"/>
          </a:xfrm>
          <a:prstGeom prst="rect">
            <a:avLst/>
          </a:prstGeom>
        </p:spPr>
      </p:pic>
      <p:sp>
        <p:nvSpPr>
          <p:cNvPr id="4" name="文本框 3"/>
          <p:cNvSpPr txBox="1"/>
          <p:nvPr/>
        </p:nvSpPr>
        <p:spPr>
          <a:xfrm>
            <a:off x="748936" y="1578579"/>
            <a:ext cx="2723823" cy="369332"/>
          </a:xfrm>
          <a:prstGeom prst="rect">
            <a:avLst/>
          </a:prstGeom>
          <a:noFill/>
        </p:spPr>
        <p:txBody>
          <a:bodyPr wrap="none" rtlCol="0">
            <a:spAutoFit/>
          </a:bodyPr>
          <a:lstStyle/>
          <a:p>
            <a:r>
              <a:rPr lang="zh-CN" altLang="en-US" dirty="0" smtClean="0"/>
              <a:t>口碑商家客流量预测例子</a:t>
            </a:r>
            <a:endParaRPr lang="zh-CN" altLang="en-US" dirty="0"/>
          </a:p>
        </p:txBody>
      </p:sp>
    </p:spTree>
    <p:extLst>
      <p:ext uri="{BB962C8B-B14F-4D97-AF65-F5344CB8AC3E}">
        <p14:creationId xmlns:p14="http://schemas.microsoft.com/office/powerpoint/2010/main" val="2645397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特征工程</a:t>
            </a:r>
            <a:endParaRPr lang="zh-CN" altLang="en-US" dirty="0"/>
          </a:p>
        </p:txBody>
      </p:sp>
      <p:sp>
        <p:nvSpPr>
          <p:cNvPr id="5" name="内容占位符 2"/>
          <p:cNvSpPr>
            <a:spLocks noGrp="1"/>
          </p:cNvSpPr>
          <p:nvPr>
            <p:ph idx="1"/>
          </p:nvPr>
        </p:nvSpPr>
        <p:spPr>
          <a:xfrm>
            <a:off x="515471" y="1137292"/>
            <a:ext cx="10515600" cy="461331"/>
          </a:xfrm>
        </p:spPr>
        <p:txBody>
          <a:bodyPr>
            <a:normAutofit lnSpcReduction="10000"/>
          </a:bodyPr>
          <a:lstStyle/>
          <a:p>
            <a:r>
              <a:rPr lang="zh-CN" altLang="en-US" dirty="0" smtClean="0"/>
              <a:t>特征从何而来？</a:t>
            </a:r>
            <a:endParaRPr lang="en-US" altLang="zh-CN" dirty="0" smtClean="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341" y="1689287"/>
            <a:ext cx="8991600" cy="4286250"/>
          </a:xfrm>
          <a:prstGeom prst="rect">
            <a:avLst/>
          </a:prstGeom>
        </p:spPr>
      </p:pic>
      <p:sp>
        <p:nvSpPr>
          <p:cNvPr id="6" name="文本框 5"/>
          <p:cNvSpPr txBox="1"/>
          <p:nvPr/>
        </p:nvSpPr>
        <p:spPr>
          <a:xfrm>
            <a:off x="740227" y="1598623"/>
            <a:ext cx="2723823" cy="369332"/>
          </a:xfrm>
          <a:prstGeom prst="rect">
            <a:avLst/>
          </a:prstGeom>
          <a:noFill/>
        </p:spPr>
        <p:txBody>
          <a:bodyPr wrap="none" rtlCol="0">
            <a:spAutoFit/>
          </a:bodyPr>
          <a:lstStyle/>
          <a:p>
            <a:r>
              <a:rPr lang="zh-CN" altLang="en-US" dirty="0" smtClean="0"/>
              <a:t>口碑商家客流量预测例子</a:t>
            </a:r>
            <a:endParaRPr lang="zh-CN" altLang="en-US" dirty="0"/>
          </a:p>
        </p:txBody>
      </p:sp>
    </p:spTree>
    <p:extLst>
      <p:ext uri="{BB962C8B-B14F-4D97-AF65-F5344CB8AC3E}">
        <p14:creationId xmlns:p14="http://schemas.microsoft.com/office/powerpoint/2010/main" val="3119333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特征工程</a:t>
            </a:r>
            <a:endParaRPr lang="zh-CN" altLang="en-US" dirty="0"/>
          </a:p>
        </p:txBody>
      </p:sp>
      <p:sp>
        <p:nvSpPr>
          <p:cNvPr id="5" name="内容占位符 2"/>
          <p:cNvSpPr>
            <a:spLocks noGrp="1"/>
          </p:cNvSpPr>
          <p:nvPr>
            <p:ph idx="1"/>
          </p:nvPr>
        </p:nvSpPr>
        <p:spPr>
          <a:xfrm>
            <a:off x="515471" y="1137292"/>
            <a:ext cx="10515600" cy="461331"/>
          </a:xfrm>
        </p:spPr>
        <p:txBody>
          <a:bodyPr>
            <a:normAutofit lnSpcReduction="10000"/>
          </a:bodyPr>
          <a:lstStyle/>
          <a:p>
            <a:r>
              <a:rPr lang="zh-CN" altLang="en-US" dirty="0" smtClean="0"/>
              <a:t>特征从何而来？</a:t>
            </a:r>
            <a:endParaRPr lang="en-US" altLang="zh-CN" dirty="0" smtClean="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797" y="1933111"/>
            <a:ext cx="9058275" cy="4267200"/>
          </a:xfrm>
          <a:prstGeom prst="rect">
            <a:avLst/>
          </a:prstGeom>
        </p:spPr>
      </p:pic>
      <p:sp>
        <p:nvSpPr>
          <p:cNvPr id="6" name="文本框 5"/>
          <p:cNvSpPr txBox="1"/>
          <p:nvPr/>
        </p:nvSpPr>
        <p:spPr>
          <a:xfrm>
            <a:off x="740228" y="1599819"/>
            <a:ext cx="2723823" cy="369332"/>
          </a:xfrm>
          <a:prstGeom prst="rect">
            <a:avLst/>
          </a:prstGeom>
          <a:noFill/>
        </p:spPr>
        <p:txBody>
          <a:bodyPr wrap="none" rtlCol="0">
            <a:spAutoFit/>
          </a:bodyPr>
          <a:lstStyle/>
          <a:p>
            <a:r>
              <a:rPr lang="zh-CN" altLang="en-US" dirty="0" smtClean="0"/>
              <a:t>口碑商家客流量预测例子</a:t>
            </a:r>
            <a:endParaRPr lang="zh-CN" altLang="en-US" dirty="0"/>
          </a:p>
        </p:txBody>
      </p:sp>
    </p:spTree>
    <p:extLst>
      <p:ext uri="{BB962C8B-B14F-4D97-AF65-F5344CB8AC3E}">
        <p14:creationId xmlns:p14="http://schemas.microsoft.com/office/powerpoint/2010/main" val="2964935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特征选择</a:t>
            </a:r>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484" y="1260381"/>
            <a:ext cx="6962272" cy="5346030"/>
          </a:xfrm>
          <a:prstGeom prst="rect">
            <a:avLst/>
          </a:prstGeom>
        </p:spPr>
      </p:pic>
    </p:spTree>
    <p:extLst>
      <p:ext uri="{BB962C8B-B14F-4D97-AF65-F5344CB8AC3E}">
        <p14:creationId xmlns:p14="http://schemas.microsoft.com/office/powerpoint/2010/main" val="362697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特征选择</a:t>
            </a:r>
            <a:r>
              <a:rPr lang="en-US" altLang="zh-CN" dirty="0" smtClean="0"/>
              <a:t>--</a:t>
            </a:r>
            <a:r>
              <a:rPr lang="en-US" altLang="zh-CN" b="1" dirty="0"/>
              <a:t>Filter </a:t>
            </a:r>
            <a:r>
              <a:rPr lang="zh-CN" altLang="en-US" b="1" dirty="0"/>
              <a:t>过滤</a:t>
            </a:r>
            <a:r>
              <a:rPr lang="zh-CN" altLang="en-US" b="1" dirty="0" smtClean="0"/>
              <a:t>式</a:t>
            </a:r>
            <a:endParaRPr lang="zh-CN" altLang="en-US" dirty="0"/>
          </a:p>
        </p:txBody>
      </p:sp>
      <p:sp>
        <p:nvSpPr>
          <p:cNvPr id="5" name="矩形 4"/>
          <p:cNvSpPr/>
          <p:nvPr/>
        </p:nvSpPr>
        <p:spPr>
          <a:xfrm>
            <a:off x="515471" y="1093015"/>
            <a:ext cx="1886286" cy="584775"/>
          </a:xfrm>
          <a:prstGeom prst="rect">
            <a:avLst/>
          </a:prstGeom>
        </p:spPr>
        <p:txBody>
          <a:bodyPr wrap="none">
            <a:spAutoFit/>
          </a:bodyPr>
          <a:lstStyle/>
          <a:p>
            <a:r>
              <a:rPr lang="en-US" altLang="zh-CN" sz="3200" dirty="0"/>
              <a:t>Fish-Score</a:t>
            </a:r>
            <a:endParaRPr lang="zh-CN" altLang="en-US" sz="3200" dirty="0"/>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8623"/>
          <a:stretch/>
        </p:blipFill>
        <p:spPr>
          <a:xfrm>
            <a:off x="515471" y="2953419"/>
            <a:ext cx="5008152" cy="1587416"/>
          </a:xfrm>
          <a:prstGeom prst="rect">
            <a:avLst/>
          </a:prstGeom>
        </p:spPr>
      </p:pic>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r="2602"/>
          <a:stretch/>
        </p:blipFill>
        <p:spPr>
          <a:xfrm>
            <a:off x="6754668" y="2046309"/>
            <a:ext cx="2572212" cy="3401635"/>
          </a:xfrm>
          <a:prstGeom prst="rect">
            <a:avLst/>
          </a:prstGeom>
        </p:spPr>
      </p:pic>
      <p:sp>
        <p:nvSpPr>
          <p:cNvPr id="10" name="矩形 9"/>
          <p:cNvSpPr/>
          <p:nvPr/>
        </p:nvSpPr>
        <p:spPr>
          <a:xfrm>
            <a:off x="515471" y="6049207"/>
            <a:ext cx="6027547" cy="369332"/>
          </a:xfrm>
          <a:prstGeom prst="rect">
            <a:avLst/>
          </a:prstGeom>
        </p:spPr>
        <p:txBody>
          <a:bodyPr wrap="none">
            <a:spAutoFit/>
          </a:bodyPr>
          <a:lstStyle/>
          <a:p>
            <a:r>
              <a:rPr lang="zh-CN" altLang="en-US" dirty="0" smtClean="0"/>
              <a:t>来源：https</a:t>
            </a:r>
            <a:r>
              <a:rPr lang="zh-CN" altLang="en-US" dirty="0"/>
              <a:t>://mp.weixin.qq.com/s/qiozFetIaEr8rXn_p8mUUA</a:t>
            </a:r>
          </a:p>
        </p:txBody>
      </p:sp>
    </p:spTree>
    <p:extLst>
      <p:ext uri="{BB962C8B-B14F-4D97-AF65-F5344CB8AC3E}">
        <p14:creationId xmlns:p14="http://schemas.microsoft.com/office/powerpoint/2010/main" val="2828272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特征选择</a:t>
            </a:r>
            <a:r>
              <a:rPr lang="en-US" altLang="zh-CN" dirty="0" smtClean="0"/>
              <a:t>--</a:t>
            </a:r>
            <a:r>
              <a:rPr lang="en-US" altLang="zh-CN" b="1" dirty="0"/>
              <a:t>Filter </a:t>
            </a:r>
            <a:r>
              <a:rPr lang="zh-CN" altLang="en-US" b="1" dirty="0"/>
              <a:t>过滤</a:t>
            </a:r>
            <a:r>
              <a:rPr lang="zh-CN" altLang="en-US" b="1" dirty="0" smtClean="0"/>
              <a:t>式</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9036" y="1260381"/>
            <a:ext cx="6096000" cy="5124450"/>
          </a:xfrm>
          <a:prstGeom prst="rect">
            <a:avLst/>
          </a:prstGeom>
        </p:spPr>
      </p:pic>
      <p:sp>
        <p:nvSpPr>
          <p:cNvPr id="5" name="矩形 4"/>
          <p:cNvSpPr/>
          <p:nvPr/>
        </p:nvSpPr>
        <p:spPr>
          <a:xfrm>
            <a:off x="515471" y="1093015"/>
            <a:ext cx="2236510" cy="584775"/>
          </a:xfrm>
          <a:prstGeom prst="rect">
            <a:avLst/>
          </a:prstGeom>
        </p:spPr>
        <p:txBody>
          <a:bodyPr wrap="none">
            <a:spAutoFit/>
          </a:bodyPr>
          <a:lstStyle/>
          <a:p>
            <a:r>
              <a:rPr lang="zh-CN" altLang="en-US" sz="3200" dirty="0"/>
              <a:t>根据</a:t>
            </a:r>
            <a:r>
              <a:rPr lang="zh-CN" altLang="en-US" sz="3200" dirty="0" smtClean="0"/>
              <a:t>相关性</a:t>
            </a:r>
            <a:endParaRPr lang="zh-CN" altLang="en-US" sz="3200" dirty="0"/>
          </a:p>
        </p:txBody>
      </p:sp>
    </p:spTree>
    <p:extLst>
      <p:ext uri="{BB962C8B-B14F-4D97-AF65-F5344CB8AC3E}">
        <p14:creationId xmlns:p14="http://schemas.microsoft.com/office/powerpoint/2010/main" val="4165346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特征选择</a:t>
            </a:r>
            <a:r>
              <a:rPr lang="en-US" altLang="zh-CN" dirty="0" smtClean="0"/>
              <a:t>--</a:t>
            </a:r>
            <a:r>
              <a:rPr lang="en-US" altLang="zh-CN" b="1" dirty="0"/>
              <a:t>Wrapper </a:t>
            </a:r>
            <a:r>
              <a:rPr lang="zh-CN" altLang="en-US" b="1" dirty="0"/>
              <a:t>包裹式</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094" y="1136984"/>
            <a:ext cx="8086089" cy="3739816"/>
          </a:xfrm>
          <a:prstGeom prst="rect">
            <a:avLst/>
          </a:prstGeom>
        </p:spPr>
      </p:pic>
      <p:sp>
        <p:nvSpPr>
          <p:cNvPr id="6" name="矩形 5"/>
          <p:cNvSpPr/>
          <p:nvPr/>
        </p:nvSpPr>
        <p:spPr>
          <a:xfrm>
            <a:off x="937206" y="4876800"/>
            <a:ext cx="7966162" cy="1477328"/>
          </a:xfrm>
          <a:prstGeom prst="rect">
            <a:avLst/>
          </a:prstGeom>
        </p:spPr>
        <p:txBody>
          <a:bodyPr wrap="square">
            <a:spAutoFit/>
          </a:bodyPr>
          <a:lstStyle/>
          <a:p>
            <a:pPr algn="just"/>
            <a:r>
              <a:rPr lang="zh-CN" altLang="en-US" dirty="0">
                <a:latin typeface="Hiragino Sans GB"/>
              </a:rPr>
              <a:t>穷举法（</a:t>
            </a:r>
            <a:r>
              <a:rPr lang="en-US" altLang="zh-CN" dirty="0">
                <a:latin typeface="Hiragino Sans GB"/>
              </a:rPr>
              <a:t>Exhaustive</a:t>
            </a:r>
            <a:r>
              <a:rPr lang="zh-CN" altLang="en-US" dirty="0">
                <a:latin typeface="Hiragino Sans GB"/>
              </a:rPr>
              <a:t>）： 暴力</a:t>
            </a:r>
            <a:r>
              <a:rPr lang="zh-CN" altLang="en-US" dirty="0" smtClean="0">
                <a:latin typeface="Hiragino Sans GB"/>
              </a:rPr>
              <a:t>穷尽</a:t>
            </a:r>
            <a:endParaRPr lang="zh-CN" altLang="en-US" dirty="0">
              <a:latin typeface="Hiragino Sans GB"/>
            </a:endParaRPr>
          </a:p>
          <a:p>
            <a:pPr algn="just"/>
            <a:r>
              <a:rPr lang="zh-CN" altLang="en-US" dirty="0">
                <a:latin typeface="Hiragino Sans GB"/>
              </a:rPr>
              <a:t>贪心法（</a:t>
            </a:r>
            <a:r>
              <a:rPr lang="en-US" altLang="zh-CN" dirty="0">
                <a:latin typeface="Hiragino Sans GB"/>
              </a:rPr>
              <a:t>Greedy Selection</a:t>
            </a:r>
            <a:r>
              <a:rPr lang="zh-CN" altLang="en-US" dirty="0">
                <a:latin typeface="Hiragino Sans GB"/>
              </a:rPr>
              <a:t>）： 线性时间</a:t>
            </a:r>
          </a:p>
          <a:p>
            <a:pPr algn="just"/>
            <a:r>
              <a:rPr lang="zh-CN" altLang="en-US" dirty="0">
                <a:latin typeface="Hiragino Sans GB"/>
              </a:rPr>
              <a:t>模拟退火（</a:t>
            </a:r>
            <a:r>
              <a:rPr lang="en-US" altLang="zh-CN" dirty="0">
                <a:latin typeface="Hiragino Sans GB"/>
              </a:rPr>
              <a:t>Simulated Annealing</a:t>
            </a:r>
            <a:r>
              <a:rPr lang="zh-CN" altLang="en-US" dirty="0">
                <a:latin typeface="Hiragino Sans GB"/>
              </a:rPr>
              <a:t>）： 随机尝试找最</a:t>
            </a:r>
            <a:r>
              <a:rPr lang="zh-CN" altLang="en-US" dirty="0" smtClean="0">
                <a:latin typeface="Hiragino Sans GB"/>
              </a:rPr>
              <a:t>优</a:t>
            </a:r>
            <a:endParaRPr lang="zh-CN" altLang="en-US" dirty="0">
              <a:latin typeface="Hiragino Sans GB"/>
            </a:endParaRPr>
          </a:p>
          <a:p>
            <a:pPr algn="just"/>
            <a:r>
              <a:rPr lang="zh-CN" altLang="en-US" dirty="0">
                <a:latin typeface="Hiragino Sans GB"/>
              </a:rPr>
              <a:t>基因算法（</a:t>
            </a:r>
            <a:r>
              <a:rPr lang="en-US" altLang="zh-CN" dirty="0">
                <a:latin typeface="Hiragino Sans GB"/>
              </a:rPr>
              <a:t>Genetic Algorithm</a:t>
            </a:r>
            <a:r>
              <a:rPr lang="zh-CN" altLang="en-US" dirty="0">
                <a:latin typeface="Hiragino Sans GB"/>
              </a:rPr>
              <a:t>）： 组合深度优先尝试</a:t>
            </a:r>
          </a:p>
          <a:p>
            <a:pPr algn="just"/>
            <a:r>
              <a:rPr lang="zh-CN" altLang="en-US" dirty="0">
                <a:latin typeface="Hiragino Sans GB"/>
              </a:rPr>
              <a:t>邻居搜索（</a:t>
            </a:r>
            <a:r>
              <a:rPr lang="en-US" altLang="zh-CN" dirty="0">
                <a:latin typeface="Hiragino Sans GB"/>
              </a:rPr>
              <a:t>Variable Neighbor Search</a:t>
            </a:r>
            <a:r>
              <a:rPr lang="zh-CN" altLang="en-US" dirty="0">
                <a:latin typeface="Hiragino Sans GB"/>
              </a:rPr>
              <a:t>）： 利用相近关系搜索</a:t>
            </a:r>
            <a:endParaRPr lang="zh-CN" altLang="en-US" b="0" i="0" dirty="0">
              <a:effectLst/>
              <a:latin typeface="Hiragino Sans GB"/>
            </a:endParaRPr>
          </a:p>
        </p:txBody>
      </p:sp>
    </p:spTree>
    <p:extLst>
      <p:ext uri="{BB962C8B-B14F-4D97-AF65-F5344CB8AC3E}">
        <p14:creationId xmlns:p14="http://schemas.microsoft.com/office/powerpoint/2010/main" val="1019108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特征工程</a:t>
            </a:r>
            <a:endParaRPr lang="en-US" altLang="zh-CN" dirty="0" smtClean="0"/>
          </a:p>
          <a:p>
            <a:r>
              <a:rPr lang="zh-CN" altLang="en-US" dirty="0" smtClean="0"/>
              <a:t>模型构建</a:t>
            </a:r>
            <a:endParaRPr lang="en-US" altLang="zh-CN" dirty="0" smtClean="0"/>
          </a:p>
          <a:p>
            <a:pPr marL="0" indent="0">
              <a:buNone/>
            </a:pPr>
            <a:endParaRPr lang="zh-CN" altLang="en-US" dirty="0"/>
          </a:p>
        </p:txBody>
      </p:sp>
    </p:spTree>
    <p:extLst>
      <p:ext uri="{BB962C8B-B14F-4D97-AF65-F5344CB8AC3E}">
        <p14:creationId xmlns:p14="http://schemas.microsoft.com/office/powerpoint/2010/main" val="991095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特征选择</a:t>
            </a:r>
            <a:r>
              <a:rPr lang="en-US" altLang="zh-CN" dirty="0" smtClean="0"/>
              <a:t>--</a:t>
            </a:r>
            <a:r>
              <a:rPr lang="en-US" altLang="zh-CN" b="1" dirty="0"/>
              <a:t>Embedded </a:t>
            </a:r>
            <a:r>
              <a:rPr lang="zh-CN" altLang="en-US" b="1" dirty="0"/>
              <a:t>嵌入式</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822" y="1620253"/>
            <a:ext cx="7963419" cy="4108516"/>
          </a:xfrm>
          <a:prstGeom prst="rect">
            <a:avLst/>
          </a:prstGeom>
        </p:spPr>
      </p:pic>
    </p:spTree>
    <p:extLst>
      <p:ext uri="{BB962C8B-B14F-4D97-AF65-F5344CB8AC3E}">
        <p14:creationId xmlns:p14="http://schemas.microsoft.com/office/powerpoint/2010/main" val="4107562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特征选择</a:t>
            </a:r>
            <a:r>
              <a:rPr lang="en-US" altLang="zh-CN" dirty="0" smtClean="0"/>
              <a:t>--</a:t>
            </a:r>
            <a:r>
              <a:rPr lang="zh-CN" altLang="en-US" dirty="0" smtClean="0"/>
              <a:t>特点</a:t>
            </a:r>
            <a:endParaRPr lang="zh-CN" altLang="en-US" dirty="0"/>
          </a:p>
        </p:txBody>
      </p:sp>
      <p:sp>
        <p:nvSpPr>
          <p:cNvPr id="3" name="矩形 2"/>
          <p:cNvSpPr/>
          <p:nvPr/>
        </p:nvSpPr>
        <p:spPr>
          <a:xfrm>
            <a:off x="515471" y="1491966"/>
            <a:ext cx="7620000" cy="3693319"/>
          </a:xfrm>
          <a:prstGeom prst="rect">
            <a:avLst/>
          </a:prstGeom>
        </p:spPr>
        <p:txBody>
          <a:bodyPr wrap="square">
            <a:spAutoFit/>
          </a:bodyPr>
          <a:lstStyle/>
          <a:p>
            <a:pPr algn="just"/>
            <a:r>
              <a:rPr lang="en-US" altLang="zh-CN" dirty="0">
                <a:solidFill>
                  <a:srgbClr val="0052FF"/>
                </a:solidFill>
                <a:latin typeface="Hiragino Sans GB"/>
              </a:rPr>
              <a:t>Filter </a:t>
            </a:r>
            <a:r>
              <a:rPr lang="zh-CN" altLang="en-US" dirty="0">
                <a:solidFill>
                  <a:srgbClr val="0052FF"/>
                </a:solidFill>
                <a:latin typeface="Hiragino Sans GB"/>
              </a:rPr>
              <a:t>（</a:t>
            </a:r>
            <a:r>
              <a:rPr lang="en-US" altLang="zh-CN" dirty="0">
                <a:solidFill>
                  <a:srgbClr val="0052FF"/>
                </a:solidFill>
                <a:latin typeface="Hiragino Sans GB"/>
              </a:rPr>
              <a:t>F</a:t>
            </a:r>
            <a:r>
              <a:rPr lang="zh-CN" altLang="en-US" dirty="0">
                <a:solidFill>
                  <a:srgbClr val="0052FF"/>
                </a:solidFill>
                <a:latin typeface="Hiragino Sans GB"/>
              </a:rPr>
              <a:t>刀）：</a:t>
            </a:r>
            <a:endParaRPr lang="zh-CN" altLang="en-US" dirty="0">
              <a:solidFill>
                <a:srgbClr val="3E3E3E"/>
              </a:solidFill>
              <a:latin typeface="Hiragino Sans GB"/>
            </a:endParaRPr>
          </a:p>
          <a:p>
            <a:pPr algn="just"/>
            <a:r>
              <a:rPr lang="zh-CN" altLang="en-US" dirty="0">
                <a:solidFill>
                  <a:srgbClr val="3E3E3E"/>
                </a:solidFill>
                <a:latin typeface="Hiragino Sans GB"/>
              </a:rPr>
              <a:t>优点： 快速， 只需要基础统计知识。</a:t>
            </a:r>
          </a:p>
          <a:p>
            <a:pPr algn="just"/>
            <a:r>
              <a:rPr lang="zh-CN" altLang="en-US" dirty="0">
                <a:solidFill>
                  <a:srgbClr val="3E3E3E"/>
                </a:solidFill>
                <a:latin typeface="Hiragino Sans GB"/>
              </a:rPr>
              <a:t>缺点：特征之间的组合效应难以挖掘。</a:t>
            </a:r>
          </a:p>
          <a:p>
            <a:pPr algn="just"/>
            <a:r>
              <a:rPr lang="zh-CN" altLang="en-US" dirty="0">
                <a:solidFill>
                  <a:srgbClr val="3E3E3E"/>
                </a:solidFill>
                <a:latin typeface="Hiragino Sans GB"/>
              </a:rPr>
              <a:t/>
            </a:r>
            <a:br>
              <a:rPr lang="zh-CN" altLang="en-US" dirty="0">
                <a:solidFill>
                  <a:srgbClr val="3E3E3E"/>
                </a:solidFill>
                <a:latin typeface="Hiragino Sans GB"/>
              </a:rPr>
            </a:br>
            <a:endParaRPr lang="zh-CN" altLang="en-US" dirty="0">
              <a:solidFill>
                <a:srgbClr val="3E3E3E"/>
              </a:solidFill>
              <a:latin typeface="Hiragino Sans GB"/>
            </a:endParaRPr>
          </a:p>
          <a:p>
            <a:pPr algn="just"/>
            <a:r>
              <a:rPr lang="en-US" altLang="zh-CN" dirty="0">
                <a:solidFill>
                  <a:srgbClr val="0052FF"/>
                </a:solidFill>
                <a:latin typeface="Hiragino Sans GB"/>
              </a:rPr>
              <a:t>Wrapper</a:t>
            </a:r>
            <a:r>
              <a:rPr lang="zh-CN" altLang="en-US" dirty="0">
                <a:solidFill>
                  <a:srgbClr val="0052FF"/>
                </a:solidFill>
                <a:latin typeface="Hiragino Sans GB"/>
              </a:rPr>
              <a:t>（</a:t>
            </a:r>
            <a:r>
              <a:rPr lang="en-US" altLang="zh-CN" dirty="0">
                <a:solidFill>
                  <a:srgbClr val="0052FF"/>
                </a:solidFill>
                <a:latin typeface="Hiragino Sans GB"/>
              </a:rPr>
              <a:t>W</a:t>
            </a:r>
            <a:r>
              <a:rPr lang="zh-CN" altLang="en-US" dirty="0">
                <a:solidFill>
                  <a:srgbClr val="0052FF"/>
                </a:solidFill>
                <a:latin typeface="Hiragino Sans GB"/>
              </a:rPr>
              <a:t>刀）：</a:t>
            </a:r>
            <a:endParaRPr lang="zh-CN" altLang="en-US" dirty="0">
              <a:solidFill>
                <a:srgbClr val="3E3E3E"/>
              </a:solidFill>
              <a:latin typeface="Hiragino Sans GB"/>
            </a:endParaRPr>
          </a:p>
          <a:p>
            <a:pPr algn="just"/>
            <a:r>
              <a:rPr lang="zh-CN" altLang="en-US" dirty="0">
                <a:solidFill>
                  <a:srgbClr val="3E3E3E"/>
                </a:solidFill>
                <a:latin typeface="Hiragino Sans GB"/>
              </a:rPr>
              <a:t>优点： 直接面向算法优化， 不需要太多知识。</a:t>
            </a:r>
          </a:p>
          <a:p>
            <a:pPr algn="just"/>
            <a:r>
              <a:rPr lang="zh-CN" altLang="en-US" dirty="0">
                <a:solidFill>
                  <a:srgbClr val="3E3E3E"/>
                </a:solidFill>
                <a:latin typeface="Hiragino Sans GB"/>
              </a:rPr>
              <a:t>缺点： 庞大的搜索空间， 需要定义启发式策略。</a:t>
            </a:r>
          </a:p>
          <a:p>
            <a:pPr algn="just"/>
            <a:r>
              <a:rPr lang="zh-CN" altLang="en-US" dirty="0">
                <a:solidFill>
                  <a:srgbClr val="3E3E3E"/>
                </a:solidFill>
                <a:latin typeface="Hiragino Sans GB"/>
              </a:rPr>
              <a:t/>
            </a:r>
            <a:br>
              <a:rPr lang="zh-CN" altLang="en-US" dirty="0">
                <a:solidFill>
                  <a:srgbClr val="3E3E3E"/>
                </a:solidFill>
                <a:latin typeface="Hiragino Sans GB"/>
              </a:rPr>
            </a:br>
            <a:endParaRPr lang="zh-CN" altLang="en-US" dirty="0">
              <a:solidFill>
                <a:srgbClr val="3E3E3E"/>
              </a:solidFill>
              <a:latin typeface="Hiragino Sans GB"/>
            </a:endParaRPr>
          </a:p>
          <a:p>
            <a:pPr algn="just"/>
            <a:r>
              <a:rPr lang="en-US" altLang="zh-CN" dirty="0">
                <a:solidFill>
                  <a:srgbClr val="0052FF"/>
                </a:solidFill>
                <a:latin typeface="Hiragino Sans GB"/>
              </a:rPr>
              <a:t>Embedded</a:t>
            </a:r>
            <a:r>
              <a:rPr lang="zh-CN" altLang="en-US" dirty="0">
                <a:solidFill>
                  <a:srgbClr val="0052FF"/>
                </a:solidFill>
                <a:latin typeface="Hiragino Sans GB"/>
              </a:rPr>
              <a:t>（</a:t>
            </a:r>
            <a:r>
              <a:rPr lang="en-US" altLang="zh-CN" dirty="0">
                <a:solidFill>
                  <a:srgbClr val="0052FF"/>
                </a:solidFill>
                <a:latin typeface="Hiragino Sans GB"/>
              </a:rPr>
              <a:t>E</a:t>
            </a:r>
            <a:r>
              <a:rPr lang="zh-CN" altLang="en-US" dirty="0">
                <a:solidFill>
                  <a:srgbClr val="0052FF"/>
                </a:solidFill>
                <a:latin typeface="Hiragino Sans GB"/>
              </a:rPr>
              <a:t>刀）：</a:t>
            </a:r>
            <a:endParaRPr lang="zh-CN" altLang="en-US" dirty="0">
              <a:solidFill>
                <a:srgbClr val="3E3E3E"/>
              </a:solidFill>
              <a:latin typeface="Hiragino Sans GB"/>
            </a:endParaRPr>
          </a:p>
          <a:p>
            <a:pPr algn="just"/>
            <a:r>
              <a:rPr lang="zh-CN" altLang="en-US" dirty="0">
                <a:solidFill>
                  <a:srgbClr val="3E3E3E"/>
                </a:solidFill>
                <a:latin typeface="Hiragino Sans GB"/>
              </a:rPr>
              <a:t>优点： 快速， 并且面向算法。</a:t>
            </a:r>
          </a:p>
          <a:p>
            <a:pPr algn="just"/>
            <a:r>
              <a:rPr lang="zh-CN" altLang="en-US" dirty="0">
                <a:solidFill>
                  <a:srgbClr val="3E3E3E"/>
                </a:solidFill>
                <a:latin typeface="Hiragino Sans GB"/>
              </a:rPr>
              <a:t>缺点： 需要调整结构和参数配置， 而这需要深入的知识和经验。</a:t>
            </a:r>
            <a:endParaRPr lang="zh-CN" altLang="en-US" b="0" i="0" dirty="0">
              <a:solidFill>
                <a:srgbClr val="3E3E3E"/>
              </a:solidFill>
              <a:effectLst/>
              <a:latin typeface="Hiragino Sans GB"/>
            </a:endParaRPr>
          </a:p>
        </p:txBody>
      </p:sp>
    </p:spTree>
    <p:extLst>
      <p:ext uri="{BB962C8B-B14F-4D97-AF65-F5344CB8AC3E}">
        <p14:creationId xmlns:p14="http://schemas.microsoft.com/office/powerpoint/2010/main" val="35837584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特征选择</a:t>
            </a:r>
            <a:r>
              <a:rPr lang="en-US" altLang="zh-CN" dirty="0" smtClean="0"/>
              <a:t>—python</a:t>
            </a:r>
            <a:r>
              <a:rPr lang="zh-CN" altLang="en-US" dirty="0" smtClean="0"/>
              <a:t>库</a:t>
            </a:r>
            <a:endParaRPr lang="zh-CN" altLang="en-US" dirty="0"/>
          </a:p>
        </p:txBody>
      </p:sp>
      <p:sp>
        <p:nvSpPr>
          <p:cNvPr id="4" name="矩形 3"/>
          <p:cNvSpPr/>
          <p:nvPr/>
        </p:nvSpPr>
        <p:spPr>
          <a:xfrm>
            <a:off x="667252" y="1260381"/>
            <a:ext cx="4368504" cy="646331"/>
          </a:xfrm>
          <a:prstGeom prst="rect">
            <a:avLst/>
          </a:prstGeom>
        </p:spPr>
        <p:txBody>
          <a:bodyPr wrap="none">
            <a:spAutoFit/>
          </a:bodyPr>
          <a:lstStyle/>
          <a:p>
            <a:r>
              <a:rPr lang="en-US" altLang="zh-CN" sz="3600" b="1" dirty="0" err="1">
                <a:solidFill>
                  <a:srgbClr val="24292E"/>
                </a:solidFill>
                <a:latin typeface="-apple-system"/>
              </a:rPr>
              <a:t>MLFeatureSelection</a:t>
            </a:r>
            <a:endParaRPr lang="en-US" altLang="zh-CN" b="1" i="0" dirty="0">
              <a:solidFill>
                <a:srgbClr val="24292E"/>
              </a:solidFill>
              <a:effectLst/>
              <a:latin typeface="-apple-system"/>
            </a:endParaRPr>
          </a:p>
        </p:txBody>
      </p:sp>
      <p:sp>
        <p:nvSpPr>
          <p:cNvPr id="6" name="矩形 5"/>
          <p:cNvSpPr/>
          <p:nvPr/>
        </p:nvSpPr>
        <p:spPr>
          <a:xfrm>
            <a:off x="667252" y="5528107"/>
            <a:ext cx="8373574" cy="523220"/>
          </a:xfrm>
          <a:prstGeom prst="rect">
            <a:avLst/>
          </a:prstGeom>
        </p:spPr>
        <p:txBody>
          <a:bodyPr wrap="none">
            <a:spAutoFit/>
          </a:bodyPr>
          <a:lstStyle/>
          <a:p>
            <a:r>
              <a:rPr lang="zh-CN" altLang="en-US" sz="2800" dirty="0" smtClean="0"/>
              <a:t>链接：</a:t>
            </a:r>
            <a:r>
              <a:rPr lang="en-US" altLang="zh-CN" sz="2800" dirty="0"/>
              <a:t>https://github.com/duxuhao/Feature-Selection</a:t>
            </a:r>
            <a:endParaRPr lang="zh-CN" altLang="en-US" sz="2800" dirty="0"/>
          </a:p>
        </p:txBody>
      </p:sp>
      <p:sp>
        <p:nvSpPr>
          <p:cNvPr id="8" name="矩形 7"/>
          <p:cNvSpPr/>
          <p:nvPr/>
        </p:nvSpPr>
        <p:spPr>
          <a:xfrm>
            <a:off x="667252" y="2440137"/>
            <a:ext cx="9808243" cy="2554545"/>
          </a:xfrm>
          <a:prstGeom prst="rect">
            <a:avLst/>
          </a:prstGeom>
        </p:spPr>
        <p:txBody>
          <a:bodyPr wrap="square">
            <a:spAutoFit/>
          </a:bodyPr>
          <a:lstStyle/>
          <a:p>
            <a:r>
              <a:rPr lang="en-US" altLang="zh-CN" sz="3200" b="1" dirty="0">
                <a:solidFill>
                  <a:srgbClr val="24292E"/>
                </a:solidFill>
                <a:latin typeface="-apple-system"/>
              </a:rPr>
              <a:t>This features selection method achieved</a:t>
            </a:r>
          </a:p>
          <a:p>
            <a:pPr>
              <a:buFont typeface="Arial" panose="020B0604020202020204" pitchFamily="34" charset="0"/>
              <a:buChar char="•"/>
            </a:pPr>
            <a:r>
              <a:rPr lang="en-US" altLang="zh-CN" sz="3200" b="1" dirty="0">
                <a:solidFill>
                  <a:srgbClr val="24292E"/>
                </a:solidFill>
                <a:latin typeface="-apple-system"/>
              </a:rPr>
              <a:t>1st</a:t>
            </a:r>
            <a:r>
              <a:rPr lang="en-US" altLang="zh-CN" sz="3200" dirty="0">
                <a:solidFill>
                  <a:srgbClr val="24292E"/>
                </a:solidFill>
                <a:latin typeface="-apple-system"/>
              </a:rPr>
              <a:t> in Rong360</a:t>
            </a:r>
          </a:p>
          <a:p>
            <a:pPr>
              <a:buFont typeface="Arial" panose="020B0604020202020204" pitchFamily="34" charset="0"/>
              <a:buChar char="•"/>
            </a:pPr>
            <a:r>
              <a:rPr lang="en-US" altLang="zh-CN" sz="3200" dirty="0">
                <a:solidFill>
                  <a:srgbClr val="24292E"/>
                </a:solidFill>
                <a:latin typeface="-apple-system"/>
              </a:rPr>
              <a:t>-- </a:t>
            </a:r>
            <a:r>
              <a:rPr lang="en-US" altLang="zh-CN" sz="3200" dirty="0">
                <a:solidFill>
                  <a:srgbClr val="0366D6"/>
                </a:solidFill>
                <a:latin typeface="-apple-system"/>
                <a:hlinkClick r:id="rId2"/>
              </a:rPr>
              <a:t>https://github.com/duxuhao/rong360-season2</a:t>
            </a:r>
            <a:endParaRPr lang="en-US" altLang="zh-CN" sz="3200" dirty="0">
              <a:solidFill>
                <a:srgbClr val="24292E"/>
              </a:solidFill>
              <a:latin typeface="-apple-system"/>
            </a:endParaRPr>
          </a:p>
          <a:p>
            <a:pPr>
              <a:buFont typeface="Arial" panose="020B0604020202020204" pitchFamily="34" charset="0"/>
              <a:buChar char="•"/>
            </a:pPr>
            <a:r>
              <a:rPr lang="en-US" altLang="zh-CN" sz="3200" b="1" dirty="0">
                <a:solidFill>
                  <a:srgbClr val="24292E"/>
                </a:solidFill>
                <a:latin typeface="-apple-system"/>
              </a:rPr>
              <a:t>Temporary Top 10</a:t>
            </a:r>
            <a:r>
              <a:rPr lang="en-US" altLang="zh-CN" sz="3200" dirty="0">
                <a:solidFill>
                  <a:srgbClr val="24292E"/>
                </a:solidFill>
                <a:latin typeface="-apple-system"/>
              </a:rPr>
              <a:t> in JData-2018 (Peter Du)</a:t>
            </a:r>
          </a:p>
          <a:p>
            <a:pPr>
              <a:buFont typeface="Arial" panose="020B0604020202020204" pitchFamily="34" charset="0"/>
              <a:buChar char="•"/>
            </a:pPr>
            <a:r>
              <a:rPr lang="en-US" altLang="zh-CN" sz="3200" b="1" dirty="0">
                <a:solidFill>
                  <a:srgbClr val="24292E"/>
                </a:solidFill>
                <a:latin typeface="-apple-system"/>
              </a:rPr>
              <a:t>12nd</a:t>
            </a:r>
            <a:r>
              <a:rPr lang="en-US" altLang="zh-CN" sz="3200" dirty="0">
                <a:solidFill>
                  <a:srgbClr val="24292E"/>
                </a:solidFill>
                <a:latin typeface="-apple-system"/>
              </a:rPr>
              <a:t> in IJCAI-2018 1st round</a:t>
            </a:r>
            <a:endParaRPr lang="en-US" altLang="zh-CN" sz="3200" b="0" i="0" dirty="0">
              <a:solidFill>
                <a:srgbClr val="24292E"/>
              </a:solidFill>
              <a:effectLst/>
              <a:latin typeface="-apple-system"/>
            </a:endParaRPr>
          </a:p>
        </p:txBody>
      </p:sp>
    </p:spTree>
    <p:extLst>
      <p:ext uri="{BB962C8B-B14F-4D97-AF65-F5344CB8AC3E}">
        <p14:creationId xmlns:p14="http://schemas.microsoft.com/office/powerpoint/2010/main" val="2368628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特征选择</a:t>
            </a:r>
            <a:r>
              <a:rPr lang="en-US" altLang="zh-CN" dirty="0" smtClean="0"/>
              <a:t>—python</a:t>
            </a:r>
            <a:r>
              <a:rPr lang="zh-CN" altLang="en-US" dirty="0" smtClean="0"/>
              <a:t>库</a:t>
            </a:r>
            <a:endParaRPr lang="zh-CN" altLang="en-US" dirty="0"/>
          </a:p>
        </p:txBody>
      </p:sp>
      <p:sp>
        <p:nvSpPr>
          <p:cNvPr id="4" name="矩形 3"/>
          <p:cNvSpPr/>
          <p:nvPr/>
        </p:nvSpPr>
        <p:spPr>
          <a:xfrm>
            <a:off x="667252" y="1260381"/>
            <a:ext cx="4368504" cy="646331"/>
          </a:xfrm>
          <a:prstGeom prst="rect">
            <a:avLst/>
          </a:prstGeom>
        </p:spPr>
        <p:txBody>
          <a:bodyPr wrap="none">
            <a:spAutoFit/>
          </a:bodyPr>
          <a:lstStyle/>
          <a:p>
            <a:r>
              <a:rPr lang="en-US" altLang="zh-CN" sz="3600" b="1" dirty="0" err="1">
                <a:solidFill>
                  <a:srgbClr val="24292E"/>
                </a:solidFill>
                <a:latin typeface="-apple-system"/>
              </a:rPr>
              <a:t>MLFeatureSelection</a:t>
            </a:r>
            <a:endParaRPr lang="en-US" altLang="zh-CN" b="1" i="0" dirty="0">
              <a:solidFill>
                <a:srgbClr val="24292E"/>
              </a:solidFill>
              <a:effectLst/>
              <a:latin typeface="-apple-system"/>
            </a:endParaRPr>
          </a:p>
        </p:txBody>
      </p:sp>
      <p:sp>
        <p:nvSpPr>
          <p:cNvPr id="6" name="矩形 5"/>
          <p:cNvSpPr/>
          <p:nvPr/>
        </p:nvSpPr>
        <p:spPr>
          <a:xfrm>
            <a:off x="667252" y="5528107"/>
            <a:ext cx="8373574" cy="523220"/>
          </a:xfrm>
          <a:prstGeom prst="rect">
            <a:avLst/>
          </a:prstGeom>
        </p:spPr>
        <p:txBody>
          <a:bodyPr wrap="none">
            <a:spAutoFit/>
          </a:bodyPr>
          <a:lstStyle/>
          <a:p>
            <a:r>
              <a:rPr lang="zh-CN" altLang="en-US" sz="2800" dirty="0" smtClean="0"/>
              <a:t>链接：</a:t>
            </a:r>
            <a:r>
              <a:rPr lang="en-US" altLang="zh-CN" sz="2800" dirty="0"/>
              <a:t>https://github.com/duxuhao/Feature-Selection</a:t>
            </a:r>
            <a:endParaRPr lang="zh-CN" altLang="en-US" sz="2800" dirty="0"/>
          </a:p>
        </p:txBody>
      </p:sp>
      <p:sp>
        <p:nvSpPr>
          <p:cNvPr id="8" name="矩形 7"/>
          <p:cNvSpPr/>
          <p:nvPr/>
        </p:nvSpPr>
        <p:spPr>
          <a:xfrm>
            <a:off x="667252" y="2440137"/>
            <a:ext cx="9808243" cy="2554545"/>
          </a:xfrm>
          <a:prstGeom prst="rect">
            <a:avLst/>
          </a:prstGeom>
        </p:spPr>
        <p:txBody>
          <a:bodyPr wrap="square">
            <a:spAutoFit/>
          </a:bodyPr>
          <a:lstStyle/>
          <a:p>
            <a:r>
              <a:rPr lang="en-US" altLang="zh-CN" sz="3200" b="1" dirty="0">
                <a:solidFill>
                  <a:srgbClr val="24292E"/>
                </a:solidFill>
                <a:latin typeface="-apple-system"/>
              </a:rPr>
              <a:t>This features selection method achieved</a:t>
            </a:r>
          </a:p>
          <a:p>
            <a:pPr>
              <a:buFont typeface="Arial" panose="020B0604020202020204" pitchFamily="34" charset="0"/>
              <a:buChar char="•"/>
            </a:pPr>
            <a:r>
              <a:rPr lang="en-US" altLang="zh-CN" sz="3200" b="1" dirty="0">
                <a:solidFill>
                  <a:srgbClr val="24292E"/>
                </a:solidFill>
                <a:latin typeface="-apple-system"/>
              </a:rPr>
              <a:t>1st</a:t>
            </a:r>
            <a:r>
              <a:rPr lang="en-US" altLang="zh-CN" sz="3200" dirty="0">
                <a:solidFill>
                  <a:srgbClr val="24292E"/>
                </a:solidFill>
                <a:latin typeface="-apple-system"/>
              </a:rPr>
              <a:t> in Rong360</a:t>
            </a:r>
          </a:p>
          <a:p>
            <a:pPr>
              <a:buFont typeface="Arial" panose="020B0604020202020204" pitchFamily="34" charset="0"/>
              <a:buChar char="•"/>
            </a:pPr>
            <a:r>
              <a:rPr lang="en-US" altLang="zh-CN" sz="3200" dirty="0">
                <a:solidFill>
                  <a:srgbClr val="24292E"/>
                </a:solidFill>
                <a:latin typeface="-apple-system"/>
              </a:rPr>
              <a:t>-- </a:t>
            </a:r>
            <a:r>
              <a:rPr lang="en-US" altLang="zh-CN" sz="3200" dirty="0">
                <a:solidFill>
                  <a:srgbClr val="0366D6"/>
                </a:solidFill>
                <a:latin typeface="-apple-system"/>
                <a:hlinkClick r:id="rId2"/>
              </a:rPr>
              <a:t>https://github.com/duxuhao/rong360-season2</a:t>
            </a:r>
            <a:endParaRPr lang="en-US" altLang="zh-CN" sz="3200" dirty="0">
              <a:solidFill>
                <a:srgbClr val="24292E"/>
              </a:solidFill>
              <a:latin typeface="-apple-system"/>
            </a:endParaRPr>
          </a:p>
          <a:p>
            <a:pPr>
              <a:buFont typeface="Arial" panose="020B0604020202020204" pitchFamily="34" charset="0"/>
              <a:buChar char="•"/>
            </a:pPr>
            <a:r>
              <a:rPr lang="en-US" altLang="zh-CN" sz="3200" b="1" dirty="0">
                <a:solidFill>
                  <a:srgbClr val="24292E"/>
                </a:solidFill>
                <a:latin typeface="-apple-system"/>
              </a:rPr>
              <a:t>Temporary Top 10</a:t>
            </a:r>
            <a:r>
              <a:rPr lang="en-US" altLang="zh-CN" sz="3200" dirty="0">
                <a:solidFill>
                  <a:srgbClr val="24292E"/>
                </a:solidFill>
                <a:latin typeface="-apple-system"/>
              </a:rPr>
              <a:t> in JData-2018 (Peter Du)</a:t>
            </a:r>
          </a:p>
          <a:p>
            <a:pPr>
              <a:buFont typeface="Arial" panose="020B0604020202020204" pitchFamily="34" charset="0"/>
              <a:buChar char="•"/>
            </a:pPr>
            <a:r>
              <a:rPr lang="en-US" altLang="zh-CN" sz="3200" b="1" dirty="0">
                <a:solidFill>
                  <a:srgbClr val="24292E"/>
                </a:solidFill>
                <a:latin typeface="-apple-system"/>
              </a:rPr>
              <a:t>12nd</a:t>
            </a:r>
            <a:r>
              <a:rPr lang="en-US" altLang="zh-CN" sz="3200" dirty="0">
                <a:solidFill>
                  <a:srgbClr val="24292E"/>
                </a:solidFill>
                <a:latin typeface="-apple-system"/>
              </a:rPr>
              <a:t> in IJCAI-2018 1st round</a:t>
            </a:r>
            <a:endParaRPr lang="en-US" altLang="zh-CN" sz="3200" b="0" i="0" dirty="0">
              <a:solidFill>
                <a:srgbClr val="24292E"/>
              </a:solidFill>
              <a:effectLst/>
              <a:latin typeface="-apple-system"/>
            </a:endParaRPr>
          </a:p>
        </p:txBody>
      </p:sp>
    </p:spTree>
    <p:extLst>
      <p:ext uri="{BB962C8B-B14F-4D97-AF65-F5344CB8AC3E}">
        <p14:creationId xmlns:p14="http://schemas.microsoft.com/office/powerpoint/2010/main" val="2442549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模型构建</a:t>
            </a:r>
            <a:endParaRPr lang="zh-CN" altLang="en-US" dirty="0"/>
          </a:p>
        </p:txBody>
      </p:sp>
      <p:sp>
        <p:nvSpPr>
          <p:cNvPr id="7" name="矩形 6"/>
          <p:cNvSpPr/>
          <p:nvPr/>
        </p:nvSpPr>
        <p:spPr>
          <a:xfrm>
            <a:off x="515471" y="1260381"/>
            <a:ext cx="9655224" cy="5388142"/>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altLang="zh-CN" sz="2800" dirty="0" err="1" smtClean="0"/>
              <a:t>RandomForest</a:t>
            </a:r>
            <a:r>
              <a:rPr lang="zh-CN" altLang="en-US" sz="2800" dirty="0" smtClean="0"/>
              <a:t>模型</a:t>
            </a:r>
            <a:endParaRPr lang="zh-CN" altLang="en-US" sz="2800" dirty="0"/>
          </a:p>
          <a:p>
            <a:pPr lvl="0">
              <a:lnSpc>
                <a:spcPct val="90000"/>
              </a:lnSpc>
              <a:spcBef>
                <a:spcPts val="1000"/>
              </a:spcBef>
            </a:pPr>
            <a:r>
              <a:rPr lang="zh-CN" altLang="en-US" sz="2800" dirty="0">
                <a:solidFill>
                  <a:prstClr val="black"/>
                </a:solidFill>
              </a:rPr>
              <a:t>随机森林就是通过集成学习的思想将多棵树集成的一种算法，它的基本单元是决策树，而它的本质属于机器学习的一大分支</a:t>
            </a:r>
            <a:r>
              <a:rPr lang="en-US" altLang="zh-CN" sz="2800" dirty="0">
                <a:solidFill>
                  <a:prstClr val="black"/>
                </a:solidFill>
              </a:rPr>
              <a:t>——</a:t>
            </a:r>
            <a:r>
              <a:rPr lang="zh-CN" altLang="en-US" sz="2800" dirty="0">
                <a:solidFill>
                  <a:prstClr val="black"/>
                </a:solidFill>
              </a:rPr>
              <a:t>集成学习（</a:t>
            </a:r>
            <a:r>
              <a:rPr lang="en-US" altLang="zh-CN" sz="2800" dirty="0">
                <a:solidFill>
                  <a:prstClr val="black"/>
                </a:solidFill>
              </a:rPr>
              <a:t>Ensemble Learning</a:t>
            </a:r>
            <a:r>
              <a:rPr lang="zh-CN" altLang="en-US" sz="2800" dirty="0">
                <a:solidFill>
                  <a:prstClr val="black"/>
                </a:solidFill>
              </a:rPr>
              <a:t>）方法</a:t>
            </a:r>
            <a:r>
              <a:rPr lang="zh-CN" altLang="en-US" sz="2800" dirty="0" smtClean="0">
                <a:solidFill>
                  <a:prstClr val="black"/>
                </a:solidFill>
              </a:rPr>
              <a:t>。使用</a:t>
            </a:r>
            <a:r>
              <a:rPr lang="en-US" altLang="zh-CN" sz="2800" dirty="0" smtClean="0">
                <a:solidFill>
                  <a:prstClr val="black"/>
                </a:solidFill>
              </a:rPr>
              <a:t>bagging</a:t>
            </a:r>
            <a:r>
              <a:rPr lang="zh-CN" altLang="en-US" sz="2800" dirty="0" smtClean="0">
                <a:solidFill>
                  <a:prstClr val="black"/>
                </a:solidFill>
              </a:rPr>
              <a:t>思想（例如分类中的投票，回归中的平均），将</a:t>
            </a:r>
            <a:r>
              <a:rPr lang="zh-CN" altLang="en-US" sz="2800" dirty="0">
                <a:solidFill>
                  <a:prstClr val="black"/>
                </a:solidFill>
              </a:rPr>
              <a:t>若干个弱分类器的分类结果进行投票选择，从而组成一个强</a:t>
            </a:r>
            <a:r>
              <a:rPr lang="zh-CN" altLang="en-US" sz="2800" dirty="0" smtClean="0">
                <a:solidFill>
                  <a:prstClr val="black"/>
                </a:solidFill>
              </a:rPr>
              <a:t>分类器。</a:t>
            </a:r>
            <a:endParaRPr lang="en-US" altLang="zh-CN" sz="2800" dirty="0" smtClean="0">
              <a:solidFill>
                <a:prstClr val="black"/>
              </a:solidFill>
            </a:endParaRPr>
          </a:p>
          <a:p>
            <a:pPr lvl="0">
              <a:lnSpc>
                <a:spcPct val="90000"/>
              </a:lnSpc>
              <a:spcBef>
                <a:spcPts val="1000"/>
              </a:spcBef>
            </a:pPr>
            <a:r>
              <a:rPr lang="zh-CN" altLang="en-US" sz="2800" dirty="0" smtClean="0">
                <a:solidFill>
                  <a:prstClr val="black"/>
                </a:solidFill>
              </a:rPr>
              <a:t>影响随机森林效果的两个因素：</a:t>
            </a:r>
            <a:endParaRPr lang="en-US" altLang="zh-CN" sz="2800" dirty="0" smtClean="0">
              <a:solidFill>
                <a:prstClr val="black"/>
              </a:solidFill>
            </a:endParaRPr>
          </a:p>
          <a:p>
            <a:pPr latinLnBrk="1"/>
            <a:r>
              <a:rPr lang="zh-CN" altLang="en-US" sz="2800" dirty="0" smtClean="0"/>
              <a:t>任意</a:t>
            </a:r>
            <a:r>
              <a:rPr lang="zh-CN" altLang="en-US" sz="2800" dirty="0"/>
              <a:t>两棵</a:t>
            </a:r>
            <a:r>
              <a:rPr lang="zh-CN" altLang="en-US" sz="2800" dirty="0" smtClean="0"/>
              <a:t>树相关性越小，分类效果越好；</a:t>
            </a:r>
            <a:endParaRPr lang="zh-CN" altLang="en-US" sz="2800" dirty="0"/>
          </a:p>
          <a:p>
            <a:pPr latinLnBrk="1"/>
            <a:r>
              <a:rPr lang="zh-CN" altLang="en-US" sz="2800" dirty="0" smtClean="0"/>
              <a:t>每</a:t>
            </a:r>
            <a:r>
              <a:rPr lang="zh-CN" altLang="en-US" sz="2800" dirty="0"/>
              <a:t>棵树的分类</a:t>
            </a:r>
            <a:r>
              <a:rPr lang="zh-CN" altLang="en-US" sz="2800" dirty="0" smtClean="0"/>
              <a:t>能力，每</a:t>
            </a:r>
            <a:r>
              <a:rPr lang="zh-CN" altLang="en-US" sz="2800" dirty="0"/>
              <a:t>棵树的分类能力越强，整个森林的错误率越低。</a:t>
            </a:r>
          </a:p>
          <a:p>
            <a:pPr lvl="0">
              <a:lnSpc>
                <a:spcPct val="90000"/>
              </a:lnSpc>
              <a:spcBef>
                <a:spcPts val="1000"/>
              </a:spcBef>
            </a:pPr>
            <a:endParaRPr lang="en-US" altLang="zh-CN" sz="2800" dirty="0">
              <a:solidFill>
                <a:prstClr val="black"/>
              </a:solidFill>
            </a:endParaRPr>
          </a:p>
          <a:p>
            <a:pPr lvl="0">
              <a:lnSpc>
                <a:spcPct val="90000"/>
              </a:lnSpc>
              <a:spcBef>
                <a:spcPts val="1000"/>
              </a:spcBef>
            </a:pPr>
            <a:endParaRPr lang="en-US" altLang="zh-CN" sz="2800" dirty="0">
              <a:solidFill>
                <a:prstClr val="black"/>
              </a:solidFill>
            </a:endParaRPr>
          </a:p>
        </p:txBody>
      </p:sp>
      <p:sp>
        <p:nvSpPr>
          <p:cNvPr id="3" name="矩形 2"/>
          <p:cNvSpPr/>
          <p:nvPr/>
        </p:nvSpPr>
        <p:spPr>
          <a:xfrm>
            <a:off x="3984227" y="6279191"/>
            <a:ext cx="7805919" cy="369332"/>
          </a:xfrm>
          <a:prstGeom prst="rect">
            <a:avLst/>
          </a:prstGeom>
        </p:spPr>
        <p:txBody>
          <a:bodyPr wrap="none">
            <a:spAutoFit/>
          </a:bodyPr>
          <a:lstStyle/>
          <a:p>
            <a:r>
              <a:rPr lang="zh-CN" altLang="en-US" dirty="0" smtClean="0"/>
              <a:t>更多信息参见：</a:t>
            </a:r>
            <a:r>
              <a:rPr lang="en-US" altLang="zh-CN" dirty="0"/>
              <a:t> http://www.cnblogs.com/maybe2030/p/4585705.html#_label1</a:t>
            </a:r>
            <a:endParaRPr lang="zh-CN" altLang="en-US" dirty="0"/>
          </a:p>
        </p:txBody>
      </p:sp>
    </p:spTree>
    <p:extLst>
      <p:ext uri="{BB962C8B-B14F-4D97-AF65-F5344CB8AC3E}">
        <p14:creationId xmlns:p14="http://schemas.microsoft.com/office/powerpoint/2010/main" val="29232564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模型构建</a:t>
            </a:r>
            <a:endParaRPr lang="zh-CN" altLang="en-US" dirty="0"/>
          </a:p>
        </p:txBody>
      </p:sp>
      <p:sp>
        <p:nvSpPr>
          <p:cNvPr id="7" name="矩形 6"/>
          <p:cNvSpPr/>
          <p:nvPr/>
        </p:nvSpPr>
        <p:spPr>
          <a:xfrm>
            <a:off x="515471" y="1260381"/>
            <a:ext cx="9655224" cy="4739759"/>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altLang="zh-CN" sz="2800" dirty="0" err="1"/>
              <a:t>AdaBoost</a:t>
            </a:r>
            <a:r>
              <a:rPr lang="zh-CN" altLang="en-US" sz="2800" dirty="0" smtClean="0"/>
              <a:t>模型</a:t>
            </a:r>
            <a:endParaRPr lang="zh-CN" altLang="en-US" sz="2800" dirty="0"/>
          </a:p>
          <a:p>
            <a:pPr lvl="0">
              <a:lnSpc>
                <a:spcPct val="90000"/>
              </a:lnSpc>
              <a:spcBef>
                <a:spcPts val="1000"/>
              </a:spcBef>
            </a:pPr>
            <a:r>
              <a:rPr lang="en-US" altLang="zh-CN" sz="2800" dirty="0" err="1"/>
              <a:t>AdaBoost</a:t>
            </a:r>
            <a:r>
              <a:rPr lang="en-US" altLang="zh-CN" sz="2800" dirty="0"/>
              <a:t> </a:t>
            </a:r>
            <a:r>
              <a:rPr lang="zh-CN" altLang="en-US" sz="2800" dirty="0"/>
              <a:t>是一种迭代算法，其核心思想是针对同一个训练集训练不同的分类器，即弱分类器，然后把这些弱分类器集合起来，构造一个更强的最终分类器</a:t>
            </a:r>
            <a:r>
              <a:rPr lang="zh-CN" altLang="en-US" sz="2800" dirty="0"/>
              <a:t>。。</a:t>
            </a:r>
            <a:r>
              <a:rPr lang="en-US" altLang="zh-CN" sz="2800" dirty="0" err="1"/>
              <a:t>AdaBoost</a:t>
            </a:r>
            <a:r>
              <a:rPr lang="zh-CN" altLang="en-US" sz="2800" dirty="0"/>
              <a:t>用错分数据点来识别问题，通过调整错分数据点的权重来改进模型。</a:t>
            </a:r>
            <a:endParaRPr lang="en-US" altLang="zh-CN" sz="2800" dirty="0" smtClean="0"/>
          </a:p>
          <a:p>
            <a:pPr lvl="0">
              <a:lnSpc>
                <a:spcPct val="90000"/>
              </a:lnSpc>
              <a:spcBef>
                <a:spcPts val="1000"/>
              </a:spcBef>
            </a:pPr>
            <a:r>
              <a:rPr lang="zh-CN" altLang="en-US" sz="2800" dirty="0" smtClean="0">
                <a:solidFill>
                  <a:prstClr val="black"/>
                </a:solidFill>
              </a:rPr>
              <a:t>优点：</a:t>
            </a:r>
            <a:endParaRPr lang="en-US" altLang="zh-CN" sz="2800" dirty="0" smtClean="0">
              <a:solidFill>
                <a:prstClr val="black"/>
              </a:solidFill>
            </a:endParaRPr>
          </a:p>
          <a:p>
            <a:pPr lvl="0">
              <a:lnSpc>
                <a:spcPct val="90000"/>
              </a:lnSpc>
              <a:spcBef>
                <a:spcPts val="1000"/>
              </a:spcBef>
            </a:pPr>
            <a:r>
              <a:rPr lang="zh-CN" altLang="en-US" sz="2800" dirty="0" smtClean="0">
                <a:solidFill>
                  <a:prstClr val="black"/>
                </a:solidFill>
              </a:rPr>
              <a:t>可以使用各种方法构建子分类器。</a:t>
            </a:r>
            <a:endParaRPr lang="en-US" altLang="zh-CN" sz="2800" dirty="0" smtClean="0">
              <a:solidFill>
                <a:prstClr val="black"/>
              </a:solidFill>
            </a:endParaRPr>
          </a:p>
          <a:p>
            <a:pPr lvl="0">
              <a:lnSpc>
                <a:spcPct val="90000"/>
              </a:lnSpc>
              <a:spcBef>
                <a:spcPts val="1000"/>
              </a:spcBef>
            </a:pPr>
            <a:r>
              <a:rPr lang="zh-CN" altLang="en-US" sz="2800" dirty="0" smtClean="0">
                <a:solidFill>
                  <a:prstClr val="black"/>
                </a:solidFill>
              </a:rPr>
              <a:t>子模型简单，不容易</a:t>
            </a:r>
            <a:r>
              <a:rPr lang="en-US" altLang="zh-CN" sz="2800" dirty="0" smtClean="0">
                <a:solidFill>
                  <a:prstClr val="black"/>
                </a:solidFill>
              </a:rPr>
              <a:t>overfitting</a:t>
            </a:r>
            <a:r>
              <a:rPr lang="zh-CN" altLang="en-US" sz="2800" dirty="0" smtClean="0">
                <a:solidFill>
                  <a:prstClr val="black"/>
                </a:solidFill>
              </a:rPr>
              <a:t>。</a:t>
            </a:r>
            <a:endParaRPr lang="en-US" altLang="zh-CN" sz="2800" dirty="0" smtClean="0">
              <a:solidFill>
                <a:prstClr val="black"/>
              </a:solidFill>
            </a:endParaRPr>
          </a:p>
          <a:p>
            <a:pPr lvl="0">
              <a:lnSpc>
                <a:spcPct val="90000"/>
              </a:lnSpc>
              <a:spcBef>
                <a:spcPts val="1000"/>
              </a:spcBef>
            </a:pPr>
            <a:endParaRPr lang="en-US" altLang="zh-CN" sz="2800" dirty="0">
              <a:solidFill>
                <a:prstClr val="black"/>
              </a:solidFill>
            </a:endParaRPr>
          </a:p>
          <a:p>
            <a:pPr lvl="0">
              <a:lnSpc>
                <a:spcPct val="90000"/>
              </a:lnSpc>
              <a:spcBef>
                <a:spcPts val="1000"/>
              </a:spcBef>
            </a:pPr>
            <a:endParaRPr lang="en-US" altLang="zh-CN" sz="2800" dirty="0">
              <a:solidFill>
                <a:prstClr val="black"/>
              </a:solidFill>
            </a:endParaRPr>
          </a:p>
        </p:txBody>
      </p:sp>
    </p:spTree>
    <p:extLst>
      <p:ext uri="{BB962C8B-B14F-4D97-AF65-F5344CB8AC3E}">
        <p14:creationId xmlns:p14="http://schemas.microsoft.com/office/powerpoint/2010/main" val="1693085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模型构建</a:t>
            </a:r>
            <a:endParaRPr lang="zh-CN" altLang="en-US" dirty="0"/>
          </a:p>
        </p:txBody>
      </p:sp>
      <p:sp>
        <p:nvSpPr>
          <p:cNvPr id="7" name="矩形 6"/>
          <p:cNvSpPr/>
          <p:nvPr/>
        </p:nvSpPr>
        <p:spPr>
          <a:xfrm>
            <a:off x="515470" y="1260381"/>
            <a:ext cx="11212703" cy="5258876"/>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altLang="zh-CN" sz="2800" dirty="0" smtClean="0"/>
              <a:t>GBDT</a:t>
            </a:r>
            <a:r>
              <a:rPr lang="zh-CN" altLang="en-US" sz="2800" dirty="0" smtClean="0"/>
              <a:t>模型</a:t>
            </a:r>
            <a:endParaRPr lang="zh-CN" altLang="en-US" sz="2800" dirty="0"/>
          </a:p>
          <a:p>
            <a:pPr lvl="0">
              <a:lnSpc>
                <a:spcPct val="90000"/>
              </a:lnSpc>
              <a:spcBef>
                <a:spcPts val="1000"/>
              </a:spcBef>
            </a:pPr>
            <a:r>
              <a:rPr lang="en-US" altLang="zh-CN" sz="2800" dirty="0"/>
              <a:t>GBDT</a:t>
            </a:r>
            <a:r>
              <a:rPr lang="zh-CN" altLang="en-US" sz="2800" dirty="0"/>
              <a:t>和其它</a:t>
            </a:r>
            <a:r>
              <a:rPr lang="en-US" altLang="zh-CN" sz="2800" dirty="0"/>
              <a:t>Boosting</a:t>
            </a:r>
            <a:r>
              <a:rPr lang="zh-CN" altLang="en-US" sz="2800" dirty="0"/>
              <a:t>算法一样，通过将表现一般的数个模型（通常是深度固定的决策树）组合在一起来集成一个表现较好的模型。抽象地说，模型的训练过程是对一任意可导目标函数的优化过程。通过反复地选择一个指向负梯度方向的函数，该算法可被看做在函数空间里对目标函数进行优化。因此可以说</a:t>
            </a:r>
            <a:r>
              <a:rPr lang="en-US" altLang="zh-CN" sz="2800" dirty="0"/>
              <a:t>Gradient Boosting = Gradient Descent + Boosting</a:t>
            </a:r>
            <a:r>
              <a:rPr lang="zh-CN" altLang="en-US" sz="2800" dirty="0"/>
              <a:t>。</a:t>
            </a:r>
            <a:endParaRPr lang="en-US" altLang="zh-CN" sz="2800" dirty="0" smtClean="0">
              <a:solidFill>
                <a:prstClr val="black"/>
              </a:solidFill>
            </a:endParaRPr>
          </a:p>
          <a:p>
            <a:pPr lvl="0">
              <a:lnSpc>
                <a:spcPct val="90000"/>
              </a:lnSpc>
              <a:spcBef>
                <a:spcPts val="1000"/>
              </a:spcBef>
            </a:pPr>
            <a:endParaRPr lang="en-US" altLang="zh-CN" sz="2800" dirty="0" smtClean="0">
              <a:solidFill>
                <a:prstClr val="black"/>
              </a:solidFill>
            </a:endParaRPr>
          </a:p>
          <a:p>
            <a:pPr lvl="0">
              <a:lnSpc>
                <a:spcPct val="90000"/>
              </a:lnSpc>
              <a:spcBef>
                <a:spcPts val="1000"/>
              </a:spcBef>
            </a:pPr>
            <a:r>
              <a:rPr lang="zh-CN" altLang="en-US" sz="2800" dirty="0"/>
              <a:t>和</a:t>
            </a:r>
            <a:r>
              <a:rPr lang="en-US" altLang="zh-CN" sz="2800" dirty="0" err="1"/>
              <a:t>AdaBoost</a:t>
            </a:r>
            <a:r>
              <a:rPr lang="zh-CN" altLang="en-US" sz="2800" dirty="0"/>
              <a:t>一样，</a:t>
            </a:r>
            <a:r>
              <a:rPr lang="en-US" altLang="zh-CN" sz="2800" dirty="0"/>
              <a:t>Gradient Boosting</a:t>
            </a:r>
            <a:r>
              <a:rPr lang="zh-CN" altLang="en-US" sz="2800" dirty="0"/>
              <a:t>也是重复选择一个表现一般的模型并且每次基于先前模型的表现进行调整。不同的是，</a:t>
            </a:r>
            <a:r>
              <a:rPr lang="en-US" altLang="zh-CN" sz="2800" dirty="0" err="1"/>
              <a:t>AdaBoost</a:t>
            </a:r>
            <a:r>
              <a:rPr lang="zh-CN" altLang="en-US" sz="2800" dirty="0"/>
              <a:t>是通过提升错分数据点的权重来定位模型的不足而</a:t>
            </a:r>
            <a:r>
              <a:rPr lang="en-US" altLang="zh-CN" sz="2800" dirty="0"/>
              <a:t>Gradient Boosting</a:t>
            </a:r>
            <a:r>
              <a:rPr lang="zh-CN" altLang="en-US" sz="2800" dirty="0"/>
              <a:t>是通过算梯度（</a:t>
            </a:r>
            <a:r>
              <a:rPr lang="en-US" altLang="zh-CN" sz="2800" dirty="0"/>
              <a:t>gradient</a:t>
            </a:r>
            <a:r>
              <a:rPr lang="zh-CN" altLang="en-US" sz="2800" dirty="0"/>
              <a:t>）来定位模型的不足。</a:t>
            </a:r>
            <a:endParaRPr lang="en-US" altLang="zh-CN" sz="2800" dirty="0">
              <a:solidFill>
                <a:prstClr val="black"/>
              </a:solidFill>
            </a:endParaRPr>
          </a:p>
          <a:p>
            <a:pPr lvl="0">
              <a:lnSpc>
                <a:spcPct val="90000"/>
              </a:lnSpc>
              <a:spcBef>
                <a:spcPts val="1000"/>
              </a:spcBef>
            </a:pPr>
            <a:endParaRPr lang="en-US" altLang="zh-CN" sz="2800" dirty="0">
              <a:solidFill>
                <a:prstClr val="black"/>
              </a:solidFill>
            </a:endParaRPr>
          </a:p>
        </p:txBody>
      </p:sp>
    </p:spTree>
    <p:extLst>
      <p:ext uri="{BB962C8B-B14F-4D97-AF65-F5344CB8AC3E}">
        <p14:creationId xmlns:p14="http://schemas.microsoft.com/office/powerpoint/2010/main" val="20903080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模型构建</a:t>
            </a:r>
            <a:endParaRPr lang="zh-CN" altLang="en-US" dirty="0"/>
          </a:p>
        </p:txBody>
      </p:sp>
      <p:sp>
        <p:nvSpPr>
          <p:cNvPr id="7" name="矩形 6"/>
          <p:cNvSpPr/>
          <p:nvPr/>
        </p:nvSpPr>
        <p:spPr>
          <a:xfrm>
            <a:off x="515471" y="1260381"/>
            <a:ext cx="9655224" cy="5130635"/>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altLang="zh-CN" sz="2800" dirty="0" err="1"/>
              <a:t>XGBoost</a:t>
            </a:r>
            <a:r>
              <a:rPr lang="zh-CN" altLang="en-US" sz="2800" dirty="0"/>
              <a:t>模型</a:t>
            </a:r>
          </a:p>
          <a:p>
            <a:pPr lvl="0">
              <a:lnSpc>
                <a:spcPct val="90000"/>
              </a:lnSpc>
              <a:spcBef>
                <a:spcPts val="1000"/>
              </a:spcBef>
            </a:pPr>
            <a:r>
              <a:rPr lang="en-US" altLang="zh-CN" sz="2800" dirty="0" smtClean="0">
                <a:solidFill>
                  <a:prstClr val="black"/>
                </a:solidFill>
              </a:rPr>
              <a:t>1</a:t>
            </a:r>
            <a:r>
              <a:rPr lang="zh-CN" altLang="en-US" sz="2800" dirty="0" smtClean="0">
                <a:solidFill>
                  <a:prstClr val="black"/>
                </a:solidFill>
              </a:rPr>
              <a:t>、</a:t>
            </a:r>
            <a:r>
              <a:rPr lang="en-US" altLang="zh-CN" sz="2800" dirty="0" err="1" smtClean="0">
                <a:solidFill>
                  <a:prstClr val="black"/>
                </a:solidFill>
              </a:rPr>
              <a:t>XGBoost</a:t>
            </a:r>
            <a:r>
              <a:rPr lang="zh-CN" altLang="en-US" sz="2800" dirty="0" smtClean="0">
                <a:solidFill>
                  <a:prstClr val="black"/>
                </a:solidFill>
              </a:rPr>
              <a:t>模型是一个非线性分类器，是渐近树模型的一</a:t>
            </a:r>
            <a:r>
              <a:rPr lang="zh-CN" altLang="en-US" sz="2800" dirty="0">
                <a:solidFill>
                  <a:prstClr val="black"/>
                </a:solidFill>
              </a:rPr>
              <a:t>种。传统</a:t>
            </a:r>
            <a:r>
              <a:rPr lang="en-US" altLang="zh-CN" sz="2800" dirty="0">
                <a:solidFill>
                  <a:prstClr val="black"/>
                </a:solidFill>
              </a:rPr>
              <a:t>GBDT</a:t>
            </a:r>
            <a:r>
              <a:rPr lang="zh-CN" altLang="en-US" sz="2800" dirty="0">
                <a:solidFill>
                  <a:prstClr val="black"/>
                </a:solidFill>
              </a:rPr>
              <a:t>以</a:t>
            </a:r>
            <a:r>
              <a:rPr lang="en-US" altLang="zh-CN" sz="2800" dirty="0">
                <a:solidFill>
                  <a:prstClr val="black"/>
                </a:solidFill>
              </a:rPr>
              <a:t>CART</a:t>
            </a:r>
            <a:r>
              <a:rPr lang="zh-CN" altLang="en-US" sz="2800" dirty="0">
                <a:solidFill>
                  <a:prstClr val="black"/>
                </a:solidFill>
              </a:rPr>
              <a:t>作为基分类器，</a:t>
            </a:r>
            <a:r>
              <a:rPr lang="en-US" altLang="zh-CN" sz="2800" dirty="0" err="1">
                <a:solidFill>
                  <a:prstClr val="black"/>
                </a:solidFill>
              </a:rPr>
              <a:t>xgboost</a:t>
            </a:r>
            <a:r>
              <a:rPr lang="zh-CN" altLang="en-US" sz="2800" dirty="0">
                <a:solidFill>
                  <a:prstClr val="black"/>
                </a:solidFill>
              </a:rPr>
              <a:t>还支持线性分类器，这个时候</a:t>
            </a:r>
            <a:r>
              <a:rPr lang="en-US" altLang="zh-CN" sz="2800" dirty="0" err="1">
                <a:solidFill>
                  <a:prstClr val="black"/>
                </a:solidFill>
              </a:rPr>
              <a:t>xgboost</a:t>
            </a:r>
            <a:r>
              <a:rPr lang="zh-CN" altLang="en-US" sz="2800" dirty="0">
                <a:solidFill>
                  <a:prstClr val="black"/>
                </a:solidFill>
              </a:rPr>
              <a:t>相当于带</a:t>
            </a:r>
            <a:r>
              <a:rPr lang="en-US" altLang="zh-CN" sz="2800" dirty="0">
                <a:solidFill>
                  <a:prstClr val="black"/>
                </a:solidFill>
              </a:rPr>
              <a:t>L1</a:t>
            </a:r>
            <a:r>
              <a:rPr lang="zh-CN" altLang="en-US" sz="2800" dirty="0">
                <a:solidFill>
                  <a:prstClr val="black"/>
                </a:solidFill>
              </a:rPr>
              <a:t>和</a:t>
            </a:r>
            <a:r>
              <a:rPr lang="en-US" altLang="zh-CN" sz="2800" dirty="0">
                <a:solidFill>
                  <a:prstClr val="black"/>
                </a:solidFill>
              </a:rPr>
              <a:t>L2</a:t>
            </a:r>
            <a:r>
              <a:rPr lang="zh-CN" altLang="en-US" sz="2800" dirty="0">
                <a:solidFill>
                  <a:prstClr val="black"/>
                </a:solidFill>
              </a:rPr>
              <a:t>正则化项的逻辑斯蒂回归（分类问题）或者线性回归（回归问题）</a:t>
            </a:r>
            <a:r>
              <a:rPr lang="zh-CN" altLang="en-US" sz="2800" dirty="0" smtClean="0">
                <a:solidFill>
                  <a:prstClr val="black"/>
                </a:solidFill>
              </a:rPr>
              <a:t>。</a:t>
            </a:r>
            <a:endParaRPr lang="en-US" altLang="zh-CN" sz="2800" dirty="0" smtClean="0">
              <a:solidFill>
                <a:prstClr val="black"/>
              </a:solidFill>
            </a:endParaRPr>
          </a:p>
          <a:p>
            <a:pPr lvl="0">
              <a:lnSpc>
                <a:spcPct val="90000"/>
              </a:lnSpc>
              <a:spcBef>
                <a:spcPts val="1000"/>
              </a:spcBef>
            </a:pPr>
            <a:r>
              <a:rPr lang="en-US" altLang="zh-CN" sz="2800" dirty="0" smtClean="0">
                <a:solidFill>
                  <a:prstClr val="black"/>
                </a:solidFill>
              </a:rPr>
              <a:t>2</a:t>
            </a:r>
            <a:r>
              <a:rPr lang="zh-CN" altLang="en-US" sz="2800" dirty="0" smtClean="0">
                <a:solidFill>
                  <a:prstClr val="black"/>
                </a:solidFill>
              </a:rPr>
              <a:t>、</a:t>
            </a:r>
            <a:r>
              <a:rPr lang="zh-CN" altLang="en-US" sz="2800" dirty="0" smtClean="0"/>
              <a:t>传统</a:t>
            </a:r>
            <a:r>
              <a:rPr lang="en-US" altLang="zh-CN" sz="2800" dirty="0"/>
              <a:t>GBDT</a:t>
            </a:r>
            <a:r>
              <a:rPr lang="zh-CN" altLang="en-US" sz="2800" dirty="0"/>
              <a:t>在优化时只用到一阶导数信息，</a:t>
            </a:r>
            <a:r>
              <a:rPr lang="en-US" altLang="zh-CN" sz="2800" dirty="0" err="1"/>
              <a:t>xgboost</a:t>
            </a:r>
            <a:r>
              <a:rPr lang="zh-CN" altLang="en-US" sz="2800" dirty="0"/>
              <a:t>则对代价函数进行了二阶泰勒展开，同时用到了一阶和二阶导数。顺便提一下，</a:t>
            </a:r>
            <a:r>
              <a:rPr lang="en-US" altLang="zh-CN" sz="2800" dirty="0" err="1"/>
              <a:t>xgboost</a:t>
            </a:r>
            <a:r>
              <a:rPr lang="zh-CN" altLang="en-US" sz="2800" dirty="0"/>
              <a:t>工具支持自定义代价函数，只要函数可一阶和二阶求导</a:t>
            </a:r>
            <a:r>
              <a:rPr lang="zh-CN" altLang="en-US" sz="2800" dirty="0" smtClean="0"/>
              <a:t>。</a:t>
            </a:r>
            <a:endParaRPr lang="en-US" altLang="zh-CN" sz="2800" dirty="0" smtClean="0"/>
          </a:p>
          <a:p>
            <a:pPr lvl="0">
              <a:lnSpc>
                <a:spcPct val="90000"/>
              </a:lnSpc>
              <a:spcBef>
                <a:spcPts val="1000"/>
              </a:spcBef>
            </a:pPr>
            <a:r>
              <a:rPr lang="en-US" altLang="zh-CN" sz="2800" dirty="0" smtClean="0">
                <a:solidFill>
                  <a:prstClr val="black"/>
                </a:solidFill>
              </a:rPr>
              <a:t>2</a:t>
            </a:r>
            <a:r>
              <a:rPr lang="zh-CN" altLang="en-US" sz="2800" dirty="0" smtClean="0">
                <a:solidFill>
                  <a:prstClr val="black"/>
                </a:solidFill>
              </a:rPr>
              <a:t>、</a:t>
            </a:r>
            <a:r>
              <a:rPr lang="en-US" altLang="zh-CN" sz="2800" dirty="0"/>
              <a:t> </a:t>
            </a:r>
            <a:r>
              <a:rPr lang="en-US" altLang="zh-CN" sz="2800" dirty="0" err="1"/>
              <a:t>xgboost</a:t>
            </a:r>
            <a:r>
              <a:rPr lang="zh-CN" altLang="en-US" sz="2800" dirty="0"/>
              <a:t>工具支持并行</a:t>
            </a:r>
            <a:r>
              <a:rPr lang="zh-CN" altLang="en-US" sz="2800" dirty="0" smtClean="0"/>
              <a:t>。</a:t>
            </a:r>
            <a:r>
              <a:rPr lang="en-US" altLang="zh-CN" sz="2800" dirty="0" err="1" smtClean="0"/>
              <a:t>xgboost</a:t>
            </a:r>
            <a:r>
              <a:rPr lang="zh-CN" altLang="en-US" sz="2800" dirty="0"/>
              <a:t>也是一次迭代完才能进行下一次迭代</a:t>
            </a:r>
            <a:r>
              <a:rPr lang="zh-CN" altLang="en-US" sz="2800" dirty="0" smtClean="0"/>
              <a:t>的。</a:t>
            </a:r>
            <a:r>
              <a:rPr lang="en-US" altLang="zh-CN" sz="2800" dirty="0" err="1"/>
              <a:t>xgboost</a:t>
            </a:r>
            <a:r>
              <a:rPr lang="zh-CN" altLang="en-US" sz="2800" dirty="0"/>
              <a:t>的并行是在特征粒度上的</a:t>
            </a:r>
            <a:r>
              <a:rPr lang="zh-CN" altLang="en-US" sz="2800" dirty="0" smtClean="0"/>
              <a:t>。</a:t>
            </a:r>
            <a:r>
              <a:rPr lang="zh-CN" altLang="en-US" sz="2800" dirty="0"/>
              <a:t>提出了一种可并行的近似直方图算法，用于高效地生成候选的分割点。</a:t>
            </a:r>
            <a:endParaRPr lang="en-US" altLang="zh-CN" sz="2800" dirty="0">
              <a:solidFill>
                <a:prstClr val="black"/>
              </a:solidFill>
            </a:endParaRPr>
          </a:p>
        </p:txBody>
      </p:sp>
      <p:sp>
        <p:nvSpPr>
          <p:cNvPr id="3" name="矩形 2"/>
          <p:cNvSpPr/>
          <p:nvPr/>
        </p:nvSpPr>
        <p:spPr>
          <a:xfrm>
            <a:off x="5773271" y="6391016"/>
            <a:ext cx="5969519" cy="369332"/>
          </a:xfrm>
          <a:prstGeom prst="rect">
            <a:avLst/>
          </a:prstGeom>
        </p:spPr>
        <p:txBody>
          <a:bodyPr wrap="none">
            <a:spAutoFit/>
          </a:bodyPr>
          <a:lstStyle/>
          <a:p>
            <a:r>
              <a:rPr lang="zh-CN" altLang="en-US" dirty="0" smtClean="0"/>
              <a:t>更多信息参见：</a:t>
            </a:r>
            <a:r>
              <a:rPr lang="en-US" altLang="zh-CN" dirty="0" smtClean="0"/>
              <a:t>https</a:t>
            </a:r>
            <a:r>
              <a:rPr lang="en-US" altLang="zh-CN" dirty="0"/>
              <a:t>://www.zhihu.com/question/41354392</a:t>
            </a:r>
            <a:endParaRPr lang="zh-CN" altLang="en-US" dirty="0"/>
          </a:p>
        </p:txBody>
      </p:sp>
    </p:spTree>
    <p:extLst>
      <p:ext uri="{BB962C8B-B14F-4D97-AF65-F5344CB8AC3E}">
        <p14:creationId xmlns:p14="http://schemas.microsoft.com/office/powerpoint/2010/main" val="18314352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模型构建</a:t>
            </a:r>
            <a:endParaRPr lang="zh-CN" altLang="en-US" dirty="0"/>
          </a:p>
        </p:txBody>
      </p:sp>
      <p:sp>
        <p:nvSpPr>
          <p:cNvPr id="5" name="矩形 4"/>
          <p:cNvSpPr/>
          <p:nvPr/>
        </p:nvSpPr>
        <p:spPr>
          <a:xfrm>
            <a:off x="515471" y="1260381"/>
            <a:ext cx="11053677" cy="4223720"/>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altLang="zh-CN" sz="2800" dirty="0">
                <a:solidFill>
                  <a:prstClr val="black"/>
                </a:solidFill>
              </a:rPr>
              <a:t>LR(Logistic </a:t>
            </a:r>
            <a:r>
              <a:rPr lang="en-US" altLang="zh-CN" sz="2800" dirty="0" err="1">
                <a:solidFill>
                  <a:prstClr val="black"/>
                </a:solidFill>
              </a:rPr>
              <a:t>Regreesion</a:t>
            </a:r>
            <a:r>
              <a:rPr lang="en-US" altLang="zh-CN" sz="2800" dirty="0">
                <a:solidFill>
                  <a:prstClr val="black"/>
                </a:solidFill>
              </a:rPr>
              <a:t>)</a:t>
            </a:r>
            <a:r>
              <a:rPr lang="zh-CN" altLang="en-US" sz="2800" dirty="0">
                <a:solidFill>
                  <a:prstClr val="black"/>
                </a:solidFill>
              </a:rPr>
              <a:t>模型</a:t>
            </a:r>
            <a:endParaRPr lang="en-US" altLang="zh-CN" sz="2800" dirty="0">
              <a:solidFill>
                <a:prstClr val="black"/>
              </a:solidFill>
            </a:endParaRPr>
          </a:p>
          <a:p>
            <a:pPr marL="228600" lvl="0" indent="-228600">
              <a:lnSpc>
                <a:spcPct val="90000"/>
              </a:lnSpc>
              <a:spcBef>
                <a:spcPts val="1000"/>
              </a:spcBef>
              <a:buFont typeface="Arial" panose="020B0604020202020204" pitchFamily="34" charset="0"/>
              <a:buChar char="•"/>
            </a:pPr>
            <a:r>
              <a:rPr lang="zh-CN" altLang="en-US" sz="2800" dirty="0">
                <a:solidFill>
                  <a:prstClr val="black"/>
                </a:solidFill>
              </a:rPr>
              <a:t>广义的线性回归模型，算法简单高效，在实际中应用广泛、快速、可以承载大量数据量。</a:t>
            </a:r>
            <a:endParaRPr lang="en-US" altLang="zh-CN" sz="2800" dirty="0">
              <a:solidFill>
                <a:prstClr val="black"/>
              </a:solidFill>
            </a:endParaRPr>
          </a:p>
          <a:p>
            <a:pPr marL="228600" lvl="0" indent="-228600">
              <a:lnSpc>
                <a:spcPct val="90000"/>
              </a:lnSpc>
              <a:spcBef>
                <a:spcPts val="1000"/>
              </a:spcBef>
              <a:buFont typeface="Arial" panose="020B0604020202020204" pitchFamily="34" charset="0"/>
              <a:buChar char="•"/>
            </a:pPr>
            <a:r>
              <a:rPr lang="en-US" altLang="zh-CN" sz="2800" dirty="0">
                <a:solidFill>
                  <a:prstClr val="black"/>
                </a:solidFill>
              </a:rPr>
              <a:t>PCC-</a:t>
            </a:r>
            <a:r>
              <a:rPr lang="en-US" altLang="zh-CN" sz="2800" dirty="0" err="1">
                <a:solidFill>
                  <a:prstClr val="black"/>
                </a:solidFill>
              </a:rPr>
              <a:t>Topk</a:t>
            </a:r>
            <a:endParaRPr lang="en-US" altLang="zh-CN" sz="2800" dirty="0">
              <a:solidFill>
                <a:prstClr val="black"/>
              </a:solidFill>
            </a:endParaRPr>
          </a:p>
          <a:p>
            <a:pPr marL="228600" lvl="0" indent="-228600">
              <a:lnSpc>
                <a:spcPct val="90000"/>
              </a:lnSpc>
              <a:spcBef>
                <a:spcPts val="1000"/>
              </a:spcBef>
              <a:buFont typeface="Arial" panose="020B0604020202020204" pitchFamily="34" charset="0"/>
              <a:buChar char="•"/>
            </a:pPr>
            <a:r>
              <a:rPr lang="zh-CN" altLang="en-US" sz="2800" dirty="0">
                <a:solidFill>
                  <a:prstClr val="black"/>
                </a:solidFill>
              </a:rPr>
              <a:t>皮尔逊相关系数（</a:t>
            </a:r>
            <a:r>
              <a:rPr lang="en-US" altLang="zh-CN" sz="2800" dirty="0">
                <a:solidFill>
                  <a:prstClr val="black"/>
                </a:solidFill>
              </a:rPr>
              <a:t>Pearson correlation coefficient</a:t>
            </a:r>
            <a:r>
              <a:rPr lang="zh-CN" altLang="en-US" sz="2800" dirty="0">
                <a:solidFill>
                  <a:prstClr val="black"/>
                </a:solidFill>
              </a:rPr>
              <a:t>，</a:t>
            </a:r>
            <a:r>
              <a:rPr lang="en-US" altLang="zh-CN" sz="2800" dirty="0">
                <a:solidFill>
                  <a:prstClr val="black"/>
                </a:solidFill>
              </a:rPr>
              <a:t>PCC</a:t>
            </a:r>
            <a:r>
              <a:rPr lang="zh-CN" altLang="en-US" sz="2800" dirty="0">
                <a:solidFill>
                  <a:prstClr val="black"/>
                </a:solidFill>
              </a:rPr>
              <a:t>）。用于度量两个变量</a:t>
            </a:r>
            <a:r>
              <a:rPr lang="en-US" altLang="zh-CN" sz="2800" dirty="0">
                <a:solidFill>
                  <a:prstClr val="black"/>
                </a:solidFill>
              </a:rPr>
              <a:t>X</a:t>
            </a:r>
            <a:r>
              <a:rPr lang="zh-CN" altLang="en-US" sz="2800" dirty="0">
                <a:solidFill>
                  <a:prstClr val="black"/>
                </a:solidFill>
              </a:rPr>
              <a:t>和</a:t>
            </a:r>
            <a:r>
              <a:rPr lang="en-US" altLang="zh-CN" sz="2800" dirty="0">
                <a:solidFill>
                  <a:prstClr val="black"/>
                </a:solidFill>
              </a:rPr>
              <a:t>Y</a:t>
            </a:r>
            <a:r>
              <a:rPr lang="zh-CN" altLang="en-US" sz="2800" dirty="0">
                <a:solidFill>
                  <a:prstClr val="black"/>
                </a:solidFill>
              </a:rPr>
              <a:t>之间的相关（线性相关），其值介于</a:t>
            </a:r>
            <a:r>
              <a:rPr lang="en-US" altLang="zh-CN" sz="2800" dirty="0">
                <a:solidFill>
                  <a:prstClr val="black"/>
                </a:solidFill>
              </a:rPr>
              <a:t>-1</a:t>
            </a:r>
            <a:r>
              <a:rPr lang="zh-CN" altLang="en-US" sz="2800" dirty="0">
                <a:solidFill>
                  <a:prstClr val="black"/>
                </a:solidFill>
              </a:rPr>
              <a:t>和</a:t>
            </a:r>
            <a:r>
              <a:rPr lang="en-US" altLang="zh-CN" sz="2800" dirty="0">
                <a:solidFill>
                  <a:prstClr val="black"/>
                </a:solidFill>
              </a:rPr>
              <a:t>1</a:t>
            </a:r>
            <a:r>
              <a:rPr lang="zh-CN" altLang="en-US" sz="2800" dirty="0">
                <a:solidFill>
                  <a:prstClr val="black"/>
                </a:solidFill>
              </a:rPr>
              <a:t>之间</a:t>
            </a:r>
            <a:r>
              <a:rPr lang="zh-CN" altLang="en-US" sz="2800" dirty="0" smtClean="0">
                <a:solidFill>
                  <a:prstClr val="black"/>
                </a:solidFill>
              </a:rPr>
              <a:t>。</a:t>
            </a:r>
            <a:endParaRPr lang="en-US" altLang="zh-CN" sz="2800" dirty="0" smtClean="0">
              <a:solidFill>
                <a:prstClr val="black"/>
              </a:solidFill>
            </a:endParaRPr>
          </a:p>
          <a:p>
            <a:pPr marL="228600" lvl="0" indent="-228600">
              <a:lnSpc>
                <a:spcPct val="90000"/>
              </a:lnSpc>
              <a:spcBef>
                <a:spcPts val="1000"/>
              </a:spcBef>
              <a:buFont typeface="Arial" panose="020B0604020202020204" pitchFamily="34" charset="0"/>
              <a:buChar char="•"/>
            </a:pPr>
            <a:r>
              <a:rPr lang="en-US" altLang="zh-CN" sz="2800" dirty="0" smtClean="0">
                <a:solidFill>
                  <a:srgbClr val="333333"/>
                </a:solidFill>
                <a:latin typeface="PingFangSC-Light"/>
              </a:rPr>
              <a:t>SVM,</a:t>
            </a:r>
            <a:r>
              <a:rPr lang="zh-CN" altLang="en-US" sz="2800" dirty="0" smtClean="0">
                <a:solidFill>
                  <a:srgbClr val="333333"/>
                </a:solidFill>
                <a:latin typeface="PingFangSC-Light"/>
              </a:rPr>
              <a:t>支持向量机</a:t>
            </a:r>
            <a:endParaRPr lang="en-US" altLang="zh-CN" sz="2800" dirty="0" smtClean="0">
              <a:solidFill>
                <a:srgbClr val="333333"/>
              </a:solidFill>
              <a:latin typeface="PingFangSC-Light"/>
            </a:endParaRPr>
          </a:p>
          <a:p>
            <a:pPr marL="228600" lvl="0" indent="-228600">
              <a:lnSpc>
                <a:spcPct val="90000"/>
              </a:lnSpc>
              <a:spcBef>
                <a:spcPts val="1000"/>
              </a:spcBef>
              <a:buFont typeface="Arial" panose="020B0604020202020204" pitchFamily="34" charset="0"/>
              <a:buChar char="•"/>
            </a:pPr>
            <a:r>
              <a:rPr lang="zh-CN" altLang="en-US" sz="2800" dirty="0"/>
              <a:t>非线性映射是</a:t>
            </a:r>
            <a:r>
              <a:rPr lang="en-US" altLang="zh-CN" sz="2800" dirty="0"/>
              <a:t>SVM</a:t>
            </a:r>
            <a:r>
              <a:rPr lang="zh-CN" altLang="en-US" sz="2800" dirty="0"/>
              <a:t>方法的理论基础</a:t>
            </a:r>
            <a:r>
              <a:rPr lang="en-US" altLang="zh-CN" sz="2800" dirty="0"/>
              <a:t>,SVM</a:t>
            </a:r>
            <a:r>
              <a:rPr lang="zh-CN" altLang="en-US" sz="2800" dirty="0"/>
              <a:t>利用内积核函数代替向高维空间的非线性映射</a:t>
            </a:r>
            <a:r>
              <a:rPr lang="zh-CN" altLang="en-US" sz="2800" dirty="0" smtClean="0"/>
              <a:t>；</a:t>
            </a:r>
            <a:r>
              <a:rPr lang="zh-CN" altLang="en-US" sz="2800" dirty="0"/>
              <a:t>支持向量样本集具有一定的</a:t>
            </a:r>
            <a:r>
              <a:rPr lang="zh-CN" altLang="en-US" sz="2800" dirty="0" smtClean="0"/>
              <a:t>鲁棒性；</a:t>
            </a:r>
            <a:endParaRPr lang="en-US" altLang="zh-CN" sz="2800" dirty="0">
              <a:solidFill>
                <a:prstClr val="black"/>
              </a:solidFill>
            </a:endParaRPr>
          </a:p>
        </p:txBody>
      </p:sp>
    </p:spTree>
    <p:extLst>
      <p:ext uri="{BB962C8B-B14F-4D97-AF65-F5344CB8AC3E}">
        <p14:creationId xmlns:p14="http://schemas.microsoft.com/office/powerpoint/2010/main" val="31220143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模型融合</a:t>
            </a:r>
            <a:endParaRPr lang="zh-CN" altLang="en-US" dirty="0"/>
          </a:p>
        </p:txBody>
      </p:sp>
      <p:sp>
        <p:nvSpPr>
          <p:cNvPr id="4" name="内容占位符 2"/>
          <p:cNvSpPr>
            <a:spLocks noGrp="1"/>
          </p:cNvSpPr>
          <p:nvPr>
            <p:ph idx="1"/>
          </p:nvPr>
        </p:nvSpPr>
        <p:spPr>
          <a:xfrm>
            <a:off x="515471" y="1260381"/>
            <a:ext cx="10515600" cy="2166009"/>
          </a:xfrm>
        </p:spPr>
        <p:txBody>
          <a:bodyPr>
            <a:normAutofit/>
          </a:bodyPr>
          <a:lstStyle/>
          <a:p>
            <a:r>
              <a:rPr lang="en-US" altLang="zh-CN" dirty="0" smtClean="0"/>
              <a:t>Bagging</a:t>
            </a:r>
          </a:p>
          <a:p>
            <a:pPr marL="0" indent="0">
              <a:buNone/>
            </a:pPr>
            <a:r>
              <a:rPr lang="zh-CN" altLang="en-US" sz="2000" dirty="0" smtClean="0"/>
              <a:t>对于分类任务，多个模型结果投票</a:t>
            </a:r>
            <a:endParaRPr lang="en-US" altLang="zh-CN" sz="2000" dirty="0" smtClean="0"/>
          </a:p>
          <a:p>
            <a:pPr marL="0" indent="0">
              <a:buNone/>
            </a:pPr>
            <a:r>
              <a:rPr lang="zh-CN" altLang="en-US" sz="2000" dirty="0" smtClean="0"/>
              <a:t>对于回归模型，多个模型结果求平均</a:t>
            </a:r>
            <a:endParaRPr lang="en-US" altLang="zh-CN" sz="2000" dirty="0" smtClean="0"/>
          </a:p>
          <a:p>
            <a:r>
              <a:rPr lang="en-US" altLang="zh-CN" dirty="0" smtClean="0"/>
              <a:t>Stacking</a:t>
            </a:r>
          </a:p>
        </p:txBody>
      </p:sp>
      <p:pic>
        <p:nvPicPr>
          <p:cNvPr id="3" name="图片 2"/>
          <p:cNvPicPr>
            <a:picLocks noChangeAspect="1"/>
          </p:cNvPicPr>
          <p:nvPr/>
        </p:nvPicPr>
        <p:blipFill>
          <a:blip r:embed="rId3"/>
          <a:stretch>
            <a:fillRect/>
          </a:stretch>
        </p:blipFill>
        <p:spPr>
          <a:xfrm>
            <a:off x="2643809" y="2585944"/>
            <a:ext cx="6717488" cy="3937264"/>
          </a:xfrm>
          <a:prstGeom prst="rect">
            <a:avLst/>
          </a:prstGeom>
        </p:spPr>
      </p:pic>
    </p:spTree>
    <p:extLst>
      <p:ext uri="{BB962C8B-B14F-4D97-AF65-F5344CB8AC3E}">
        <p14:creationId xmlns:p14="http://schemas.microsoft.com/office/powerpoint/2010/main" val="2849764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a:t>
            </a:r>
            <a:r>
              <a:rPr lang="zh-CN" altLang="en-US" dirty="0" smtClean="0"/>
              <a:t>工程</a:t>
            </a:r>
            <a:endParaRPr lang="zh-CN" altLang="en-US" dirty="0"/>
          </a:p>
        </p:txBody>
      </p:sp>
      <p:sp>
        <p:nvSpPr>
          <p:cNvPr id="3" name="内容占位符 2"/>
          <p:cNvSpPr>
            <a:spLocks noGrp="1"/>
          </p:cNvSpPr>
          <p:nvPr>
            <p:ph idx="1"/>
          </p:nvPr>
        </p:nvSpPr>
        <p:spPr>
          <a:xfrm>
            <a:off x="838200" y="1789765"/>
            <a:ext cx="10515600" cy="3520172"/>
          </a:xfrm>
        </p:spPr>
        <p:txBody>
          <a:bodyPr>
            <a:normAutofit/>
          </a:bodyPr>
          <a:lstStyle/>
          <a:p>
            <a:r>
              <a:rPr lang="zh-CN" altLang="en-US" dirty="0" smtClean="0"/>
              <a:t>缺失值处理</a:t>
            </a:r>
            <a:endParaRPr lang="en-US" altLang="zh-CN" dirty="0" smtClean="0"/>
          </a:p>
          <a:p>
            <a:r>
              <a:rPr lang="zh-CN" altLang="en-US" dirty="0" smtClean="0"/>
              <a:t>构造新特征</a:t>
            </a:r>
            <a:endParaRPr lang="en-US" altLang="zh-CN" dirty="0" smtClean="0"/>
          </a:p>
          <a:p>
            <a:r>
              <a:rPr lang="zh-CN" altLang="en-US" dirty="0" smtClean="0"/>
              <a:t>特征选择</a:t>
            </a:r>
            <a:endParaRPr lang="en-US" altLang="zh-CN" dirty="0" smtClean="0"/>
          </a:p>
          <a:p>
            <a:endParaRPr lang="en-US" altLang="zh-CN" dirty="0" smtClean="0"/>
          </a:p>
        </p:txBody>
      </p:sp>
    </p:spTree>
    <p:extLst>
      <p:ext uri="{BB962C8B-B14F-4D97-AF65-F5344CB8AC3E}">
        <p14:creationId xmlns:p14="http://schemas.microsoft.com/office/powerpoint/2010/main" val="40229985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模型融合</a:t>
            </a:r>
            <a:endParaRPr lang="zh-CN" altLang="en-US" dirty="0"/>
          </a:p>
        </p:txBody>
      </p:sp>
      <p:sp>
        <p:nvSpPr>
          <p:cNvPr id="4" name="内容占位符 2"/>
          <p:cNvSpPr>
            <a:spLocks noGrp="1"/>
          </p:cNvSpPr>
          <p:nvPr>
            <p:ph idx="1"/>
          </p:nvPr>
        </p:nvSpPr>
        <p:spPr>
          <a:xfrm>
            <a:off x="515471" y="1260381"/>
            <a:ext cx="10515600" cy="1005741"/>
          </a:xfrm>
        </p:spPr>
        <p:txBody>
          <a:bodyPr>
            <a:normAutofit/>
          </a:bodyPr>
          <a:lstStyle/>
          <a:p>
            <a:r>
              <a:rPr lang="en-US" altLang="zh-CN" dirty="0" smtClean="0"/>
              <a:t>Boosting</a:t>
            </a:r>
          </a:p>
          <a:p>
            <a:endParaRPr lang="en-US" altLang="zh-CN" dirty="0" smtClean="0"/>
          </a:p>
        </p:txBody>
      </p:sp>
      <p:pic>
        <p:nvPicPr>
          <p:cNvPr id="2050" name="Picture 2" descr="https://img-blog.csdn.net/20170621155343994?watermark/2/text/aHR0cDovL2Jsb2cuY3Nkbi5uZXQvTXJfdHl0aW5n/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874" y="1763251"/>
            <a:ext cx="9191625" cy="483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9909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模型融合</a:t>
            </a:r>
            <a:endParaRPr lang="zh-CN" altLang="en-US" dirty="0"/>
          </a:p>
        </p:txBody>
      </p:sp>
      <p:sp>
        <p:nvSpPr>
          <p:cNvPr id="4" name="内容占位符 2"/>
          <p:cNvSpPr>
            <a:spLocks noGrp="1"/>
          </p:cNvSpPr>
          <p:nvPr>
            <p:ph idx="1"/>
          </p:nvPr>
        </p:nvSpPr>
        <p:spPr>
          <a:xfrm>
            <a:off x="515471" y="1260381"/>
            <a:ext cx="10515600" cy="1005741"/>
          </a:xfrm>
        </p:spPr>
        <p:txBody>
          <a:bodyPr>
            <a:normAutofit/>
          </a:bodyPr>
          <a:lstStyle/>
          <a:p>
            <a:r>
              <a:rPr lang="en-US" altLang="zh-CN" dirty="0" smtClean="0"/>
              <a:t>Boosting</a:t>
            </a:r>
          </a:p>
          <a:p>
            <a:endParaRPr lang="en-US" altLang="zh-CN" dirty="0" smtClean="0"/>
          </a:p>
        </p:txBody>
      </p:sp>
      <p:pic>
        <p:nvPicPr>
          <p:cNvPr id="2050" name="Picture 2" descr="https://img-blog.csdn.net/20170621155343994?watermark/2/text/aHR0cDovL2Jsb2cuY3Nkbi5uZXQvTXJfdHl0aW5n/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874" y="1763251"/>
            <a:ext cx="9191625" cy="483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1472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模型融合与特征工程</a:t>
            </a:r>
            <a:endParaRPr lang="zh-CN" altLang="en-US" dirty="0"/>
          </a:p>
        </p:txBody>
      </p:sp>
      <p:sp>
        <p:nvSpPr>
          <p:cNvPr id="5" name="内容占位符 2"/>
          <p:cNvSpPr>
            <a:spLocks noGrp="1"/>
          </p:cNvSpPr>
          <p:nvPr>
            <p:ph idx="1"/>
          </p:nvPr>
        </p:nvSpPr>
        <p:spPr>
          <a:xfrm>
            <a:off x="605118" y="1171200"/>
            <a:ext cx="10515600" cy="461331"/>
          </a:xfrm>
        </p:spPr>
        <p:txBody>
          <a:bodyPr>
            <a:normAutofit lnSpcReduction="10000"/>
          </a:bodyPr>
          <a:lstStyle/>
          <a:p>
            <a:r>
              <a:rPr lang="zh-CN" altLang="en-US" dirty="0" smtClean="0"/>
              <a:t>从单模型到多模型</a:t>
            </a:r>
            <a:endParaRPr lang="en-US" altLang="zh-CN" dirty="0" smtClean="0"/>
          </a:p>
        </p:txBody>
      </p:sp>
      <p:sp>
        <p:nvSpPr>
          <p:cNvPr id="7" name="文本框 2"/>
          <p:cNvSpPr txBox="1"/>
          <p:nvPr/>
        </p:nvSpPr>
        <p:spPr>
          <a:xfrm>
            <a:off x="1358281" y="1847098"/>
            <a:ext cx="2657908" cy="1754326"/>
          </a:xfrm>
          <a:prstGeom prst="rect">
            <a:avLst/>
          </a:prstGeom>
          <a:noFill/>
        </p:spPr>
        <p:txBody>
          <a:bodyPr wrap="square" rtlCol="0">
            <a:spAutoFit/>
          </a:bodyPr>
          <a:lstStyle/>
          <a:p>
            <a:pPr>
              <a:lnSpc>
                <a:spcPct val="120000"/>
              </a:lnSpc>
            </a:pPr>
            <a:r>
              <a:rPr lang="en-US" altLang="zh-CN" dirty="0" smtClean="0">
                <a:solidFill>
                  <a:srgbClr val="666666"/>
                </a:solidFill>
                <a:latin typeface="微软雅黑" panose="020B0503020204020204" charset="-122"/>
                <a:ea typeface="微软雅黑" panose="020B0503020204020204" charset="-122"/>
              </a:rPr>
              <a:t>1</a:t>
            </a:r>
            <a:r>
              <a:rPr lang="zh-CN" altLang="en-US" dirty="0" smtClean="0">
                <a:solidFill>
                  <a:srgbClr val="666666"/>
                </a:solidFill>
                <a:latin typeface="微软雅黑" panose="020B0503020204020204" charset="-122"/>
                <a:ea typeface="微软雅黑" panose="020B0503020204020204" charset="-122"/>
              </a:rPr>
              <a:t>）不同参数 </a:t>
            </a:r>
            <a:endParaRPr lang="en-US" altLang="zh-CN" dirty="0" smtClean="0">
              <a:solidFill>
                <a:srgbClr val="666666"/>
              </a:solidFill>
              <a:latin typeface="微软雅黑" panose="020B0503020204020204" charset="-122"/>
              <a:ea typeface="微软雅黑" panose="020B0503020204020204" charset="-122"/>
            </a:endParaRPr>
          </a:p>
          <a:p>
            <a:pPr>
              <a:lnSpc>
                <a:spcPct val="120000"/>
              </a:lnSpc>
            </a:pPr>
            <a:r>
              <a:rPr lang="en-US" altLang="zh-CN" dirty="0" smtClean="0">
                <a:solidFill>
                  <a:srgbClr val="666666"/>
                </a:solidFill>
                <a:latin typeface="微软雅黑" panose="020B0503020204020204" charset="-122"/>
                <a:ea typeface="微软雅黑" panose="020B0503020204020204" charset="-122"/>
              </a:rPr>
              <a:t>2</a:t>
            </a:r>
            <a:r>
              <a:rPr lang="zh-CN" altLang="en-US" dirty="0" smtClean="0">
                <a:solidFill>
                  <a:srgbClr val="666666"/>
                </a:solidFill>
                <a:latin typeface="微软雅黑" panose="020B0503020204020204" charset="-122"/>
                <a:ea typeface="微软雅黑" panose="020B0503020204020204" charset="-122"/>
              </a:rPr>
              <a:t>）不同算法</a:t>
            </a:r>
            <a:endParaRPr lang="en-US" altLang="zh-CN" dirty="0" smtClean="0">
              <a:solidFill>
                <a:srgbClr val="666666"/>
              </a:solidFill>
              <a:latin typeface="微软雅黑" panose="020B0503020204020204" charset="-122"/>
              <a:ea typeface="微软雅黑" panose="020B0503020204020204" charset="-122"/>
            </a:endParaRPr>
          </a:p>
          <a:p>
            <a:pPr>
              <a:lnSpc>
                <a:spcPct val="120000"/>
              </a:lnSpc>
            </a:pPr>
            <a:r>
              <a:rPr lang="en-US" altLang="zh-CN" dirty="0" smtClean="0">
                <a:solidFill>
                  <a:srgbClr val="666666"/>
                </a:solidFill>
                <a:latin typeface="微软雅黑" panose="020B0503020204020204" charset="-122"/>
                <a:ea typeface="微软雅黑" panose="020B0503020204020204" charset="-122"/>
              </a:rPr>
              <a:t>3</a:t>
            </a:r>
            <a:r>
              <a:rPr lang="zh-CN" altLang="en-US" dirty="0" smtClean="0">
                <a:solidFill>
                  <a:srgbClr val="666666"/>
                </a:solidFill>
                <a:latin typeface="微软雅黑" panose="020B0503020204020204" charset="-122"/>
                <a:ea typeface="微软雅黑" panose="020B0503020204020204" charset="-122"/>
              </a:rPr>
              <a:t>）不同特征 </a:t>
            </a:r>
            <a:r>
              <a:rPr lang="en-US" altLang="zh-CN" dirty="0" smtClean="0">
                <a:solidFill>
                  <a:srgbClr val="666666"/>
                </a:solidFill>
                <a:latin typeface="微软雅黑" panose="020B0503020204020204" charset="-122"/>
                <a:ea typeface="微软雅黑" panose="020B0503020204020204" charset="-122"/>
              </a:rPr>
              <a:t> </a:t>
            </a:r>
          </a:p>
          <a:p>
            <a:pPr>
              <a:lnSpc>
                <a:spcPct val="120000"/>
              </a:lnSpc>
            </a:pPr>
            <a:r>
              <a:rPr lang="en-US" altLang="zh-CN" dirty="0" smtClean="0">
                <a:solidFill>
                  <a:srgbClr val="666666"/>
                </a:solidFill>
                <a:latin typeface="微软雅黑" panose="020B0503020204020204" charset="-122"/>
                <a:ea typeface="微软雅黑" panose="020B0503020204020204" charset="-122"/>
              </a:rPr>
              <a:t>4</a:t>
            </a:r>
            <a:r>
              <a:rPr lang="zh-CN" altLang="en-US" dirty="0" smtClean="0">
                <a:solidFill>
                  <a:srgbClr val="666666"/>
                </a:solidFill>
                <a:latin typeface="微软雅黑" panose="020B0503020204020204" charset="-122"/>
                <a:ea typeface="微软雅黑" panose="020B0503020204020204" charset="-122"/>
              </a:rPr>
              <a:t>）不同视角</a:t>
            </a:r>
            <a:endParaRPr lang="en-US" altLang="zh-CN" dirty="0" smtClean="0">
              <a:solidFill>
                <a:srgbClr val="666666"/>
              </a:solidFill>
              <a:latin typeface="微软雅黑" panose="020B0503020204020204" charset="-122"/>
              <a:ea typeface="微软雅黑" panose="020B0503020204020204" charset="-122"/>
            </a:endParaRPr>
          </a:p>
          <a:p>
            <a:pPr>
              <a:lnSpc>
                <a:spcPct val="120000"/>
              </a:lnSpc>
            </a:pPr>
            <a:r>
              <a:rPr lang="en-US" altLang="zh-CN" dirty="0" smtClean="0">
                <a:solidFill>
                  <a:srgbClr val="666666"/>
                </a:solidFill>
                <a:latin typeface="微软雅黑" panose="020B0503020204020204" charset="-122"/>
                <a:ea typeface="微软雅黑" panose="020B0503020204020204" charset="-122"/>
              </a:rPr>
              <a:t>5</a:t>
            </a:r>
            <a:r>
              <a:rPr lang="zh-CN" altLang="en-US" dirty="0" smtClean="0">
                <a:solidFill>
                  <a:srgbClr val="666666"/>
                </a:solidFill>
                <a:latin typeface="微软雅黑" panose="020B0503020204020204" charset="-122"/>
                <a:ea typeface="微软雅黑" panose="020B0503020204020204" charset="-122"/>
              </a:rPr>
              <a:t>）</a:t>
            </a:r>
            <a:r>
              <a:rPr lang="zh-CN" altLang="en-US" dirty="0">
                <a:solidFill>
                  <a:srgbClr val="666666"/>
                </a:solidFill>
                <a:latin typeface="微软雅黑" panose="020B0503020204020204" charset="-122"/>
                <a:ea typeface="微软雅黑" panose="020B0503020204020204" charset="-122"/>
              </a:rPr>
              <a:t>不同</a:t>
            </a:r>
            <a:r>
              <a:rPr lang="zh-CN" altLang="en-US" dirty="0" smtClean="0">
                <a:solidFill>
                  <a:srgbClr val="666666"/>
                </a:solidFill>
                <a:latin typeface="微软雅黑" panose="020B0503020204020204" charset="-122"/>
                <a:ea typeface="微软雅黑" panose="020B0503020204020204" charset="-122"/>
              </a:rPr>
              <a:t>数据</a:t>
            </a:r>
            <a:endParaRPr lang="en-US" altLang="zh-CN" dirty="0">
              <a:solidFill>
                <a:srgbClr val="666666"/>
              </a:solidFill>
              <a:latin typeface="微软雅黑" panose="020B0503020204020204" charset="-122"/>
              <a:ea typeface="微软雅黑" panose="020B0503020204020204" charset="-122"/>
            </a:endParaRPr>
          </a:p>
        </p:txBody>
      </p:sp>
      <p:sp>
        <p:nvSpPr>
          <p:cNvPr id="8" name="矩形 7"/>
          <p:cNvSpPr/>
          <p:nvPr/>
        </p:nvSpPr>
        <p:spPr>
          <a:xfrm>
            <a:off x="3542114" y="3357922"/>
            <a:ext cx="1274482" cy="384202"/>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特征</a:t>
            </a:r>
            <a:r>
              <a:rPr lang="zh-CN" altLang="en-US" b="1" dirty="0">
                <a:solidFill>
                  <a:schemeClr val="tx1"/>
                </a:solidFill>
              </a:rPr>
              <a:t>集</a:t>
            </a:r>
            <a:r>
              <a:rPr lang="en-US" altLang="zh-CN" b="1" dirty="0">
                <a:solidFill>
                  <a:schemeClr val="tx1"/>
                </a:solidFill>
              </a:rPr>
              <a:t>1</a:t>
            </a:r>
            <a:endParaRPr lang="zh-CN" altLang="en-US" b="1" dirty="0">
              <a:solidFill>
                <a:schemeClr val="tx1"/>
              </a:solidFill>
            </a:endParaRPr>
          </a:p>
        </p:txBody>
      </p:sp>
      <p:sp>
        <p:nvSpPr>
          <p:cNvPr id="9" name="矩形 8"/>
          <p:cNvSpPr/>
          <p:nvPr/>
        </p:nvSpPr>
        <p:spPr>
          <a:xfrm>
            <a:off x="3542114" y="3970644"/>
            <a:ext cx="1274482" cy="384202"/>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特征集</a:t>
            </a:r>
            <a:r>
              <a:rPr lang="en-US" altLang="zh-CN" b="1" dirty="0" smtClean="0">
                <a:solidFill>
                  <a:schemeClr val="tx1"/>
                </a:solidFill>
              </a:rPr>
              <a:t>2</a:t>
            </a:r>
            <a:endParaRPr lang="zh-CN" altLang="en-US" b="1" dirty="0">
              <a:solidFill>
                <a:schemeClr val="tx1"/>
              </a:solidFill>
            </a:endParaRPr>
          </a:p>
        </p:txBody>
      </p:sp>
      <p:sp>
        <p:nvSpPr>
          <p:cNvPr id="10" name="矩形 9"/>
          <p:cNvSpPr/>
          <p:nvPr/>
        </p:nvSpPr>
        <p:spPr>
          <a:xfrm>
            <a:off x="3542113" y="5253288"/>
            <a:ext cx="1274482" cy="384202"/>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特征集</a:t>
            </a:r>
            <a:r>
              <a:rPr lang="en-US" altLang="zh-CN" b="1" dirty="0" smtClean="0">
                <a:solidFill>
                  <a:schemeClr val="tx1"/>
                </a:solidFill>
              </a:rPr>
              <a:t>n</a:t>
            </a:r>
            <a:endParaRPr lang="zh-CN" altLang="en-US" b="1" dirty="0">
              <a:solidFill>
                <a:schemeClr val="tx1"/>
              </a:solidFill>
            </a:endParaRPr>
          </a:p>
        </p:txBody>
      </p:sp>
      <p:sp>
        <p:nvSpPr>
          <p:cNvPr id="11" name="矩形 10"/>
          <p:cNvSpPr/>
          <p:nvPr/>
        </p:nvSpPr>
        <p:spPr>
          <a:xfrm>
            <a:off x="5488422" y="3357922"/>
            <a:ext cx="1274482" cy="384202"/>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子模型</a:t>
            </a:r>
            <a:r>
              <a:rPr lang="en-US" altLang="zh-CN" b="1" dirty="0" smtClean="0">
                <a:solidFill>
                  <a:schemeClr val="tx1"/>
                </a:solidFill>
              </a:rPr>
              <a:t>1</a:t>
            </a:r>
            <a:endParaRPr lang="zh-CN" altLang="en-US" b="1" dirty="0">
              <a:solidFill>
                <a:schemeClr val="tx1"/>
              </a:solidFill>
            </a:endParaRPr>
          </a:p>
        </p:txBody>
      </p:sp>
      <p:sp>
        <p:nvSpPr>
          <p:cNvPr id="12" name="矩形 11"/>
          <p:cNvSpPr/>
          <p:nvPr/>
        </p:nvSpPr>
        <p:spPr>
          <a:xfrm>
            <a:off x="5488422" y="3970644"/>
            <a:ext cx="1274482" cy="384202"/>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子模型</a:t>
            </a:r>
            <a:r>
              <a:rPr lang="en-US" altLang="zh-CN" b="1" dirty="0" smtClean="0">
                <a:solidFill>
                  <a:schemeClr val="tx1"/>
                </a:solidFill>
              </a:rPr>
              <a:t>2</a:t>
            </a:r>
            <a:endParaRPr lang="zh-CN" altLang="en-US" b="1" dirty="0">
              <a:solidFill>
                <a:schemeClr val="tx1"/>
              </a:solidFill>
            </a:endParaRPr>
          </a:p>
        </p:txBody>
      </p:sp>
      <p:sp>
        <p:nvSpPr>
          <p:cNvPr id="13" name="矩形 12"/>
          <p:cNvSpPr/>
          <p:nvPr/>
        </p:nvSpPr>
        <p:spPr>
          <a:xfrm>
            <a:off x="5526842" y="5256835"/>
            <a:ext cx="1274482" cy="384202"/>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子模型</a:t>
            </a:r>
            <a:r>
              <a:rPr lang="en-US" altLang="zh-CN" b="1" dirty="0" smtClean="0">
                <a:solidFill>
                  <a:schemeClr val="tx1"/>
                </a:solidFill>
              </a:rPr>
              <a:t>n</a:t>
            </a:r>
            <a:endParaRPr lang="zh-CN" altLang="en-US" b="1" dirty="0">
              <a:solidFill>
                <a:schemeClr val="tx1"/>
              </a:solidFill>
            </a:endParaRPr>
          </a:p>
        </p:txBody>
      </p:sp>
      <p:sp>
        <p:nvSpPr>
          <p:cNvPr id="14" name="矩形 13"/>
          <p:cNvSpPr/>
          <p:nvPr/>
        </p:nvSpPr>
        <p:spPr>
          <a:xfrm>
            <a:off x="7899928" y="4258634"/>
            <a:ext cx="1274482" cy="384202"/>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LR Blend</a:t>
            </a:r>
            <a:endParaRPr lang="zh-CN" altLang="en-US" b="1" dirty="0">
              <a:solidFill>
                <a:schemeClr val="tx1"/>
              </a:solidFill>
            </a:endParaRPr>
          </a:p>
        </p:txBody>
      </p:sp>
      <p:sp>
        <p:nvSpPr>
          <p:cNvPr id="15" name="矩形 14"/>
          <p:cNvSpPr/>
          <p:nvPr/>
        </p:nvSpPr>
        <p:spPr>
          <a:xfrm>
            <a:off x="9846236" y="4258634"/>
            <a:ext cx="1274482" cy="384202"/>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Top K</a:t>
            </a:r>
            <a:endParaRPr lang="zh-CN" altLang="en-US" b="1" dirty="0">
              <a:solidFill>
                <a:schemeClr val="tx1"/>
              </a:solidFill>
            </a:endParaRPr>
          </a:p>
        </p:txBody>
      </p:sp>
      <p:cxnSp>
        <p:nvCxnSpPr>
          <p:cNvPr id="16" name="直接箭头连接符 15"/>
          <p:cNvCxnSpPr>
            <a:stCxn id="8" idx="3"/>
            <a:endCxn id="11" idx="1"/>
          </p:cNvCxnSpPr>
          <p:nvPr/>
        </p:nvCxnSpPr>
        <p:spPr>
          <a:xfrm>
            <a:off x="4816596" y="3550023"/>
            <a:ext cx="6718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3"/>
            <a:endCxn id="12" idx="1"/>
          </p:cNvCxnSpPr>
          <p:nvPr/>
        </p:nvCxnSpPr>
        <p:spPr>
          <a:xfrm>
            <a:off x="4816596" y="4162745"/>
            <a:ext cx="6718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3"/>
            <a:endCxn id="13" idx="1"/>
          </p:cNvCxnSpPr>
          <p:nvPr/>
        </p:nvCxnSpPr>
        <p:spPr>
          <a:xfrm>
            <a:off x="4816595" y="5445389"/>
            <a:ext cx="710247" cy="35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3"/>
            <a:endCxn id="14" idx="1"/>
          </p:cNvCxnSpPr>
          <p:nvPr/>
        </p:nvCxnSpPr>
        <p:spPr>
          <a:xfrm>
            <a:off x="6762904" y="3550023"/>
            <a:ext cx="1137024" cy="9007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2" idx="3"/>
            <a:endCxn id="14" idx="1"/>
          </p:cNvCxnSpPr>
          <p:nvPr/>
        </p:nvCxnSpPr>
        <p:spPr>
          <a:xfrm>
            <a:off x="6762904" y="4162745"/>
            <a:ext cx="1137024" cy="2879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3" idx="3"/>
            <a:endCxn id="14" idx="1"/>
          </p:cNvCxnSpPr>
          <p:nvPr/>
        </p:nvCxnSpPr>
        <p:spPr>
          <a:xfrm flipV="1">
            <a:off x="6801324" y="4450735"/>
            <a:ext cx="1098604" cy="9982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3"/>
            <a:endCxn id="15" idx="1"/>
          </p:cNvCxnSpPr>
          <p:nvPr/>
        </p:nvCxnSpPr>
        <p:spPr>
          <a:xfrm>
            <a:off x="9174410" y="4450735"/>
            <a:ext cx="6718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917563" y="4413613"/>
            <a:ext cx="433132" cy="523220"/>
          </a:xfrm>
          <a:prstGeom prst="rect">
            <a:avLst/>
          </a:prstGeom>
          <a:noFill/>
        </p:spPr>
        <p:txBody>
          <a:bodyPr wrap="none" rtlCol="0">
            <a:spAutoFit/>
          </a:bodyPr>
          <a:lstStyle/>
          <a:p>
            <a:r>
              <a:rPr lang="en-US" altLang="zh-CN" sz="2800" dirty="0" smtClean="0"/>
              <a:t>…</a:t>
            </a:r>
            <a:endParaRPr lang="zh-CN" altLang="en-US" sz="2800" dirty="0"/>
          </a:p>
        </p:txBody>
      </p:sp>
      <p:sp>
        <p:nvSpPr>
          <p:cNvPr id="24" name="文本框 23"/>
          <p:cNvSpPr txBox="1"/>
          <p:nvPr/>
        </p:nvSpPr>
        <p:spPr>
          <a:xfrm>
            <a:off x="5745548" y="4430087"/>
            <a:ext cx="433132" cy="523220"/>
          </a:xfrm>
          <a:prstGeom prst="rect">
            <a:avLst/>
          </a:prstGeom>
          <a:noFill/>
        </p:spPr>
        <p:txBody>
          <a:bodyPr wrap="none" rtlCol="0">
            <a:spAutoFit/>
          </a:bodyPr>
          <a:lstStyle/>
          <a:p>
            <a:r>
              <a:rPr lang="en-US" altLang="zh-CN" sz="2800" dirty="0" smtClean="0"/>
              <a:t>…</a:t>
            </a:r>
            <a:endParaRPr lang="zh-CN" altLang="en-US" sz="2800" dirty="0"/>
          </a:p>
        </p:txBody>
      </p:sp>
    </p:spTree>
    <p:extLst>
      <p:ext uri="{BB962C8B-B14F-4D97-AF65-F5344CB8AC3E}">
        <p14:creationId xmlns:p14="http://schemas.microsoft.com/office/powerpoint/2010/main" val="2576543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模型</a:t>
            </a:r>
            <a:r>
              <a:rPr lang="zh-CN" altLang="en-US" dirty="0" smtClean="0"/>
              <a:t>融合例子</a:t>
            </a:r>
            <a:endParaRPr lang="zh-CN" altLang="en-US" dirty="0"/>
          </a:p>
        </p:txBody>
      </p:sp>
      <p:pic>
        <p:nvPicPr>
          <p:cNvPr id="6" name="图片 5"/>
          <p:cNvPicPr>
            <a:picLocks noChangeAspect="1"/>
          </p:cNvPicPr>
          <p:nvPr/>
        </p:nvPicPr>
        <p:blipFill rotWithShape="1">
          <a:blip r:embed="rId3"/>
          <a:srcRect l="-414" t="7620" r="5811" b="50476"/>
          <a:stretch/>
        </p:blipFill>
        <p:spPr>
          <a:xfrm>
            <a:off x="1098088" y="894304"/>
            <a:ext cx="8857631" cy="5546690"/>
          </a:xfrm>
          <a:prstGeom prst="rect">
            <a:avLst/>
          </a:prstGeom>
        </p:spPr>
      </p:pic>
      <p:sp>
        <p:nvSpPr>
          <p:cNvPr id="25" name="文本框 24"/>
          <p:cNvSpPr txBox="1"/>
          <p:nvPr/>
        </p:nvSpPr>
        <p:spPr>
          <a:xfrm>
            <a:off x="515471" y="1075715"/>
            <a:ext cx="2510624" cy="369332"/>
          </a:xfrm>
          <a:prstGeom prst="rect">
            <a:avLst/>
          </a:prstGeom>
          <a:noFill/>
        </p:spPr>
        <p:txBody>
          <a:bodyPr wrap="none" rtlCol="0">
            <a:spAutoFit/>
          </a:bodyPr>
          <a:lstStyle/>
          <a:p>
            <a:r>
              <a:rPr lang="zh-CN" altLang="en-US" dirty="0" smtClean="0"/>
              <a:t>微贷借款人品预测比赛</a:t>
            </a:r>
            <a:endParaRPr lang="zh-CN" altLang="en-US" dirty="0"/>
          </a:p>
        </p:txBody>
      </p:sp>
    </p:spTree>
    <p:extLst>
      <p:ext uri="{BB962C8B-B14F-4D97-AF65-F5344CB8AC3E}">
        <p14:creationId xmlns:p14="http://schemas.microsoft.com/office/powerpoint/2010/main" val="29678092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模型</a:t>
            </a:r>
            <a:r>
              <a:rPr lang="zh-CN" altLang="en-US" dirty="0" smtClean="0"/>
              <a:t>融合例子</a:t>
            </a:r>
            <a:endParaRPr lang="zh-CN" altLang="en-US" dirty="0"/>
          </a:p>
        </p:txBody>
      </p:sp>
      <p:sp>
        <p:nvSpPr>
          <p:cNvPr id="25" name="文本框 24"/>
          <p:cNvSpPr txBox="1"/>
          <p:nvPr/>
        </p:nvSpPr>
        <p:spPr>
          <a:xfrm>
            <a:off x="515471" y="1075715"/>
            <a:ext cx="2510624" cy="369332"/>
          </a:xfrm>
          <a:prstGeom prst="rect">
            <a:avLst/>
          </a:prstGeom>
          <a:noFill/>
        </p:spPr>
        <p:txBody>
          <a:bodyPr wrap="none" rtlCol="0">
            <a:spAutoFit/>
          </a:bodyPr>
          <a:lstStyle/>
          <a:p>
            <a:r>
              <a:rPr lang="zh-CN" altLang="en-US" dirty="0" smtClean="0"/>
              <a:t>微贷借款人品预测比赛</a:t>
            </a:r>
            <a:endParaRPr lang="zh-CN" altLang="en-US" dirty="0"/>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10920" t="57289" r="11818" b="12088"/>
          <a:stretch/>
        </p:blipFill>
        <p:spPr>
          <a:xfrm>
            <a:off x="2240782" y="1929284"/>
            <a:ext cx="7334672" cy="4109776"/>
          </a:xfrm>
          <a:prstGeom prst="rect">
            <a:avLst/>
          </a:prstGeom>
        </p:spPr>
      </p:pic>
    </p:spTree>
    <p:extLst>
      <p:ext uri="{BB962C8B-B14F-4D97-AF65-F5344CB8AC3E}">
        <p14:creationId xmlns:p14="http://schemas.microsoft.com/office/powerpoint/2010/main" val="34914340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模型</a:t>
            </a:r>
            <a:r>
              <a:rPr lang="zh-CN" altLang="en-US" dirty="0" smtClean="0"/>
              <a:t>融合例子</a:t>
            </a:r>
            <a:endParaRPr lang="zh-CN" altLang="en-US" dirty="0"/>
          </a:p>
        </p:txBody>
      </p:sp>
      <p:sp>
        <p:nvSpPr>
          <p:cNvPr id="25" name="文本框 24"/>
          <p:cNvSpPr txBox="1"/>
          <p:nvPr/>
        </p:nvSpPr>
        <p:spPr>
          <a:xfrm>
            <a:off x="515471" y="1075715"/>
            <a:ext cx="2510624" cy="369332"/>
          </a:xfrm>
          <a:prstGeom prst="rect">
            <a:avLst/>
          </a:prstGeom>
          <a:noFill/>
        </p:spPr>
        <p:txBody>
          <a:bodyPr wrap="none" rtlCol="0">
            <a:spAutoFit/>
          </a:bodyPr>
          <a:lstStyle/>
          <a:p>
            <a:r>
              <a:rPr lang="zh-CN" altLang="en-US" dirty="0" smtClean="0"/>
              <a:t>微贷借款人品预测比赛</a:t>
            </a:r>
            <a:endParaRPr lang="zh-CN" altLang="en-US" dirty="0"/>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9190" t="32281" r="22722" b="31929"/>
          <a:stretch/>
        </p:blipFill>
        <p:spPr>
          <a:xfrm>
            <a:off x="4068814" y="597599"/>
            <a:ext cx="5919537" cy="6228098"/>
          </a:xfrm>
          <a:prstGeom prst="rect">
            <a:avLst/>
          </a:prstGeom>
        </p:spPr>
      </p:pic>
    </p:spTree>
    <p:extLst>
      <p:ext uri="{BB962C8B-B14F-4D97-AF65-F5344CB8AC3E}">
        <p14:creationId xmlns:p14="http://schemas.microsoft.com/office/powerpoint/2010/main" val="10138517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模型</a:t>
            </a:r>
            <a:r>
              <a:rPr lang="zh-CN" altLang="en-US" dirty="0" smtClean="0"/>
              <a:t>融合例子</a:t>
            </a:r>
            <a:endParaRPr lang="zh-CN" altLang="en-US" dirty="0"/>
          </a:p>
        </p:txBody>
      </p:sp>
      <p:sp>
        <p:nvSpPr>
          <p:cNvPr id="25" name="文本框 24"/>
          <p:cNvSpPr txBox="1"/>
          <p:nvPr/>
        </p:nvSpPr>
        <p:spPr>
          <a:xfrm>
            <a:off x="515471" y="1075715"/>
            <a:ext cx="2510624" cy="369332"/>
          </a:xfrm>
          <a:prstGeom prst="rect">
            <a:avLst/>
          </a:prstGeom>
          <a:noFill/>
        </p:spPr>
        <p:txBody>
          <a:bodyPr wrap="none" rtlCol="0">
            <a:spAutoFit/>
          </a:bodyPr>
          <a:lstStyle/>
          <a:p>
            <a:r>
              <a:rPr lang="zh-CN" altLang="en-US" dirty="0" smtClean="0"/>
              <a:t>微贷借款人品预测比赛</a:t>
            </a:r>
            <a:endParaRPr lang="zh-CN" altLang="en-US" dirty="0"/>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20568" t="5380" r="20568" b="66784"/>
          <a:stretch/>
        </p:blipFill>
        <p:spPr>
          <a:xfrm>
            <a:off x="2524761" y="1445047"/>
            <a:ext cx="7934691" cy="5304656"/>
          </a:xfrm>
          <a:prstGeom prst="rect">
            <a:avLst/>
          </a:prstGeom>
        </p:spPr>
      </p:pic>
    </p:spTree>
    <p:extLst>
      <p:ext uri="{BB962C8B-B14F-4D97-AF65-F5344CB8AC3E}">
        <p14:creationId xmlns:p14="http://schemas.microsoft.com/office/powerpoint/2010/main" val="2425537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模型</a:t>
            </a:r>
            <a:r>
              <a:rPr lang="zh-CN" altLang="en-US" dirty="0" smtClean="0"/>
              <a:t>融合例子</a:t>
            </a:r>
            <a:endParaRPr lang="zh-CN" altLang="en-US" dirty="0"/>
          </a:p>
        </p:txBody>
      </p:sp>
      <p:sp>
        <p:nvSpPr>
          <p:cNvPr id="25" name="文本框 24"/>
          <p:cNvSpPr txBox="1"/>
          <p:nvPr/>
        </p:nvSpPr>
        <p:spPr>
          <a:xfrm>
            <a:off x="515471" y="1075715"/>
            <a:ext cx="2510624" cy="369332"/>
          </a:xfrm>
          <a:prstGeom prst="rect">
            <a:avLst/>
          </a:prstGeom>
          <a:noFill/>
        </p:spPr>
        <p:txBody>
          <a:bodyPr wrap="none" rtlCol="0">
            <a:spAutoFit/>
          </a:bodyPr>
          <a:lstStyle/>
          <a:p>
            <a:r>
              <a:rPr lang="zh-CN" altLang="en-US" dirty="0" smtClean="0"/>
              <a:t>微贷借款人品预测比赛</a:t>
            </a:r>
            <a:endParaRPr lang="zh-CN" altLang="en-US" dirty="0"/>
          </a:p>
        </p:txBody>
      </p:sp>
      <p:pic>
        <p:nvPicPr>
          <p:cNvPr id="4" name="图片 3"/>
          <p:cNvPicPr>
            <a:picLocks noChangeAspect="1"/>
          </p:cNvPicPr>
          <p:nvPr/>
        </p:nvPicPr>
        <p:blipFill>
          <a:blip r:embed="rId3"/>
          <a:stretch>
            <a:fillRect/>
          </a:stretch>
        </p:blipFill>
        <p:spPr>
          <a:xfrm>
            <a:off x="1696785" y="1510261"/>
            <a:ext cx="8233278" cy="2866945"/>
          </a:xfrm>
          <a:prstGeom prst="rect">
            <a:avLst/>
          </a:prstGeom>
        </p:spPr>
      </p:pic>
      <p:pic>
        <p:nvPicPr>
          <p:cNvPr id="5" name="图片 4"/>
          <p:cNvPicPr>
            <a:picLocks noChangeAspect="1"/>
          </p:cNvPicPr>
          <p:nvPr/>
        </p:nvPicPr>
        <p:blipFill>
          <a:blip r:embed="rId4"/>
          <a:stretch>
            <a:fillRect/>
          </a:stretch>
        </p:blipFill>
        <p:spPr>
          <a:xfrm>
            <a:off x="1696785" y="4377206"/>
            <a:ext cx="8233278" cy="2329344"/>
          </a:xfrm>
          <a:prstGeom prst="rect">
            <a:avLst/>
          </a:prstGeom>
        </p:spPr>
      </p:pic>
    </p:spTree>
    <p:extLst>
      <p:ext uri="{BB962C8B-B14F-4D97-AF65-F5344CB8AC3E}">
        <p14:creationId xmlns:p14="http://schemas.microsoft.com/office/powerpoint/2010/main" val="2291567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471" y="-65182"/>
            <a:ext cx="10515600" cy="1325563"/>
          </a:xfrm>
        </p:spPr>
        <p:txBody>
          <a:bodyPr/>
          <a:lstStyle/>
          <a:p>
            <a:r>
              <a:rPr lang="zh-CN" altLang="en-US" dirty="0" smtClean="0"/>
              <a:t>模型融合</a:t>
            </a:r>
            <a:r>
              <a:rPr lang="en-US" altLang="zh-CN" dirty="0" smtClean="0"/>
              <a:t>—</a:t>
            </a:r>
            <a:r>
              <a:rPr lang="zh-CN" altLang="en-US" dirty="0" smtClean="0"/>
              <a:t>工具</a:t>
            </a:r>
            <a:endParaRPr lang="zh-CN" altLang="en-US" dirty="0"/>
          </a:p>
        </p:txBody>
      </p:sp>
      <p:sp>
        <p:nvSpPr>
          <p:cNvPr id="4" name="内容占位符 2"/>
          <p:cNvSpPr>
            <a:spLocks noGrp="1"/>
          </p:cNvSpPr>
          <p:nvPr>
            <p:ph idx="1"/>
          </p:nvPr>
        </p:nvSpPr>
        <p:spPr>
          <a:xfrm>
            <a:off x="515471" y="1260381"/>
            <a:ext cx="10515600" cy="1005741"/>
          </a:xfrm>
        </p:spPr>
        <p:txBody>
          <a:bodyPr>
            <a:normAutofit/>
          </a:bodyPr>
          <a:lstStyle/>
          <a:p>
            <a:endParaRPr lang="en-US" altLang="zh-CN" dirty="0" smtClean="0"/>
          </a:p>
          <a:p>
            <a:endParaRPr lang="en-US" altLang="zh-CN" dirty="0" smtClean="0"/>
          </a:p>
        </p:txBody>
      </p:sp>
      <p:sp>
        <p:nvSpPr>
          <p:cNvPr id="3" name="矩形 2"/>
          <p:cNvSpPr/>
          <p:nvPr/>
        </p:nvSpPr>
        <p:spPr>
          <a:xfrm>
            <a:off x="691916" y="1209253"/>
            <a:ext cx="3747244" cy="369332"/>
          </a:xfrm>
          <a:prstGeom prst="rect">
            <a:avLst/>
          </a:prstGeom>
        </p:spPr>
        <p:txBody>
          <a:bodyPr wrap="none">
            <a:spAutoFit/>
          </a:bodyPr>
          <a:lstStyle/>
          <a:p>
            <a:r>
              <a:rPr lang="zh-CN" altLang="en-US" dirty="0" smtClean="0"/>
              <a:t>工具链接：http</a:t>
            </a:r>
            <a:r>
              <a:rPr lang="zh-CN" altLang="en-US" dirty="0"/>
              <a:t>://ml-ensemble.com/</a:t>
            </a:r>
          </a:p>
        </p:txBody>
      </p:sp>
      <p:pic>
        <p:nvPicPr>
          <p:cNvPr id="5" name="图片 4"/>
          <p:cNvPicPr>
            <a:picLocks noChangeAspect="1"/>
          </p:cNvPicPr>
          <p:nvPr/>
        </p:nvPicPr>
        <p:blipFill>
          <a:blip r:embed="rId3"/>
          <a:stretch>
            <a:fillRect/>
          </a:stretch>
        </p:blipFill>
        <p:spPr>
          <a:xfrm>
            <a:off x="691915" y="1763251"/>
            <a:ext cx="8510141" cy="4949776"/>
          </a:xfrm>
          <a:prstGeom prst="rect">
            <a:avLst/>
          </a:prstGeom>
        </p:spPr>
      </p:pic>
    </p:spTree>
    <p:extLst>
      <p:ext uri="{BB962C8B-B14F-4D97-AF65-F5344CB8AC3E}">
        <p14:creationId xmlns:p14="http://schemas.microsoft.com/office/powerpoint/2010/main" val="9397766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云里雾里的特征工程</a:t>
            </a:r>
            <a:endParaRPr lang="zh-CN" altLang="en-US" dirty="0"/>
          </a:p>
        </p:txBody>
      </p:sp>
      <p:sp>
        <p:nvSpPr>
          <p:cNvPr id="3" name="内容占位符 2"/>
          <p:cNvSpPr>
            <a:spLocks noGrp="1"/>
          </p:cNvSpPr>
          <p:nvPr>
            <p:ph idx="1"/>
          </p:nvPr>
        </p:nvSpPr>
        <p:spPr>
          <a:xfrm>
            <a:off x="838200" y="1789765"/>
            <a:ext cx="10515600" cy="461331"/>
          </a:xfrm>
        </p:spPr>
        <p:txBody>
          <a:bodyPr>
            <a:normAutofit lnSpcReduction="10000"/>
          </a:bodyPr>
          <a:lstStyle/>
          <a:p>
            <a:r>
              <a:rPr lang="zh-CN" altLang="en-US" dirty="0" smtClean="0"/>
              <a:t>特征工程的重要性</a:t>
            </a:r>
            <a:endParaRPr lang="en-US" altLang="zh-CN" dirty="0" smtClean="0"/>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972" y="2510242"/>
            <a:ext cx="7192255" cy="3596128"/>
          </a:xfrm>
          <a:prstGeom prst="rect">
            <a:avLst/>
          </a:prstGeom>
        </p:spPr>
      </p:pic>
    </p:spTree>
    <p:extLst>
      <p:ext uri="{BB962C8B-B14F-4D97-AF65-F5344CB8AC3E}">
        <p14:creationId xmlns:p14="http://schemas.microsoft.com/office/powerpoint/2010/main" val="969458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缺失值处理</a:t>
            </a:r>
            <a:endParaRPr lang="en-US" altLang="zh-CN" dirty="0"/>
          </a:p>
        </p:txBody>
      </p:sp>
      <p:sp>
        <p:nvSpPr>
          <p:cNvPr id="3" name="内容占位符 2"/>
          <p:cNvSpPr>
            <a:spLocks noGrp="1"/>
          </p:cNvSpPr>
          <p:nvPr>
            <p:ph idx="1"/>
          </p:nvPr>
        </p:nvSpPr>
        <p:spPr>
          <a:xfrm>
            <a:off x="838200" y="1789765"/>
            <a:ext cx="10515600" cy="3520172"/>
          </a:xfrm>
        </p:spPr>
        <p:txBody>
          <a:bodyPr>
            <a:normAutofit lnSpcReduction="10000"/>
          </a:bodyPr>
          <a:lstStyle/>
          <a:p>
            <a:r>
              <a:rPr lang="zh-CN" altLang="en-US" dirty="0" smtClean="0"/>
              <a:t>删除样本</a:t>
            </a:r>
            <a:endParaRPr lang="en-US" altLang="zh-CN" dirty="0" smtClean="0"/>
          </a:p>
          <a:p>
            <a:r>
              <a:rPr lang="zh-CN" altLang="en-US" dirty="0" smtClean="0"/>
              <a:t>人工填写缺失值</a:t>
            </a:r>
            <a:endParaRPr lang="en-US" altLang="zh-CN" dirty="0" smtClean="0"/>
          </a:p>
          <a:p>
            <a:r>
              <a:rPr lang="zh-CN" altLang="en-US" dirty="0" smtClean="0"/>
              <a:t>使用一个全局常量填充缺失值</a:t>
            </a:r>
            <a:endParaRPr lang="en-US" altLang="zh-CN" dirty="0" smtClean="0"/>
          </a:p>
          <a:p>
            <a:r>
              <a:rPr lang="zh-CN" altLang="en-US" dirty="0" smtClean="0"/>
              <a:t>使用属性的统计值填充缺失值，如平均值，中值等</a:t>
            </a:r>
            <a:endParaRPr lang="en-US" altLang="zh-CN" dirty="0" smtClean="0"/>
          </a:p>
          <a:p>
            <a:r>
              <a:rPr lang="zh-CN" altLang="en-US" dirty="0" smtClean="0"/>
              <a:t>使用与给定元组属同一类的所有样本的平均值</a:t>
            </a:r>
            <a:endParaRPr lang="en-US" altLang="zh-CN" dirty="0" smtClean="0"/>
          </a:p>
          <a:p>
            <a:r>
              <a:rPr lang="zh-CN" altLang="en-US" dirty="0" smtClean="0"/>
              <a:t>使用最有可能的值填充空缺值，使用已知的值进行估计或者预测</a:t>
            </a:r>
            <a:endParaRPr lang="en-US" altLang="zh-CN" dirty="0" smtClean="0"/>
          </a:p>
          <a:p>
            <a:r>
              <a:rPr lang="zh-CN" altLang="en-US" dirty="0" smtClean="0"/>
              <a:t>直接把缺失值当作一种特征</a:t>
            </a:r>
            <a:endParaRPr lang="en-US" altLang="zh-CN" dirty="0" smtClean="0"/>
          </a:p>
          <a:p>
            <a:endParaRPr lang="en-US" altLang="zh-CN" dirty="0" smtClean="0"/>
          </a:p>
        </p:txBody>
      </p:sp>
    </p:spTree>
    <p:extLst>
      <p:ext uri="{BB962C8B-B14F-4D97-AF65-F5344CB8AC3E}">
        <p14:creationId xmlns:p14="http://schemas.microsoft.com/office/powerpoint/2010/main" val="774681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8530" y="2669053"/>
            <a:ext cx="10515600" cy="1325563"/>
          </a:xfrm>
        </p:spPr>
        <p:txBody>
          <a:bodyPr/>
          <a:lstStyle/>
          <a:p>
            <a:pPr algn="ctr"/>
            <a:r>
              <a:rPr lang="zh-CN" altLang="en-US" dirty="0" smtClean="0"/>
              <a:t>谢谢大家！</a:t>
            </a:r>
            <a:endParaRPr lang="zh-CN" altLang="en-US" dirty="0"/>
          </a:p>
        </p:txBody>
      </p:sp>
    </p:spTree>
    <p:extLst>
      <p:ext uri="{BB962C8B-B14F-4D97-AF65-F5344CB8AC3E}">
        <p14:creationId xmlns:p14="http://schemas.microsoft.com/office/powerpoint/2010/main" val="1338935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构造新特征</a:t>
            </a:r>
            <a:endParaRPr lang="en-US" altLang="zh-CN" dirty="0"/>
          </a:p>
        </p:txBody>
      </p:sp>
      <p:sp>
        <p:nvSpPr>
          <p:cNvPr id="3" name="内容占位符 2"/>
          <p:cNvSpPr>
            <a:spLocks noGrp="1"/>
          </p:cNvSpPr>
          <p:nvPr>
            <p:ph idx="1"/>
          </p:nvPr>
        </p:nvSpPr>
        <p:spPr>
          <a:xfrm>
            <a:off x="899160" y="1450130"/>
            <a:ext cx="10515600" cy="4611036"/>
          </a:xfrm>
        </p:spPr>
        <p:txBody>
          <a:bodyPr>
            <a:normAutofit fontScale="62500" lnSpcReduction="20000"/>
          </a:bodyPr>
          <a:lstStyle/>
          <a:p>
            <a:r>
              <a:rPr lang="zh-CN" altLang="en-US" dirty="0" smtClean="0"/>
              <a:t>离散特征</a:t>
            </a:r>
            <a:endParaRPr lang="en-US" altLang="zh-CN" dirty="0" smtClean="0"/>
          </a:p>
          <a:p>
            <a:pPr marL="0" indent="0">
              <a:buNone/>
            </a:pPr>
            <a:r>
              <a:rPr lang="zh-CN" altLang="en-US" dirty="0" smtClean="0"/>
              <a:t>将特征值排序，划分成</a:t>
            </a:r>
            <a:r>
              <a:rPr lang="en-US" altLang="zh-CN" dirty="0" smtClean="0"/>
              <a:t>k</a:t>
            </a:r>
            <a:r>
              <a:rPr lang="zh-CN" altLang="en-US" dirty="0" smtClean="0"/>
              <a:t>个区间，即离散化为</a:t>
            </a:r>
            <a:r>
              <a:rPr lang="en-US" altLang="zh-CN" dirty="0" smtClean="0"/>
              <a:t>1~k</a:t>
            </a:r>
          </a:p>
          <a:p>
            <a:r>
              <a:rPr lang="zh-CN" altLang="en-US" dirty="0" smtClean="0"/>
              <a:t>类别特征编码</a:t>
            </a:r>
            <a:endParaRPr lang="en-US" altLang="zh-CN" dirty="0" smtClean="0"/>
          </a:p>
          <a:p>
            <a:pPr marL="0" indent="0">
              <a:buNone/>
            </a:pPr>
            <a:r>
              <a:rPr lang="zh-CN" altLang="en-US" dirty="0" smtClean="0"/>
              <a:t>使用</a:t>
            </a:r>
            <a:r>
              <a:rPr lang="en-US" altLang="zh-CN" dirty="0" smtClean="0"/>
              <a:t>one-hot</a:t>
            </a:r>
            <a:r>
              <a:rPr lang="zh-CN" altLang="en-US" dirty="0" smtClean="0"/>
              <a:t>编码</a:t>
            </a:r>
            <a:endParaRPr lang="en-US" altLang="zh-CN" dirty="0" smtClean="0"/>
          </a:p>
          <a:p>
            <a:r>
              <a:rPr lang="zh-CN" altLang="en-US" dirty="0" smtClean="0"/>
              <a:t>交叉特征</a:t>
            </a:r>
            <a:endParaRPr lang="en-US" altLang="zh-CN" dirty="0" smtClean="0"/>
          </a:p>
          <a:p>
            <a:pPr marL="0" indent="0">
              <a:buNone/>
            </a:pPr>
            <a:r>
              <a:rPr lang="zh-CN" altLang="en-US" dirty="0" smtClean="0"/>
              <a:t>将多个特征组合一起作为一个新的特征</a:t>
            </a:r>
            <a:endParaRPr lang="en-US" altLang="zh-CN" dirty="0" smtClean="0"/>
          </a:p>
          <a:p>
            <a:r>
              <a:rPr lang="zh-CN" altLang="en-US" dirty="0" smtClean="0"/>
              <a:t>特征拆分</a:t>
            </a:r>
            <a:endParaRPr lang="en-US" altLang="zh-CN" dirty="0" smtClean="0"/>
          </a:p>
          <a:p>
            <a:pPr marL="0" indent="0">
              <a:buNone/>
            </a:pPr>
            <a:r>
              <a:rPr lang="zh-CN" altLang="en-US" dirty="0" smtClean="0"/>
              <a:t>时间</a:t>
            </a:r>
            <a:r>
              <a:rPr lang="zh-CN" altLang="en-US" dirty="0"/>
              <a:t>戳分解</a:t>
            </a:r>
            <a:r>
              <a:rPr lang="zh-CN" altLang="en-US" dirty="0" smtClean="0"/>
              <a:t>为年月</a:t>
            </a:r>
            <a:r>
              <a:rPr lang="zh-CN" altLang="en-US" dirty="0"/>
              <a:t>日时分秒，季节性、周期性</a:t>
            </a:r>
            <a:r>
              <a:rPr lang="zh-CN" altLang="en-US" dirty="0" smtClean="0"/>
              <a:t>、分段趋势性</a:t>
            </a:r>
            <a:endParaRPr lang="en-US" altLang="zh-CN" dirty="0" smtClean="0"/>
          </a:p>
          <a:p>
            <a:r>
              <a:rPr lang="zh-CN" altLang="en-US" dirty="0" smtClean="0"/>
              <a:t>统计特性</a:t>
            </a:r>
            <a:endParaRPr lang="en-US" altLang="zh-CN" dirty="0" smtClean="0"/>
          </a:p>
          <a:p>
            <a:pPr marL="0" indent="0">
              <a:buNone/>
            </a:pPr>
            <a:r>
              <a:rPr lang="zh-CN" altLang="en-US" dirty="0" smtClean="0"/>
              <a:t>最大值，最小值，平均值，增长率，计数，排名等等</a:t>
            </a:r>
            <a:endParaRPr lang="en-US" altLang="zh-CN" dirty="0" smtClean="0"/>
          </a:p>
          <a:p>
            <a:r>
              <a:rPr lang="zh-CN" altLang="en-US" dirty="0" smtClean="0"/>
              <a:t>特征提取或者构造</a:t>
            </a:r>
            <a:endParaRPr lang="en-US" altLang="zh-CN" dirty="0" smtClean="0"/>
          </a:p>
          <a:p>
            <a:pPr marL="0" indent="0">
              <a:buNone/>
            </a:pPr>
            <a:r>
              <a:rPr lang="zh-CN" altLang="en-US" dirty="0" smtClean="0"/>
              <a:t>需要结合业务类型，如图像特征，时间序列特征等。</a:t>
            </a:r>
            <a:endParaRPr lang="en-US" altLang="zh-CN" dirty="0" smtClean="0"/>
          </a:p>
          <a:p>
            <a:r>
              <a:rPr lang="zh-CN" altLang="en-US" sz="2900" dirty="0"/>
              <a:t>特征变换</a:t>
            </a:r>
            <a:endParaRPr lang="en-US" altLang="zh-CN" sz="2900" dirty="0"/>
          </a:p>
          <a:p>
            <a:pPr marL="0" indent="0">
              <a:buNone/>
            </a:pPr>
            <a:r>
              <a:rPr lang="zh-CN" altLang="en-US" dirty="0" smtClean="0"/>
              <a:t>归一化、</a:t>
            </a:r>
            <a:r>
              <a:rPr lang="en-US" altLang="zh-CN" dirty="0" smtClean="0"/>
              <a:t>ln</a:t>
            </a:r>
            <a:r>
              <a:rPr lang="zh-CN" altLang="en-US" dirty="0" smtClean="0"/>
              <a:t>、</a:t>
            </a:r>
            <a:r>
              <a:rPr lang="en-US" altLang="zh-CN" dirty="0" err="1" smtClean="0"/>
              <a:t>sqrt</a:t>
            </a:r>
            <a:r>
              <a:rPr lang="zh-CN" altLang="en-US" dirty="0"/>
              <a:t>、</a:t>
            </a:r>
            <a:r>
              <a:rPr lang="en-US" altLang="zh-CN" dirty="0" smtClean="0"/>
              <a:t>power</a:t>
            </a:r>
            <a:r>
              <a:rPr lang="zh-CN" altLang="en-US" dirty="0" smtClean="0"/>
              <a:t>等</a:t>
            </a:r>
            <a:endParaRPr lang="en-US" altLang="zh-CN" dirty="0" smtClean="0"/>
          </a:p>
          <a:p>
            <a:pPr marL="0" indent="0">
              <a:buNone/>
            </a:pPr>
            <a:endParaRPr lang="en-US" altLang="zh-CN" dirty="0"/>
          </a:p>
          <a:p>
            <a:pPr marL="0" indent="0">
              <a:buNone/>
            </a:pPr>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214984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构造新特征</a:t>
            </a:r>
            <a:endParaRPr lang="en-US" altLang="zh-CN" dirty="0"/>
          </a:p>
        </p:txBody>
      </p:sp>
      <p:sp>
        <p:nvSpPr>
          <p:cNvPr id="3" name="内容占位符 2"/>
          <p:cNvSpPr>
            <a:spLocks noGrp="1"/>
          </p:cNvSpPr>
          <p:nvPr>
            <p:ph idx="1"/>
          </p:nvPr>
        </p:nvSpPr>
        <p:spPr>
          <a:xfrm>
            <a:off x="838200" y="1789765"/>
            <a:ext cx="10515600" cy="2250387"/>
          </a:xfrm>
        </p:spPr>
        <p:txBody>
          <a:bodyPr>
            <a:normAutofit/>
          </a:bodyPr>
          <a:lstStyle/>
          <a:p>
            <a:r>
              <a:rPr lang="zh-CN" altLang="en-US" dirty="0" smtClean="0"/>
              <a:t>离散特征</a:t>
            </a:r>
            <a:endParaRPr lang="en-US" altLang="zh-CN" dirty="0" smtClean="0"/>
          </a:p>
          <a:p>
            <a:pPr marL="0" indent="0">
              <a:buNone/>
            </a:pPr>
            <a:r>
              <a:rPr lang="zh-CN" altLang="en-US" dirty="0" smtClean="0"/>
              <a:t>将特征值排序，划分成</a:t>
            </a:r>
            <a:r>
              <a:rPr lang="en-US" altLang="zh-CN" dirty="0" smtClean="0"/>
              <a:t>k</a:t>
            </a:r>
            <a:r>
              <a:rPr lang="zh-CN" altLang="en-US" dirty="0" smtClean="0"/>
              <a:t>个区间，即离散化为</a:t>
            </a:r>
            <a:r>
              <a:rPr lang="en-US" altLang="zh-CN" dirty="0" smtClean="0"/>
              <a:t>1~k</a:t>
            </a:r>
          </a:p>
          <a:p>
            <a:endParaRPr lang="en-US" altLang="zh-CN" dirty="0" smtClean="0"/>
          </a:p>
          <a:p>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1591041195"/>
              </p:ext>
            </p:extLst>
          </p:nvPr>
        </p:nvGraphicFramePr>
        <p:xfrm>
          <a:off x="969554" y="3253860"/>
          <a:ext cx="1912984" cy="2595880"/>
        </p:xfrm>
        <a:graphic>
          <a:graphicData uri="http://schemas.openxmlformats.org/drawingml/2006/table">
            <a:tbl>
              <a:tblPr firstRow="1" bandRow="1">
                <a:tableStyleId>{5C22544A-7EE6-4342-B048-85BDC9FD1C3A}</a:tableStyleId>
              </a:tblPr>
              <a:tblGrid>
                <a:gridCol w="956492"/>
                <a:gridCol w="956492"/>
              </a:tblGrid>
              <a:tr h="370840">
                <a:tc>
                  <a:txBody>
                    <a:bodyPr/>
                    <a:lstStyle/>
                    <a:p>
                      <a:r>
                        <a:rPr lang="en-US" altLang="zh-CN" dirty="0" err="1" smtClean="0"/>
                        <a:t>Uid</a:t>
                      </a:r>
                      <a:endParaRPr lang="zh-CN" altLang="en-US" dirty="0"/>
                    </a:p>
                  </a:txBody>
                  <a:tcPr/>
                </a:tc>
                <a:tc>
                  <a:txBody>
                    <a:bodyPr/>
                    <a:lstStyle/>
                    <a:p>
                      <a:r>
                        <a:rPr lang="en-US" altLang="zh-CN" dirty="0" smtClean="0"/>
                        <a:t>Value</a:t>
                      </a:r>
                      <a:endParaRPr lang="zh-CN" altLang="en-US" dirty="0"/>
                    </a:p>
                  </a:txBody>
                  <a:tcPr/>
                </a:tc>
              </a:tr>
              <a:tr h="370840">
                <a:tc>
                  <a:txBody>
                    <a:bodyPr/>
                    <a:lstStyle/>
                    <a:p>
                      <a:r>
                        <a:rPr lang="en-US" altLang="zh-CN" dirty="0" smtClean="0"/>
                        <a:t>1</a:t>
                      </a:r>
                    </a:p>
                  </a:txBody>
                  <a:tcPr/>
                </a:tc>
                <a:tc>
                  <a:txBody>
                    <a:bodyPr/>
                    <a:lstStyle/>
                    <a:p>
                      <a:r>
                        <a:rPr lang="en-US" altLang="zh-CN" dirty="0" smtClean="0"/>
                        <a:t>1</a:t>
                      </a:r>
                      <a:endParaRPr lang="zh-CN" altLang="en-US" dirty="0"/>
                    </a:p>
                  </a:txBody>
                  <a:tcPr/>
                </a:tc>
              </a:tr>
              <a:tr h="370840">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r>
              <a:tr h="370840">
                <a:tc>
                  <a:txBody>
                    <a:bodyPr/>
                    <a:lstStyle/>
                    <a:p>
                      <a:r>
                        <a:rPr lang="en-US" altLang="zh-CN" dirty="0" smtClean="0"/>
                        <a:t>3</a:t>
                      </a:r>
                      <a:endParaRPr lang="zh-CN" altLang="en-US" dirty="0"/>
                    </a:p>
                  </a:txBody>
                  <a:tcPr/>
                </a:tc>
                <a:tc>
                  <a:txBody>
                    <a:bodyPr/>
                    <a:lstStyle/>
                    <a:p>
                      <a:r>
                        <a:rPr lang="en-US" altLang="zh-CN" dirty="0" smtClean="0"/>
                        <a:t>2</a:t>
                      </a:r>
                      <a:endParaRPr lang="zh-CN" altLang="en-US" dirty="0"/>
                    </a:p>
                  </a:txBody>
                  <a:tcPr/>
                </a:tc>
              </a:tr>
              <a:tr h="370840">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r>
              <a:tr h="370840">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r>
              <a:tr h="370840">
                <a:tc>
                  <a:txBody>
                    <a:bodyPr/>
                    <a:lstStyle/>
                    <a:p>
                      <a:r>
                        <a:rPr lang="en-US" altLang="zh-CN" dirty="0" smtClean="0"/>
                        <a:t>6</a:t>
                      </a:r>
                      <a:endParaRPr lang="zh-CN" altLang="en-US" dirty="0"/>
                    </a:p>
                  </a:txBody>
                  <a:tcPr/>
                </a:tc>
                <a:tc>
                  <a:txBody>
                    <a:bodyPr/>
                    <a:lstStyle/>
                    <a:p>
                      <a:r>
                        <a:rPr lang="en-US" altLang="zh-CN" dirty="0" smtClean="0"/>
                        <a:t>4</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488012427"/>
              </p:ext>
            </p:extLst>
          </p:nvPr>
        </p:nvGraphicFramePr>
        <p:xfrm>
          <a:off x="3569063" y="3253860"/>
          <a:ext cx="1912984" cy="2595880"/>
        </p:xfrm>
        <a:graphic>
          <a:graphicData uri="http://schemas.openxmlformats.org/drawingml/2006/table">
            <a:tbl>
              <a:tblPr firstRow="1" bandRow="1">
                <a:tableStyleId>{5C22544A-7EE6-4342-B048-85BDC9FD1C3A}</a:tableStyleId>
              </a:tblPr>
              <a:tblGrid>
                <a:gridCol w="956492"/>
                <a:gridCol w="956492"/>
              </a:tblGrid>
              <a:tr h="370840">
                <a:tc>
                  <a:txBody>
                    <a:bodyPr/>
                    <a:lstStyle/>
                    <a:p>
                      <a:r>
                        <a:rPr lang="en-US" altLang="zh-CN" dirty="0" err="1" smtClean="0"/>
                        <a:t>Uid</a:t>
                      </a:r>
                      <a:endParaRPr lang="zh-CN" altLang="en-US" dirty="0"/>
                    </a:p>
                  </a:txBody>
                  <a:tcPr/>
                </a:tc>
                <a:tc>
                  <a:txBody>
                    <a:bodyPr/>
                    <a:lstStyle/>
                    <a:p>
                      <a:r>
                        <a:rPr lang="en-US" altLang="zh-CN" dirty="0" smtClean="0"/>
                        <a:t>Value</a:t>
                      </a:r>
                      <a:endParaRPr lang="zh-CN" altLang="en-US" dirty="0"/>
                    </a:p>
                  </a:txBody>
                  <a:tcPr/>
                </a:tc>
              </a:tr>
              <a:tr h="370840">
                <a:tc>
                  <a:txBody>
                    <a:bodyPr/>
                    <a:lstStyle/>
                    <a:p>
                      <a:r>
                        <a:rPr lang="en-US" altLang="zh-CN" dirty="0" smtClean="0"/>
                        <a:t>1</a:t>
                      </a:r>
                    </a:p>
                  </a:txBody>
                  <a:tcPr/>
                </a:tc>
                <a:tc>
                  <a:txBody>
                    <a:bodyPr/>
                    <a:lstStyle/>
                    <a:p>
                      <a:r>
                        <a:rPr lang="en-US" altLang="zh-CN" dirty="0" smtClean="0"/>
                        <a:t>1</a:t>
                      </a:r>
                      <a:endParaRPr lang="zh-CN" altLang="en-US" dirty="0"/>
                    </a:p>
                  </a:txBody>
                  <a:tcPr/>
                </a:tc>
              </a:tr>
              <a:tr h="370840">
                <a:tc>
                  <a:txBody>
                    <a:bodyPr/>
                    <a:lstStyle/>
                    <a:p>
                      <a:r>
                        <a:rPr lang="en-US" altLang="zh-CN" dirty="0" smtClean="0"/>
                        <a:t>3</a:t>
                      </a:r>
                      <a:endParaRPr lang="zh-CN" altLang="en-US" dirty="0"/>
                    </a:p>
                  </a:txBody>
                  <a:tcPr/>
                </a:tc>
                <a:tc>
                  <a:txBody>
                    <a:bodyPr/>
                    <a:lstStyle/>
                    <a:p>
                      <a:r>
                        <a:rPr lang="en-US" altLang="zh-CN" dirty="0" smtClean="0"/>
                        <a:t>2</a:t>
                      </a:r>
                      <a:endParaRPr lang="zh-CN" altLang="en-US" dirty="0"/>
                    </a:p>
                  </a:txBody>
                  <a:tcPr/>
                </a:tc>
              </a:tr>
              <a:tr h="370840">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r>
              <a:tr h="370840">
                <a:tc>
                  <a:txBody>
                    <a:bodyPr/>
                    <a:lstStyle/>
                    <a:p>
                      <a:r>
                        <a:rPr lang="en-US" altLang="zh-CN" dirty="0" smtClean="0"/>
                        <a:t>6</a:t>
                      </a:r>
                      <a:endParaRPr lang="zh-CN" altLang="en-US" dirty="0"/>
                    </a:p>
                  </a:txBody>
                  <a:tcPr/>
                </a:tc>
                <a:tc>
                  <a:txBody>
                    <a:bodyPr/>
                    <a:lstStyle/>
                    <a:p>
                      <a:r>
                        <a:rPr lang="en-US" altLang="zh-CN" dirty="0" smtClean="0"/>
                        <a:t>4</a:t>
                      </a:r>
                      <a:endParaRPr lang="zh-CN" altLang="en-US" dirty="0"/>
                    </a:p>
                  </a:txBody>
                  <a:tcPr/>
                </a:tc>
              </a:tr>
              <a:tr h="370840">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r>
              <a:tr h="370840">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r>
            </a:tbl>
          </a:graphicData>
        </a:graphic>
      </p:graphicFrame>
      <p:sp>
        <p:nvSpPr>
          <p:cNvPr id="7" name="矩形 6"/>
          <p:cNvSpPr/>
          <p:nvPr/>
        </p:nvSpPr>
        <p:spPr>
          <a:xfrm>
            <a:off x="5482047" y="3505590"/>
            <a:ext cx="408113" cy="923330"/>
          </a:xfrm>
          <a:prstGeom prst="rect">
            <a:avLst/>
          </a:prstGeom>
        </p:spPr>
        <p:txBody>
          <a:bodyPr wrap="square">
            <a:spAutoFit/>
          </a:bodyPr>
          <a:lstStyle/>
          <a:p>
            <a:r>
              <a:rPr lang="en-US" altLang="zh-CN" sz="5400" dirty="0"/>
              <a:t>}</a:t>
            </a:r>
            <a:endParaRPr lang="zh-CN" altLang="en-US" sz="5400" dirty="0"/>
          </a:p>
        </p:txBody>
      </p:sp>
      <p:sp>
        <p:nvSpPr>
          <p:cNvPr id="8" name="矩形 7"/>
          <p:cNvSpPr/>
          <p:nvPr/>
        </p:nvSpPr>
        <p:spPr>
          <a:xfrm>
            <a:off x="5482046" y="4218985"/>
            <a:ext cx="408113" cy="923330"/>
          </a:xfrm>
          <a:prstGeom prst="rect">
            <a:avLst/>
          </a:prstGeom>
        </p:spPr>
        <p:txBody>
          <a:bodyPr wrap="square">
            <a:spAutoFit/>
          </a:bodyPr>
          <a:lstStyle/>
          <a:p>
            <a:r>
              <a:rPr lang="en-US" altLang="zh-CN" sz="5400" dirty="0"/>
              <a:t>}</a:t>
            </a:r>
            <a:endParaRPr lang="zh-CN" altLang="en-US" sz="5400" dirty="0"/>
          </a:p>
        </p:txBody>
      </p:sp>
      <p:sp>
        <p:nvSpPr>
          <p:cNvPr id="9" name="矩形 8"/>
          <p:cNvSpPr/>
          <p:nvPr/>
        </p:nvSpPr>
        <p:spPr>
          <a:xfrm>
            <a:off x="5508172" y="5003566"/>
            <a:ext cx="408113" cy="923330"/>
          </a:xfrm>
          <a:prstGeom prst="rect">
            <a:avLst/>
          </a:prstGeom>
        </p:spPr>
        <p:txBody>
          <a:bodyPr wrap="square">
            <a:spAutoFit/>
          </a:bodyPr>
          <a:lstStyle/>
          <a:p>
            <a:r>
              <a:rPr lang="en-US" altLang="zh-CN" sz="5400" dirty="0"/>
              <a:t>}</a:t>
            </a:r>
            <a:endParaRPr lang="zh-CN" altLang="en-US" sz="5400" dirty="0"/>
          </a:p>
        </p:txBody>
      </p:sp>
      <p:sp>
        <p:nvSpPr>
          <p:cNvPr id="10" name="矩形 9"/>
          <p:cNvSpPr/>
          <p:nvPr/>
        </p:nvSpPr>
        <p:spPr>
          <a:xfrm>
            <a:off x="5858490" y="3818875"/>
            <a:ext cx="408113" cy="400110"/>
          </a:xfrm>
          <a:prstGeom prst="rect">
            <a:avLst/>
          </a:prstGeom>
        </p:spPr>
        <p:txBody>
          <a:bodyPr wrap="square">
            <a:spAutoFit/>
          </a:bodyPr>
          <a:lstStyle/>
          <a:p>
            <a:r>
              <a:rPr lang="en-US" altLang="zh-CN" sz="2000" dirty="0" smtClean="0"/>
              <a:t>1</a:t>
            </a:r>
            <a:endParaRPr lang="zh-CN" altLang="en-US" sz="2000" dirty="0"/>
          </a:p>
        </p:txBody>
      </p:sp>
      <p:sp>
        <p:nvSpPr>
          <p:cNvPr id="11" name="矩形 10"/>
          <p:cNvSpPr/>
          <p:nvPr/>
        </p:nvSpPr>
        <p:spPr>
          <a:xfrm>
            <a:off x="5869173" y="4511000"/>
            <a:ext cx="408113" cy="400110"/>
          </a:xfrm>
          <a:prstGeom prst="rect">
            <a:avLst/>
          </a:prstGeom>
        </p:spPr>
        <p:txBody>
          <a:bodyPr wrap="square">
            <a:spAutoFit/>
          </a:bodyPr>
          <a:lstStyle/>
          <a:p>
            <a:r>
              <a:rPr lang="en-US" altLang="zh-CN" sz="2000" dirty="0"/>
              <a:t>2</a:t>
            </a:r>
            <a:endParaRPr lang="zh-CN" altLang="en-US" sz="2000" dirty="0"/>
          </a:p>
        </p:txBody>
      </p:sp>
      <p:sp>
        <p:nvSpPr>
          <p:cNvPr id="12" name="矩形 11"/>
          <p:cNvSpPr/>
          <p:nvPr/>
        </p:nvSpPr>
        <p:spPr>
          <a:xfrm>
            <a:off x="5897274" y="5265176"/>
            <a:ext cx="408113" cy="400110"/>
          </a:xfrm>
          <a:prstGeom prst="rect">
            <a:avLst/>
          </a:prstGeom>
        </p:spPr>
        <p:txBody>
          <a:bodyPr wrap="square">
            <a:spAutoFit/>
          </a:bodyPr>
          <a:lstStyle/>
          <a:p>
            <a:r>
              <a:rPr lang="en-US" altLang="zh-CN" sz="2000" dirty="0"/>
              <a:t>3</a:t>
            </a:r>
            <a:endParaRPr lang="zh-CN" altLang="en-US" sz="2000" dirty="0"/>
          </a:p>
        </p:txBody>
      </p:sp>
      <p:graphicFrame>
        <p:nvGraphicFramePr>
          <p:cNvPr id="13" name="表格 12"/>
          <p:cNvGraphicFramePr>
            <a:graphicFrameLocks noGrp="1"/>
          </p:cNvGraphicFramePr>
          <p:nvPr>
            <p:extLst>
              <p:ext uri="{D42A27DB-BD31-4B8C-83A1-F6EECF244321}">
                <p14:modId xmlns:p14="http://schemas.microsoft.com/office/powerpoint/2010/main" val="2254529401"/>
              </p:ext>
            </p:extLst>
          </p:nvPr>
        </p:nvGraphicFramePr>
        <p:xfrm>
          <a:off x="6694487" y="3253860"/>
          <a:ext cx="2153420" cy="2595880"/>
        </p:xfrm>
        <a:graphic>
          <a:graphicData uri="http://schemas.openxmlformats.org/drawingml/2006/table">
            <a:tbl>
              <a:tblPr firstRow="1" bandRow="1">
                <a:tableStyleId>{5C22544A-7EE6-4342-B048-85BDC9FD1C3A}</a:tableStyleId>
              </a:tblPr>
              <a:tblGrid>
                <a:gridCol w="1076710"/>
                <a:gridCol w="1076710"/>
              </a:tblGrid>
              <a:tr h="370840">
                <a:tc>
                  <a:txBody>
                    <a:bodyPr/>
                    <a:lstStyle/>
                    <a:p>
                      <a:r>
                        <a:rPr lang="en-US" altLang="zh-CN" dirty="0" err="1" smtClean="0"/>
                        <a:t>Uid</a:t>
                      </a:r>
                      <a:endParaRPr lang="zh-CN" altLang="en-US" dirty="0"/>
                    </a:p>
                  </a:txBody>
                  <a:tcPr/>
                </a:tc>
                <a:tc>
                  <a:txBody>
                    <a:bodyPr/>
                    <a:lstStyle/>
                    <a:p>
                      <a:r>
                        <a:rPr lang="en-US" altLang="zh-CN" dirty="0" err="1" smtClean="0"/>
                        <a:t>New_fea</a:t>
                      </a:r>
                      <a:endParaRPr lang="zh-CN" altLang="en-US" dirty="0"/>
                    </a:p>
                  </a:txBody>
                  <a:tcPr/>
                </a:tc>
              </a:tr>
              <a:tr h="370840">
                <a:tc>
                  <a:txBody>
                    <a:bodyPr/>
                    <a:lstStyle/>
                    <a:p>
                      <a:r>
                        <a:rPr lang="en-US" altLang="zh-CN" dirty="0" smtClean="0"/>
                        <a:t>1</a:t>
                      </a:r>
                    </a:p>
                  </a:txBody>
                  <a:tcPr/>
                </a:tc>
                <a:tc>
                  <a:txBody>
                    <a:bodyPr/>
                    <a:lstStyle/>
                    <a:p>
                      <a:r>
                        <a:rPr lang="en-US" altLang="zh-CN" dirty="0" smtClean="0"/>
                        <a:t>1</a:t>
                      </a:r>
                      <a:endParaRPr lang="zh-CN" altLang="en-US" dirty="0"/>
                    </a:p>
                  </a:txBody>
                  <a:tcPr/>
                </a:tc>
              </a:tr>
              <a:tr h="370840">
                <a:tc>
                  <a:txBody>
                    <a:bodyPr/>
                    <a:lstStyle/>
                    <a:p>
                      <a:r>
                        <a:rPr lang="en-US" altLang="zh-CN" dirty="0" smtClean="0"/>
                        <a:t>3</a:t>
                      </a:r>
                      <a:endParaRPr lang="zh-CN" altLang="en-US" dirty="0"/>
                    </a:p>
                  </a:txBody>
                  <a:tcPr/>
                </a:tc>
                <a:tc>
                  <a:txBody>
                    <a:bodyPr/>
                    <a:lstStyle/>
                    <a:p>
                      <a:r>
                        <a:rPr lang="en-US" altLang="zh-CN" dirty="0" smtClean="0"/>
                        <a:t>1</a:t>
                      </a:r>
                      <a:endParaRPr lang="zh-CN" altLang="en-US" dirty="0"/>
                    </a:p>
                  </a:txBody>
                  <a:tcPr/>
                </a:tc>
              </a:tr>
              <a:tr h="370840">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r>
              <a:tr h="370840">
                <a:tc>
                  <a:txBody>
                    <a:bodyPr/>
                    <a:lstStyle/>
                    <a:p>
                      <a:r>
                        <a:rPr lang="en-US" altLang="zh-CN" dirty="0" smtClean="0"/>
                        <a:t>6</a:t>
                      </a:r>
                      <a:endParaRPr lang="zh-CN" altLang="en-US" dirty="0"/>
                    </a:p>
                  </a:txBody>
                  <a:tcPr/>
                </a:tc>
                <a:tc>
                  <a:txBody>
                    <a:bodyPr/>
                    <a:lstStyle/>
                    <a:p>
                      <a:r>
                        <a:rPr lang="en-US" altLang="zh-CN" dirty="0" smtClean="0"/>
                        <a:t>2</a:t>
                      </a:r>
                      <a:endParaRPr lang="zh-CN" altLang="en-US" dirty="0"/>
                    </a:p>
                  </a:txBody>
                  <a:tcPr/>
                </a:tc>
              </a:tr>
              <a:tr h="370840">
                <a:tc>
                  <a:txBody>
                    <a:bodyPr/>
                    <a:lstStyle/>
                    <a:p>
                      <a:r>
                        <a:rPr lang="en-US" altLang="zh-CN" dirty="0" smtClean="0"/>
                        <a:t>4</a:t>
                      </a:r>
                      <a:endParaRPr lang="zh-CN" altLang="en-US" dirty="0"/>
                    </a:p>
                  </a:txBody>
                  <a:tcPr/>
                </a:tc>
                <a:tc>
                  <a:txBody>
                    <a:bodyPr/>
                    <a:lstStyle/>
                    <a:p>
                      <a:r>
                        <a:rPr lang="en-US" altLang="zh-CN" dirty="0" smtClean="0"/>
                        <a:t>3</a:t>
                      </a:r>
                      <a:endParaRPr lang="zh-CN" altLang="en-US" dirty="0"/>
                    </a:p>
                  </a:txBody>
                  <a:tcPr/>
                </a:tc>
              </a:tr>
              <a:tr h="370840">
                <a:tc>
                  <a:txBody>
                    <a:bodyPr/>
                    <a:lstStyle/>
                    <a:p>
                      <a:r>
                        <a:rPr lang="en-US" altLang="zh-CN" dirty="0" smtClean="0"/>
                        <a:t>5</a:t>
                      </a:r>
                      <a:endParaRPr lang="zh-CN" altLang="en-US" dirty="0"/>
                    </a:p>
                  </a:txBody>
                  <a:tcPr/>
                </a:tc>
                <a:tc>
                  <a:txBody>
                    <a:bodyPr/>
                    <a:lstStyle/>
                    <a:p>
                      <a:r>
                        <a:rPr lang="en-US" altLang="zh-CN" dirty="0" smtClean="0"/>
                        <a:t>3</a:t>
                      </a:r>
                      <a:endParaRPr lang="zh-CN" altLang="en-US" dirty="0"/>
                    </a:p>
                  </a:txBody>
                  <a:tcPr/>
                </a:tc>
              </a:tr>
            </a:tbl>
          </a:graphicData>
        </a:graphic>
      </p:graphicFrame>
      <p:sp>
        <p:nvSpPr>
          <p:cNvPr id="14" name="右箭头 13"/>
          <p:cNvSpPr/>
          <p:nvPr/>
        </p:nvSpPr>
        <p:spPr>
          <a:xfrm>
            <a:off x="3065417" y="4328159"/>
            <a:ext cx="339634" cy="354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6229896" y="4369477"/>
            <a:ext cx="339634" cy="354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4931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构造新特征</a:t>
            </a:r>
            <a:endParaRPr lang="en-US" altLang="zh-CN" dirty="0"/>
          </a:p>
        </p:txBody>
      </p:sp>
      <p:sp>
        <p:nvSpPr>
          <p:cNvPr id="3" name="内容占位符 2"/>
          <p:cNvSpPr>
            <a:spLocks noGrp="1"/>
          </p:cNvSpPr>
          <p:nvPr>
            <p:ph idx="1"/>
          </p:nvPr>
        </p:nvSpPr>
        <p:spPr>
          <a:xfrm>
            <a:off x="838200" y="1789765"/>
            <a:ext cx="10515600" cy="3520172"/>
          </a:xfrm>
        </p:spPr>
        <p:txBody>
          <a:bodyPr>
            <a:normAutofit/>
          </a:bodyPr>
          <a:lstStyle/>
          <a:p>
            <a:r>
              <a:rPr lang="zh-CN" altLang="en-US" dirty="0" smtClean="0"/>
              <a:t>类别特征编码</a:t>
            </a:r>
            <a:endParaRPr lang="en-US" altLang="zh-CN" dirty="0" smtClean="0"/>
          </a:p>
          <a:p>
            <a:pPr marL="0" indent="0">
              <a:buNone/>
            </a:pPr>
            <a:r>
              <a:rPr lang="zh-CN" altLang="en-US" dirty="0" smtClean="0"/>
              <a:t>使用</a:t>
            </a:r>
            <a:r>
              <a:rPr lang="en-US" altLang="zh-CN" dirty="0" smtClean="0"/>
              <a:t>one-hot</a:t>
            </a:r>
            <a:r>
              <a:rPr lang="zh-CN" altLang="en-US" dirty="0" smtClean="0"/>
              <a:t>编码</a:t>
            </a:r>
            <a:endParaRPr lang="en-US" altLang="zh-CN" dirty="0" smtClean="0"/>
          </a:p>
          <a:p>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644469348"/>
              </p:ext>
            </p:extLst>
          </p:nvPr>
        </p:nvGraphicFramePr>
        <p:xfrm>
          <a:off x="838200" y="3018730"/>
          <a:ext cx="1912984" cy="2595880"/>
        </p:xfrm>
        <a:graphic>
          <a:graphicData uri="http://schemas.openxmlformats.org/drawingml/2006/table">
            <a:tbl>
              <a:tblPr firstRow="1" bandRow="1">
                <a:tableStyleId>{5C22544A-7EE6-4342-B048-85BDC9FD1C3A}</a:tableStyleId>
              </a:tblPr>
              <a:tblGrid>
                <a:gridCol w="956492"/>
                <a:gridCol w="956492"/>
              </a:tblGrid>
              <a:tr h="370840">
                <a:tc>
                  <a:txBody>
                    <a:bodyPr/>
                    <a:lstStyle/>
                    <a:p>
                      <a:r>
                        <a:rPr lang="en-US" altLang="zh-CN" dirty="0" err="1" smtClean="0"/>
                        <a:t>Uid</a:t>
                      </a:r>
                      <a:endParaRPr lang="zh-CN" altLang="en-US" dirty="0"/>
                    </a:p>
                  </a:txBody>
                  <a:tcPr/>
                </a:tc>
                <a:tc>
                  <a:txBody>
                    <a:bodyPr/>
                    <a:lstStyle/>
                    <a:p>
                      <a:r>
                        <a:rPr lang="en-US" altLang="zh-CN" dirty="0" smtClean="0"/>
                        <a:t>Value</a:t>
                      </a:r>
                      <a:endParaRPr lang="zh-CN" altLang="en-US" dirty="0"/>
                    </a:p>
                  </a:txBody>
                  <a:tcPr/>
                </a:tc>
              </a:tr>
              <a:tr h="370840">
                <a:tc>
                  <a:txBody>
                    <a:bodyPr/>
                    <a:lstStyle/>
                    <a:p>
                      <a:r>
                        <a:rPr lang="en-US" altLang="zh-CN" dirty="0" smtClean="0"/>
                        <a:t>1</a:t>
                      </a:r>
                    </a:p>
                  </a:txBody>
                  <a:tcPr/>
                </a:tc>
                <a:tc>
                  <a:txBody>
                    <a:bodyPr/>
                    <a:lstStyle/>
                    <a:p>
                      <a:r>
                        <a:rPr lang="en-US" altLang="zh-CN" dirty="0" smtClean="0"/>
                        <a:t>1</a:t>
                      </a:r>
                      <a:endParaRPr lang="zh-CN" altLang="en-US" dirty="0"/>
                    </a:p>
                  </a:txBody>
                  <a:tcPr/>
                </a:tc>
              </a:tr>
              <a:tr h="370840">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r>
              <a:tr h="370840">
                <a:tc>
                  <a:txBody>
                    <a:bodyPr/>
                    <a:lstStyle/>
                    <a:p>
                      <a:r>
                        <a:rPr lang="en-US" altLang="zh-CN" dirty="0" smtClean="0"/>
                        <a:t>3</a:t>
                      </a:r>
                      <a:endParaRPr lang="zh-CN" altLang="en-US" dirty="0"/>
                    </a:p>
                  </a:txBody>
                  <a:tcPr/>
                </a:tc>
                <a:tc>
                  <a:txBody>
                    <a:bodyPr/>
                    <a:lstStyle/>
                    <a:p>
                      <a:r>
                        <a:rPr lang="en-US" altLang="zh-CN" dirty="0" smtClean="0"/>
                        <a:t>2</a:t>
                      </a:r>
                      <a:endParaRPr lang="zh-CN" altLang="en-US" dirty="0"/>
                    </a:p>
                  </a:txBody>
                  <a:tcPr/>
                </a:tc>
              </a:tr>
              <a:tr h="370840">
                <a:tc>
                  <a:txBody>
                    <a:bodyPr/>
                    <a:lstStyle/>
                    <a:p>
                      <a:r>
                        <a:rPr lang="en-US" altLang="zh-CN" dirty="0" smtClean="0"/>
                        <a:t>4</a:t>
                      </a:r>
                      <a:endParaRPr lang="zh-CN" altLang="en-US" dirty="0"/>
                    </a:p>
                  </a:txBody>
                  <a:tcPr/>
                </a:tc>
                <a:tc>
                  <a:txBody>
                    <a:bodyPr/>
                    <a:lstStyle/>
                    <a:p>
                      <a:r>
                        <a:rPr lang="en-US" altLang="zh-CN" dirty="0" smtClean="0"/>
                        <a:t>2</a:t>
                      </a:r>
                      <a:endParaRPr lang="zh-CN" altLang="en-US" dirty="0"/>
                    </a:p>
                  </a:txBody>
                  <a:tcPr/>
                </a:tc>
              </a:tr>
              <a:tr h="370840">
                <a:tc>
                  <a:txBody>
                    <a:bodyPr/>
                    <a:lstStyle/>
                    <a:p>
                      <a:r>
                        <a:rPr lang="en-US" altLang="zh-CN" dirty="0" smtClean="0"/>
                        <a:t>5</a:t>
                      </a:r>
                      <a:endParaRPr lang="zh-CN" altLang="en-US" dirty="0"/>
                    </a:p>
                  </a:txBody>
                  <a:tcPr/>
                </a:tc>
                <a:tc>
                  <a:txBody>
                    <a:bodyPr/>
                    <a:lstStyle/>
                    <a:p>
                      <a:r>
                        <a:rPr lang="en-US" altLang="zh-CN" dirty="0" smtClean="0"/>
                        <a:t>2</a:t>
                      </a:r>
                      <a:endParaRPr lang="zh-CN" altLang="en-US" dirty="0"/>
                    </a:p>
                  </a:txBody>
                  <a:tcPr/>
                </a:tc>
              </a:tr>
              <a:tr h="370840">
                <a:tc>
                  <a:txBody>
                    <a:bodyPr/>
                    <a:lstStyle/>
                    <a:p>
                      <a:r>
                        <a:rPr lang="en-US" altLang="zh-CN" dirty="0" smtClean="0"/>
                        <a:t>6</a:t>
                      </a:r>
                      <a:endParaRPr lang="zh-CN" altLang="en-US" dirty="0"/>
                    </a:p>
                  </a:txBody>
                  <a:tcPr/>
                </a:tc>
                <a:tc>
                  <a:txBody>
                    <a:bodyPr/>
                    <a:lstStyle/>
                    <a:p>
                      <a:r>
                        <a:rPr lang="en-US" altLang="zh-CN" dirty="0" smtClean="0"/>
                        <a:t>3</a:t>
                      </a:r>
                      <a:endParaRPr lang="zh-CN" altLang="en-US" dirty="0"/>
                    </a:p>
                  </a:txBody>
                  <a:tcPr/>
                </a:tc>
              </a:tr>
            </a:tbl>
          </a:graphicData>
        </a:graphic>
      </p:graphicFrame>
      <p:sp>
        <p:nvSpPr>
          <p:cNvPr id="5" name="右箭头 4"/>
          <p:cNvSpPr/>
          <p:nvPr/>
        </p:nvSpPr>
        <p:spPr>
          <a:xfrm>
            <a:off x="3474223" y="4139290"/>
            <a:ext cx="339634" cy="354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858555651"/>
              </p:ext>
            </p:extLst>
          </p:nvPr>
        </p:nvGraphicFramePr>
        <p:xfrm>
          <a:off x="4536897" y="3018730"/>
          <a:ext cx="3370488" cy="2595880"/>
        </p:xfrm>
        <a:graphic>
          <a:graphicData uri="http://schemas.openxmlformats.org/drawingml/2006/table">
            <a:tbl>
              <a:tblPr firstRow="1" bandRow="1">
                <a:tableStyleId>{5C22544A-7EE6-4342-B048-85BDC9FD1C3A}</a:tableStyleId>
              </a:tblPr>
              <a:tblGrid>
                <a:gridCol w="842622"/>
                <a:gridCol w="842622"/>
                <a:gridCol w="842622"/>
                <a:gridCol w="842622"/>
              </a:tblGrid>
              <a:tr h="370840">
                <a:tc>
                  <a:txBody>
                    <a:bodyPr/>
                    <a:lstStyle/>
                    <a:p>
                      <a:r>
                        <a:rPr lang="en-US" altLang="zh-CN" dirty="0" err="1" smtClean="0"/>
                        <a:t>Uid</a:t>
                      </a:r>
                      <a:endParaRPr lang="zh-CN" altLang="en-US" dirty="0"/>
                    </a:p>
                  </a:txBody>
                  <a:tcPr/>
                </a:tc>
                <a:tc>
                  <a:txBody>
                    <a:bodyPr/>
                    <a:lstStyle/>
                    <a:p>
                      <a:r>
                        <a:rPr lang="en-US" altLang="zh-CN" dirty="0" smtClean="0"/>
                        <a:t>F1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F2</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F3</a:t>
                      </a:r>
                      <a:endParaRPr lang="zh-CN" altLang="en-US" dirty="0" smtClean="0"/>
                    </a:p>
                  </a:txBody>
                  <a:tcPr/>
                </a:tc>
              </a:tr>
              <a:tr h="370840">
                <a:tc>
                  <a:txBody>
                    <a:bodyPr/>
                    <a:lstStyle/>
                    <a:p>
                      <a:r>
                        <a:rPr lang="en-US" altLang="zh-CN" dirty="0" smtClean="0"/>
                        <a:t>1</a:t>
                      </a:r>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370840">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370840">
                <a:tc>
                  <a:txBody>
                    <a:bodyPr/>
                    <a:lstStyle/>
                    <a:p>
                      <a:r>
                        <a:rPr lang="en-US" altLang="zh-CN" dirty="0" smtClean="0"/>
                        <a:t>3</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r>
              <a:tr h="370840">
                <a:tc>
                  <a:txBody>
                    <a:bodyPr/>
                    <a:lstStyle/>
                    <a:p>
                      <a:r>
                        <a:rPr lang="en-US" altLang="zh-CN" dirty="0" smtClean="0"/>
                        <a:t>4</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r>
              <a:tr h="370840">
                <a:tc>
                  <a:txBody>
                    <a:bodyPr/>
                    <a:lstStyle/>
                    <a:p>
                      <a:r>
                        <a:rPr lang="en-US" altLang="zh-CN" dirty="0" smtClean="0"/>
                        <a:t>5</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r>
              <a:tr h="370840">
                <a:tc>
                  <a:txBody>
                    <a:bodyPr/>
                    <a:lstStyle/>
                    <a:p>
                      <a:r>
                        <a:rPr lang="en-US" altLang="zh-CN" dirty="0" smtClean="0"/>
                        <a:t>6</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bl>
          </a:graphicData>
        </a:graphic>
      </p:graphicFrame>
    </p:spTree>
    <p:extLst>
      <p:ext uri="{BB962C8B-B14F-4D97-AF65-F5344CB8AC3E}">
        <p14:creationId xmlns:p14="http://schemas.microsoft.com/office/powerpoint/2010/main" val="1200919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构造新特征</a:t>
            </a:r>
            <a:endParaRPr lang="en-US" altLang="zh-CN" dirty="0"/>
          </a:p>
        </p:txBody>
      </p:sp>
      <p:sp>
        <p:nvSpPr>
          <p:cNvPr id="3" name="内容占位符 2"/>
          <p:cNvSpPr>
            <a:spLocks noGrp="1"/>
          </p:cNvSpPr>
          <p:nvPr>
            <p:ph idx="1"/>
          </p:nvPr>
        </p:nvSpPr>
        <p:spPr>
          <a:xfrm>
            <a:off x="838200" y="1789765"/>
            <a:ext cx="10515600" cy="457046"/>
          </a:xfrm>
        </p:spPr>
        <p:txBody>
          <a:bodyPr>
            <a:normAutofit lnSpcReduction="10000"/>
          </a:bodyPr>
          <a:lstStyle/>
          <a:p>
            <a:r>
              <a:rPr lang="zh-CN" altLang="en-US" dirty="0" smtClean="0"/>
              <a:t>时间序列特征</a:t>
            </a:r>
            <a:endParaRPr lang="en-US" altLang="zh-CN" dirty="0" smtClean="0"/>
          </a:p>
          <a:p>
            <a:pPr marL="0" indent="0">
              <a:buNone/>
            </a:pPr>
            <a:endParaRPr lang="en-US" altLang="zh-CN" dirty="0" smtClean="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33" y="2345888"/>
            <a:ext cx="4188307" cy="4084725"/>
          </a:xfrm>
          <a:prstGeom prst="rect">
            <a:avLst/>
          </a:prstGeom>
        </p:spPr>
      </p:pic>
      <p:sp>
        <p:nvSpPr>
          <p:cNvPr id="7" name="文本框 6"/>
          <p:cNvSpPr txBox="1"/>
          <p:nvPr/>
        </p:nvSpPr>
        <p:spPr>
          <a:xfrm>
            <a:off x="6212128" y="2846491"/>
            <a:ext cx="393146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https://github.com/blue-yonder/tsfresh</a:t>
            </a:r>
            <a:endParaRPr lang="zh-CN" altLang="en-US" dirty="0"/>
          </a:p>
        </p:txBody>
      </p:sp>
      <p:sp>
        <p:nvSpPr>
          <p:cNvPr id="4" name="矩形 3"/>
          <p:cNvSpPr/>
          <p:nvPr/>
        </p:nvSpPr>
        <p:spPr>
          <a:xfrm>
            <a:off x="5841441" y="5784282"/>
            <a:ext cx="6096000" cy="646331"/>
          </a:xfrm>
          <a:prstGeom prst="rect">
            <a:avLst/>
          </a:prstGeom>
        </p:spPr>
        <p:txBody>
          <a:bodyPr>
            <a:spAutoFit/>
          </a:bodyPr>
          <a:lstStyle/>
          <a:p>
            <a:r>
              <a:rPr lang="zh-CN" altLang="en-US" sz="1200" dirty="0"/>
              <a:t>来源</a:t>
            </a:r>
            <a:r>
              <a:rPr lang="en-US" altLang="zh-CN" sz="1200" dirty="0" smtClean="0"/>
              <a:t>https</a:t>
            </a:r>
            <a:r>
              <a:rPr lang="en-US" altLang="zh-CN" sz="1200" dirty="0"/>
              <a:t>://tianchi.aliyun.com/forum/videoStream.html?spm=5176.9876270.0.0.74bfe44av0jYfr#postsId=2849</a:t>
            </a:r>
            <a:endParaRPr lang="zh-CN" altLang="en-US" sz="1200" dirty="0"/>
          </a:p>
        </p:txBody>
      </p:sp>
    </p:spTree>
    <p:extLst>
      <p:ext uri="{BB962C8B-B14F-4D97-AF65-F5344CB8AC3E}">
        <p14:creationId xmlns:p14="http://schemas.microsoft.com/office/powerpoint/2010/main" val="4133478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构造新特征</a:t>
            </a:r>
            <a:endParaRPr lang="en-US" altLang="zh-CN" dirty="0"/>
          </a:p>
        </p:txBody>
      </p:sp>
      <p:sp>
        <p:nvSpPr>
          <p:cNvPr id="8" name="内容占位符 2"/>
          <p:cNvSpPr>
            <a:spLocks noGrp="1"/>
          </p:cNvSpPr>
          <p:nvPr/>
        </p:nvSpPr>
        <p:spPr>
          <a:xfrm>
            <a:off x="838200" y="1398246"/>
            <a:ext cx="10515600" cy="46133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smtClean="0"/>
              <a:t>tsfresh</a:t>
            </a:r>
            <a:r>
              <a:rPr lang="zh-CN" altLang="en-US" dirty="0" smtClean="0"/>
              <a:t>的原理</a:t>
            </a:r>
            <a:endParaRPr lang="en-US" altLang="zh-CN" dirty="0" smtClean="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7368" y="1954430"/>
            <a:ext cx="6157912"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bwMode="auto">
          <a:xfrm>
            <a:off x="940642" y="5915243"/>
            <a:ext cx="8699501"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eaLnBrk="1" hangingPunct="1">
              <a:lnSpc>
                <a:spcPct val="150000"/>
              </a:lnSpc>
              <a:buFontTx/>
              <a:buNone/>
            </a:pPr>
            <a:r>
              <a:rPr lang="en-US" altLang="zh-CN" sz="1400" dirty="0"/>
              <a:t>Christ, M., </a:t>
            </a:r>
            <a:r>
              <a:rPr lang="en-US" altLang="zh-CN" sz="1400" dirty="0" err="1"/>
              <a:t>Kempa-Liehr</a:t>
            </a:r>
            <a:r>
              <a:rPr lang="en-US" altLang="zh-CN" sz="1400" dirty="0"/>
              <a:t>, A.W. and </a:t>
            </a:r>
            <a:r>
              <a:rPr lang="en-US" altLang="zh-CN" sz="1400" dirty="0" err="1"/>
              <a:t>Feindt</a:t>
            </a:r>
            <a:r>
              <a:rPr lang="en-US" altLang="zh-CN" sz="1400" dirty="0"/>
              <a:t>, M. (2016). </a:t>
            </a:r>
            <a:r>
              <a:rPr lang="en-US" altLang="zh-CN" sz="1400" i="1" dirty="0"/>
              <a:t>Distributed and parallel time series feature extraction for industrial big data applications</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9491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1526</TotalTime>
  <Words>1566</Words>
  <Application>Microsoft Office PowerPoint</Application>
  <PresentationFormat>宽屏</PresentationFormat>
  <Paragraphs>337</Paragraphs>
  <Slides>40</Slides>
  <Notes>14</Notes>
  <HiddenSlides>2</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-apple-system</vt:lpstr>
      <vt:lpstr>Hiragino Sans GB</vt:lpstr>
      <vt:lpstr>PingFangSC-Light</vt:lpstr>
      <vt:lpstr>宋体</vt:lpstr>
      <vt:lpstr>微软雅黑</vt:lpstr>
      <vt:lpstr>Arial</vt:lpstr>
      <vt:lpstr>Calibri</vt:lpstr>
      <vt:lpstr>Calibri Light</vt:lpstr>
      <vt:lpstr>Office 主题</vt:lpstr>
      <vt:lpstr>数据挖掘比赛经验分享</vt:lpstr>
      <vt:lpstr>目录</vt:lpstr>
      <vt:lpstr>特征工程</vt:lpstr>
      <vt:lpstr>缺失值处理</vt:lpstr>
      <vt:lpstr>构造新特征</vt:lpstr>
      <vt:lpstr>构造新特征</vt:lpstr>
      <vt:lpstr>构造新特征</vt:lpstr>
      <vt:lpstr>构造新特征</vt:lpstr>
      <vt:lpstr>构造新特征</vt:lpstr>
      <vt:lpstr>构造新特征</vt:lpstr>
      <vt:lpstr>构造新特征</vt:lpstr>
      <vt:lpstr>构造新特征</vt:lpstr>
      <vt:lpstr>特征工程</vt:lpstr>
      <vt:lpstr>特征工程</vt:lpstr>
      <vt:lpstr>特征工程</vt:lpstr>
      <vt:lpstr>特征选择</vt:lpstr>
      <vt:lpstr>特征选择--Filter 过滤式</vt:lpstr>
      <vt:lpstr>特征选择--Filter 过滤式</vt:lpstr>
      <vt:lpstr>特征选择--Wrapper 包裹式</vt:lpstr>
      <vt:lpstr>特征选择--Embedded 嵌入式</vt:lpstr>
      <vt:lpstr>特征选择--特点</vt:lpstr>
      <vt:lpstr>特征选择—python库</vt:lpstr>
      <vt:lpstr>特征选择—python库</vt:lpstr>
      <vt:lpstr>模型构建</vt:lpstr>
      <vt:lpstr>模型构建</vt:lpstr>
      <vt:lpstr>模型构建</vt:lpstr>
      <vt:lpstr>模型构建</vt:lpstr>
      <vt:lpstr>模型构建</vt:lpstr>
      <vt:lpstr>模型融合</vt:lpstr>
      <vt:lpstr>模型融合</vt:lpstr>
      <vt:lpstr>模型融合</vt:lpstr>
      <vt:lpstr>模型融合与特征工程</vt:lpstr>
      <vt:lpstr>模型融合例子</vt:lpstr>
      <vt:lpstr>模型融合例子</vt:lpstr>
      <vt:lpstr>模型融合例子</vt:lpstr>
      <vt:lpstr>模型融合例子</vt:lpstr>
      <vt:lpstr>模型融合例子</vt:lpstr>
      <vt:lpstr>模型融合—工具</vt:lpstr>
      <vt:lpstr>云里雾里的特征工程</vt:lpstr>
      <vt:lpstr>谢谢大家！</vt:lpstr>
    </vt:vector>
  </TitlesOfParts>
  <Company>NUPT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特征工程之从入门到放弃</dc:title>
  <dc:creator>欧阳志友</dc:creator>
  <cp:lastModifiedBy>gavin</cp:lastModifiedBy>
  <cp:revision>247</cp:revision>
  <dcterms:created xsi:type="dcterms:W3CDTF">2017-09-28T00:08:23Z</dcterms:created>
  <dcterms:modified xsi:type="dcterms:W3CDTF">2018-06-22T02:07:13Z</dcterms:modified>
</cp:coreProperties>
</file>