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59" r:id="rId4"/>
    <p:sldId id="260" r:id="rId5"/>
    <p:sldId id="265" r:id="rId6"/>
    <p:sldId id="266" r:id="rId7"/>
    <p:sldId id="294" r:id="rId8"/>
    <p:sldId id="267" r:id="rId9"/>
    <p:sldId id="263" r:id="rId10"/>
    <p:sldId id="268" r:id="rId11"/>
    <p:sldId id="264" r:id="rId12"/>
    <p:sldId id="269" r:id="rId13"/>
    <p:sldId id="270" r:id="rId14"/>
    <p:sldId id="271" r:id="rId15"/>
    <p:sldId id="295" r:id="rId16"/>
    <p:sldId id="296" r:id="rId17"/>
    <p:sldId id="272" r:id="rId18"/>
    <p:sldId id="276" r:id="rId19"/>
    <p:sldId id="273" r:id="rId20"/>
    <p:sldId id="274" r:id="rId21"/>
    <p:sldId id="277" r:id="rId22"/>
    <p:sldId id="275"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A9C9E6-A3C4-458F-A8BE-9CB86332EAA2}" type="datetimeFigureOut">
              <a:rPr lang="zh-CN" altLang="en-US" smtClean="0"/>
              <a:t>2019/4/12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F8693-1C9F-4DFA-832C-00D3D7FEF47B}" type="slidenum">
              <a:rPr lang="zh-CN" altLang="en-US" smtClean="0"/>
              <a:t>‹#›</a:t>
            </a:fld>
            <a:endParaRPr lang="zh-CN" altLang="en-US"/>
          </a:p>
        </p:txBody>
      </p:sp>
    </p:spTree>
    <p:extLst>
      <p:ext uri="{BB962C8B-B14F-4D97-AF65-F5344CB8AC3E}">
        <p14:creationId xmlns:p14="http://schemas.microsoft.com/office/powerpoint/2010/main" val="1850549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42FF0E-AEBB-4B31-BA08-69989E93EDDC}" type="slidenum">
              <a:rPr lang="zh-CN" altLang="en-US" smtClean="0"/>
              <a:t>3</a:t>
            </a:fld>
            <a:endParaRPr lang="zh-CN" altLang="en-US"/>
          </a:p>
        </p:txBody>
      </p:sp>
    </p:spTree>
    <p:extLst>
      <p:ext uri="{BB962C8B-B14F-4D97-AF65-F5344CB8AC3E}">
        <p14:creationId xmlns:p14="http://schemas.microsoft.com/office/powerpoint/2010/main" val="3553694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0F8693-1C9F-4DFA-832C-00D3D7FEF47B}" type="slidenum">
              <a:rPr lang="zh-CN" altLang="en-US" smtClean="0"/>
              <a:t>7</a:t>
            </a:fld>
            <a:endParaRPr lang="zh-CN" altLang="en-US"/>
          </a:p>
        </p:txBody>
      </p:sp>
    </p:spTree>
    <p:extLst>
      <p:ext uri="{BB962C8B-B14F-4D97-AF65-F5344CB8AC3E}">
        <p14:creationId xmlns:p14="http://schemas.microsoft.com/office/powerpoint/2010/main" val="11738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从上图可以看出成最负相关的几项类别变量几乎都与能源使用强度（</a:t>
            </a:r>
            <a:r>
              <a:rPr lang="en-US" altLang="zh-CN" sz="1200" b="0" i="0" kern="1200" dirty="0" smtClean="0">
                <a:solidFill>
                  <a:schemeClr val="tx1"/>
                </a:solidFill>
                <a:effectLst/>
                <a:latin typeface="+mn-lt"/>
                <a:ea typeface="+mn-ea"/>
                <a:cs typeface="+mn-cs"/>
              </a:rPr>
              <a:t>EUI</a:t>
            </a:r>
            <a:r>
              <a:rPr lang="zh-CN" altLang="en-US" sz="1200" b="0" i="0" kern="1200" dirty="0" smtClean="0">
                <a:solidFill>
                  <a:schemeClr val="tx1"/>
                </a:solidFill>
                <a:effectLst/>
                <a:latin typeface="+mn-lt"/>
                <a:ea typeface="+mn-ea"/>
                <a:cs typeface="+mn-cs"/>
              </a:rPr>
              <a:t>）有关。能源使用强度（</a:t>
            </a:r>
            <a:r>
              <a:rPr lang="en-US" altLang="zh-CN" sz="1200" b="0" i="0" kern="1200" dirty="0" smtClean="0">
                <a:solidFill>
                  <a:schemeClr val="tx1"/>
                </a:solidFill>
                <a:effectLst/>
                <a:latin typeface="+mn-lt"/>
                <a:ea typeface="+mn-ea"/>
                <a:cs typeface="+mn-cs"/>
              </a:rPr>
              <a:t>EUI</a:t>
            </a:r>
            <a:r>
              <a:rPr lang="zh-CN" altLang="en-US" sz="1200" b="0" i="0" kern="1200" dirty="0" smtClean="0">
                <a:solidFill>
                  <a:schemeClr val="tx1"/>
                </a:solidFill>
                <a:effectLst/>
                <a:latin typeface="+mn-lt"/>
                <a:ea typeface="+mn-ea"/>
                <a:cs typeface="+mn-cs"/>
              </a:rPr>
              <a:t>）是表示建筑物的能源使用量是其规模或其他特性的函数（越低越好）。直观地说，这些相关性是有意义的：随着</a:t>
            </a:r>
            <a:r>
              <a:rPr lang="en-US" altLang="zh-CN" sz="1200" b="0" i="0" kern="1200" dirty="0" smtClean="0">
                <a:solidFill>
                  <a:schemeClr val="tx1"/>
                </a:solidFill>
                <a:effectLst/>
                <a:latin typeface="+mn-lt"/>
                <a:ea typeface="+mn-ea"/>
                <a:cs typeface="+mn-cs"/>
              </a:rPr>
              <a:t>EUI</a:t>
            </a:r>
            <a:r>
              <a:rPr lang="zh-CN" altLang="en-US" sz="1200" b="0" i="0" kern="1200" dirty="0" smtClean="0">
                <a:solidFill>
                  <a:schemeClr val="tx1"/>
                </a:solidFill>
                <a:effectLst/>
                <a:latin typeface="+mn-lt"/>
                <a:ea typeface="+mn-ea"/>
                <a:cs typeface="+mn-cs"/>
              </a:rPr>
              <a:t>的增加，能源之星评分趋于下降。</a:t>
            </a:r>
            <a:endParaRPr lang="zh-CN" altLang="en-US" dirty="0"/>
          </a:p>
        </p:txBody>
      </p:sp>
      <p:sp>
        <p:nvSpPr>
          <p:cNvPr id="4" name="灯片编号占位符 3"/>
          <p:cNvSpPr>
            <a:spLocks noGrp="1"/>
          </p:cNvSpPr>
          <p:nvPr>
            <p:ph type="sldNum" sz="quarter" idx="10"/>
          </p:nvPr>
        </p:nvSpPr>
        <p:spPr/>
        <p:txBody>
          <a:bodyPr/>
          <a:lstStyle/>
          <a:p>
            <a:fld id="{750F8693-1C9F-4DFA-832C-00D3D7FEF47B}" type="slidenum">
              <a:rPr lang="zh-CN" altLang="en-US" smtClean="0"/>
              <a:t>20</a:t>
            </a:fld>
            <a:endParaRPr lang="zh-CN" altLang="en-US"/>
          </a:p>
        </p:txBody>
      </p:sp>
    </p:spTree>
    <p:extLst>
      <p:ext uri="{BB962C8B-B14F-4D97-AF65-F5344CB8AC3E}">
        <p14:creationId xmlns:p14="http://schemas.microsoft.com/office/powerpoint/2010/main" val="277522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9639644-20F9-46D1-835F-D6343E0581D3}" type="datetimeFigureOut">
              <a:rPr lang="zh-CN" altLang="en-US" smtClean="0"/>
              <a:t>2019/4/12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87C97-CC06-4CF0-9176-21EB2D65FD22}" type="slidenum">
              <a:rPr lang="zh-CN" altLang="en-US" smtClean="0"/>
              <a:t>‹#›</a:t>
            </a:fld>
            <a:endParaRPr lang="zh-CN" altLang="en-US"/>
          </a:p>
        </p:txBody>
      </p:sp>
    </p:spTree>
    <p:extLst>
      <p:ext uri="{BB962C8B-B14F-4D97-AF65-F5344CB8AC3E}">
        <p14:creationId xmlns:p14="http://schemas.microsoft.com/office/powerpoint/2010/main" val="283592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639644-20F9-46D1-835F-D6343E0581D3}" type="datetimeFigureOut">
              <a:rPr lang="zh-CN" altLang="en-US" smtClean="0"/>
              <a:t>2019/4/12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87C97-CC06-4CF0-9176-21EB2D65FD22}" type="slidenum">
              <a:rPr lang="zh-CN" altLang="en-US" smtClean="0"/>
              <a:t>‹#›</a:t>
            </a:fld>
            <a:endParaRPr lang="zh-CN" altLang="en-US"/>
          </a:p>
        </p:txBody>
      </p:sp>
    </p:spTree>
    <p:extLst>
      <p:ext uri="{BB962C8B-B14F-4D97-AF65-F5344CB8AC3E}">
        <p14:creationId xmlns:p14="http://schemas.microsoft.com/office/powerpoint/2010/main" val="406863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639644-20F9-46D1-835F-D6343E0581D3}" type="datetimeFigureOut">
              <a:rPr lang="zh-CN" altLang="en-US" smtClean="0"/>
              <a:t>2019/4/12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87C97-CC06-4CF0-9176-21EB2D65FD22}" type="slidenum">
              <a:rPr lang="zh-CN" altLang="en-US" smtClean="0"/>
              <a:t>‹#›</a:t>
            </a:fld>
            <a:endParaRPr lang="zh-CN" altLang="en-US"/>
          </a:p>
        </p:txBody>
      </p:sp>
    </p:spTree>
    <p:extLst>
      <p:ext uri="{BB962C8B-B14F-4D97-AF65-F5344CB8AC3E}">
        <p14:creationId xmlns:p14="http://schemas.microsoft.com/office/powerpoint/2010/main" val="196559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639644-20F9-46D1-835F-D6343E0581D3}" type="datetimeFigureOut">
              <a:rPr lang="zh-CN" altLang="en-US" smtClean="0"/>
              <a:t>2019/4/12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87C97-CC06-4CF0-9176-21EB2D65FD22}" type="slidenum">
              <a:rPr lang="zh-CN" altLang="en-US" smtClean="0"/>
              <a:t>‹#›</a:t>
            </a:fld>
            <a:endParaRPr lang="zh-CN" altLang="en-US"/>
          </a:p>
        </p:txBody>
      </p:sp>
    </p:spTree>
    <p:extLst>
      <p:ext uri="{BB962C8B-B14F-4D97-AF65-F5344CB8AC3E}">
        <p14:creationId xmlns:p14="http://schemas.microsoft.com/office/powerpoint/2010/main" val="3009141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9639644-20F9-46D1-835F-D6343E0581D3}" type="datetimeFigureOut">
              <a:rPr lang="zh-CN" altLang="en-US" smtClean="0"/>
              <a:t>2019/4/12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87C97-CC06-4CF0-9176-21EB2D65FD22}" type="slidenum">
              <a:rPr lang="zh-CN" altLang="en-US" smtClean="0"/>
              <a:t>‹#›</a:t>
            </a:fld>
            <a:endParaRPr lang="zh-CN" altLang="en-US"/>
          </a:p>
        </p:txBody>
      </p:sp>
    </p:spTree>
    <p:extLst>
      <p:ext uri="{BB962C8B-B14F-4D97-AF65-F5344CB8AC3E}">
        <p14:creationId xmlns:p14="http://schemas.microsoft.com/office/powerpoint/2010/main" val="3988027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9639644-20F9-46D1-835F-D6343E0581D3}" type="datetimeFigureOut">
              <a:rPr lang="zh-CN" altLang="en-US" smtClean="0"/>
              <a:t>2019/4/12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87C97-CC06-4CF0-9176-21EB2D65FD22}" type="slidenum">
              <a:rPr lang="zh-CN" altLang="en-US" smtClean="0"/>
              <a:t>‹#›</a:t>
            </a:fld>
            <a:endParaRPr lang="zh-CN" altLang="en-US"/>
          </a:p>
        </p:txBody>
      </p:sp>
    </p:spTree>
    <p:extLst>
      <p:ext uri="{BB962C8B-B14F-4D97-AF65-F5344CB8AC3E}">
        <p14:creationId xmlns:p14="http://schemas.microsoft.com/office/powerpoint/2010/main" val="415353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9639644-20F9-46D1-835F-D6343E0581D3}" type="datetimeFigureOut">
              <a:rPr lang="zh-CN" altLang="en-US" smtClean="0"/>
              <a:t>2019/4/12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E87C97-CC06-4CF0-9176-21EB2D65FD22}" type="slidenum">
              <a:rPr lang="zh-CN" altLang="en-US" smtClean="0"/>
              <a:t>‹#›</a:t>
            </a:fld>
            <a:endParaRPr lang="zh-CN" altLang="en-US"/>
          </a:p>
        </p:txBody>
      </p:sp>
    </p:spTree>
    <p:extLst>
      <p:ext uri="{BB962C8B-B14F-4D97-AF65-F5344CB8AC3E}">
        <p14:creationId xmlns:p14="http://schemas.microsoft.com/office/powerpoint/2010/main" val="115697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9639644-20F9-46D1-835F-D6343E0581D3}" type="datetimeFigureOut">
              <a:rPr lang="zh-CN" altLang="en-US" smtClean="0"/>
              <a:t>2019/4/12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E87C97-CC06-4CF0-9176-21EB2D65FD22}" type="slidenum">
              <a:rPr lang="zh-CN" altLang="en-US" smtClean="0"/>
              <a:t>‹#›</a:t>
            </a:fld>
            <a:endParaRPr lang="zh-CN" altLang="en-US"/>
          </a:p>
        </p:txBody>
      </p:sp>
    </p:spTree>
    <p:extLst>
      <p:ext uri="{BB962C8B-B14F-4D97-AF65-F5344CB8AC3E}">
        <p14:creationId xmlns:p14="http://schemas.microsoft.com/office/powerpoint/2010/main" val="3905311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639644-20F9-46D1-835F-D6343E0581D3}" type="datetimeFigureOut">
              <a:rPr lang="zh-CN" altLang="en-US" smtClean="0"/>
              <a:t>2019/4/12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E87C97-CC06-4CF0-9176-21EB2D65FD22}" type="slidenum">
              <a:rPr lang="zh-CN" altLang="en-US" smtClean="0"/>
              <a:t>‹#›</a:t>
            </a:fld>
            <a:endParaRPr lang="zh-CN" altLang="en-US"/>
          </a:p>
        </p:txBody>
      </p:sp>
    </p:spTree>
    <p:extLst>
      <p:ext uri="{BB962C8B-B14F-4D97-AF65-F5344CB8AC3E}">
        <p14:creationId xmlns:p14="http://schemas.microsoft.com/office/powerpoint/2010/main" val="23122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639644-20F9-46D1-835F-D6343E0581D3}" type="datetimeFigureOut">
              <a:rPr lang="zh-CN" altLang="en-US" smtClean="0"/>
              <a:t>2019/4/12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87C97-CC06-4CF0-9176-21EB2D65FD22}" type="slidenum">
              <a:rPr lang="zh-CN" altLang="en-US" smtClean="0"/>
              <a:t>‹#›</a:t>
            </a:fld>
            <a:endParaRPr lang="zh-CN" altLang="en-US"/>
          </a:p>
        </p:txBody>
      </p:sp>
    </p:spTree>
    <p:extLst>
      <p:ext uri="{BB962C8B-B14F-4D97-AF65-F5344CB8AC3E}">
        <p14:creationId xmlns:p14="http://schemas.microsoft.com/office/powerpoint/2010/main" val="314611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639644-20F9-46D1-835F-D6343E0581D3}" type="datetimeFigureOut">
              <a:rPr lang="zh-CN" altLang="en-US" smtClean="0"/>
              <a:t>2019/4/12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87C97-CC06-4CF0-9176-21EB2D65FD22}" type="slidenum">
              <a:rPr lang="zh-CN" altLang="en-US" smtClean="0"/>
              <a:t>‹#›</a:t>
            </a:fld>
            <a:endParaRPr lang="zh-CN" altLang="en-US"/>
          </a:p>
        </p:txBody>
      </p:sp>
    </p:spTree>
    <p:extLst>
      <p:ext uri="{BB962C8B-B14F-4D97-AF65-F5344CB8AC3E}">
        <p14:creationId xmlns:p14="http://schemas.microsoft.com/office/powerpoint/2010/main" val="968657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39644-20F9-46D1-835F-D6343E0581D3}" type="datetimeFigureOut">
              <a:rPr lang="zh-CN" altLang="en-US" smtClean="0"/>
              <a:t>2019/4/12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87C97-CC06-4CF0-9176-21EB2D65FD22}" type="slidenum">
              <a:rPr lang="zh-CN" altLang="en-US" smtClean="0"/>
              <a:t>‹#›</a:t>
            </a:fld>
            <a:endParaRPr lang="zh-CN" altLang="en-US"/>
          </a:p>
        </p:txBody>
      </p:sp>
    </p:spTree>
    <p:extLst>
      <p:ext uri="{BB962C8B-B14F-4D97-AF65-F5344CB8AC3E}">
        <p14:creationId xmlns:p14="http://schemas.microsoft.com/office/powerpoint/2010/main" val="1889844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4100" name="文本框 8"/>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4400" b="1" dirty="0">
                <a:solidFill>
                  <a:srgbClr val="1C4885"/>
                </a:solidFill>
                <a:latin typeface="微软雅黑" panose="020B0503020204020204" pitchFamily="34" charset="-122"/>
                <a:ea typeface="微软雅黑" panose="020B0503020204020204" pitchFamily="34" charset="-122"/>
              </a:rPr>
              <a:t>1</a:t>
            </a:r>
            <a:endParaRPr lang="zh-CN" altLang="en-US" sz="34400" b="1" dirty="0">
              <a:solidFill>
                <a:srgbClr val="1C4885"/>
              </a:solidFill>
              <a:latin typeface="微软雅黑" panose="020B0503020204020204" pitchFamily="34" charset="-122"/>
              <a:ea typeface="微软雅黑" panose="020B0503020204020204" pitchFamily="34" charset="-122"/>
            </a:endParaRPr>
          </a:p>
        </p:txBody>
      </p:sp>
      <p:sp>
        <p:nvSpPr>
          <p:cNvPr id="4101" name="文本框 12"/>
          <p:cNvSpPr txBox="1">
            <a:spLocks noChangeArrowheads="1"/>
          </p:cNvSpPr>
          <p:nvPr/>
        </p:nvSpPr>
        <p:spPr bwMode="auto">
          <a:xfrm>
            <a:off x="2762250" y="3632200"/>
            <a:ext cx="68008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7200" b="1" dirty="0">
                <a:solidFill>
                  <a:srgbClr val="1C4885"/>
                </a:solidFill>
                <a:latin typeface="微软雅黑" panose="020B0503020204020204" pitchFamily="34" charset="-122"/>
                <a:ea typeface="微软雅黑" panose="020B0503020204020204" pitchFamily="34" charset="-122"/>
              </a:rPr>
              <a:t>数据挖掘简介</a:t>
            </a:r>
          </a:p>
        </p:txBody>
      </p:sp>
      <p:grpSp>
        <p:nvGrpSpPr>
          <p:cNvPr id="4102" name="组合 13"/>
          <p:cNvGrpSpPr>
            <a:grpSpLocks noChangeAspect="1"/>
          </p:cNvGrpSpPr>
          <p:nvPr/>
        </p:nvGrpSpPr>
        <p:grpSpPr bwMode="auto">
          <a:xfrm>
            <a:off x="6804025" y="3178175"/>
            <a:ext cx="5578475" cy="3481388"/>
            <a:chOff x="0" y="0"/>
            <a:chExt cx="5324473" cy="3322983"/>
          </a:xfrm>
        </p:grpSpPr>
        <p:pic>
          <p:nvPicPr>
            <p:cNvPr id="4105" name="图片 14"/>
            <p:cNvPicPr>
              <a:picLocks noChangeAspect="1" noChangeArrowheads="1"/>
            </p:cNvPicPr>
            <p:nvPr/>
          </p:nvPicPr>
          <p:blipFill>
            <a:blip r:embed="rId3">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图片 15"/>
            <p:cNvPicPr>
              <a:picLocks noChangeAspect="1" noChangeArrowheads="1"/>
            </p:cNvPicPr>
            <p:nvPr/>
          </p:nvPicPr>
          <p:blipFill>
            <a:blip r:embed="rId3">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3" name="矩形 16"/>
          <p:cNvSpPr>
            <a:spLocks noChangeArrowheads="1"/>
          </p:cNvSpPr>
          <p:nvPr/>
        </p:nvSpPr>
        <p:spPr bwMode="auto">
          <a:xfrm>
            <a:off x="2886075" y="5011738"/>
            <a:ext cx="4978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本小节结合数据挖掘方法论的常有介绍，从实战的方式讲解，数据挖掘方法论的流程，以及比赛过程中，怎么去使用这一套方法，做成可以落地的方案。</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04" name="文本框 19"/>
          <p:cNvSpPr>
            <a:spLocks/>
          </p:cNvSpPr>
          <p:nvPr/>
        </p:nvSpPr>
        <p:spPr bwMode="auto">
          <a:xfrm>
            <a:off x="490538" y="4902200"/>
            <a:ext cx="2063750" cy="915988"/>
          </a:xfrm>
          <a:custGeom>
            <a:avLst/>
            <a:gdLst>
              <a:gd name="T0" fmla="*/ 687294 w 2064307"/>
              <a:gd name="T1" fmla="*/ 0 h 916126"/>
              <a:gd name="T2" fmla="*/ 1374593 w 2064307"/>
              <a:gd name="T3" fmla="*/ 0 h 916126"/>
              <a:gd name="T4" fmla="*/ 1374593 w 2064307"/>
              <a:gd name="T5" fmla="*/ 366834 h 916126"/>
              <a:gd name="T6" fmla="*/ 2057633 w 2064307"/>
              <a:gd name="T7" fmla="*/ 366834 h 916126"/>
              <a:gd name="T8" fmla="*/ 2057633 w 2064307"/>
              <a:gd name="T9" fmla="*/ 914470 h 916126"/>
              <a:gd name="T10" fmla="*/ 0 w 2064307"/>
              <a:gd name="T11" fmla="*/ 914470 h 916126"/>
              <a:gd name="T12" fmla="*/ 0 w 2064307"/>
              <a:gd name="T13" fmla="*/ 366834 h 916126"/>
              <a:gd name="T14" fmla="*/ 687294 w 2064307"/>
              <a:gd name="T15" fmla="*/ 366834 h 916126"/>
              <a:gd name="T16" fmla="*/ 687294 w 2064307"/>
              <a:gd name="T17" fmla="*/ 0 h 916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64307" h="916126">
                <a:moveTo>
                  <a:pt x="689525" y="0"/>
                </a:moveTo>
                <a:lnTo>
                  <a:pt x="1379051" y="0"/>
                </a:lnTo>
                <a:lnTo>
                  <a:pt x="1379051" y="367494"/>
                </a:lnTo>
                <a:lnTo>
                  <a:pt x="2064307" y="367494"/>
                </a:lnTo>
                <a:lnTo>
                  <a:pt x="2064307" y="916126"/>
                </a:lnTo>
                <a:lnTo>
                  <a:pt x="0" y="916126"/>
                </a:lnTo>
                <a:lnTo>
                  <a:pt x="0" y="367494"/>
                </a:lnTo>
                <a:lnTo>
                  <a:pt x="689525" y="367494"/>
                </a:lnTo>
                <a:lnTo>
                  <a:pt x="68952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3658439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92224"/>
          </a:xfrm>
        </p:spPr>
        <p:txBody>
          <a:bodyPr>
            <a:normAutofit fontScale="90000"/>
          </a:bodyPr>
          <a:lstStyle/>
          <a:p>
            <a:endParaRPr lang="zh-CN" altLang="en-US" dirty="0"/>
          </a:p>
        </p:txBody>
      </p:sp>
      <p:sp>
        <p:nvSpPr>
          <p:cNvPr id="3" name="内容占位符 2"/>
          <p:cNvSpPr>
            <a:spLocks noGrp="1"/>
          </p:cNvSpPr>
          <p:nvPr>
            <p:ph idx="1"/>
          </p:nvPr>
        </p:nvSpPr>
        <p:spPr>
          <a:xfrm>
            <a:off x="838200" y="748937"/>
            <a:ext cx="10515600" cy="5428026"/>
          </a:xfrm>
        </p:spPr>
        <p:txBody>
          <a:bodyPr>
            <a:normAutofit/>
          </a:bodyPr>
          <a:lstStyle/>
          <a:p>
            <a:r>
              <a:rPr lang="zh-CN" altLang="en-US" dirty="0"/>
              <a:t>这是一个含</a:t>
            </a:r>
            <a:r>
              <a:rPr lang="en-US" altLang="zh-CN" dirty="0"/>
              <a:t>60</a:t>
            </a:r>
            <a:r>
              <a:rPr lang="zh-CN" altLang="en-US" dirty="0"/>
              <a:t>列数据的完整数据的子集</a:t>
            </a:r>
            <a:r>
              <a:rPr lang="zh-CN" altLang="en-US" dirty="0" smtClean="0"/>
              <a:t>。</a:t>
            </a:r>
            <a:endParaRPr lang="en-US" altLang="zh-CN" dirty="0" smtClean="0"/>
          </a:p>
          <a:p>
            <a:r>
              <a:rPr lang="zh-CN" altLang="en-US" dirty="0" smtClean="0"/>
              <a:t>我们</a:t>
            </a:r>
            <a:r>
              <a:rPr lang="zh-CN" altLang="en-US" dirty="0"/>
              <a:t>可以看出几个问题：首先，虽然我们知道我们想要预测的是能源之星得分（</a:t>
            </a:r>
            <a:r>
              <a:rPr lang="en-US" altLang="zh-CN" dirty="0"/>
              <a:t>ENERGY STAR Score</a:t>
            </a:r>
            <a:r>
              <a:rPr lang="en-US" altLang="zh-CN" dirty="0" smtClean="0"/>
              <a:t>)</a:t>
            </a:r>
            <a:r>
              <a:rPr lang="zh-CN" altLang="en-US" dirty="0" smtClean="0"/>
              <a:t> </a:t>
            </a:r>
            <a:endParaRPr lang="en-US" altLang="zh-CN" dirty="0" smtClean="0"/>
          </a:p>
          <a:p>
            <a:endParaRPr lang="en-US" altLang="zh-CN" dirty="0" smtClean="0"/>
          </a:p>
          <a:p>
            <a:r>
              <a:rPr lang="zh-CN" altLang="en-US" dirty="0" smtClean="0"/>
              <a:t>能源</a:t>
            </a:r>
            <a:r>
              <a:rPr lang="zh-CN" altLang="en-US" dirty="0"/>
              <a:t>之星得分（</a:t>
            </a:r>
            <a:r>
              <a:rPr lang="en-US" altLang="zh-CN" dirty="0"/>
              <a:t>ENERGY STAR Score)</a:t>
            </a:r>
            <a:r>
              <a:rPr lang="zh-CN" altLang="en-US" dirty="0"/>
              <a:t>是我们必须精确</a:t>
            </a:r>
            <a:r>
              <a:rPr lang="zh-CN" altLang="en-US" dirty="0" smtClean="0"/>
              <a:t>了解的</a:t>
            </a:r>
            <a:r>
              <a:rPr lang="zh-CN" altLang="en-US" dirty="0"/>
              <a:t>。它被描述为：</a:t>
            </a:r>
          </a:p>
          <a:p>
            <a:r>
              <a:rPr lang="zh-CN" altLang="en-US" dirty="0"/>
              <a:t>来自每个报告年度所提交的能源使用情况报告，</a:t>
            </a:r>
            <a:r>
              <a:rPr lang="en-US" altLang="zh-CN" dirty="0"/>
              <a:t>1~100</a:t>
            </a:r>
            <a:r>
              <a:rPr lang="zh-CN" altLang="en-US" dirty="0"/>
              <a:t>的百分制排名（分数越高越好）。能源之星得分（</a:t>
            </a:r>
            <a:r>
              <a:rPr lang="en-US" altLang="zh-CN" dirty="0"/>
              <a:t>ENERGY STAR Score)</a:t>
            </a:r>
            <a:r>
              <a:rPr lang="zh-CN" altLang="en-US" dirty="0"/>
              <a:t>是对建筑物能源效率的相对度量。</a:t>
            </a:r>
          </a:p>
          <a:p>
            <a:endParaRPr lang="zh-CN" altLang="en-US" dirty="0"/>
          </a:p>
        </p:txBody>
      </p:sp>
    </p:spTree>
    <p:extLst>
      <p:ext uri="{BB962C8B-B14F-4D97-AF65-F5344CB8AC3E}">
        <p14:creationId xmlns:p14="http://schemas.microsoft.com/office/powerpoint/2010/main" val="823591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数据预处理</a:t>
            </a:r>
            <a:endParaRPr lang="zh-CN" altLang="en-US" dirty="0"/>
          </a:p>
        </p:txBody>
      </p:sp>
      <p:sp>
        <p:nvSpPr>
          <p:cNvPr id="5" name="内容占位符 4"/>
          <p:cNvSpPr>
            <a:spLocks noGrp="1"/>
          </p:cNvSpPr>
          <p:nvPr>
            <p:ph idx="1"/>
          </p:nvPr>
        </p:nvSpPr>
        <p:spPr/>
        <p:txBody>
          <a:bodyPr/>
          <a:lstStyle/>
          <a:p>
            <a:r>
              <a:rPr lang="zh-CN" altLang="en-US" dirty="0" smtClean="0"/>
              <a:t>缺失值处理</a:t>
            </a:r>
            <a:endParaRPr lang="en-US" altLang="zh-CN" dirty="0" smtClean="0"/>
          </a:p>
          <a:p>
            <a:pPr lvl="1"/>
            <a:r>
              <a:rPr lang="zh-CN" altLang="en-US" dirty="0" smtClean="0"/>
              <a:t>使用平均数、中位数、众数等填充</a:t>
            </a:r>
            <a:endParaRPr lang="en-US" altLang="zh-CN" dirty="0" smtClean="0"/>
          </a:p>
          <a:p>
            <a:pPr lvl="1"/>
            <a:r>
              <a:rPr lang="zh-CN" altLang="en-US" dirty="0" smtClean="0"/>
              <a:t>使用算法（如随机森林等）预测缺失值</a:t>
            </a:r>
            <a:endParaRPr lang="en-US" altLang="zh-CN" dirty="0" smtClean="0"/>
          </a:p>
          <a:p>
            <a:r>
              <a:rPr lang="zh-CN" altLang="en-US" dirty="0" smtClean="0"/>
              <a:t>异常值处理</a:t>
            </a:r>
            <a:endParaRPr lang="en-US" altLang="zh-CN" dirty="0" smtClean="0"/>
          </a:p>
          <a:p>
            <a:pPr lvl="1"/>
            <a:r>
              <a:rPr lang="zh-CN" altLang="en-US" dirty="0" smtClean="0"/>
              <a:t>将其当作缺失值进行处理</a:t>
            </a:r>
            <a:endParaRPr lang="en-US" altLang="zh-CN" dirty="0" smtClean="0"/>
          </a:p>
          <a:p>
            <a:pPr lvl="1"/>
            <a:r>
              <a:rPr lang="zh-CN" altLang="en-US" smtClean="0"/>
              <a:t>直接删除该样本点</a:t>
            </a:r>
            <a:endParaRPr lang="zh-CN" altLang="en-US" dirty="0"/>
          </a:p>
        </p:txBody>
      </p:sp>
    </p:spTree>
    <p:extLst>
      <p:ext uri="{BB962C8B-B14F-4D97-AF65-F5344CB8AC3E}">
        <p14:creationId xmlns:p14="http://schemas.microsoft.com/office/powerpoint/2010/main" val="1869220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71492"/>
          </a:xfrm>
        </p:spPr>
        <p:txBody>
          <a:bodyPr>
            <a:normAutofit/>
          </a:bodyPr>
          <a:lstStyle/>
          <a:p>
            <a:r>
              <a:rPr lang="zh-CN" altLang="en-US" dirty="0" smtClean="0"/>
              <a:t>数据转换</a:t>
            </a:r>
            <a:endParaRPr lang="zh-CN" altLang="en-US" dirty="0"/>
          </a:p>
        </p:txBody>
      </p:sp>
      <p:sp>
        <p:nvSpPr>
          <p:cNvPr id="3" name="内容占位符 2"/>
          <p:cNvSpPr>
            <a:spLocks noGrp="1"/>
          </p:cNvSpPr>
          <p:nvPr>
            <p:ph idx="1"/>
          </p:nvPr>
        </p:nvSpPr>
        <p:spPr>
          <a:xfrm>
            <a:off x="838200" y="1323702"/>
            <a:ext cx="10515600" cy="5428026"/>
          </a:xfrm>
        </p:spPr>
        <p:txBody>
          <a:bodyPr/>
          <a:lstStyle/>
          <a:p>
            <a:r>
              <a:rPr lang="en-US" altLang="zh-CN" dirty="0" smtClean="0"/>
              <a:t>1.</a:t>
            </a:r>
            <a:r>
              <a:rPr lang="zh-CN" altLang="en-US" dirty="0"/>
              <a:t>将所有“</a:t>
            </a:r>
            <a:r>
              <a:rPr lang="en-US" altLang="zh-CN" dirty="0"/>
              <a:t>Not Available”</a:t>
            </a:r>
            <a:r>
              <a:rPr lang="zh-CN" altLang="en-US" dirty="0"/>
              <a:t>条目替换为”不是数字”（</a:t>
            </a:r>
            <a:r>
              <a:rPr lang="en-US" altLang="zh-CN" dirty="0" err="1"/>
              <a:t>np.nan</a:t>
            </a:r>
            <a:r>
              <a:rPr lang="zh-CN" altLang="en-US" dirty="0" smtClean="0"/>
              <a:t>）</a:t>
            </a:r>
            <a:endParaRPr lang="en-US" altLang="zh-CN" dirty="0" smtClean="0"/>
          </a:p>
          <a:p>
            <a:endParaRPr lang="en-US" altLang="zh-CN" dirty="0"/>
          </a:p>
          <a:p>
            <a:endParaRPr lang="en-US" altLang="zh-CN" dirty="0" smtClean="0"/>
          </a:p>
          <a:p>
            <a:endParaRPr lang="en-US" altLang="zh-CN" dirty="0"/>
          </a:p>
          <a:p>
            <a:r>
              <a:rPr lang="en-US" altLang="zh-CN" dirty="0" smtClean="0"/>
              <a:t>2.</a:t>
            </a:r>
            <a:r>
              <a:rPr lang="zh-CN" altLang="en-US" dirty="0" smtClean="0"/>
              <a:t>将相关列转换为</a:t>
            </a:r>
            <a:r>
              <a:rPr lang="en-US" altLang="zh-CN" dirty="0" smtClean="0"/>
              <a:t>float</a:t>
            </a:r>
            <a:r>
              <a:rPr lang="zh-CN" altLang="en-US" dirty="0" smtClean="0"/>
              <a:t>数据类型</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101499" y="2155472"/>
            <a:ext cx="8752381" cy="761905"/>
          </a:xfrm>
          <a:prstGeom prst="rect">
            <a:avLst/>
          </a:prstGeom>
        </p:spPr>
      </p:pic>
      <p:pic>
        <p:nvPicPr>
          <p:cNvPr id="5" name="图片 4"/>
          <p:cNvPicPr>
            <a:picLocks noChangeAspect="1"/>
          </p:cNvPicPr>
          <p:nvPr/>
        </p:nvPicPr>
        <p:blipFill>
          <a:blip r:embed="rId3"/>
          <a:stretch>
            <a:fillRect/>
          </a:stretch>
        </p:blipFill>
        <p:spPr>
          <a:xfrm>
            <a:off x="1039594" y="4037715"/>
            <a:ext cx="8876190" cy="1676190"/>
          </a:xfrm>
          <a:prstGeom prst="rect">
            <a:avLst/>
          </a:prstGeom>
        </p:spPr>
      </p:pic>
    </p:spTree>
    <p:extLst>
      <p:ext uri="{BB962C8B-B14F-4D97-AF65-F5344CB8AC3E}">
        <p14:creationId xmlns:p14="http://schemas.microsoft.com/office/powerpoint/2010/main" val="2155046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84704"/>
          </a:xfrm>
        </p:spPr>
        <p:txBody>
          <a:bodyPr/>
          <a:lstStyle/>
          <a:p>
            <a:r>
              <a:rPr lang="zh-CN" altLang="en-US" dirty="0" smtClean="0"/>
              <a:t>缺失数据和异常值</a:t>
            </a:r>
            <a:endParaRPr lang="zh-CN" altLang="en-US" dirty="0"/>
          </a:p>
        </p:txBody>
      </p:sp>
      <p:sp>
        <p:nvSpPr>
          <p:cNvPr id="3" name="内容占位符 2"/>
          <p:cNvSpPr>
            <a:spLocks noGrp="1"/>
          </p:cNvSpPr>
          <p:nvPr>
            <p:ph idx="1"/>
          </p:nvPr>
        </p:nvSpPr>
        <p:spPr>
          <a:xfrm>
            <a:off x="838200" y="1454331"/>
            <a:ext cx="10515600" cy="4722632"/>
          </a:xfrm>
        </p:spPr>
        <p:txBody>
          <a:bodyPr/>
          <a:lstStyle/>
          <a:p>
            <a:pPr marL="0" indent="0">
              <a:buNone/>
            </a:pPr>
            <a:r>
              <a:rPr lang="zh-CN" altLang="en-US" dirty="0"/>
              <a:t>数据缺失往往是由很多因素造成，在我们训练机器学习模型之前必须填写或删除</a:t>
            </a:r>
            <a:r>
              <a:rPr lang="zh-CN" altLang="en-US" dirty="0" smtClean="0"/>
              <a:t>。</a:t>
            </a:r>
            <a:endParaRPr lang="en-US" altLang="zh-CN" dirty="0" smtClean="0"/>
          </a:p>
          <a:p>
            <a:pPr marL="0" indent="0">
              <a:buNone/>
            </a:pPr>
            <a:r>
              <a:rPr lang="zh-CN" altLang="en-US" dirty="0" smtClean="0"/>
              <a:t>那些</a:t>
            </a:r>
            <a:r>
              <a:rPr lang="zh-CN" altLang="en-US" dirty="0"/>
              <a:t>缺失值的比例很高的列，它们对于模型的训练很有可能是没有意义的。删除这些列的具体阈值取决于具体问题，对于本项目来说，我们选择删除缺失值超过</a:t>
            </a:r>
            <a:r>
              <a:rPr lang="en-US" altLang="zh-CN" dirty="0"/>
              <a:t>50</a:t>
            </a:r>
            <a:r>
              <a:rPr lang="zh-CN" altLang="en-US" dirty="0"/>
              <a:t>％的列</a:t>
            </a:r>
            <a:r>
              <a:rPr lang="zh-CN" altLang="en-US" dirty="0" smtClean="0"/>
              <a:t>。</a:t>
            </a:r>
            <a:endParaRPr lang="en-US" altLang="zh-CN" dirty="0" smtClean="0"/>
          </a:p>
          <a:p>
            <a:pPr marL="0" indent="0">
              <a:buNone/>
            </a:pPr>
            <a:endParaRPr lang="en-US" altLang="zh-CN" dirty="0" smtClean="0"/>
          </a:p>
          <a:p>
            <a:pPr marL="0" indent="0">
              <a:buNone/>
            </a:pPr>
            <a:r>
              <a:rPr lang="zh-CN" altLang="en-US" dirty="0" smtClean="0"/>
              <a:t>异常值处理：</a:t>
            </a:r>
            <a:r>
              <a:rPr lang="zh-CN" altLang="en-US" dirty="0"/>
              <a:t>那些异常值可能是由于数据输入中的拼写错误或者错误统计等等原因造成的，或者一些不是上述两个原因但是对模型训练没有好处的极端值</a:t>
            </a:r>
            <a:r>
              <a:rPr lang="zh-CN" altLang="en-US" dirty="0" smtClean="0"/>
              <a:t>。</a:t>
            </a:r>
            <a:endParaRPr lang="zh-CN" altLang="en-US" dirty="0"/>
          </a:p>
        </p:txBody>
      </p:sp>
    </p:spTree>
    <p:extLst>
      <p:ext uri="{BB962C8B-B14F-4D97-AF65-F5344CB8AC3E}">
        <p14:creationId xmlns:p14="http://schemas.microsoft.com/office/powerpoint/2010/main" val="1049009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838200" y="144871"/>
            <a:ext cx="7408817" cy="5073611"/>
          </a:xfrm>
          <a:prstGeom prst="rect">
            <a:avLst/>
          </a:prstGeom>
        </p:spPr>
      </p:pic>
      <p:pic>
        <p:nvPicPr>
          <p:cNvPr id="5" name="图片 4"/>
          <p:cNvPicPr>
            <a:picLocks noChangeAspect="1"/>
          </p:cNvPicPr>
          <p:nvPr/>
        </p:nvPicPr>
        <p:blipFill>
          <a:blip r:embed="rId3"/>
          <a:stretch>
            <a:fillRect/>
          </a:stretch>
        </p:blipFill>
        <p:spPr>
          <a:xfrm>
            <a:off x="838200" y="5438736"/>
            <a:ext cx="9476190" cy="1123810"/>
          </a:xfrm>
          <a:prstGeom prst="rect">
            <a:avLst/>
          </a:prstGeom>
        </p:spPr>
      </p:pic>
    </p:spTree>
    <p:extLst>
      <p:ext uri="{BB962C8B-B14F-4D97-AF65-F5344CB8AC3E}">
        <p14:creationId xmlns:p14="http://schemas.microsoft.com/office/powerpoint/2010/main" val="2869408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767047" cy="845110"/>
          </a:xfrm>
        </p:spPr>
        <p:txBody>
          <a:bodyPr/>
          <a:lstStyle/>
          <a:p>
            <a:r>
              <a:rPr lang="zh-CN" altLang="en-US" dirty="0" smtClean="0"/>
              <a:t>异常值处理</a:t>
            </a:r>
            <a:endParaRPr lang="zh-CN" altLang="en-US" dirty="0"/>
          </a:p>
        </p:txBody>
      </p:sp>
      <p:pic>
        <p:nvPicPr>
          <p:cNvPr id="4" name="内容占位符 3"/>
          <p:cNvPicPr>
            <a:picLocks noGrp="1" noChangeAspect="1"/>
          </p:cNvPicPr>
          <p:nvPr>
            <p:ph idx="1"/>
          </p:nvPr>
        </p:nvPicPr>
        <p:blipFill>
          <a:blip r:embed="rId2"/>
          <a:stretch>
            <a:fillRect/>
          </a:stretch>
        </p:blipFill>
        <p:spPr>
          <a:xfrm>
            <a:off x="180582" y="1838615"/>
            <a:ext cx="6237044" cy="4230198"/>
          </a:xfrm>
          <a:prstGeom prst="rect">
            <a:avLst/>
          </a:prstGeom>
        </p:spPr>
      </p:pic>
      <p:pic>
        <p:nvPicPr>
          <p:cNvPr id="6" name="图片 5"/>
          <p:cNvPicPr>
            <a:picLocks noChangeAspect="1"/>
          </p:cNvPicPr>
          <p:nvPr/>
        </p:nvPicPr>
        <p:blipFill>
          <a:blip r:embed="rId3"/>
          <a:stretch>
            <a:fillRect/>
          </a:stretch>
        </p:blipFill>
        <p:spPr>
          <a:xfrm>
            <a:off x="6417626" y="2526305"/>
            <a:ext cx="5395216" cy="2854817"/>
          </a:xfrm>
          <a:prstGeom prst="rect">
            <a:avLst/>
          </a:prstGeom>
        </p:spPr>
      </p:pic>
    </p:spTree>
    <p:extLst>
      <p:ext uri="{BB962C8B-B14F-4D97-AF65-F5344CB8AC3E}">
        <p14:creationId xmlns:p14="http://schemas.microsoft.com/office/powerpoint/2010/main" val="419042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9290"/>
            <a:ext cx="8494059" cy="800287"/>
          </a:xfrm>
        </p:spPr>
        <p:txBody>
          <a:bodyPr/>
          <a:lstStyle/>
          <a:p>
            <a:r>
              <a:rPr lang="zh-CN" altLang="en-US" dirty="0" smtClean="0"/>
              <a:t>异常值处理</a:t>
            </a:r>
            <a:endParaRPr lang="zh-CN" altLang="en-US" dirty="0"/>
          </a:p>
        </p:txBody>
      </p:sp>
      <p:pic>
        <p:nvPicPr>
          <p:cNvPr id="5" name="内容占位符 4"/>
          <p:cNvPicPr>
            <a:picLocks noGrp="1" noChangeAspect="1"/>
          </p:cNvPicPr>
          <p:nvPr>
            <p:ph idx="1"/>
          </p:nvPr>
        </p:nvPicPr>
        <p:blipFill>
          <a:blip r:embed="rId2"/>
          <a:stretch>
            <a:fillRect/>
          </a:stretch>
        </p:blipFill>
        <p:spPr>
          <a:xfrm>
            <a:off x="933928" y="869577"/>
            <a:ext cx="7657143" cy="1876190"/>
          </a:xfrm>
          <a:prstGeom prst="rect">
            <a:avLst/>
          </a:prstGeom>
        </p:spPr>
      </p:pic>
      <p:pic>
        <p:nvPicPr>
          <p:cNvPr id="6" name="图片 5"/>
          <p:cNvPicPr>
            <a:picLocks noChangeAspect="1"/>
          </p:cNvPicPr>
          <p:nvPr/>
        </p:nvPicPr>
        <p:blipFill>
          <a:blip r:embed="rId3"/>
          <a:stretch>
            <a:fillRect/>
          </a:stretch>
        </p:blipFill>
        <p:spPr>
          <a:xfrm>
            <a:off x="933928" y="2745766"/>
            <a:ext cx="5843390" cy="4026197"/>
          </a:xfrm>
          <a:prstGeom prst="rect">
            <a:avLst/>
          </a:prstGeom>
        </p:spPr>
      </p:pic>
    </p:spTree>
    <p:extLst>
      <p:ext uri="{BB962C8B-B14F-4D97-AF65-F5344CB8AC3E}">
        <p14:creationId xmlns:p14="http://schemas.microsoft.com/office/powerpoint/2010/main" val="1818612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探索性数据分析</a:t>
            </a:r>
            <a:endParaRPr lang="zh-CN" altLang="en-US" dirty="0"/>
          </a:p>
        </p:txBody>
      </p:sp>
      <p:sp>
        <p:nvSpPr>
          <p:cNvPr id="3" name="内容占位符 2"/>
          <p:cNvSpPr>
            <a:spLocks noGrp="1"/>
          </p:cNvSpPr>
          <p:nvPr>
            <p:ph idx="1"/>
          </p:nvPr>
        </p:nvSpPr>
        <p:spPr/>
        <p:txBody>
          <a:bodyPr/>
          <a:lstStyle/>
          <a:p>
            <a:r>
              <a:rPr lang="zh-CN" altLang="en-US" dirty="0"/>
              <a:t>探索性数据分析（</a:t>
            </a:r>
            <a:r>
              <a:rPr lang="en-US" altLang="zh-CN" dirty="0"/>
              <a:t>EDA</a:t>
            </a:r>
            <a:r>
              <a:rPr lang="zh-CN" altLang="en-US" dirty="0"/>
              <a:t>）是分析数据集以总结其主要特征的方法，通常使用</a:t>
            </a:r>
            <a:r>
              <a:rPr lang="zh-CN" altLang="en-US" b="1" dirty="0">
                <a:solidFill>
                  <a:srgbClr val="FF0000"/>
                </a:solidFill>
              </a:rPr>
              <a:t>可视化</a:t>
            </a:r>
            <a:r>
              <a:rPr lang="zh-CN" altLang="en-US" dirty="0"/>
              <a:t>的方法</a:t>
            </a:r>
            <a:r>
              <a:rPr lang="zh-CN" altLang="en-US" dirty="0" smtClean="0"/>
              <a:t>。</a:t>
            </a:r>
            <a:endParaRPr lang="en-US" altLang="zh-CN" dirty="0" smtClean="0"/>
          </a:p>
          <a:p>
            <a:endParaRPr lang="en-US" altLang="zh-CN" dirty="0" smtClean="0"/>
          </a:p>
          <a:p>
            <a:r>
              <a:rPr lang="zh-CN" altLang="en-US" dirty="0" smtClean="0"/>
              <a:t>剖析</a:t>
            </a:r>
            <a:r>
              <a:rPr lang="zh-CN" altLang="en-US" dirty="0"/>
              <a:t>功能和目标之间的关系是</a:t>
            </a:r>
            <a:r>
              <a:rPr lang="en-US" altLang="zh-CN" dirty="0"/>
              <a:t>EDA</a:t>
            </a:r>
            <a:r>
              <a:rPr lang="zh-CN" altLang="en-US" dirty="0"/>
              <a:t>的主要步骤之一。与目标相关的变量对模型很有用。检查目标上的分类变量（仅采用有限的一组值）的效果的一种方法是通过使用该</a:t>
            </a:r>
            <a:r>
              <a:rPr lang="en-US" altLang="zh-CN" dirty="0" err="1"/>
              <a:t>seaborn</a:t>
            </a:r>
            <a:r>
              <a:rPr lang="zh-CN" altLang="en-US" dirty="0"/>
              <a:t>库的密度图。</a:t>
            </a:r>
          </a:p>
        </p:txBody>
      </p:sp>
    </p:spTree>
    <p:extLst>
      <p:ext uri="{BB962C8B-B14F-4D97-AF65-F5344CB8AC3E}">
        <p14:creationId xmlns:p14="http://schemas.microsoft.com/office/powerpoint/2010/main" val="2774525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569539" y="495753"/>
            <a:ext cx="8088266" cy="6102351"/>
          </a:xfrm>
          <a:prstGeom prst="rect">
            <a:avLst/>
          </a:prstGeom>
        </p:spPr>
      </p:pic>
    </p:spTree>
    <p:extLst>
      <p:ext uri="{BB962C8B-B14F-4D97-AF65-F5344CB8AC3E}">
        <p14:creationId xmlns:p14="http://schemas.microsoft.com/office/powerpoint/2010/main" val="3922171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957996" y="298798"/>
            <a:ext cx="9953844" cy="6553278"/>
          </a:xfrm>
          <a:prstGeom prst="rect">
            <a:avLst/>
          </a:prstGeom>
        </p:spPr>
      </p:pic>
    </p:spTree>
    <p:extLst>
      <p:ext uri="{BB962C8B-B14F-4D97-AF65-F5344CB8AC3E}">
        <p14:creationId xmlns:p14="http://schemas.microsoft.com/office/powerpoint/2010/main" val="3459510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a:latin typeface="微软雅黑" panose="020B0503020204020204" pitchFamily="34" charset="-122"/>
                <a:ea typeface="微软雅黑" panose="020B0503020204020204" pitchFamily="34" charset="-122"/>
              </a:rPr>
              <a:t>数据挖掘基本流程</a:t>
            </a:r>
          </a:p>
        </p:txBody>
      </p:sp>
      <p:sp>
        <p:nvSpPr>
          <p:cNvPr id="5123"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pic>
        <p:nvPicPr>
          <p:cNvPr id="512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19863" y="679450"/>
            <a:ext cx="3003550" cy="593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4" descr="https://blog-10039692.file.myqcloud.com/1505207372899_882_1505207373054.jpg?_=75139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 y="682625"/>
            <a:ext cx="6345238" cy="593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1708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flipV="1">
            <a:off x="838200" y="319407"/>
            <a:ext cx="10515600" cy="45719"/>
          </a:xfrm>
        </p:spPr>
        <p:txBody>
          <a:bodyPr>
            <a:normAutofit fontScale="90000"/>
          </a:bodyPr>
          <a:lstStyle/>
          <a:p>
            <a:endParaRPr lang="zh-CN" altLang="en-US" dirty="0"/>
          </a:p>
        </p:txBody>
      </p:sp>
      <p:sp>
        <p:nvSpPr>
          <p:cNvPr id="3" name="内容占位符 2"/>
          <p:cNvSpPr>
            <a:spLocks noGrp="1"/>
          </p:cNvSpPr>
          <p:nvPr>
            <p:ph idx="1"/>
          </p:nvPr>
        </p:nvSpPr>
        <p:spPr>
          <a:xfrm>
            <a:off x="838200" y="600891"/>
            <a:ext cx="10515600" cy="5576072"/>
          </a:xfrm>
        </p:spPr>
        <p:txBody>
          <a:bodyPr/>
          <a:lstStyle/>
          <a:p>
            <a:r>
              <a:rPr lang="zh-CN" altLang="en-US" dirty="0"/>
              <a:t>使用</a:t>
            </a:r>
            <a:r>
              <a:rPr lang="zh-CN" altLang="en-US" b="1" dirty="0"/>
              <a:t>皮尔逊</a:t>
            </a:r>
            <a:r>
              <a:rPr lang="en-US" altLang="zh-CN" b="1" dirty="0"/>
              <a:t>(Pearson)</a:t>
            </a:r>
            <a:r>
              <a:rPr lang="zh-CN" altLang="en-US" b="1" dirty="0"/>
              <a:t>相关系数</a:t>
            </a:r>
            <a:r>
              <a:rPr lang="zh-CN" altLang="en-US" dirty="0"/>
              <a:t>量化变量之间的关系。皮尔逊（</a:t>
            </a:r>
            <a:r>
              <a:rPr lang="en-US" altLang="zh-CN" dirty="0"/>
              <a:t>Pearson</a:t>
            </a:r>
            <a:r>
              <a:rPr lang="zh-CN" altLang="en-US" dirty="0"/>
              <a:t>）相关系数是衡量两个变量之间的线性关系的强度和方向的一种方法。</a:t>
            </a:r>
            <a:r>
              <a:rPr lang="en-US" altLang="zh-CN" dirty="0"/>
              <a:t>+1</a:t>
            </a:r>
            <a:r>
              <a:rPr lang="zh-CN" altLang="en-US" dirty="0"/>
              <a:t>分是表示完美的线性正相关关系，</a:t>
            </a:r>
            <a:r>
              <a:rPr lang="en-US" altLang="zh-CN" dirty="0"/>
              <a:t>-1</a:t>
            </a:r>
            <a:r>
              <a:rPr lang="zh-CN" altLang="en-US" dirty="0"/>
              <a:t>分是表示完美的负线性关系</a:t>
            </a:r>
            <a:r>
              <a:rPr lang="zh-CN" altLang="en-US" dirty="0" smtClean="0"/>
              <a:t>。</a:t>
            </a:r>
            <a:endParaRPr lang="en-US" altLang="zh-CN" dirty="0" smtClean="0"/>
          </a:p>
          <a:p>
            <a:endParaRPr lang="zh-CN" altLang="en-US" dirty="0"/>
          </a:p>
        </p:txBody>
      </p:sp>
      <p:pic>
        <p:nvPicPr>
          <p:cNvPr id="5" name="图片 4"/>
          <p:cNvPicPr>
            <a:picLocks noChangeAspect="1"/>
          </p:cNvPicPr>
          <p:nvPr/>
        </p:nvPicPr>
        <p:blipFill>
          <a:blip r:embed="rId3"/>
          <a:stretch>
            <a:fillRect/>
          </a:stretch>
        </p:blipFill>
        <p:spPr>
          <a:xfrm>
            <a:off x="536708" y="2488573"/>
            <a:ext cx="11571428" cy="3761905"/>
          </a:xfrm>
          <a:prstGeom prst="rect">
            <a:avLst/>
          </a:prstGeom>
        </p:spPr>
      </p:pic>
    </p:spTree>
    <p:extLst>
      <p:ext uri="{BB962C8B-B14F-4D97-AF65-F5344CB8AC3E}">
        <p14:creationId xmlns:p14="http://schemas.microsoft.com/office/powerpoint/2010/main" val="3375738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90749" y="45451"/>
            <a:ext cx="8976360" cy="6131512"/>
          </a:xfrm>
          <a:prstGeom prst="rect">
            <a:avLst/>
          </a:prstGeom>
        </p:spPr>
      </p:pic>
    </p:spTree>
    <p:extLst>
      <p:ext uri="{BB962C8B-B14F-4D97-AF65-F5344CB8AC3E}">
        <p14:creationId xmlns:p14="http://schemas.microsoft.com/office/powerpoint/2010/main" val="2114357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523385" y="78377"/>
            <a:ext cx="8238924" cy="6858000"/>
          </a:xfrm>
          <a:prstGeom prst="rect">
            <a:avLst/>
          </a:prstGeom>
        </p:spPr>
      </p:pic>
    </p:spTree>
    <p:extLst>
      <p:ext uri="{BB962C8B-B14F-4D97-AF65-F5344CB8AC3E}">
        <p14:creationId xmlns:p14="http://schemas.microsoft.com/office/powerpoint/2010/main" val="145871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特征工程</a:t>
            </a:r>
            <a:endParaRPr lang="zh-CN" altLang="en-US" dirty="0"/>
          </a:p>
        </p:txBody>
      </p:sp>
      <p:sp>
        <p:nvSpPr>
          <p:cNvPr id="3" name="内容占位符 2"/>
          <p:cNvSpPr>
            <a:spLocks noGrp="1"/>
          </p:cNvSpPr>
          <p:nvPr>
            <p:ph idx="1"/>
          </p:nvPr>
        </p:nvSpPr>
        <p:spPr/>
        <p:txBody>
          <a:bodyPr/>
          <a:lstStyle/>
          <a:p>
            <a:r>
              <a:rPr lang="zh-CN" altLang="en-US" dirty="0"/>
              <a:t>在本项目中，我们将按照以下步骤完成</a:t>
            </a:r>
            <a:r>
              <a:rPr lang="zh-CN" altLang="en-US" b="1" dirty="0"/>
              <a:t>特征工程</a:t>
            </a:r>
            <a:r>
              <a:rPr lang="zh-CN" altLang="en-US" dirty="0"/>
              <a:t>：</a:t>
            </a:r>
          </a:p>
          <a:p>
            <a:pPr marL="0" indent="0">
              <a:buNone/>
            </a:pPr>
            <a:r>
              <a:rPr lang="en-US" altLang="zh-CN" dirty="0" smtClean="0"/>
              <a:t>1.</a:t>
            </a:r>
            <a:r>
              <a:rPr lang="zh-CN" altLang="en-US" dirty="0" smtClean="0"/>
              <a:t>独</a:t>
            </a:r>
            <a:r>
              <a:rPr lang="zh-CN" altLang="en-US" dirty="0"/>
              <a:t>热（</a:t>
            </a:r>
            <a:r>
              <a:rPr lang="en-US" altLang="zh-CN" dirty="0"/>
              <a:t>one-hot</a:t>
            </a:r>
            <a:r>
              <a:rPr lang="zh-CN" altLang="en-US" dirty="0"/>
              <a:t>）编码分类变量（</a:t>
            </a:r>
            <a:r>
              <a:rPr lang="en-US" altLang="zh-CN" dirty="0"/>
              <a:t>borough</a:t>
            </a:r>
            <a:r>
              <a:rPr lang="zh-CN" altLang="en-US" dirty="0"/>
              <a:t>和 </a:t>
            </a:r>
            <a:r>
              <a:rPr lang="en-US" altLang="zh-CN" dirty="0"/>
              <a:t>property use type</a:t>
            </a:r>
            <a:r>
              <a:rPr lang="zh-CN" altLang="en-US" dirty="0"/>
              <a:t>）</a:t>
            </a:r>
          </a:p>
          <a:p>
            <a:pPr marL="0" indent="0">
              <a:buNone/>
            </a:pPr>
            <a:r>
              <a:rPr lang="en-US" altLang="zh-CN" dirty="0" smtClean="0"/>
              <a:t>2.</a:t>
            </a:r>
            <a:r>
              <a:rPr lang="zh-CN" altLang="en-US" dirty="0" smtClean="0"/>
              <a:t>对</a:t>
            </a:r>
            <a:r>
              <a:rPr lang="zh-CN" altLang="en-US" dirty="0"/>
              <a:t>数值变量做自然对数转换并作为新特征添加到原始数据中</a:t>
            </a:r>
          </a:p>
          <a:p>
            <a:r>
              <a:rPr lang="zh-CN" altLang="en-US" dirty="0"/>
              <a:t>添加转换的特征可以使我们的模型学习到数据中的非线性关系。取平方根、取自然对数或各种各样的数值转换是数据科学中特征转换的常见做法，并通过领域知识或在多次实践中发现最有效的方法。</a:t>
            </a:r>
          </a:p>
        </p:txBody>
      </p:sp>
    </p:spTree>
    <p:extLst>
      <p:ext uri="{BB962C8B-B14F-4D97-AF65-F5344CB8AC3E}">
        <p14:creationId xmlns:p14="http://schemas.microsoft.com/office/powerpoint/2010/main" val="11911429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2133" y="365125"/>
            <a:ext cx="12161905" cy="5942857"/>
          </a:xfrm>
          <a:prstGeom prst="rect">
            <a:avLst/>
          </a:prstGeom>
        </p:spPr>
      </p:pic>
    </p:spTree>
    <p:extLst>
      <p:ext uri="{BB962C8B-B14F-4D97-AF65-F5344CB8AC3E}">
        <p14:creationId xmlns:p14="http://schemas.microsoft.com/office/powerpoint/2010/main" val="1829324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特征选择</a:t>
            </a:r>
            <a:endParaRPr lang="zh-CN" altLang="en-US" dirty="0"/>
          </a:p>
        </p:txBody>
      </p:sp>
      <p:sp>
        <p:nvSpPr>
          <p:cNvPr id="3" name="内容占位符 2"/>
          <p:cNvSpPr>
            <a:spLocks noGrp="1"/>
          </p:cNvSpPr>
          <p:nvPr>
            <p:ph idx="1"/>
          </p:nvPr>
        </p:nvSpPr>
        <p:spPr/>
        <p:txBody>
          <a:bodyPr/>
          <a:lstStyle/>
          <a:p>
            <a:r>
              <a:rPr lang="zh-CN" altLang="en-US" dirty="0"/>
              <a:t>在上面做特征工程的过程之后得到的数据中的</a:t>
            </a:r>
            <a:r>
              <a:rPr lang="en-US" altLang="zh-CN" dirty="0"/>
              <a:t>110</a:t>
            </a:r>
            <a:r>
              <a:rPr lang="zh-CN" altLang="en-US" dirty="0"/>
              <a:t>列特征，许多都是多余或重复的，因为</a:t>
            </a:r>
            <a:r>
              <a:rPr lang="zh-CN" altLang="en-US" dirty="0" smtClean="0"/>
              <a:t>它们彼此</a:t>
            </a:r>
            <a:r>
              <a:rPr lang="zh-CN" altLang="en-US" dirty="0"/>
              <a:t>高度相关</a:t>
            </a:r>
            <a:r>
              <a:rPr lang="zh-CN" altLang="en-US" dirty="0" smtClean="0"/>
              <a:t>。</a:t>
            </a:r>
            <a:endParaRPr lang="en-US" altLang="zh-CN" dirty="0" smtClean="0"/>
          </a:p>
          <a:p>
            <a:endParaRPr lang="en-US" altLang="zh-CN" dirty="0"/>
          </a:p>
          <a:p>
            <a:r>
              <a:rPr lang="zh-CN" altLang="en-US" dirty="0"/>
              <a:t>在本项目中，我们将使用相关系数来识别和删除共线特征。如果它们之间的相关系数大于</a:t>
            </a:r>
            <a:r>
              <a:rPr lang="en-US" altLang="zh-CN" dirty="0"/>
              <a:t>0.6</a:t>
            </a:r>
            <a:r>
              <a:rPr lang="zh-CN" altLang="en-US" dirty="0"/>
              <a:t>，我们将放弃一对特征中的一个。</a:t>
            </a:r>
          </a:p>
        </p:txBody>
      </p:sp>
    </p:spTree>
    <p:extLst>
      <p:ext uri="{BB962C8B-B14F-4D97-AF65-F5344CB8AC3E}">
        <p14:creationId xmlns:p14="http://schemas.microsoft.com/office/powerpoint/2010/main" val="33396091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727277" y="565421"/>
            <a:ext cx="9219439" cy="5426075"/>
          </a:xfrm>
          <a:prstGeom prst="rect">
            <a:avLst/>
          </a:prstGeom>
        </p:spPr>
      </p:pic>
    </p:spTree>
    <p:extLst>
      <p:ext uri="{BB962C8B-B14F-4D97-AF65-F5344CB8AC3E}">
        <p14:creationId xmlns:p14="http://schemas.microsoft.com/office/powerpoint/2010/main" val="2252846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切分数据集，定义评价指标</a:t>
            </a:r>
            <a:endParaRPr lang="zh-CN" altLang="en-US" dirty="0"/>
          </a:p>
        </p:txBody>
      </p:sp>
      <p:pic>
        <p:nvPicPr>
          <p:cNvPr id="4" name="内容占位符 3"/>
          <p:cNvPicPr>
            <a:picLocks noGrp="1" noChangeAspect="1"/>
          </p:cNvPicPr>
          <p:nvPr>
            <p:ph idx="1"/>
          </p:nvPr>
        </p:nvPicPr>
        <p:blipFill>
          <a:blip r:embed="rId2"/>
          <a:stretch>
            <a:fillRect/>
          </a:stretch>
        </p:blipFill>
        <p:spPr>
          <a:xfrm>
            <a:off x="661555" y="1570512"/>
            <a:ext cx="10485714" cy="2161905"/>
          </a:xfrm>
          <a:prstGeom prst="rect">
            <a:avLst/>
          </a:prstGeom>
        </p:spPr>
      </p:pic>
      <p:pic>
        <p:nvPicPr>
          <p:cNvPr id="5" name="图片 4"/>
          <p:cNvPicPr>
            <a:picLocks noChangeAspect="1"/>
          </p:cNvPicPr>
          <p:nvPr/>
        </p:nvPicPr>
        <p:blipFill>
          <a:blip r:embed="rId3"/>
          <a:stretch>
            <a:fillRect/>
          </a:stretch>
        </p:blipFill>
        <p:spPr>
          <a:xfrm>
            <a:off x="661555" y="4806919"/>
            <a:ext cx="9568543" cy="1287588"/>
          </a:xfrm>
          <a:prstGeom prst="rect">
            <a:avLst/>
          </a:prstGeom>
        </p:spPr>
      </p:pic>
    </p:spTree>
    <p:extLst>
      <p:ext uri="{BB962C8B-B14F-4D97-AF65-F5344CB8AC3E}">
        <p14:creationId xmlns:p14="http://schemas.microsoft.com/office/powerpoint/2010/main" val="14683812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模型训练前的必要处理</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缺失值填补：</a:t>
            </a:r>
            <a:r>
              <a:rPr lang="zh-CN" altLang="en-US" dirty="0"/>
              <a:t>虽然我们在数据清洗的时候丢弃了含有超过</a:t>
            </a:r>
            <a:r>
              <a:rPr lang="en-US" altLang="zh-CN" dirty="0"/>
              <a:t>50</a:t>
            </a:r>
            <a:r>
              <a:rPr lang="zh-CN" altLang="en-US" dirty="0"/>
              <a:t>％缺失值的列，但仍有不少值缺失。机器学习模型无法处理任何含缺失值的</a:t>
            </a:r>
            <a:r>
              <a:rPr lang="zh-CN" altLang="en-US" dirty="0" smtClean="0"/>
              <a:t>数据</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455977" y="3255111"/>
            <a:ext cx="8914286" cy="2333333"/>
          </a:xfrm>
          <a:prstGeom prst="rect">
            <a:avLst/>
          </a:prstGeom>
        </p:spPr>
      </p:pic>
    </p:spTree>
    <p:extLst>
      <p:ext uri="{BB962C8B-B14F-4D97-AF65-F5344CB8AC3E}">
        <p14:creationId xmlns:p14="http://schemas.microsoft.com/office/powerpoint/2010/main" val="10732007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22555"/>
          </a:xfrm>
        </p:spPr>
        <p:txBody>
          <a:bodyPr>
            <a:normAutofit fontScale="90000"/>
          </a:bodyPr>
          <a:lstStyle/>
          <a:p>
            <a:endParaRPr lang="zh-CN" altLang="en-US" dirty="0"/>
          </a:p>
        </p:txBody>
      </p:sp>
      <p:sp>
        <p:nvSpPr>
          <p:cNvPr id="3" name="内容占位符 2"/>
          <p:cNvSpPr>
            <a:spLocks noGrp="1"/>
          </p:cNvSpPr>
          <p:nvPr>
            <p:ph idx="1"/>
          </p:nvPr>
        </p:nvSpPr>
        <p:spPr>
          <a:xfrm>
            <a:off x="838200" y="757646"/>
            <a:ext cx="10515600" cy="5419317"/>
          </a:xfrm>
        </p:spPr>
        <p:txBody>
          <a:bodyPr/>
          <a:lstStyle/>
          <a:p>
            <a:r>
              <a:rPr lang="en-US" altLang="zh-CN" dirty="0" smtClean="0"/>
              <a:t>2.</a:t>
            </a:r>
            <a:r>
              <a:rPr lang="zh-CN" altLang="en-US" dirty="0" smtClean="0"/>
              <a:t>特征缩放</a:t>
            </a:r>
            <a:endParaRPr lang="en-US" altLang="zh-CN" dirty="0" smtClean="0"/>
          </a:p>
          <a:p>
            <a:r>
              <a:rPr lang="zh-CN" altLang="en-US" dirty="0"/>
              <a:t>在数据处理中，它也被称为数据标准化。数据中的各项特征是以不同单位测量得到的，因此涵盖了不同的范围，所以进行特征缩放是很有必要的</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现在，数据中每个特征值最小为</a:t>
            </a:r>
            <a:r>
              <a:rPr lang="en-US" altLang="zh-CN" dirty="0"/>
              <a:t>0</a:t>
            </a:r>
            <a:r>
              <a:rPr lang="zh-CN" altLang="en-US" dirty="0"/>
              <a:t>最大为</a:t>
            </a:r>
            <a:r>
              <a:rPr lang="en-US" altLang="zh-CN" dirty="0"/>
              <a:t>1</a:t>
            </a:r>
            <a:r>
              <a:rPr lang="zh-CN" altLang="en-US" dirty="0"/>
              <a:t>。缺失值填补和特征缩放几乎在完成所有机器学习任务中都需要做的两个步骤。</a:t>
            </a:r>
            <a:endParaRPr lang="en-US" altLang="zh-CN" dirty="0"/>
          </a:p>
        </p:txBody>
      </p:sp>
      <p:pic>
        <p:nvPicPr>
          <p:cNvPr id="4" name="图片 3"/>
          <p:cNvPicPr>
            <a:picLocks noChangeAspect="1"/>
          </p:cNvPicPr>
          <p:nvPr/>
        </p:nvPicPr>
        <p:blipFill>
          <a:blip r:embed="rId2"/>
          <a:stretch>
            <a:fillRect/>
          </a:stretch>
        </p:blipFill>
        <p:spPr>
          <a:xfrm>
            <a:off x="1021218" y="2649586"/>
            <a:ext cx="10933333" cy="2238095"/>
          </a:xfrm>
          <a:prstGeom prst="rect">
            <a:avLst/>
          </a:prstGeom>
        </p:spPr>
      </p:pic>
    </p:spTree>
    <p:extLst>
      <p:ext uri="{BB962C8B-B14F-4D97-AF65-F5344CB8AC3E}">
        <p14:creationId xmlns:p14="http://schemas.microsoft.com/office/powerpoint/2010/main" val="3826322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0"/>
          <p:cNvSpPr txBox="1">
            <a:spLocks noChangeArrowheads="1"/>
          </p:cNvSpPr>
          <p:nvPr/>
        </p:nvSpPr>
        <p:spPr bwMode="auto">
          <a:xfrm>
            <a:off x="174625" y="220663"/>
            <a:ext cx="3702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a:latin typeface="微软雅黑" panose="020B0503020204020204" pitchFamily="34" charset="-122"/>
                <a:ea typeface="微软雅黑" panose="020B0503020204020204" pitchFamily="34" charset="-122"/>
              </a:rPr>
              <a:t>各个部分的文字介绍</a:t>
            </a:r>
          </a:p>
        </p:txBody>
      </p:sp>
      <p:sp>
        <p:nvSpPr>
          <p:cNvPr id="6147" name="矩形 1"/>
          <p:cNvSpPr>
            <a:spLocks noChangeArrowheads="1"/>
          </p:cNvSpPr>
          <p:nvPr/>
        </p:nvSpPr>
        <p:spPr bwMode="auto">
          <a:xfrm>
            <a:off x="0" y="188913"/>
            <a:ext cx="144463" cy="4635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6148" name="矩形 13"/>
          <p:cNvSpPr>
            <a:spLocks noChangeArrowheads="1"/>
          </p:cNvSpPr>
          <p:nvPr/>
        </p:nvSpPr>
        <p:spPr bwMode="auto">
          <a:xfrm>
            <a:off x="531813" y="890588"/>
            <a:ext cx="10207625" cy="4245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Font typeface="Arial" panose="020B0604020202020204" pitchFamily="34" charset="0"/>
              <a:buNone/>
            </a:pPr>
            <a:r>
              <a:rPr lang="zh-CN" altLang="en-US" sz="1600" dirty="0">
                <a:latin typeface="+mn-ea"/>
                <a:ea typeface="+mn-ea"/>
                <a:sym typeface="Arial" panose="020B0604020202020204" pitchFamily="34" charset="0"/>
              </a:rPr>
              <a:t>如上图，主要包括两大部分：离线部分、在线部分，其中离线部分目标主要是训练出可用模型，而在线部分则考虑模型上线后，性能可能随时间而出现下降</a:t>
            </a:r>
            <a:r>
              <a:rPr lang="zh-CN" altLang="en-US" sz="1600" dirty="0" smtClean="0">
                <a:latin typeface="+mn-ea"/>
                <a:ea typeface="+mn-ea"/>
                <a:sym typeface="Arial" panose="020B0604020202020204" pitchFamily="34" charset="0"/>
              </a:rPr>
              <a:t>，若出现</a:t>
            </a:r>
            <a:r>
              <a:rPr lang="zh-CN" altLang="en-US" sz="1600" dirty="0">
                <a:latin typeface="+mn-ea"/>
                <a:ea typeface="+mn-ea"/>
                <a:sym typeface="Arial" panose="020B0604020202020204" pitchFamily="34" charset="0"/>
              </a:rPr>
              <a:t>这种情况，可选择使用</a:t>
            </a:r>
            <a:r>
              <a:rPr lang="en-US" altLang="zh-CN" sz="1600" dirty="0">
                <a:latin typeface="+mn-ea"/>
                <a:ea typeface="+mn-ea"/>
                <a:sym typeface="Arial" panose="020B0604020202020204" pitchFamily="34" charset="0"/>
              </a:rPr>
              <a:t>Online-Learning</a:t>
            </a:r>
            <a:r>
              <a:rPr lang="zh-CN" altLang="en-US" sz="1600" dirty="0">
                <a:latin typeface="+mn-ea"/>
                <a:ea typeface="+mn-ea"/>
                <a:sym typeface="Arial" panose="020B0604020202020204" pitchFamily="34" charset="0"/>
              </a:rPr>
              <a:t>来在线更新模型：</a:t>
            </a:r>
          </a:p>
          <a:p>
            <a:pPr eaLnBrk="1" hangingPunct="1">
              <a:lnSpc>
                <a:spcPct val="120000"/>
              </a:lnSpc>
              <a:spcBef>
                <a:spcPct val="20000"/>
              </a:spcBef>
              <a:buFont typeface="Arial" panose="020B0604020202020204" pitchFamily="34" charset="0"/>
              <a:buNone/>
            </a:pPr>
            <a:endParaRPr lang="zh-CN" altLang="en-US" sz="1600" dirty="0">
              <a:latin typeface="+mn-ea"/>
              <a:ea typeface="+mn-ea"/>
              <a:sym typeface="Arial" panose="020B0604020202020204" pitchFamily="34" charset="0"/>
            </a:endParaRPr>
          </a:p>
          <a:p>
            <a:pPr eaLnBrk="1" hangingPunct="1">
              <a:lnSpc>
                <a:spcPct val="120000"/>
              </a:lnSpc>
              <a:spcBef>
                <a:spcPct val="20000"/>
              </a:spcBef>
              <a:buFont typeface="Arial" panose="020B0604020202020204" pitchFamily="34" charset="0"/>
              <a:buNone/>
            </a:pPr>
            <a:endParaRPr lang="zh-CN" altLang="en-US" sz="1600" dirty="0">
              <a:latin typeface="+mn-ea"/>
              <a:ea typeface="+mn-ea"/>
              <a:sym typeface="Arial" panose="020B0604020202020204" pitchFamily="34" charset="0"/>
            </a:endParaRPr>
          </a:p>
          <a:p>
            <a:pPr eaLnBrk="1" hangingPunct="1">
              <a:lnSpc>
                <a:spcPct val="120000"/>
              </a:lnSpc>
              <a:spcBef>
                <a:spcPct val="20000"/>
              </a:spcBef>
              <a:buFont typeface="Arial" panose="020B0604020202020204" pitchFamily="34" charset="0"/>
              <a:buNone/>
            </a:pPr>
            <a:r>
              <a:rPr lang="en-US" altLang="zh-CN" sz="1600" dirty="0">
                <a:latin typeface="+mn-ea"/>
                <a:ea typeface="+mn-ea"/>
                <a:sym typeface="Arial" panose="020B0604020202020204" pitchFamily="34" charset="0"/>
              </a:rPr>
              <a:t>· </a:t>
            </a:r>
            <a:r>
              <a:rPr lang="zh-CN" altLang="en-US" sz="1600" dirty="0">
                <a:latin typeface="+mn-ea"/>
                <a:ea typeface="+mn-ea"/>
                <a:sym typeface="Arial" panose="020B0604020202020204" pitchFamily="34" charset="0"/>
              </a:rPr>
              <a:t>数据收集：主要收集和业务相关的数据，通常会有专门的同事在</a:t>
            </a:r>
            <a:r>
              <a:rPr lang="en-US" altLang="zh-CN" sz="1600" dirty="0">
                <a:latin typeface="+mn-ea"/>
                <a:ea typeface="+mn-ea"/>
                <a:sym typeface="Arial" panose="020B0604020202020204" pitchFamily="34" charset="0"/>
              </a:rPr>
              <a:t>app</a:t>
            </a:r>
            <a:r>
              <a:rPr lang="zh-CN" altLang="en-US" sz="1600" dirty="0">
                <a:latin typeface="+mn-ea"/>
                <a:ea typeface="+mn-ea"/>
                <a:sym typeface="Arial" panose="020B0604020202020204" pitchFamily="34" charset="0"/>
              </a:rPr>
              <a:t>位置进行埋点，拿到业务数据；</a:t>
            </a:r>
          </a:p>
          <a:p>
            <a:pPr eaLnBrk="1" hangingPunct="1">
              <a:lnSpc>
                <a:spcPct val="120000"/>
              </a:lnSpc>
              <a:spcBef>
                <a:spcPct val="20000"/>
              </a:spcBef>
              <a:buFont typeface="Arial" panose="020B0604020202020204" pitchFamily="34" charset="0"/>
              <a:buNone/>
            </a:pPr>
            <a:r>
              <a:rPr lang="en-US" altLang="zh-CN" sz="1600" dirty="0">
                <a:latin typeface="+mn-ea"/>
                <a:ea typeface="+mn-ea"/>
                <a:sym typeface="Arial" panose="020B0604020202020204" pitchFamily="34" charset="0"/>
              </a:rPr>
              <a:t>· </a:t>
            </a:r>
            <a:r>
              <a:rPr lang="zh-CN" altLang="en-US" sz="1600" dirty="0">
                <a:latin typeface="+mn-ea"/>
                <a:ea typeface="+mn-ea"/>
                <a:sym typeface="Arial" panose="020B0604020202020204" pitchFamily="34" charset="0"/>
              </a:rPr>
              <a:t>预处理：对埋点拿到的业务数据进行去脏去重；</a:t>
            </a:r>
          </a:p>
          <a:p>
            <a:pPr eaLnBrk="1" hangingPunct="1">
              <a:lnSpc>
                <a:spcPct val="120000"/>
              </a:lnSpc>
              <a:spcBef>
                <a:spcPct val="20000"/>
              </a:spcBef>
              <a:buFont typeface="Arial" panose="020B0604020202020204" pitchFamily="34" charset="0"/>
              <a:buNone/>
            </a:pPr>
            <a:r>
              <a:rPr lang="en-US" altLang="zh-CN" sz="1600" dirty="0">
                <a:latin typeface="+mn-ea"/>
                <a:ea typeface="+mn-ea"/>
                <a:sym typeface="Arial" panose="020B0604020202020204" pitchFamily="34" charset="0"/>
              </a:rPr>
              <a:t>· </a:t>
            </a:r>
            <a:r>
              <a:rPr lang="zh-CN" altLang="en-US" sz="1600" dirty="0">
                <a:latin typeface="+mn-ea"/>
                <a:ea typeface="+mn-ea"/>
                <a:sym typeface="Arial" panose="020B0604020202020204" pitchFamily="34" charset="0"/>
              </a:rPr>
              <a:t>构造数据集：经过预处理的业务数据，构造数据集，在切分训练、测试、验证集时应该合理根据业务逻辑来进行切分；</a:t>
            </a:r>
          </a:p>
          <a:p>
            <a:pPr eaLnBrk="1" hangingPunct="1">
              <a:lnSpc>
                <a:spcPct val="120000"/>
              </a:lnSpc>
              <a:spcBef>
                <a:spcPct val="20000"/>
              </a:spcBef>
              <a:buFont typeface="Arial" panose="020B0604020202020204" pitchFamily="34" charset="0"/>
              <a:buNone/>
            </a:pPr>
            <a:r>
              <a:rPr lang="en-US" altLang="zh-CN" sz="1600" dirty="0">
                <a:latin typeface="+mn-ea"/>
                <a:ea typeface="+mn-ea"/>
                <a:sym typeface="Arial" panose="020B0604020202020204" pitchFamily="34" charset="0"/>
              </a:rPr>
              <a:t>· </a:t>
            </a:r>
            <a:r>
              <a:rPr lang="zh-CN" altLang="en-US" sz="1600" dirty="0">
                <a:latin typeface="+mn-ea"/>
                <a:ea typeface="+mn-ea"/>
                <a:sym typeface="Arial" panose="020B0604020202020204" pitchFamily="34" charset="0"/>
              </a:rPr>
              <a:t>特征工程：对原始数据进行基本的特征处理，包括去除相关性大的特征，离散变量</a:t>
            </a:r>
            <a:r>
              <a:rPr lang="en-US" altLang="zh-CN" sz="1600" dirty="0">
                <a:latin typeface="+mn-ea"/>
                <a:ea typeface="+mn-ea"/>
                <a:sym typeface="Arial" panose="020B0604020202020204" pitchFamily="34" charset="0"/>
              </a:rPr>
              <a:t>one-hot</a:t>
            </a:r>
            <a:r>
              <a:rPr lang="zh-CN" altLang="en-US" sz="1600" dirty="0">
                <a:latin typeface="+mn-ea"/>
                <a:ea typeface="+mn-ea"/>
                <a:sym typeface="Arial" panose="020B0604020202020204" pitchFamily="34" charset="0"/>
              </a:rPr>
              <a:t>，连续特征离散化，奇异值处理等等；</a:t>
            </a:r>
          </a:p>
          <a:p>
            <a:pPr eaLnBrk="1" hangingPunct="1">
              <a:lnSpc>
                <a:spcPct val="120000"/>
              </a:lnSpc>
              <a:spcBef>
                <a:spcPct val="20000"/>
              </a:spcBef>
              <a:buFont typeface="Arial" panose="020B0604020202020204" pitchFamily="34" charset="0"/>
              <a:buNone/>
            </a:pPr>
            <a:r>
              <a:rPr lang="en-US" altLang="zh-CN" sz="1600" dirty="0">
                <a:latin typeface="+mn-ea"/>
                <a:ea typeface="+mn-ea"/>
                <a:sym typeface="Arial" panose="020B0604020202020204" pitchFamily="34" charset="0"/>
              </a:rPr>
              <a:t>· </a:t>
            </a:r>
            <a:r>
              <a:rPr lang="zh-CN" altLang="en-US" sz="1600" dirty="0">
                <a:latin typeface="+mn-ea"/>
                <a:ea typeface="+mn-ea"/>
                <a:sym typeface="Arial" panose="020B0604020202020204" pitchFamily="34" charset="0"/>
              </a:rPr>
              <a:t>模型选择：选择合理的机器学习模型来完成相应工作，原则是先从简入深，先找到</a:t>
            </a:r>
            <a:r>
              <a:rPr lang="en-US" altLang="zh-CN" sz="1600" dirty="0">
                <a:latin typeface="+mn-ea"/>
                <a:ea typeface="+mn-ea"/>
                <a:sym typeface="Arial" panose="020B0604020202020204" pitchFamily="34" charset="0"/>
              </a:rPr>
              <a:t>baseline</a:t>
            </a:r>
            <a:r>
              <a:rPr lang="zh-CN" altLang="en-US" sz="1600" dirty="0">
                <a:latin typeface="+mn-ea"/>
                <a:ea typeface="+mn-ea"/>
                <a:sym typeface="Arial" panose="020B0604020202020204" pitchFamily="34" charset="0"/>
              </a:rPr>
              <a:t>，然后逐步优化；</a:t>
            </a:r>
          </a:p>
          <a:p>
            <a:pPr eaLnBrk="1" hangingPunct="1">
              <a:lnSpc>
                <a:spcPct val="120000"/>
              </a:lnSpc>
              <a:spcBef>
                <a:spcPct val="20000"/>
              </a:spcBef>
              <a:buFont typeface="Arial" panose="020B0604020202020204" pitchFamily="34" charset="0"/>
              <a:buNone/>
            </a:pPr>
            <a:r>
              <a:rPr lang="en-US" altLang="zh-CN" sz="1600" dirty="0">
                <a:latin typeface="+mn-ea"/>
                <a:ea typeface="+mn-ea"/>
                <a:sym typeface="Arial" panose="020B0604020202020204" pitchFamily="34" charset="0"/>
              </a:rPr>
              <a:t>· </a:t>
            </a:r>
            <a:r>
              <a:rPr lang="zh-CN" altLang="en-US" sz="1600" dirty="0">
                <a:latin typeface="+mn-ea"/>
                <a:ea typeface="+mn-ea"/>
                <a:sym typeface="Arial" panose="020B0604020202020204" pitchFamily="34" charset="0"/>
              </a:rPr>
              <a:t>超参选择：利用</a:t>
            </a:r>
            <a:r>
              <a:rPr lang="en-US" altLang="zh-CN" sz="1600" dirty="0" err="1" smtClean="0">
                <a:latin typeface="+mn-ea"/>
                <a:ea typeface="+mn-ea"/>
                <a:sym typeface="Arial" panose="020B0604020202020204" pitchFamily="34" charset="0"/>
              </a:rPr>
              <a:t>gridsearch</a:t>
            </a:r>
            <a:r>
              <a:rPr lang="zh-CN" altLang="en-US" sz="1600" dirty="0" smtClean="0">
                <a:latin typeface="+mn-ea"/>
                <a:ea typeface="+mn-ea"/>
                <a:sym typeface="Arial" panose="020B0604020202020204" pitchFamily="34" charset="0"/>
              </a:rPr>
              <a:t>或者</a:t>
            </a:r>
            <a:r>
              <a:rPr lang="en-US" altLang="zh-CN" sz="1600" dirty="0" err="1" smtClean="0">
                <a:latin typeface="+mn-ea"/>
                <a:ea typeface="+mn-ea"/>
                <a:sym typeface="Arial" panose="020B0604020202020204" pitchFamily="34" charset="0"/>
              </a:rPr>
              <a:t>randomsearch</a:t>
            </a:r>
            <a:r>
              <a:rPr lang="zh-CN" altLang="en-US" sz="1600" dirty="0" smtClean="0">
                <a:latin typeface="+mn-ea"/>
                <a:ea typeface="+mn-ea"/>
                <a:sym typeface="Arial" panose="020B0604020202020204" pitchFamily="34" charset="0"/>
              </a:rPr>
              <a:t>来</a:t>
            </a:r>
            <a:r>
              <a:rPr lang="zh-CN" altLang="en-US" sz="1600" dirty="0">
                <a:latin typeface="+mn-ea"/>
                <a:ea typeface="+mn-ea"/>
                <a:sym typeface="Arial" panose="020B0604020202020204" pitchFamily="34" charset="0"/>
              </a:rPr>
              <a:t>进行超参选择，选择在离线数据集中性能最好的超参组合；</a:t>
            </a:r>
          </a:p>
          <a:p>
            <a:pPr eaLnBrk="1" hangingPunct="1">
              <a:lnSpc>
                <a:spcPct val="120000"/>
              </a:lnSpc>
              <a:spcBef>
                <a:spcPct val="20000"/>
              </a:spcBef>
              <a:buFont typeface="Arial" panose="020B0604020202020204" pitchFamily="34" charset="0"/>
              <a:buNone/>
            </a:pPr>
            <a:r>
              <a:rPr lang="en-US" altLang="zh-CN" sz="1600" dirty="0">
                <a:latin typeface="+mn-ea"/>
                <a:ea typeface="+mn-ea"/>
                <a:sym typeface="Arial" panose="020B0604020202020204" pitchFamily="34" charset="0"/>
              </a:rPr>
              <a:t>· </a:t>
            </a:r>
            <a:r>
              <a:rPr lang="zh-CN" altLang="en-US" sz="1600" dirty="0">
                <a:latin typeface="+mn-ea"/>
                <a:ea typeface="+mn-ea"/>
                <a:sym typeface="Arial" panose="020B0604020202020204" pitchFamily="34" charset="0"/>
              </a:rPr>
              <a:t>在线</a:t>
            </a:r>
            <a:r>
              <a:rPr lang="en-US" altLang="zh-CN" sz="1600" dirty="0">
                <a:latin typeface="+mn-ea"/>
                <a:ea typeface="+mn-ea"/>
                <a:sym typeface="Arial" panose="020B0604020202020204" pitchFamily="34" charset="0"/>
              </a:rPr>
              <a:t>A/B Test</a:t>
            </a:r>
            <a:r>
              <a:rPr lang="zh-CN" altLang="en-US" sz="1600" dirty="0">
                <a:latin typeface="+mn-ea"/>
                <a:ea typeface="+mn-ea"/>
                <a:sym typeface="Arial" panose="020B0604020202020204" pitchFamily="34" charset="0"/>
              </a:rPr>
              <a:t>：选择优化过后的模型和原先模型（如</a:t>
            </a:r>
            <a:r>
              <a:rPr lang="en-US" altLang="zh-CN" sz="1600" dirty="0">
                <a:latin typeface="+mn-ea"/>
                <a:ea typeface="+mn-ea"/>
                <a:sym typeface="Arial" panose="020B0604020202020204" pitchFamily="34" charset="0"/>
              </a:rPr>
              <a:t>baseline</a:t>
            </a:r>
            <a:r>
              <a:rPr lang="zh-CN" altLang="en-US" sz="1600" dirty="0">
                <a:latin typeface="+mn-ea"/>
                <a:ea typeface="+mn-ea"/>
                <a:sym typeface="Arial" panose="020B0604020202020204" pitchFamily="34" charset="0"/>
              </a:rPr>
              <a:t>）进行</a:t>
            </a:r>
            <a:r>
              <a:rPr lang="en-US" altLang="zh-CN" sz="1600" dirty="0">
                <a:latin typeface="+mn-ea"/>
                <a:ea typeface="+mn-ea"/>
                <a:sym typeface="Arial" panose="020B0604020202020204" pitchFamily="34" charset="0"/>
              </a:rPr>
              <a:t>A/B Test</a:t>
            </a:r>
            <a:r>
              <a:rPr lang="zh-CN" altLang="en-US" sz="1600" dirty="0">
                <a:latin typeface="+mn-ea"/>
                <a:ea typeface="+mn-ea"/>
                <a:sym typeface="Arial" panose="020B0604020202020204" pitchFamily="34" charset="0"/>
              </a:rPr>
              <a:t>，若性能有提升则替换原先模型</a:t>
            </a:r>
            <a:r>
              <a:rPr lang="zh-CN" altLang="en-US" sz="1600" dirty="0" smtClean="0">
                <a:latin typeface="+mn-ea"/>
                <a:ea typeface="+mn-ea"/>
                <a:sym typeface="Arial" panose="020B0604020202020204" pitchFamily="34" charset="0"/>
              </a:rPr>
              <a:t>；</a:t>
            </a:r>
            <a:endParaRPr lang="zh-CN" altLang="en-US" sz="1600" dirty="0">
              <a:latin typeface="+mn-ea"/>
              <a:ea typeface="+mn-ea"/>
              <a:sym typeface="Arial" panose="020B0604020202020204" pitchFamily="34" charset="0"/>
            </a:endParaRPr>
          </a:p>
        </p:txBody>
      </p:sp>
    </p:spTree>
    <p:extLst>
      <p:ext uri="{BB962C8B-B14F-4D97-AF65-F5344CB8AC3E}">
        <p14:creationId xmlns:p14="http://schemas.microsoft.com/office/powerpoint/2010/main" val="676011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选择模型训练</a:t>
            </a:r>
            <a:endParaRPr lang="zh-CN" altLang="en-US" dirty="0"/>
          </a:p>
        </p:txBody>
      </p:sp>
      <p:sp>
        <p:nvSpPr>
          <p:cNvPr id="3" name="内容占位符 2"/>
          <p:cNvSpPr>
            <a:spLocks noGrp="1"/>
          </p:cNvSpPr>
          <p:nvPr>
            <p:ph idx="1"/>
          </p:nvPr>
        </p:nvSpPr>
        <p:spPr/>
        <p:txBody>
          <a:bodyPr/>
          <a:lstStyle/>
          <a:p>
            <a:r>
              <a:rPr lang="zh-CN" altLang="en-US" dirty="0" smtClean="0"/>
              <a:t>该项目使用以下五种模型进行评估：</a:t>
            </a:r>
            <a:endParaRPr lang="zh-CN" altLang="en-US" dirty="0"/>
          </a:p>
          <a:p>
            <a:r>
              <a:rPr lang="zh-CN" altLang="en-US" b="1" dirty="0"/>
              <a:t>线性回归（</a:t>
            </a:r>
            <a:r>
              <a:rPr lang="en-US" altLang="zh-CN" b="1" dirty="0"/>
              <a:t>LR</a:t>
            </a:r>
            <a:r>
              <a:rPr lang="zh-CN" altLang="en-US" b="1" dirty="0"/>
              <a:t>）</a:t>
            </a:r>
            <a:endParaRPr lang="zh-CN" altLang="en-US" dirty="0"/>
          </a:p>
          <a:p>
            <a:r>
              <a:rPr lang="en-US" altLang="zh-CN" b="1" dirty="0"/>
              <a:t>K-</a:t>
            </a:r>
            <a:r>
              <a:rPr lang="zh-CN" altLang="en-US" b="1" dirty="0"/>
              <a:t>近邻（</a:t>
            </a:r>
            <a:r>
              <a:rPr lang="en-US" altLang="zh-CN" b="1" dirty="0"/>
              <a:t>KNN</a:t>
            </a:r>
            <a:r>
              <a:rPr lang="zh-CN" altLang="en-US" b="1" dirty="0"/>
              <a:t>）</a:t>
            </a:r>
            <a:endParaRPr lang="zh-CN" altLang="en-US" dirty="0"/>
          </a:p>
          <a:p>
            <a:r>
              <a:rPr lang="zh-CN" altLang="en-US" b="1" dirty="0"/>
              <a:t>随机森林（</a:t>
            </a:r>
            <a:r>
              <a:rPr lang="en-US" altLang="zh-CN" b="1" dirty="0"/>
              <a:t>RF</a:t>
            </a:r>
            <a:r>
              <a:rPr lang="zh-CN" altLang="en-US" b="1" dirty="0"/>
              <a:t>）</a:t>
            </a:r>
            <a:endParaRPr lang="zh-CN" altLang="en-US" dirty="0"/>
          </a:p>
          <a:p>
            <a:r>
              <a:rPr lang="zh-CN" altLang="en-US" b="1" dirty="0"/>
              <a:t>梯度提升（</a:t>
            </a:r>
            <a:r>
              <a:rPr lang="en-US" altLang="zh-CN" b="1" dirty="0"/>
              <a:t>GBM</a:t>
            </a:r>
            <a:r>
              <a:rPr lang="zh-CN" altLang="en-US" b="1" dirty="0"/>
              <a:t>）</a:t>
            </a:r>
            <a:endParaRPr lang="zh-CN" altLang="en-US" dirty="0"/>
          </a:p>
          <a:p>
            <a:r>
              <a:rPr lang="zh-CN" altLang="en-US" b="1" dirty="0"/>
              <a:t>支持向量机（</a:t>
            </a:r>
            <a:r>
              <a:rPr lang="en-US" altLang="zh-CN" b="1" dirty="0"/>
              <a:t>SVM</a:t>
            </a:r>
            <a:r>
              <a:rPr lang="zh-CN" altLang="en-US" b="1" dirty="0"/>
              <a:t>）</a:t>
            </a:r>
            <a:endParaRPr lang="zh-CN" altLang="en-US" dirty="0"/>
          </a:p>
          <a:p>
            <a:endParaRPr lang="zh-CN" altLang="en-US" dirty="0"/>
          </a:p>
        </p:txBody>
      </p:sp>
    </p:spTree>
    <p:extLst>
      <p:ext uri="{BB962C8B-B14F-4D97-AF65-F5344CB8AC3E}">
        <p14:creationId xmlns:p14="http://schemas.microsoft.com/office/powerpoint/2010/main" val="20789145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38200" y="365125"/>
            <a:ext cx="8916481" cy="4102372"/>
          </a:xfrm>
          <a:prstGeom prst="rect">
            <a:avLst/>
          </a:prstGeom>
        </p:spPr>
      </p:pic>
      <p:pic>
        <p:nvPicPr>
          <p:cNvPr id="5" name="图片 4"/>
          <p:cNvPicPr>
            <a:picLocks noChangeAspect="1"/>
          </p:cNvPicPr>
          <p:nvPr/>
        </p:nvPicPr>
        <p:blipFill>
          <a:blip r:embed="rId3"/>
          <a:stretch>
            <a:fillRect/>
          </a:stretch>
        </p:blipFill>
        <p:spPr>
          <a:xfrm>
            <a:off x="838200" y="4467497"/>
            <a:ext cx="8916481" cy="1648594"/>
          </a:xfrm>
          <a:prstGeom prst="rect">
            <a:avLst/>
          </a:prstGeom>
        </p:spPr>
      </p:pic>
    </p:spTree>
    <p:extLst>
      <p:ext uri="{BB962C8B-B14F-4D97-AF65-F5344CB8AC3E}">
        <p14:creationId xmlns:p14="http://schemas.microsoft.com/office/powerpoint/2010/main" val="31037787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38200" y="365125"/>
            <a:ext cx="9647619" cy="6085714"/>
          </a:xfrm>
          <a:prstGeom prst="rect">
            <a:avLst/>
          </a:prstGeom>
        </p:spPr>
      </p:pic>
    </p:spTree>
    <p:extLst>
      <p:ext uri="{BB962C8B-B14F-4D97-AF65-F5344CB8AC3E}">
        <p14:creationId xmlns:p14="http://schemas.microsoft.com/office/powerpoint/2010/main" val="17916777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71195"/>
          </a:xfrm>
        </p:spPr>
        <p:txBody>
          <a:bodyPr>
            <a:normAutofit fontScale="90000"/>
          </a:bodyPr>
          <a:lstStyle/>
          <a:p>
            <a:r>
              <a:rPr lang="zh-CN" altLang="en-US" dirty="0" smtClean="0"/>
              <a:t>调参</a:t>
            </a:r>
            <a:endParaRPr lang="zh-CN" altLang="en-US" dirty="0"/>
          </a:p>
        </p:txBody>
      </p:sp>
      <p:sp>
        <p:nvSpPr>
          <p:cNvPr id="3" name="内容占位符 2"/>
          <p:cNvSpPr>
            <a:spLocks noGrp="1"/>
          </p:cNvSpPr>
          <p:nvPr>
            <p:ph idx="1"/>
          </p:nvPr>
        </p:nvSpPr>
        <p:spPr>
          <a:xfrm>
            <a:off x="838200" y="1114697"/>
            <a:ext cx="10515600" cy="5062266"/>
          </a:xfrm>
        </p:spPr>
        <p:txBody>
          <a:bodyPr/>
          <a:lstStyle/>
          <a:p>
            <a:r>
              <a:rPr lang="zh-CN" altLang="en-US" dirty="0" smtClean="0"/>
              <a:t>使用随机搜索与交叉验证方法调参</a:t>
            </a:r>
            <a:endParaRPr lang="en-US" altLang="zh-CN" dirty="0" smtClean="0"/>
          </a:p>
          <a:p>
            <a:r>
              <a:rPr lang="en-US" altLang="zh-CN" dirty="0" smtClean="0"/>
              <a:t>1.</a:t>
            </a:r>
            <a:r>
              <a:rPr lang="zh-CN" altLang="en-US" dirty="0" smtClean="0"/>
              <a:t>随机搜索：为模型选取最优参数</a:t>
            </a:r>
            <a:endParaRPr lang="en-US" altLang="zh-CN" dirty="0" smtClean="0"/>
          </a:p>
          <a:p>
            <a:r>
              <a:rPr lang="zh-CN" altLang="en-US" dirty="0"/>
              <a:t>定义一个网格（</a:t>
            </a:r>
            <a:r>
              <a:rPr lang="en-US" altLang="zh-CN" dirty="0"/>
              <a:t>grid</a:t>
            </a:r>
            <a:r>
              <a:rPr lang="zh-CN" altLang="en-US" dirty="0"/>
              <a:t>）后采用的是随机抽样的方式（</a:t>
            </a:r>
            <a:r>
              <a:rPr lang="en-US" altLang="zh-CN" dirty="0"/>
              <a:t>random search</a:t>
            </a:r>
            <a:r>
              <a:rPr lang="zh-CN" altLang="en-US" dirty="0"/>
              <a:t>）选取不同的超参数组合而不是像网格搜索尝试每一个超参数</a:t>
            </a:r>
            <a:r>
              <a:rPr lang="zh-CN" altLang="en-US" dirty="0" smtClean="0"/>
              <a:t>组合，效果跟网格搜索差不多，但速度更快。</a:t>
            </a:r>
            <a:endParaRPr lang="en-US" altLang="zh-CN" dirty="0" smtClean="0"/>
          </a:p>
          <a:p>
            <a:r>
              <a:rPr lang="en-US" altLang="zh-CN" dirty="0" smtClean="0"/>
              <a:t>2.</a:t>
            </a:r>
            <a:r>
              <a:rPr lang="zh-CN" altLang="en-US" dirty="0" smtClean="0"/>
              <a:t>交叉验证：</a:t>
            </a:r>
            <a:endParaRPr lang="zh-CN" altLang="en-US" dirty="0"/>
          </a:p>
        </p:txBody>
      </p:sp>
      <p:pic>
        <p:nvPicPr>
          <p:cNvPr id="5" name="图片 4"/>
          <p:cNvPicPr>
            <a:picLocks noChangeAspect="1"/>
          </p:cNvPicPr>
          <p:nvPr/>
        </p:nvPicPr>
        <p:blipFill>
          <a:blip r:embed="rId2"/>
          <a:stretch>
            <a:fillRect/>
          </a:stretch>
        </p:blipFill>
        <p:spPr>
          <a:xfrm>
            <a:off x="2148023" y="4044330"/>
            <a:ext cx="4342857" cy="2409524"/>
          </a:xfrm>
          <a:prstGeom prst="rect">
            <a:avLst/>
          </a:prstGeom>
        </p:spPr>
      </p:pic>
    </p:spTree>
    <p:extLst>
      <p:ext uri="{BB962C8B-B14F-4D97-AF65-F5344CB8AC3E}">
        <p14:creationId xmlns:p14="http://schemas.microsoft.com/office/powerpoint/2010/main" val="20109307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使用随机搜索与交叉验证验证选择最优超参数组合的步骤为：</a:t>
            </a:r>
          </a:p>
          <a:p>
            <a:r>
              <a:rPr lang="en-US" altLang="zh-CN" dirty="0"/>
              <a:t>1. </a:t>
            </a:r>
            <a:r>
              <a:rPr lang="zh-CN" altLang="en-US" dirty="0"/>
              <a:t>设置一个超参数的网格（</a:t>
            </a:r>
            <a:r>
              <a:rPr lang="en-US" altLang="zh-CN" dirty="0"/>
              <a:t>grid</a:t>
            </a:r>
            <a:r>
              <a:rPr lang="zh-CN" altLang="en-US" dirty="0"/>
              <a:t>）用于评估</a:t>
            </a:r>
          </a:p>
          <a:p>
            <a:r>
              <a:rPr lang="en-US" altLang="zh-CN" dirty="0"/>
              <a:t>2. </a:t>
            </a:r>
            <a:r>
              <a:rPr lang="zh-CN" altLang="en-US" dirty="0"/>
              <a:t>随机抽样一组超参数</a:t>
            </a:r>
          </a:p>
          <a:p>
            <a:r>
              <a:rPr lang="en-US" altLang="zh-CN" dirty="0"/>
              <a:t>3. </a:t>
            </a:r>
            <a:r>
              <a:rPr lang="zh-CN" altLang="en-US" dirty="0"/>
              <a:t>用选定的超参数组合创建一个模型</a:t>
            </a:r>
          </a:p>
          <a:p>
            <a:r>
              <a:rPr lang="en-US" altLang="zh-CN" dirty="0"/>
              <a:t>4. </a:t>
            </a:r>
            <a:r>
              <a:rPr lang="zh-CN" altLang="en-US" dirty="0"/>
              <a:t>使用</a:t>
            </a:r>
            <a:r>
              <a:rPr lang="en-US" altLang="zh-CN" dirty="0"/>
              <a:t>K-fold</a:t>
            </a:r>
            <a:r>
              <a:rPr lang="zh-CN" altLang="en-US" dirty="0"/>
              <a:t>交叉验证评估模型</a:t>
            </a:r>
          </a:p>
          <a:p>
            <a:r>
              <a:rPr lang="en-US" altLang="zh-CN" dirty="0"/>
              <a:t>5. </a:t>
            </a:r>
            <a:r>
              <a:rPr lang="zh-CN" altLang="en-US" dirty="0"/>
              <a:t>确定表现最佳的超参数组合</a:t>
            </a:r>
          </a:p>
          <a:p>
            <a:endParaRPr lang="zh-CN" altLang="en-US" dirty="0"/>
          </a:p>
        </p:txBody>
      </p:sp>
    </p:spTree>
    <p:extLst>
      <p:ext uri="{BB962C8B-B14F-4D97-AF65-F5344CB8AC3E}">
        <p14:creationId xmlns:p14="http://schemas.microsoft.com/office/powerpoint/2010/main" val="38400127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209641"/>
          </a:xfrm>
        </p:spPr>
        <p:txBody>
          <a:bodyPr>
            <a:normAutofit fontScale="90000"/>
          </a:bodyPr>
          <a:lstStyle/>
          <a:p>
            <a:endParaRPr lang="zh-CN" altLang="en-US" dirty="0"/>
          </a:p>
        </p:txBody>
      </p:sp>
      <p:sp>
        <p:nvSpPr>
          <p:cNvPr id="3" name="内容占位符 2"/>
          <p:cNvSpPr>
            <a:spLocks noGrp="1"/>
          </p:cNvSpPr>
          <p:nvPr>
            <p:ph idx="1"/>
          </p:nvPr>
        </p:nvSpPr>
        <p:spPr>
          <a:xfrm>
            <a:off x="838200" y="1045029"/>
            <a:ext cx="10515600" cy="5131934"/>
          </a:xfrm>
        </p:spPr>
        <p:txBody>
          <a:bodyPr/>
          <a:lstStyle/>
          <a:p>
            <a:r>
              <a:rPr lang="zh-CN" altLang="en-US" dirty="0"/>
              <a:t>梯度提升回归模型（</a:t>
            </a:r>
            <a:r>
              <a:rPr lang="en-US" altLang="zh-CN" dirty="0"/>
              <a:t>Gradient Boosted </a:t>
            </a:r>
            <a:r>
              <a:rPr lang="en-US" altLang="zh-CN" dirty="0" err="1"/>
              <a:t>Regressor</a:t>
            </a:r>
            <a:r>
              <a:rPr lang="zh-CN" altLang="en-US" dirty="0"/>
              <a:t>）有多项超参数</a:t>
            </a:r>
            <a:r>
              <a:rPr lang="zh-CN" altLang="en-US" dirty="0" smtClean="0"/>
              <a:t>，本</a:t>
            </a:r>
            <a:r>
              <a:rPr lang="zh-CN" altLang="en-US" dirty="0"/>
              <a:t>项目中将优化以下超参数</a:t>
            </a:r>
            <a:r>
              <a:rPr lang="zh-CN" altLang="en-US" dirty="0" smtClean="0"/>
              <a:t>：</a:t>
            </a:r>
            <a:endParaRPr lang="en-US" altLang="zh-CN" dirty="0" smtClean="0"/>
          </a:p>
          <a:p>
            <a:endParaRPr lang="zh-CN" altLang="en-US" dirty="0"/>
          </a:p>
          <a:p>
            <a:r>
              <a:rPr lang="en-US" altLang="zh-CN" dirty="0"/>
              <a:t>loss</a:t>
            </a:r>
            <a:r>
              <a:rPr lang="zh-CN" altLang="en-US" dirty="0"/>
              <a:t>：损失函数的最小值设定</a:t>
            </a:r>
          </a:p>
          <a:p>
            <a:r>
              <a:rPr lang="en-US" altLang="zh-CN" dirty="0" err="1"/>
              <a:t>n_estimators</a:t>
            </a:r>
            <a:r>
              <a:rPr lang="zh-CN" altLang="en-US" dirty="0"/>
              <a:t>：所使用的弱“学习者”（决策树）的数量</a:t>
            </a:r>
          </a:p>
          <a:p>
            <a:r>
              <a:rPr lang="zh-CN" altLang="en-US" dirty="0"/>
              <a:t> </a:t>
            </a:r>
            <a:r>
              <a:rPr lang="en-US" altLang="zh-CN" dirty="0" err="1"/>
              <a:t>max_depth</a:t>
            </a:r>
            <a:r>
              <a:rPr lang="zh-CN" altLang="en-US" dirty="0"/>
              <a:t>：决策树的最大深度</a:t>
            </a:r>
          </a:p>
          <a:p>
            <a:r>
              <a:rPr lang="en-US" altLang="zh-CN" dirty="0" err="1"/>
              <a:t>min_samples_leaf</a:t>
            </a:r>
            <a:r>
              <a:rPr lang="zh-CN" altLang="en-US" dirty="0" smtClean="0"/>
              <a:t>：</a:t>
            </a:r>
            <a:r>
              <a:rPr lang="zh-CN" altLang="en-US" dirty="0"/>
              <a:t>根据属性划分节点时，每个划分最少的样本数。</a:t>
            </a:r>
          </a:p>
          <a:p>
            <a:r>
              <a:rPr lang="en-US" altLang="zh-CN" dirty="0" err="1"/>
              <a:t>min_samples_split</a:t>
            </a:r>
            <a:r>
              <a:rPr lang="zh-CN" altLang="en-US" dirty="0" smtClean="0"/>
              <a:t>：</a:t>
            </a:r>
            <a:r>
              <a:rPr lang="zh-CN" altLang="en-US" dirty="0"/>
              <a:t>叶子节点最少的样本数。 </a:t>
            </a:r>
            <a:endParaRPr lang="en-US" altLang="zh-CN" dirty="0" smtClean="0"/>
          </a:p>
          <a:p>
            <a:r>
              <a:rPr lang="en-US" altLang="zh-CN" dirty="0" err="1" smtClean="0"/>
              <a:t>max_features</a:t>
            </a:r>
            <a:r>
              <a:rPr lang="zh-CN" altLang="en-US" smtClean="0"/>
              <a:t>：叶子节点的</a:t>
            </a:r>
            <a:r>
              <a:rPr lang="zh-CN" altLang="en-US" dirty="0"/>
              <a:t>最大样本数。</a:t>
            </a:r>
          </a:p>
        </p:txBody>
      </p:sp>
    </p:spTree>
    <p:extLst>
      <p:ext uri="{BB962C8B-B14F-4D97-AF65-F5344CB8AC3E}">
        <p14:creationId xmlns:p14="http://schemas.microsoft.com/office/powerpoint/2010/main" val="39912019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44267" y="365125"/>
            <a:ext cx="10318180" cy="6119482"/>
          </a:xfrm>
          <a:prstGeom prst="rect">
            <a:avLst/>
          </a:prstGeom>
        </p:spPr>
      </p:pic>
    </p:spTree>
    <p:extLst>
      <p:ext uri="{BB962C8B-B14F-4D97-AF65-F5344CB8AC3E}">
        <p14:creationId xmlns:p14="http://schemas.microsoft.com/office/powerpoint/2010/main" val="5559537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249454" y="193890"/>
            <a:ext cx="11466667" cy="4057143"/>
          </a:xfrm>
          <a:prstGeom prst="rect">
            <a:avLst/>
          </a:prstGeom>
        </p:spPr>
      </p:pic>
      <p:pic>
        <p:nvPicPr>
          <p:cNvPr id="6" name="图片 5"/>
          <p:cNvPicPr>
            <a:picLocks noChangeAspect="1"/>
          </p:cNvPicPr>
          <p:nvPr/>
        </p:nvPicPr>
        <p:blipFill>
          <a:blip r:embed="rId3"/>
          <a:stretch>
            <a:fillRect/>
          </a:stretch>
        </p:blipFill>
        <p:spPr>
          <a:xfrm>
            <a:off x="249454" y="4251033"/>
            <a:ext cx="9782820" cy="2486070"/>
          </a:xfrm>
          <a:prstGeom prst="rect">
            <a:avLst/>
          </a:prstGeom>
        </p:spPr>
      </p:pic>
    </p:spTree>
    <p:extLst>
      <p:ext uri="{BB962C8B-B14F-4D97-AF65-F5344CB8AC3E}">
        <p14:creationId xmlns:p14="http://schemas.microsoft.com/office/powerpoint/2010/main" val="18666179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最优参数模型和默认参数模型效果对比</a:t>
            </a:r>
            <a:endParaRPr lang="zh-CN" altLang="en-US" dirty="0"/>
          </a:p>
        </p:txBody>
      </p:sp>
      <p:pic>
        <p:nvPicPr>
          <p:cNvPr id="4" name="内容占位符 3"/>
          <p:cNvPicPr>
            <a:picLocks noGrp="1" noChangeAspect="1"/>
          </p:cNvPicPr>
          <p:nvPr>
            <p:ph idx="1"/>
          </p:nvPr>
        </p:nvPicPr>
        <p:blipFill>
          <a:blip r:embed="rId2"/>
          <a:stretch>
            <a:fillRect/>
          </a:stretch>
        </p:blipFill>
        <p:spPr>
          <a:xfrm>
            <a:off x="640191" y="2023488"/>
            <a:ext cx="10476190" cy="2057143"/>
          </a:xfrm>
          <a:prstGeom prst="rect">
            <a:avLst/>
          </a:prstGeom>
        </p:spPr>
      </p:pic>
      <p:sp>
        <p:nvSpPr>
          <p:cNvPr id="5" name="矩形 4"/>
          <p:cNvSpPr/>
          <p:nvPr/>
        </p:nvSpPr>
        <p:spPr>
          <a:xfrm>
            <a:off x="614065" y="4413431"/>
            <a:ext cx="10437112" cy="646331"/>
          </a:xfrm>
          <a:prstGeom prst="rect">
            <a:avLst/>
          </a:prstGeom>
        </p:spPr>
        <p:txBody>
          <a:bodyPr wrap="square">
            <a:spAutoFit/>
          </a:bodyPr>
          <a:lstStyle/>
          <a:p>
            <a:r>
              <a:rPr lang="zh-CN" altLang="en-US" b="0" i="0" dirty="0" smtClean="0">
                <a:solidFill>
                  <a:srgbClr val="333333"/>
                </a:solidFill>
                <a:effectLst/>
                <a:latin typeface="微软雅黑" panose="020B0503020204020204" pitchFamily="34" charset="-122"/>
                <a:ea typeface="微软雅黑" panose="020B0503020204020204" pitchFamily="34" charset="-122"/>
              </a:rPr>
              <a:t>从上面可以看出超参数调整将模型表现提高了</a:t>
            </a:r>
            <a:r>
              <a:rPr lang="zh-CN" altLang="en-US" b="1" i="0" dirty="0" smtClean="0">
                <a:solidFill>
                  <a:srgbClr val="333333"/>
                </a:solidFill>
                <a:effectLst/>
                <a:latin typeface="微软雅黑" panose="020B0503020204020204" pitchFamily="34" charset="-122"/>
                <a:ea typeface="微软雅黑" panose="020B0503020204020204" pitchFamily="34" charset="-122"/>
              </a:rPr>
              <a:t>约</a:t>
            </a:r>
            <a:r>
              <a:rPr lang="en-US" altLang="zh-CN" b="1" i="0" dirty="0" smtClean="0">
                <a:solidFill>
                  <a:srgbClr val="333333"/>
                </a:solidFill>
                <a:effectLst/>
                <a:latin typeface="微软雅黑" panose="020B0503020204020204" pitchFamily="34" charset="-122"/>
                <a:ea typeface="微软雅黑" panose="020B0503020204020204" pitchFamily="34" charset="-122"/>
              </a:rPr>
              <a:t>10</a:t>
            </a:r>
            <a:r>
              <a:rPr lang="zh-CN" altLang="en-US" b="1" i="0" dirty="0" smtClean="0">
                <a:solidFill>
                  <a:srgbClr val="333333"/>
                </a:solidFill>
                <a:effectLst/>
                <a:latin typeface="微软雅黑" panose="020B0503020204020204" pitchFamily="34" charset="-122"/>
                <a:ea typeface="微软雅黑" panose="020B0503020204020204" pitchFamily="34" charset="-122"/>
              </a:rPr>
              <a:t>％</a:t>
            </a:r>
            <a:r>
              <a:rPr lang="zh-CN" altLang="en-US" b="0" i="0" dirty="0" smtClean="0">
                <a:solidFill>
                  <a:srgbClr val="333333"/>
                </a:solidFill>
                <a:effectLst/>
                <a:latin typeface="微软雅黑" panose="020B0503020204020204" pitchFamily="34" charset="-122"/>
                <a:ea typeface="微软雅黑" panose="020B0503020204020204" pitchFamily="34" charset="-122"/>
              </a:rPr>
              <a:t>。某些情况下</a:t>
            </a:r>
            <a:r>
              <a:rPr lang="en-US" altLang="zh-CN" b="0" i="0" dirty="0" smtClean="0">
                <a:solidFill>
                  <a:srgbClr val="333333"/>
                </a:solidFill>
                <a:effectLst/>
                <a:latin typeface="微软雅黑" panose="020B0503020204020204" pitchFamily="34" charset="-122"/>
                <a:ea typeface="微软雅黑" panose="020B0503020204020204" pitchFamily="34" charset="-122"/>
              </a:rPr>
              <a:t>10</a:t>
            </a:r>
            <a:r>
              <a:rPr lang="zh-CN" altLang="en-US" b="0" i="0" dirty="0" smtClean="0">
                <a:solidFill>
                  <a:srgbClr val="333333"/>
                </a:solidFill>
                <a:effectLst/>
                <a:latin typeface="微软雅黑" panose="020B0503020204020204" pitchFamily="34" charset="-122"/>
                <a:ea typeface="微软雅黑" panose="020B0503020204020204" pitchFamily="34" charset="-122"/>
              </a:rPr>
              <a:t>％可能算是一个巨大的改进了，但是在一个大的</a:t>
            </a:r>
            <a:r>
              <a:rPr lang="zh-CN" altLang="en-US" b="1" i="0" dirty="0" smtClean="0">
                <a:solidFill>
                  <a:srgbClr val="333333"/>
                </a:solidFill>
                <a:effectLst/>
                <a:latin typeface="微软雅黑" panose="020B0503020204020204" pitchFamily="34" charset="-122"/>
                <a:ea typeface="微软雅黑" panose="020B0503020204020204" pitchFamily="34" charset="-122"/>
              </a:rPr>
              <a:t>时间成本</a:t>
            </a:r>
            <a:r>
              <a:rPr lang="zh-CN" altLang="en-US" b="0" i="0" dirty="0" smtClean="0">
                <a:solidFill>
                  <a:srgbClr val="333333"/>
                </a:solidFill>
                <a:effectLst/>
                <a:latin typeface="微软雅黑" panose="020B0503020204020204" pitchFamily="34" charset="-122"/>
                <a:ea typeface="微软雅黑" panose="020B0503020204020204" pitchFamily="34" charset="-122"/>
              </a:rPr>
              <a:t>前提下。</a:t>
            </a:r>
            <a:endParaRPr lang="zh-CN" altLang="en-US" dirty="0"/>
          </a:p>
        </p:txBody>
      </p:sp>
    </p:spTree>
    <p:extLst>
      <p:ext uri="{BB962C8B-B14F-4D97-AF65-F5344CB8AC3E}">
        <p14:creationId xmlns:p14="http://schemas.microsoft.com/office/powerpoint/2010/main" val="548981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7172" name="文本框 8"/>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4400" b="1">
                <a:solidFill>
                  <a:srgbClr val="1C4885"/>
                </a:solidFill>
                <a:latin typeface="微软雅黑" panose="020B0503020204020204" pitchFamily="34" charset="-122"/>
                <a:ea typeface="微软雅黑" panose="020B0503020204020204" pitchFamily="34" charset="-122"/>
              </a:rPr>
              <a:t>2</a:t>
            </a:r>
            <a:endParaRPr lang="zh-CN" altLang="en-US" sz="34400" b="1">
              <a:solidFill>
                <a:srgbClr val="1C4885"/>
              </a:solidFill>
              <a:latin typeface="微软雅黑" panose="020B0503020204020204" pitchFamily="34" charset="-122"/>
              <a:ea typeface="微软雅黑" panose="020B0503020204020204" pitchFamily="34" charset="-122"/>
            </a:endParaRPr>
          </a:p>
        </p:txBody>
      </p:sp>
      <p:sp>
        <p:nvSpPr>
          <p:cNvPr id="7173" name="文本框 12"/>
          <p:cNvSpPr txBox="1">
            <a:spLocks noChangeArrowheads="1"/>
          </p:cNvSpPr>
          <p:nvPr/>
        </p:nvSpPr>
        <p:spPr bwMode="auto">
          <a:xfrm>
            <a:off x="2762250" y="3632200"/>
            <a:ext cx="62785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7200" b="1">
                <a:solidFill>
                  <a:srgbClr val="1C4885"/>
                </a:solidFill>
                <a:latin typeface="微软雅黑" panose="020B0503020204020204" pitchFamily="34" charset="-122"/>
                <a:ea typeface="微软雅黑" panose="020B0503020204020204" pitchFamily="34" charset="-122"/>
              </a:rPr>
              <a:t>特征工程简介</a:t>
            </a:r>
          </a:p>
        </p:txBody>
      </p:sp>
      <p:grpSp>
        <p:nvGrpSpPr>
          <p:cNvPr id="7174" name="组合 13"/>
          <p:cNvGrpSpPr>
            <a:grpSpLocks noChangeAspect="1"/>
          </p:cNvGrpSpPr>
          <p:nvPr/>
        </p:nvGrpSpPr>
        <p:grpSpPr bwMode="auto">
          <a:xfrm>
            <a:off x="6804025" y="3178175"/>
            <a:ext cx="5578475" cy="3481388"/>
            <a:chOff x="0" y="0"/>
            <a:chExt cx="5324473" cy="3322983"/>
          </a:xfrm>
        </p:grpSpPr>
        <p:pic>
          <p:nvPicPr>
            <p:cNvPr id="7177" name="图片 14"/>
            <p:cNvPicPr>
              <a:picLocks noChangeAspect="1" noChangeArrowheads="1"/>
            </p:cNvPicPr>
            <p:nvPr/>
          </p:nvPicPr>
          <p:blipFill>
            <a:blip r:embed="rId3">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图片 15"/>
            <p:cNvPicPr>
              <a:picLocks noChangeAspect="1" noChangeArrowheads="1"/>
            </p:cNvPicPr>
            <p:nvPr/>
          </p:nvPicPr>
          <p:blipFill>
            <a:blip r:embed="rId3">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5" name="矩形 16"/>
          <p:cNvSpPr>
            <a:spLocks noChangeArrowheads="1"/>
          </p:cNvSpPr>
          <p:nvPr/>
        </p:nvSpPr>
        <p:spPr bwMode="auto">
          <a:xfrm>
            <a:off x="2886075" y="5011738"/>
            <a:ext cx="4978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buFont typeface="Arial" panose="020B0604020202020204" pitchFamily="34" charset="0"/>
              <a:buNone/>
            </a:pPr>
            <a:r>
              <a:rPr lang="zh-CN" altLang="en-US" sz="1400">
                <a:solidFill>
                  <a:schemeClr val="bg1"/>
                </a:solidFill>
                <a:latin typeface="微软雅黑" panose="020B0503020204020204" pitchFamily="34" charset="-122"/>
                <a:ea typeface="微软雅黑" panose="020B0503020204020204" pitchFamily="34" charset="-122"/>
                <a:sym typeface="Arial" panose="020B0604020202020204" pitchFamily="34" charset="0"/>
              </a:rPr>
              <a:t>本小节从赛题数据角度考虑，考虑特征生成的方向，引入特征工程的基本分析方法，以及基于第一小节的介绍，谈谈后续工作怎么开展</a:t>
            </a:r>
            <a:endParaRPr lang="en-US" altLang="zh-CN" sz="14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76" name="文本框 17"/>
          <p:cNvSpPr>
            <a:spLocks/>
          </p:cNvSpPr>
          <p:nvPr/>
        </p:nvSpPr>
        <p:spPr bwMode="auto">
          <a:xfrm>
            <a:off x="153988" y="4933950"/>
            <a:ext cx="2155825" cy="881063"/>
          </a:xfrm>
          <a:custGeom>
            <a:avLst/>
            <a:gdLst>
              <a:gd name="T0" fmla="*/ 351646 w 2156102"/>
              <a:gd name="T1" fmla="*/ 0 h 880167"/>
              <a:gd name="T2" fmla="*/ 1115617 w 2156102"/>
              <a:gd name="T3" fmla="*/ 0 h 880167"/>
              <a:gd name="T4" fmla="*/ 790770 w 2156102"/>
              <a:gd name="T5" fmla="*/ 296711 h 880167"/>
              <a:gd name="T6" fmla="*/ 790770 w 2156102"/>
              <a:gd name="T7" fmla="*/ 309676 h 880167"/>
              <a:gd name="T8" fmla="*/ 2152778 w 2156102"/>
              <a:gd name="T9" fmla="*/ 309676 h 880167"/>
              <a:gd name="T10" fmla="*/ 2152778 w 2156102"/>
              <a:gd name="T11" fmla="*/ 890979 h 880167"/>
              <a:gd name="T12" fmla="*/ 0 w 2156102"/>
              <a:gd name="T13" fmla="*/ 890979 h 880167"/>
              <a:gd name="T14" fmla="*/ 0 w 2156102"/>
              <a:gd name="T15" fmla="*/ 342091 h 880167"/>
              <a:gd name="T16" fmla="*/ 351646 w 2156102"/>
              <a:gd name="T17" fmla="*/ 0 h 880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56102" h="880167">
                <a:moveTo>
                  <a:pt x="352186" y="0"/>
                </a:moveTo>
                <a:lnTo>
                  <a:pt x="1117336" y="0"/>
                </a:lnTo>
                <a:lnTo>
                  <a:pt x="791994" y="293110"/>
                </a:lnTo>
                <a:lnTo>
                  <a:pt x="791994" y="305918"/>
                </a:lnTo>
                <a:lnTo>
                  <a:pt x="2156102" y="305918"/>
                </a:lnTo>
                <a:lnTo>
                  <a:pt x="2156102" y="880167"/>
                </a:lnTo>
                <a:lnTo>
                  <a:pt x="0" y="880167"/>
                </a:lnTo>
                <a:lnTo>
                  <a:pt x="0" y="337940"/>
                </a:lnTo>
                <a:lnTo>
                  <a:pt x="3521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val="4111504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imgsa.baidu.com/timg?image&amp;quality=80&amp;size=b9999_10000&amp;sec=1529555246675&amp;di=d115a07c9f564ead8b75c7391c55a01c&amp;imgtype=0&amp;src=http%3A%2F%2Fwww.th7.cn%2Fd%2Ffile%2Fp%2F2016%2F05%2F04%2Fa193ff6fb5fc4d1d58c92b69cad7b0e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513" y="378823"/>
            <a:ext cx="8570413" cy="921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104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timgsa.baidu.com/timg?image&amp;quality=80&amp;size=b9999_10000&amp;sec=1529555246675&amp;di=d115a07c9f564ead8b75c7391c55a01c&amp;imgtype=0&amp;src=http%3A%2F%2Fwww.th7.cn%2Fd%2Ffile%2Fp%2F2016%2F05%2F04%2Fa193ff6fb5fc4d1d58c92b69cad7b0e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060" y="-2791098"/>
            <a:ext cx="8334375" cy="921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700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075" y="354013"/>
            <a:ext cx="74818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矩形 6"/>
          <p:cNvSpPr>
            <a:spLocks noChangeArrowheads="1"/>
          </p:cNvSpPr>
          <p:nvPr/>
        </p:nvSpPr>
        <p:spPr bwMode="auto">
          <a:xfrm>
            <a:off x="0" y="4902200"/>
            <a:ext cx="12192000" cy="195580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7172" name="文本框 8"/>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4400" b="1" dirty="0" smtClean="0">
                <a:solidFill>
                  <a:srgbClr val="1C4885"/>
                </a:solidFill>
                <a:latin typeface="微软雅黑" panose="020B0503020204020204" pitchFamily="34" charset="-122"/>
                <a:ea typeface="微软雅黑" panose="020B0503020204020204" pitchFamily="34" charset="-122"/>
              </a:rPr>
              <a:t>3</a:t>
            </a:r>
            <a:endParaRPr lang="zh-CN" altLang="en-US" sz="34400" b="1" dirty="0">
              <a:solidFill>
                <a:srgbClr val="1C4885"/>
              </a:solidFill>
              <a:latin typeface="微软雅黑" panose="020B0503020204020204" pitchFamily="34" charset="-122"/>
              <a:ea typeface="微软雅黑" panose="020B0503020204020204" pitchFamily="34" charset="-122"/>
            </a:endParaRPr>
          </a:p>
        </p:txBody>
      </p:sp>
      <p:sp>
        <p:nvSpPr>
          <p:cNvPr id="7173" name="文本框 12"/>
          <p:cNvSpPr txBox="1">
            <a:spLocks noChangeArrowheads="1"/>
          </p:cNvSpPr>
          <p:nvPr/>
        </p:nvSpPr>
        <p:spPr bwMode="auto">
          <a:xfrm>
            <a:off x="2762250" y="3632200"/>
            <a:ext cx="62785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7200" b="1" dirty="0" smtClean="0">
                <a:solidFill>
                  <a:srgbClr val="1C4885"/>
                </a:solidFill>
                <a:latin typeface="微软雅黑" panose="020B0503020204020204" pitchFamily="34" charset="-122"/>
                <a:ea typeface="微软雅黑" panose="020B0503020204020204" pitchFamily="34" charset="-122"/>
              </a:rPr>
              <a:t>项目实战</a:t>
            </a:r>
            <a:endParaRPr lang="zh-CN" altLang="en-US" sz="7200" b="1" dirty="0">
              <a:solidFill>
                <a:srgbClr val="1C4885"/>
              </a:solidFill>
              <a:latin typeface="微软雅黑" panose="020B0503020204020204" pitchFamily="34" charset="-122"/>
              <a:ea typeface="微软雅黑" panose="020B0503020204020204" pitchFamily="34" charset="-122"/>
            </a:endParaRPr>
          </a:p>
        </p:txBody>
      </p:sp>
      <p:grpSp>
        <p:nvGrpSpPr>
          <p:cNvPr id="7174" name="组合 13"/>
          <p:cNvGrpSpPr>
            <a:grpSpLocks noChangeAspect="1"/>
          </p:cNvGrpSpPr>
          <p:nvPr/>
        </p:nvGrpSpPr>
        <p:grpSpPr bwMode="auto">
          <a:xfrm>
            <a:off x="6804025" y="3178175"/>
            <a:ext cx="5578475" cy="3481388"/>
            <a:chOff x="0" y="0"/>
            <a:chExt cx="5324473" cy="3322983"/>
          </a:xfrm>
        </p:grpSpPr>
        <p:pic>
          <p:nvPicPr>
            <p:cNvPr id="7177" name="图片 14"/>
            <p:cNvPicPr>
              <a:picLocks noChangeAspect="1" noChangeArrowheads="1"/>
            </p:cNvPicPr>
            <p:nvPr/>
          </p:nvPicPr>
          <p:blipFill>
            <a:blip r:embed="rId4">
              <a:extLst>
                <a:ext uri="{28A0092B-C50C-407E-A947-70E740481C1C}">
                  <a14:useLocalDpi xmlns:a14="http://schemas.microsoft.com/office/drawing/2010/main" val="0"/>
                </a:ext>
              </a:extLst>
            </a:blip>
            <a:srcRect b="52040"/>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图片 15"/>
            <p:cNvPicPr>
              <a:picLocks noChangeAspect="1" noChangeArrowheads="1"/>
            </p:cNvPicPr>
            <p:nvPr/>
          </p:nvPicPr>
          <p:blipFill>
            <a:blip r:embed="rId4">
              <a:extLst>
                <a:ext uri="{28A0092B-C50C-407E-A947-70E740481C1C}">
                  <a14:useLocalDpi xmlns:a14="http://schemas.microsoft.com/office/drawing/2010/main" val="0"/>
                </a:ext>
              </a:extLst>
            </a:blip>
            <a:srcRect t="50633" r="2628"/>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5" name="矩形 16"/>
          <p:cNvSpPr>
            <a:spLocks noChangeArrowheads="1"/>
          </p:cNvSpPr>
          <p:nvPr/>
        </p:nvSpPr>
        <p:spPr bwMode="auto">
          <a:xfrm>
            <a:off x="2886075" y="5011738"/>
            <a:ext cx="49784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本小节</a:t>
            </a:r>
            <a:r>
              <a:rPr lang="zh-CN" altLang="en-US" sz="14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从实际项目出发，讲解一个机器学习的项目或比赛从前期的数据预处理到最终预测的基本流程</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1264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5719"/>
          </a:xfrm>
        </p:spPr>
        <p:txBody>
          <a:bodyPr>
            <a:normAutofit fontScale="90000"/>
          </a:bodyPr>
          <a:lstStyle/>
          <a:p>
            <a:endParaRPr lang="zh-CN" altLang="en-US" dirty="0"/>
          </a:p>
        </p:txBody>
      </p:sp>
      <p:sp>
        <p:nvSpPr>
          <p:cNvPr id="3" name="内容占位符 2"/>
          <p:cNvSpPr>
            <a:spLocks noGrp="1"/>
          </p:cNvSpPr>
          <p:nvPr>
            <p:ph idx="1"/>
          </p:nvPr>
        </p:nvSpPr>
        <p:spPr>
          <a:xfrm>
            <a:off x="838200" y="1158240"/>
            <a:ext cx="10515600" cy="5018723"/>
          </a:xfrm>
        </p:spPr>
        <p:txBody>
          <a:bodyPr/>
          <a:lstStyle/>
          <a:p>
            <a:pPr latinLnBrk="1"/>
            <a:r>
              <a:rPr lang="zh-CN" altLang="en-US" b="1" dirty="0"/>
              <a:t>机器学习的常见工作流程</a:t>
            </a:r>
            <a:r>
              <a:rPr lang="en-US" altLang="zh-CN" b="1" dirty="0"/>
              <a:t>:</a:t>
            </a:r>
            <a:r>
              <a:rPr lang="zh-CN" altLang="en-US" b="1" dirty="0"/>
              <a:t>：</a:t>
            </a:r>
            <a:endParaRPr lang="zh-CN" altLang="en-US" dirty="0"/>
          </a:p>
          <a:p>
            <a:pPr latinLnBrk="1"/>
            <a:r>
              <a:rPr lang="en-US" altLang="zh-CN" b="1" dirty="0"/>
              <a:t>1</a:t>
            </a:r>
            <a:r>
              <a:rPr lang="zh-CN" altLang="en-US" b="1" dirty="0" smtClean="0"/>
              <a:t>、数据预处理</a:t>
            </a:r>
            <a:endParaRPr lang="zh-CN" altLang="en-US" dirty="0"/>
          </a:p>
          <a:p>
            <a:pPr latinLnBrk="1"/>
            <a:r>
              <a:rPr lang="en-US" altLang="zh-CN" b="1" dirty="0"/>
              <a:t>2</a:t>
            </a:r>
            <a:r>
              <a:rPr lang="zh-CN" altLang="en-US" b="1" dirty="0"/>
              <a:t>、探索性数据分析</a:t>
            </a:r>
            <a:endParaRPr lang="zh-CN" altLang="en-US" dirty="0"/>
          </a:p>
          <a:p>
            <a:pPr latinLnBrk="1"/>
            <a:r>
              <a:rPr lang="en-US" altLang="zh-CN" b="1" dirty="0"/>
              <a:t>3</a:t>
            </a:r>
            <a:r>
              <a:rPr lang="zh-CN" altLang="en-US" b="1" dirty="0"/>
              <a:t>、特征工程和特征选择</a:t>
            </a:r>
            <a:endParaRPr lang="zh-CN" altLang="en-US" dirty="0"/>
          </a:p>
          <a:p>
            <a:pPr latinLnBrk="1"/>
            <a:r>
              <a:rPr lang="en-US" altLang="zh-CN" b="1" dirty="0"/>
              <a:t>4</a:t>
            </a:r>
            <a:r>
              <a:rPr lang="zh-CN" altLang="en-US" b="1" dirty="0" smtClean="0"/>
              <a:t>、模型选择</a:t>
            </a:r>
            <a:endParaRPr lang="en-US" altLang="zh-CN" b="1" dirty="0" smtClean="0"/>
          </a:p>
          <a:p>
            <a:pPr latinLnBrk="1"/>
            <a:r>
              <a:rPr lang="en-US" altLang="zh-CN" b="1" dirty="0" smtClean="0"/>
              <a:t>5</a:t>
            </a:r>
            <a:r>
              <a:rPr lang="zh-CN" altLang="en-US" b="1" dirty="0" smtClean="0"/>
              <a:t>、参数调优</a:t>
            </a:r>
            <a:endParaRPr lang="en-US" altLang="zh-CN" b="1" dirty="0" smtClean="0"/>
          </a:p>
          <a:p>
            <a:pPr latinLnBrk="1"/>
            <a:r>
              <a:rPr lang="en-US" altLang="zh-CN" b="1" dirty="0" smtClean="0"/>
              <a:t>6</a:t>
            </a:r>
            <a:r>
              <a:rPr lang="zh-CN" altLang="en-US" b="1" dirty="0"/>
              <a:t>、在测试集中评估最佳模型</a:t>
            </a:r>
            <a:endParaRPr lang="zh-CN" altLang="en-US" dirty="0"/>
          </a:p>
          <a:p>
            <a:endParaRPr lang="zh-CN" altLang="en-US" dirty="0"/>
          </a:p>
        </p:txBody>
      </p:sp>
    </p:spTree>
    <p:extLst>
      <p:ext uri="{BB962C8B-B14F-4D97-AF65-F5344CB8AC3E}">
        <p14:creationId xmlns:p14="http://schemas.microsoft.com/office/powerpoint/2010/main" val="3247883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项目实战</a:t>
            </a:r>
            <a:endParaRPr lang="zh-CN" altLang="en-US" dirty="0"/>
          </a:p>
        </p:txBody>
      </p:sp>
      <p:sp>
        <p:nvSpPr>
          <p:cNvPr id="5" name="内容占位符 4"/>
          <p:cNvSpPr>
            <a:spLocks noGrp="1"/>
          </p:cNvSpPr>
          <p:nvPr>
            <p:ph idx="1"/>
          </p:nvPr>
        </p:nvSpPr>
        <p:spPr/>
        <p:txBody>
          <a:bodyPr/>
          <a:lstStyle/>
          <a:p>
            <a:r>
              <a:rPr lang="zh-CN" altLang="en-US" dirty="0"/>
              <a:t>在这个项目中，我们将使用纽约市的公共可用建筑能源数据</a:t>
            </a:r>
            <a:r>
              <a:rPr lang="zh-CN" altLang="en-US" dirty="0" smtClean="0"/>
              <a:t>。</a:t>
            </a:r>
            <a:endParaRPr lang="en-US" altLang="zh-CN" dirty="0" smtClean="0"/>
          </a:p>
          <a:p>
            <a:r>
              <a:rPr lang="zh-CN" altLang="en-US" b="1" dirty="0"/>
              <a:t>目标：使用能源数据建立一个模型，可以预测建筑物的能源之星评分（</a:t>
            </a:r>
            <a:r>
              <a:rPr lang="en-US" altLang="zh-CN" b="1" dirty="0"/>
              <a:t>ENERGY STAR Score)</a:t>
            </a:r>
            <a:r>
              <a:rPr lang="zh-CN" altLang="en-US" b="1" dirty="0"/>
              <a:t>，并剖析结果以找出影响评分的因素。</a:t>
            </a:r>
            <a:endParaRPr lang="zh-CN" altLang="en-US" dirty="0"/>
          </a:p>
        </p:txBody>
      </p:sp>
      <p:pic>
        <p:nvPicPr>
          <p:cNvPr id="6" name="图片 5"/>
          <p:cNvPicPr>
            <a:picLocks noChangeAspect="1"/>
          </p:cNvPicPr>
          <p:nvPr/>
        </p:nvPicPr>
        <p:blipFill>
          <a:blip r:embed="rId2"/>
          <a:stretch>
            <a:fillRect/>
          </a:stretch>
        </p:blipFill>
        <p:spPr>
          <a:xfrm>
            <a:off x="0" y="3358398"/>
            <a:ext cx="12192000" cy="3014462"/>
          </a:xfrm>
          <a:prstGeom prst="rect">
            <a:avLst/>
          </a:prstGeom>
        </p:spPr>
      </p:pic>
    </p:spTree>
    <p:extLst>
      <p:ext uri="{BB962C8B-B14F-4D97-AF65-F5344CB8AC3E}">
        <p14:creationId xmlns:p14="http://schemas.microsoft.com/office/powerpoint/2010/main" val="181806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1392</Words>
  <Application>Microsoft Office PowerPoint</Application>
  <PresentationFormat>宽屏</PresentationFormat>
  <Paragraphs>113</Paragraphs>
  <Slides>38</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项目实战</vt:lpstr>
      <vt:lpstr>PowerPoint 演示文稿</vt:lpstr>
      <vt:lpstr>数据预处理</vt:lpstr>
      <vt:lpstr>数据转换</vt:lpstr>
      <vt:lpstr>缺失数据和异常值</vt:lpstr>
      <vt:lpstr>PowerPoint 演示文稿</vt:lpstr>
      <vt:lpstr>异常值处理</vt:lpstr>
      <vt:lpstr>异常值处理</vt:lpstr>
      <vt:lpstr>探索性数据分析</vt:lpstr>
      <vt:lpstr>PowerPoint 演示文稿</vt:lpstr>
      <vt:lpstr>PowerPoint 演示文稿</vt:lpstr>
      <vt:lpstr>PowerPoint 演示文稿</vt:lpstr>
      <vt:lpstr>PowerPoint 演示文稿</vt:lpstr>
      <vt:lpstr>PowerPoint 演示文稿</vt:lpstr>
      <vt:lpstr>特征工程</vt:lpstr>
      <vt:lpstr>PowerPoint 演示文稿</vt:lpstr>
      <vt:lpstr>特征选择</vt:lpstr>
      <vt:lpstr>PowerPoint 演示文稿</vt:lpstr>
      <vt:lpstr>切分数据集，定义评价指标</vt:lpstr>
      <vt:lpstr>模型训练前的必要处理</vt:lpstr>
      <vt:lpstr>PowerPoint 演示文稿</vt:lpstr>
      <vt:lpstr>选择模型训练</vt:lpstr>
      <vt:lpstr>PowerPoint 演示文稿</vt:lpstr>
      <vt:lpstr>PowerPoint 演示文稿</vt:lpstr>
      <vt:lpstr>调参</vt:lpstr>
      <vt:lpstr>PowerPoint 演示文稿</vt:lpstr>
      <vt:lpstr>PowerPoint 演示文稿</vt:lpstr>
      <vt:lpstr>PowerPoint 演示文稿</vt:lpstr>
      <vt:lpstr>PowerPoint 演示文稿</vt:lpstr>
      <vt:lpstr>最优参数模型和默认参数模型效果对比</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洪伟俊</dc:creator>
  <cp:lastModifiedBy>洪伟俊</cp:lastModifiedBy>
  <cp:revision>38</cp:revision>
  <dcterms:created xsi:type="dcterms:W3CDTF">2018-06-21T01:29:56Z</dcterms:created>
  <dcterms:modified xsi:type="dcterms:W3CDTF">2019-04-12T02:19:13Z</dcterms:modified>
</cp:coreProperties>
</file>