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66" r:id="rId13"/>
    <p:sldId id="267" r:id="rId14"/>
    <p:sldId id="275" r:id="rId15"/>
    <p:sldId id="268" r:id="rId16"/>
    <p:sldId id="269" r:id="rId17"/>
    <p:sldId id="270" r:id="rId18"/>
    <p:sldId id="271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CC7F-0ACB-4BC5-9824-7F899C05F04A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182D9-9A3B-43C9-A5F2-7EA2CFA7D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739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CC7F-0ACB-4BC5-9824-7F899C05F04A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182D9-9A3B-43C9-A5F2-7EA2CFA7D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577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CC7F-0ACB-4BC5-9824-7F899C05F04A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182D9-9A3B-43C9-A5F2-7EA2CFA7D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49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CC7F-0ACB-4BC5-9824-7F899C05F04A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182D9-9A3B-43C9-A5F2-7EA2CFA7D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987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CC7F-0ACB-4BC5-9824-7F899C05F04A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182D9-9A3B-43C9-A5F2-7EA2CFA7D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09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CC7F-0ACB-4BC5-9824-7F899C05F04A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182D9-9A3B-43C9-A5F2-7EA2CFA7D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250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CC7F-0ACB-4BC5-9824-7F899C05F04A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182D9-9A3B-43C9-A5F2-7EA2CFA7D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20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CC7F-0ACB-4BC5-9824-7F899C05F04A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182D9-9A3B-43C9-A5F2-7EA2CFA7D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19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CC7F-0ACB-4BC5-9824-7F899C05F04A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182D9-9A3B-43C9-A5F2-7EA2CFA7D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92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CC7F-0ACB-4BC5-9824-7F899C05F04A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182D9-9A3B-43C9-A5F2-7EA2CFA7D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983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CC7F-0ACB-4BC5-9824-7F899C05F04A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182D9-9A3B-43C9-A5F2-7EA2CFA7D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20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4CC7F-0ACB-4BC5-9824-7F899C05F04A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182D9-9A3B-43C9-A5F2-7EA2CFA7D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998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SVM</a:t>
            </a:r>
            <a:r>
              <a:rPr lang="zh-CN" altLang="en-US" dirty="0" smtClean="0"/>
              <a:t>算法原理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018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280" y="365125"/>
            <a:ext cx="8608114" cy="594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67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874" y="599796"/>
            <a:ext cx="8434663" cy="513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47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624" y="182245"/>
            <a:ext cx="8096016" cy="621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052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879" y="453802"/>
            <a:ext cx="8271429" cy="572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516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-209640"/>
            <a:ext cx="8706394" cy="735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290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405" y="1825625"/>
            <a:ext cx="7051544" cy="266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279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假设我们现在已经使用</a:t>
            </a:r>
            <a:r>
              <a:rPr lang="en-US" altLang="zh-CN" dirty="0"/>
              <a:t>SMO</a:t>
            </a:r>
            <a:r>
              <a:rPr lang="zh-CN" altLang="zh-CN" dirty="0"/>
              <a:t>算法得到了最优的α值，记为α</a:t>
            </a:r>
            <a:r>
              <a:rPr lang="en-US" altLang="zh-CN" dirty="0"/>
              <a:t>_ *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866" y="2446675"/>
            <a:ext cx="6165454" cy="386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720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线性可分支持向量机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 descr="https://images2015.cnblogs.com/blog/1042406/201611/1042406-20161125104106409-11778976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053" y="1764665"/>
            <a:ext cx="5147946" cy="4204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197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另外一种情况没有这么糟糕到不可分，但是会严重影响我们模型的泛化预测效果</a:t>
            </a:r>
          </a:p>
        </p:txBody>
      </p:sp>
      <p:pic>
        <p:nvPicPr>
          <p:cNvPr id="2050" name="Picture 2" descr="https://images2015.cnblogs.com/blog/1042406/201611/1042406-20161125104737206-36472007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741" y="1924594"/>
            <a:ext cx="4629248" cy="454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5677989" y="273220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SVM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的超平面应该是下图中的红色线所示，但是由于有一个蓝色的异常点，导致我们学习到的超平面是下图中的粗虚线所示，这样会严重影响我们的分类模型预测效果。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7171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02797"/>
            <a:ext cx="10081870" cy="544965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03" y="727304"/>
            <a:ext cx="10081870" cy="544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81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感知机模型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                                                                      </a:t>
            </a:r>
            <a:r>
              <a:rPr lang="zh-CN" altLang="en-US" dirty="0" smtClean="0"/>
              <a:t>目标函数：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3"/>
            <a:r>
              <a:rPr lang="en-US" altLang="zh-CN" dirty="0" smtClean="0"/>
              <a:t>                                                                                      </a:t>
            </a:r>
            <a:r>
              <a:rPr lang="zh-CN" altLang="zh-CN" dirty="0" smtClean="0"/>
              <a:t>希望</a:t>
            </a:r>
            <a:r>
              <a:rPr lang="zh-CN" altLang="zh-CN" dirty="0"/>
              <a:t>让所有误分类的点</a:t>
            </a:r>
            <a:r>
              <a:rPr lang="en-US" altLang="zh-CN" dirty="0"/>
              <a:t>(</a:t>
            </a:r>
            <a:r>
              <a:rPr lang="zh-CN" altLang="zh-CN" dirty="0"/>
              <a:t>定义为</a:t>
            </a:r>
            <a:r>
              <a:rPr lang="en-US" altLang="zh-CN" dirty="0"/>
              <a:t>M)</a:t>
            </a:r>
            <a:r>
              <a:rPr lang="zh-CN" altLang="zh-CN" dirty="0" smtClean="0"/>
              <a:t>到</a:t>
            </a:r>
            <a:endParaRPr lang="en-US" altLang="zh-CN" dirty="0" smtClean="0"/>
          </a:p>
          <a:p>
            <a:pPr lvl="3"/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                                           </a:t>
            </a:r>
            <a:r>
              <a:rPr lang="zh-CN" altLang="zh-CN" dirty="0" smtClean="0"/>
              <a:t>超平面</a:t>
            </a:r>
            <a:r>
              <a:rPr lang="zh-CN" altLang="zh-CN" dirty="0"/>
              <a:t>的距离和最小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924650" y="1912711"/>
            <a:ext cx="5902870" cy="3713026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7214552" y="2692762"/>
            <a:ext cx="3287985" cy="108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33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897" y="141784"/>
            <a:ext cx="8666126" cy="657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896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6095" y="1869384"/>
            <a:ext cx="9281125" cy="342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19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 descr="https://images2015.cnblogs.com/blog/1042406/201611/1042406-20161125133202346-30765761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256" y="606334"/>
            <a:ext cx="6872242" cy="472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394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合页损失函数</a:t>
            </a:r>
            <a:r>
              <a:rPr lang="en-US" altLang="zh-CN" dirty="0" smtClean="0"/>
              <a:t>(hinge loss)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线性支持向量机的另一种解释：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299" y="2502356"/>
            <a:ext cx="8561651" cy="260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544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692" y="2304597"/>
            <a:ext cx="6989452" cy="282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89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核函数的引入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如果我们定义一个低维特征空间到高维特征空间的映射</a:t>
            </a:r>
            <a:r>
              <a:rPr lang="en-US" altLang="zh-CN" dirty="0" smtClean="0"/>
              <a:t>ϕ</a:t>
            </a:r>
            <a:r>
              <a:rPr lang="zh-CN" altLang="en-US" dirty="0" smtClean="0"/>
              <a:t>，将所有特征映射到一个更高的维度，让数据线性可分，我们就可以继续按之前的方法来优化目标函数，求出分离超平面和分类决策函数了。也就是说现在的</a:t>
            </a:r>
            <a:r>
              <a:rPr lang="en-US" altLang="zh-CN" dirty="0" smtClean="0"/>
              <a:t>SVM</a:t>
            </a:r>
            <a:r>
              <a:rPr lang="zh-CN" altLang="en-US" dirty="0" smtClean="0"/>
              <a:t>的优化目标函数变成：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589" y="3641251"/>
            <a:ext cx="7085714" cy="1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5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00650" y="-705845"/>
            <a:ext cx="6425819" cy="8567760"/>
          </a:xfrm>
        </p:spPr>
      </p:pic>
    </p:spTree>
    <p:extLst>
      <p:ext uri="{BB962C8B-B14F-4D97-AF65-F5344CB8AC3E}">
        <p14:creationId xmlns:p14="http://schemas.microsoft.com/office/powerpoint/2010/main" val="2307869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363" y="0"/>
            <a:ext cx="89353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110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当</a:t>
            </a:r>
            <a:r>
              <a:rPr lang="en-US" altLang="zh-CN" dirty="0"/>
              <a:t>w</a:t>
            </a:r>
            <a:r>
              <a:rPr lang="zh-CN" altLang="zh-CN" dirty="0"/>
              <a:t>和</a:t>
            </a:r>
            <a:r>
              <a:rPr lang="en-US" altLang="zh-CN" dirty="0"/>
              <a:t>b</a:t>
            </a:r>
            <a:r>
              <a:rPr lang="zh-CN" altLang="zh-CN" dirty="0"/>
              <a:t>成比例增加了之后，比如都扩大</a:t>
            </a:r>
            <a:r>
              <a:rPr lang="en-US" altLang="zh-CN" dirty="0"/>
              <a:t>N</a:t>
            </a:r>
            <a:r>
              <a:rPr lang="zh-CN" altLang="zh-CN" dirty="0"/>
              <a:t>倍，会发现，分子和分母都会同时扩大</a:t>
            </a:r>
            <a:r>
              <a:rPr lang="en-US" altLang="zh-CN" dirty="0"/>
              <a:t>N</a:t>
            </a:r>
            <a:r>
              <a:rPr lang="zh-CN" altLang="zh-CN" dirty="0"/>
              <a:t>倍，这对目标函数并不影响。因此，当我们将</a:t>
            </a:r>
            <a:r>
              <a:rPr lang="en-US" altLang="zh-CN" dirty="0"/>
              <a:t>W</a:t>
            </a:r>
            <a:r>
              <a:rPr lang="zh-CN" altLang="zh-CN" dirty="0"/>
              <a:t>扩大或缩小一定倍数使得，</a:t>
            </a:r>
            <a:r>
              <a:rPr lang="en-US" altLang="zh-CN" dirty="0"/>
              <a:t>||w||=1</a:t>
            </a:r>
            <a:r>
              <a:rPr lang="zh-CN" altLang="zh-CN" dirty="0"/>
              <a:t>，分子也会相应的扩大或缩小，这样，目标函数就能简化成以下形式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pPr lvl="1"/>
            <a:endParaRPr lang="en-US" altLang="zh-CN" dirty="0" smtClean="0"/>
          </a:p>
          <a:p>
            <a:endParaRPr lang="zh-CN" altLang="zh-CN" dirty="0"/>
          </a:p>
          <a:p>
            <a:endParaRPr lang="zh-CN" altLang="en-US" dirty="0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3066823" y="3982447"/>
            <a:ext cx="5223738" cy="113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710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线性支持向量机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8277" y="1690688"/>
            <a:ext cx="6773837" cy="395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64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给定的训练样本，找到一个超平面去尽可能的分隔更多正反例。不同的是其选择最优的超平面是基于正反例离这个超平面尽可能远。</a:t>
            </a:r>
          </a:p>
          <a:p>
            <a:endParaRPr lang="en-US" altLang="zh-CN" dirty="0" smtClean="0"/>
          </a:p>
          <a:p>
            <a:r>
              <a:rPr lang="zh-CN" altLang="zh-CN" dirty="0" smtClean="0"/>
              <a:t>其实</a:t>
            </a:r>
            <a:r>
              <a:rPr lang="zh-CN" altLang="zh-CN" dirty="0"/>
              <a:t>只要我们能保证距离超平面最近的那些点离超平面尽可能远，就能保证所有的正反例离这个超平面尽可能的远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b="1" dirty="0"/>
              <a:t>我们定义这些距离超平面最近的点为支持向量（如上图中虚线所穿过的点）。并且定义正负支持向量的距离为</a:t>
            </a:r>
            <a:r>
              <a:rPr lang="en-US" altLang="zh-CN" b="1" dirty="0"/>
              <a:t>Margin</a:t>
            </a:r>
            <a:r>
              <a:rPr lang="zh-CN" altLang="zh-CN" b="1" dirty="0"/>
              <a:t>。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9121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函数间隔和几何间隔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函数间隔：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几何间隔：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293" y="2606615"/>
            <a:ext cx="3890992" cy="81585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293" y="4542948"/>
            <a:ext cx="3424603" cy="107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273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SVM</a:t>
            </a:r>
            <a:r>
              <a:rPr lang="zh-CN" altLang="zh-CN" dirty="0"/>
              <a:t>目标函数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最大化</a:t>
            </a:r>
            <a:r>
              <a:rPr lang="zh-CN" altLang="zh-CN" dirty="0"/>
              <a:t>支持向量到超平面的几何间隔，所以目标函数可以表示为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646" y="2878318"/>
            <a:ext cx="6671114" cy="175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83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转化目标函数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在感知机模型最后，我们知道当同时扩大</a:t>
            </a:r>
            <a:r>
              <a:rPr lang="en-US" altLang="zh-CN" dirty="0"/>
              <a:t>w</a:t>
            </a:r>
            <a:r>
              <a:rPr lang="zh-CN" altLang="zh-CN" dirty="0"/>
              <a:t>和</a:t>
            </a:r>
            <a:r>
              <a:rPr lang="en-US" altLang="zh-CN" dirty="0"/>
              <a:t>b</a:t>
            </a:r>
            <a:r>
              <a:rPr lang="zh-CN" altLang="zh-CN" dirty="0"/>
              <a:t>，分子分母都会同样扩大，对目标函数不影响，所以在这里我们将分子</a:t>
            </a:r>
            <a:r>
              <a:rPr lang="en-US" altLang="zh-CN" dirty="0"/>
              <a:t>(</a:t>
            </a:r>
            <a:r>
              <a:rPr lang="zh-CN" altLang="zh-CN" dirty="0"/>
              <a:t>支持向量到超平面的函数间隔</a:t>
            </a:r>
            <a:r>
              <a:rPr lang="en-US" altLang="zh-CN" dirty="0"/>
              <a:t>)</a:t>
            </a:r>
            <a:r>
              <a:rPr lang="zh-CN" altLang="zh-CN" dirty="0"/>
              <a:t>扩大或压缩等于</a:t>
            </a:r>
            <a:r>
              <a:rPr lang="en-US" altLang="zh-CN" dirty="0"/>
              <a:t>1</a:t>
            </a:r>
            <a:r>
              <a:rPr lang="zh-CN" altLang="zh-CN" dirty="0"/>
              <a:t>，则目标函数可以转化为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将（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）变成凸函数：</a:t>
            </a:r>
            <a:endParaRPr lang="en-US" altLang="zh-CN" dirty="0" smtClean="0"/>
          </a:p>
          <a:p>
            <a:endParaRPr lang="zh-CN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174" y="3368585"/>
            <a:ext cx="4699678" cy="106407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746" y="5191669"/>
            <a:ext cx="4905298" cy="118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605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291" y="147409"/>
            <a:ext cx="8993777" cy="655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184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476</Words>
  <Application>Microsoft Office PowerPoint</Application>
  <PresentationFormat>宽屏</PresentationFormat>
  <Paragraphs>39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宋体</vt:lpstr>
      <vt:lpstr>Arial</vt:lpstr>
      <vt:lpstr>Calibri</vt:lpstr>
      <vt:lpstr>Calibri Light</vt:lpstr>
      <vt:lpstr>Verdana</vt:lpstr>
      <vt:lpstr>Office 主题</vt:lpstr>
      <vt:lpstr>SVM算法原理</vt:lpstr>
      <vt:lpstr>感知机模型</vt:lpstr>
      <vt:lpstr>PowerPoint 演示文稿</vt:lpstr>
      <vt:lpstr>线性支持向量机</vt:lpstr>
      <vt:lpstr>PowerPoint 演示文稿</vt:lpstr>
      <vt:lpstr>函数间隔和几何间隔</vt:lpstr>
      <vt:lpstr>SVM目标函数</vt:lpstr>
      <vt:lpstr>转化目标函数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线性可分支持向量机</vt:lpstr>
      <vt:lpstr>另外一种情况没有这么糟糕到不可分，但是会严重影响我们模型的泛化预测效果</vt:lpstr>
      <vt:lpstr>PowerPoint 演示文稿</vt:lpstr>
      <vt:lpstr>PowerPoint 演示文稿</vt:lpstr>
      <vt:lpstr>PowerPoint 演示文稿</vt:lpstr>
      <vt:lpstr>PowerPoint 演示文稿</vt:lpstr>
      <vt:lpstr>合页损失函数(hinge loss)</vt:lpstr>
      <vt:lpstr>PowerPoint 演示文稿</vt:lpstr>
      <vt:lpstr>核函数的引入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SVM算法原理</dc:title>
  <dc:creator>洪伟俊</dc:creator>
  <cp:lastModifiedBy>洪伟俊</cp:lastModifiedBy>
  <cp:revision>31</cp:revision>
  <dcterms:created xsi:type="dcterms:W3CDTF">2018-06-23T05:21:40Z</dcterms:created>
  <dcterms:modified xsi:type="dcterms:W3CDTF">2018-07-01T02:55:42Z</dcterms:modified>
</cp:coreProperties>
</file>