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417" r:id="rId2"/>
    <p:sldId id="378" r:id="rId3"/>
    <p:sldId id="393" r:id="rId4"/>
    <p:sldId id="494" r:id="rId5"/>
    <p:sldId id="492" r:id="rId6"/>
    <p:sldId id="489" r:id="rId7"/>
    <p:sldId id="490" r:id="rId8"/>
    <p:sldId id="493" r:id="rId9"/>
    <p:sldId id="400" r:id="rId10"/>
    <p:sldId id="476" r:id="rId11"/>
    <p:sldId id="483" r:id="rId12"/>
    <p:sldId id="484" r:id="rId13"/>
    <p:sldId id="485" r:id="rId14"/>
    <p:sldId id="486" r:id="rId15"/>
    <p:sldId id="487" r:id="rId16"/>
    <p:sldId id="488" r:id="rId17"/>
    <p:sldId id="491" r:id="rId18"/>
    <p:sldId id="455" r:id="rId19"/>
    <p:sldId id="480" r:id="rId20"/>
    <p:sldId id="453" r:id="rId21"/>
    <p:sldId id="477" r:id="rId22"/>
    <p:sldId id="478" r:id="rId23"/>
    <p:sldId id="479" r:id="rId24"/>
    <p:sldId id="481" r:id="rId25"/>
    <p:sldId id="482" r:id="rId26"/>
    <p:sldId id="415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4" pos="3817" userDrawn="1">
          <p15:clr>
            <a:srgbClr val="A4A3A4"/>
          </p15:clr>
        </p15:guide>
        <p15:guide id="5" orient="horz" pos="2124" userDrawn="1">
          <p15:clr>
            <a:srgbClr val="A4A3A4"/>
          </p15:clr>
        </p15:guide>
        <p15:guide id="6" orient="horz" pos="3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C0C0C0"/>
    <a:srgbClr val="212121"/>
    <a:srgbClr val="283339"/>
    <a:srgbClr val="FFFFFF"/>
    <a:srgbClr val="264457"/>
    <a:srgbClr val="EFEFEF"/>
    <a:srgbClr val="5C5C5C"/>
    <a:srgbClr val="05ABDF"/>
    <a:srgbClr val="08A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0" autoAdjust="0"/>
    <p:restoredTop sz="91150" autoAdjust="0"/>
  </p:normalViewPr>
  <p:slideViewPr>
    <p:cSldViewPr snapToGrid="0" showGuides="1">
      <p:cViewPr varScale="1">
        <p:scale>
          <a:sx n="99" d="100"/>
          <a:sy n="99" d="100"/>
        </p:scale>
        <p:origin x="284" y="68"/>
      </p:cViewPr>
      <p:guideLst>
        <p:guide orient="horz" pos="391"/>
        <p:guide pos="3817"/>
        <p:guide orient="horz" pos="2124"/>
        <p:guide orient="horz" pos="340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8F48-F448-498C-BC5E-BE0E68EB1BB6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0441E-D7CC-4F7E-8F33-8F60A988A4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096000" y="0"/>
            <a:ext cx="0" cy="4165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6096000" y="6441440"/>
            <a:ext cx="0" cy="4165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567881" y="0"/>
            <a:ext cx="5251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65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8F1-D5C3-4CDE-9323-4FFA7423F81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2.emf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>
            <a:fillRect/>
          </a:stretch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02" y="544297"/>
            <a:ext cx="5402077" cy="5407025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screen"/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128" name="任意多边形 127"/>
          <p:cNvSpPr/>
          <p:nvPr/>
        </p:nvSpPr>
        <p:spPr>
          <a:xfrm>
            <a:off x="3317562" y="486457"/>
            <a:ext cx="5730185" cy="5407025"/>
          </a:xfrm>
          <a:custGeom>
            <a:avLst/>
            <a:gdLst>
              <a:gd name="connsiteX0" fmla="*/ 2296648 w 4593296"/>
              <a:gd name="connsiteY0" fmla="*/ 308397 h 4593296"/>
              <a:gd name="connsiteX1" fmla="*/ 308397 w 4593296"/>
              <a:gd name="connsiteY1" fmla="*/ 2296648 h 4593296"/>
              <a:gd name="connsiteX2" fmla="*/ 2296648 w 4593296"/>
              <a:gd name="connsiteY2" fmla="*/ 4284899 h 4593296"/>
              <a:gd name="connsiteX3" fmla="*/ 4284899 w 4593296"/>
              <a:gd name="connsiteY3" fmla="*/ 2296648 h 4593296"/>
              <a:gd name="connsiteX4" fmla="*/ 2296648 w 4593296"/>
              <a:gd name="connsiteY4" fmla="*/ 308397 h 4593296"/>
              <a:gd name="connsiteX5" fmla="*/ 2296648 w 4593296"/>
              <a:gd name="connsiteY5" fmla="*/ 0 h 4593296"/>
              <a:gd name="connsiteX6" fmla="*/ 4593296 w 4593296"/>
              <a:gd name="connsiteY6" fmla="*/ 2296648 h 4593296"/>
              <a:gd name="connsiteX7" fmla="*/ 2296648 w 4593296"/>
              <a:gd name="connsiteY7" fmla="*/ 4593296 h 4593296"/>
              <a:gd name="connsiteX8" fmla="*/ 0 w 4593296"/>
              <a:gd name="connsiteY8" fmla="*/ 2296648 h 4593296"/>
              <a:gd name="connsiteX9" fmla="*/ 2296648 w 4593296"/>
              <a:gd name="connsiteY9" fmla="*/ 0 h 459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3296" h="4593296">
                <a:moveTo>
                  <a:pt x="2296648" y="308397"/>
                </a:moveTo>
                <a:cubicBezTo>
                  <a:pt x="1198567" y="308397"/>
                  <a:pt x="308397" y="1198567"/>
                  <a:pt x="308397" y="2296648"/>
                </a:cubicBezTo>
                <a:cubicBezTo>
                  <a:pt x="308397" y="3394729"/>
                  <a:pt x="1198567" y="4284899"/>
                  <a:pt x="2296648" y="4284899"/>
                </a:cubicBezTo>
                <a:cubicBezTo>
                  <a:pt x="3394729" y="4284899"/>
                  <a:pt x="4284899" y="3394729"/>
                  <a:pt x="4284899" y="2296648"/>
                </a:cubicBezTo>
                <a:cubicBezTo>
                  <a:pt x="4284899" y="1198567"/>
                  <a:pt x="3394729" y="308397"/>
                  <a:pt x="2296648" y="308397"/>
                </a:cubicBezTo>
                <a:close/>
                <a:moveTo>
                  <a:pt x="2296648" y="0"/>
                </a:moveTo>
                <a:cubicBezTo>
                  <a:pt x="3565052" y="0"/>
                  <a:pt x="4593296" y="1028244"/>
                  <a:pt x="4593296" y="2296648"/>
                </a:cubicBezTo>
                <a:cubicBezTo>
                  <a:pt x="4593296" y="3565052"/>
                  <a:pt x="3565052" y="4593296"/>
                  <a:pt x="2296648" y="4593296"/>
                </a:cubicBezTo>
                <a:cubicBezTo>
                  <a:pt x="1028244" y="4593296"/>
                  <a:pt x="0" y="3565052"/>
                  <a:pt x="0" y="2296648"/>
                </a:cubicBezTo>
                <a:cubicBezTo>
                  <a:pt x="0" y="1028244"/>
                  <a:pt x="1028244" y="0"/>
                  <a:pt x="2296648" y="0"/>
                </a:cubicBezTo>
                <a:close/>
              </a:path>
            </a:pathLst>
          </a:custGeom>
          <a:blipFill dpi="0"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618" r="-16618"/>
            </a:stretch>
          </a:blip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3812063" y="2712915"/>
            <a:ext cx="495519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/>
              <a:t>Galaxy Engine</a:t>
            </a:r>
            <a:endParaRPr lang="en-US" altLang="zh-CN" sz="5600" b="1" spc="-3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A5424E-9A17-49A2-BA6D-6C8DB8D704C4}"/>
              </a:ext>
            </a:extLst>
          </p:cNvPr>
          <p:cNvSpPr txBox="1"/>
          <p:nvPr/>
        </p:nvSpPr>
        <p:spPr>
          <a:xfrm>
            <a:off x="230245" y="623429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小组成员：刘淦，丁昊天，朱育辰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5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5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2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A6DA-2F88-4214-AE59-7FBD97456D84}"/>
              </a:ext>
            </a:extLst>
          </p:cNvPr>
          <p:cNvSpPr txBox="1"/>
          <p:nvPr/>
        </p:nvSpPr>
        <p:spPr>
          <a:xfrm>
            <a:off x="1345273" y="500388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从 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文件输入天体数据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C8399D-32CD-4644-B343-066F82F582C4}"/>
              </a:ext>
            </a:extLst>
          </p:cNvPr>
          <p:cNvSpPr txBox="1"/>
          <p:nvPr/>
        </p:nvSpPr>
        <p:spPr>
          <a:xfrm>
            <a:off x="1345273" y="1191022"/>
            <a:ext cx="729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输出撞击、日食等可自定义的天体事件输出到日志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AEED11-4290-40A6-8592-52D7E5D46B68}"/>
              </a:ext>
            </a:extLst>
          </p:cNvPr>
          <p:cNvSpPr txBox="1"/>
          <p:nvPr/>
        </p:nvSpPr>
        <p:spPr>
          <a:xfrm>
            <a:off x="1345273" y="1884099"/>
            <a:ext cx="471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导出天体系统数据到 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CDC0BE-3974-4982-9BE0-C2ED8162F122}"/>
              </a:ext>
            </a:extLst>
          </p:cNvPr>
          <p:cNvSpPr txBox="1"/>
          <p:nvPr/>
        </p:nvSpPr>
        <p:spPr>
          <a:xfrm>
            <a:off x="1345273" y="2572931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4. </a:t>
            </a:r>
            <a:r>
              <a:rPr lang="zh-CN" altLang="en-US" sz="2400" b="1" dirty="0"/>
              <a:t>要求数据的输入输出对接计算库接口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BCC940-BADD-4DF9-AE12-06B331F183E1}"/>
              </a:ext>
            </a:extLst>
          </p:cNvPr>
          <p:cNvSpPr txBox="1"/>
          <p:nvPr/>
        </p:nvSpPr>
        <p:spPr>
          <a:xfrm>
            <a:off x="1345273" y="3270896"/>
            <a:ext cx="421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5. </a:t>
            </a:r>
            <a:r>
              <a:rPr lang="zh-CN" altLang="en-US" sz="2400" b="1" dirty="0"/>
              <a:t>可以移动的摄像头观测位置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5C8EDF-ED39-4E94-A129-D23C35418A68}"/>
              </a:ext>
            </a:extLst>
          </p:cNvPr>
          <p:cNvSpPr txBox="1"/>
          <p:nvPr/>
        </p:nvSpPr>
        <p:spPr>
          <a:xfrm flipH="1">
            <a:off x="1345273" y="3903997"/>
            <a:ext cx="283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6. </a:t>
            </a:r>
            <a:r>
              <a:rPr lang="zh-CN" altLang="en-US" sz="2400" b="1" dirty="0"/>
              <a:t>天体和轨迹数据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2A2614-3A81-4A57-8826-2BBE0F838DB7}"/>
              </a:ext>
            </a:extLst>
          </p:cNvPr>
          <p:cNvSpPr txBox="1"/>
          <p:nvPr/>
        </p:nvSpPr>
        <p:spPr>
          <a:xfrm>
            <a:off x="1345273" y="4610715"/>
            <a:ext cx="768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7. </a:t>
            </a:r>
            <a:r>
              <a:rPr lang="zh-CN" altLang="en-US" sz="2400" b="1" dirty="0"/>
              <a:t>时间调控：正向推进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逆向反演、时间步长调整、跳转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F43A81-0529-438B-9827-A1E6B408FB28}"/>
              </a:ext>
            </a:extLst>
          </p:cNvPr>
          <p:cNvSpPr txBox="1"/>
          <p:nvPr/>
        </p:nvSpPr>
        <p:spPr>
          <a:xfrm>
            <a:off x="1345273" y="5205313"/>
            <a:ext cx="253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8. GUI</a:t>
            </a:r>
            <a:r>
              <a:rPr lang="zh-CN" altLang="en-US" sz="2400" b="1" dirty="0"/>
              <a:t>形式：</a:t>
            </a:r>
            <a:r>
              <a:rPr lang="en-US" altLang="zh-CN" sz="2400" b="1" dirty="0"/>
              <a:t>Vue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7ADF1E-8566-4456-96F3-56990AC39421}"/>
              </a:ext>
            </a:extLst>
          </p:cNvPr>
          <p:cNvSpPr txBox="1"/>
          <p:nvPr/>
        </p:nvSpPr>
        <p:spPr>
          <a:xfrm>
            <a:off x="1345273" y="5799911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9. </a:t>
            </a:r>
            <a:r>
              <a:rPr lang="zh-CN" altLang="en-US" sz="2400" b="1" dirty="0"/>
              <a:t>大规模模拟展示</a:t>
            </a:r>
          </a:p>
        </p:txBody>
      </p:sp>
    </p:spTree>
    <p:extLst>
      <p:ext uri="{BB962C8B-B14F-4D97-AF65-F5344CB8AC3E}">
        <p14:creationId xmlns:p14="http://schemas.microsoft.com/office/powerpoint/2010/main" val="185801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A6DA-2F88-4214-AE59-7FBD97456D84}"/>
              </a:ext>
            </a:extLst>
          </p:cNvPr>
          <p:cNvSpPr txBox="1"/>
          <p:nvPr/>
        </p:nvSpPr>
        <p:spPr>
          <a:xfrm>
            <a:off x="791481" y="661374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从 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文件输入天体数据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BE8A7A-4FFB-4EB9-B3E3-1E4B29C1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1587388"/>
            <a:ext cx="3571875" cy="695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6FADD7-107B-47C2-A84E-612385554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286" y="3176621"/>
            <a:ext cx="4709106" cy="1396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9ED025-AD1F-4D80-8755-8AE823A3C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08" y="2887424"/>
            <a:ext cx="6394362" cy="33092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54AC25-D8F6-419F-BE20-8334A97F3776}"/>
              </a:ext>
            </a:extLst>
          </p:cNvPr>
          <p:cNvSpPr txBox="1"/>
          <p:nvPr/>
        </p:nvSpPr>
        <p:spPr>
          <a:xfrm>
            <a:off x="7053599" y="642055"/>
            <a:ext cx="4777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导出天体系统数据到 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16260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A6DA-2F88-4214-AE59-7FBD97456D84}"/>
              </a:ext>
            </a:extLst>
          </p:cNvPr>
          <p:cNvSpPr txBox="1"/>
          <p:nvPr/>
        </p:nvSpPr>
        <p:spPr>
          <a:xfrm>
            <a:off x="791481" y="661374"/>
            <a:ext cx="729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输出撞击、日食等可自定义的天体事件输出到日志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8D15FD-5CF9-4B8C-BF28-15CA3F7B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61" y="2479184"/>
            <a:ext cx="6378975" cy="21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9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A6DA-2F88-4214-AE59-7FBD97456D84}"/>
              </a:ext>
            </a:extLst>
          </p:cNvPr>
          <p:cNvSpPr txBox="1"/>
          <p:nvPr/>
        </p:nvSpPr>
        <p:spPr>
          <a:xfrm>
            <a:off x="791481" y="661374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4. </a:t>
            </a:r>
            <a:r>
              <a:rPr lang="zh-CN" altLang="en-US" sz="2400" b="1" dirty="0"/>
              <a:t>要求数据的输入输出对接计算库接口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B1F398-7380-4762-A0F3-DF36E3F5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45" y="3359946"/>
            <a:ext cx="5476748" cy="695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C9231D-6A1B-4148-823D-C0A3056F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45" y="2300018"/>
            <a:ext cx="5262111" cy="5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A6DA-2F88-4214-AE59-7FBD97456D84}"/>
              </a:ext>
            </a:extLst>
          </p:cNvPr>
          <p:cNvSpPr txBox="1"/>
          <p:nvPr/>
        </p:nvSpPr>
        <p:spPr>
          <a:xfrm>
            <a:off x="791481" y="661374"/>
            <a:ext cx="421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5. </a:t>
            </a:r>
            <a:r>
              <a:rPr lang="zh-CN" altLang="en-US" sz="2400" b="1" dirty="0"/>
              <a:t>可以移动的摄像头观测位置</a:t>
            </a:r>
          </a:p>
        </p:txBody>
      </p:sp>
    </p:spTree>
    <p:extLst>
      <p:ext uri="{BB962C8B-B14F-4D97-AF65-F5344CB8AC3E}">
        <p14:creationId xmlns:p14="http://schemas.microsoft.com/office/powerpoint/2010/main" val="104075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A6DA-2F88-4214-AE59-7FBD97456D84}"/>
              </a:ext>
            </a:extLst>
          </p:cNvPr>
          <p:cNvSpPr txBox="1"/>
          <p:nvPr/>
        </p:nvSpPr>
        <p:spPr>
          <a:xfrm>
            <a:off x="791481" y="66137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6. </a:t>
            </a:r>
            <a:r>
              <a:rPr lang="zh-CN" altLang="en-US" sz="2400" b="1" dirty="0"/>
              <a:t>天体和轨迹数据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CB0ED-896C-4B90-A245-EAFB0BD9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5" y="1548362"/>
            <a:ext cx="7471064" cy="50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4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A6DA-2F88-4214-AE59-7FBD97456D84}"/>
              </a:ext>
            </a:extLst>
          </p:cNvPr>
          <p:cNvSpPr txBox="1"/>
          <p:nvPr/>
        </p:nvSpPr>
        <p:spPr>
          <a:xfrm>
            <a:off x="791481" y="66137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6. </a:t>
            </a:r>
            <a:r>
              <a:rPr lang="zh-CN" altLang="en-US" sz="2400" b="1" dirty="0"/>
              <a:t>天体和轨迹数据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59AABF-65A5-4FCB-A175-005370158608}"/>
              </a:ext>
            </a:extLst>
          </p:cNvPr>
          <p:cNvSpPr/>
          <p:nvPr/>
        </p:nvSpPr>
        <p:spPr>
          <a:xfrm>
            <a:off x="791481" y="1357579"/>
            <a:ext cx="768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7. </a:t>
            </a:r>
            <a:r>
              <a:rPr lang="zh-CN" altLang="en-US" sz="2400" b="1" dirty="0"/>
              <a:t>时间调控：正向推进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逆向反演、时间步长调整、跳转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48FF21-6EA2-412E-869D-04424D073CB4}"/>
              </a:ext>
            </a:extLst>
          </p:cNvPr>
          <p:cNvSpPr/>
          <p:nvPr/>
        </p:nvSpPr>
        <p:spPr>
          <a:xfrm>
            <a:off x="791481" y="2053784"/>
            <a:ext cx="2548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8. GUI</a:t>
            </a:r>
            <a:r>
              <a:rPr lang="zh-CN" altLang="en-US" sz="2400" b="1" dirty="0"/>
              <a:t>形式：</a:t>
            </a:r>
            <a:r>
              <a:rPr lang="en-US" altLang="zh-CN" sz="2400" b="1" dirty="0"/>
              <a:t>Vue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44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A6DA-2F88-4214-AE59-7FBD97456D84}"/>
              </a:ext>
            </a:extLst>
          </p:cNvPr>
          <p:cNvSpPr txBox="1"/>
          <p:nvPr/>
        </p:nvSpPr>
        <p:spPr>
          <a:xfrm>
            <a:off x="791481" y="661374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9. </a:t>
            </a:r>
            <a:r>
              <a:rPr lang="zh-CN" altLang="en-US" sz="2400" b="1" dirty="0"/>
              <a:t>大规模模拟展示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E4D96A-E3E8-478C-9DE6-3A5A6228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58" y="1384298"/>
            <a:ext cx="7579219" cy="51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>
            <a:fillRect/>
          </a:stretch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02" y="544297"/>
            <a:ext cx="5402077" cy="5407025"/>
          </a:xfrm>
          <a:prstGeom prst="rect">
            <a:avLst/>
          </a:prstGeom>
          <a:noFill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/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11" name="文本框 10"/>
          <p:cNvSpPr txBox="1"/>
          <p:nvPr/>
        </p:nvSpPr>
        <p:spPr>
          <a:xfrm>
            <a:off x="4158343" y="1167100"/>
            <a:ext cx="357051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华康俪金黑W8(P)" panose="020B0800000000000000" pitchFamily="34" charset="-122"/>
                <a:cs typeface="+mn-ea"/>
                <a:sym typeface="+mn-lt"/>
              </a:rPr>
              <a:t>3</a:t>
            </a:r>
            <a:endParaRPr lang="zh-CN" altLang="en-US" sz="199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华康俪金黑W8(P)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2453" y="2572687"/>
            <a:ext cx="3917942" cy="646331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</a:rPr>
              <a:t>额外部分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585695" y="774016"/>
            <a:ext cx="4947586" cy="4947586"/>
          </a:xfrm>
          <a:custGeom>
            <a:avLst/>
            <a:gdLst>
              <a:gd name="connsiteX0" fmla="*/ 2296648 w 4593296"/>
              <a:gd name="connsiteY0" fmla="*/ 308397 h 4593296"/>
              <a:gd name="connsiteX1" fmla="*/ 308397 w 4593296"/>
              <a:gd name="connsiteY1" fmla="*/ 2296648 h 4593296"/>
              <a:gd name="connsiteX2" fmla="*/ 2296648 w 4593296"/>
              <a:gd name="connsiteY2" fmla="*/ 4284899 h 4593296"/>
              <a:gd name="connsiteX3" fmla="*/ 4284899 w 4593296"/>
              <a:gd name="connsiteY3" fmla="*/ 2296648 h 4593296"/>
              <a:gd name="connsiteX4" fmla="*/ 2296648 w 4593296"/>
              <a:gd name="connsiteY4" fmla="*/ 308397 h 4593296"/>
              <a:gd name="connsiteX5" fmla="*/ 2296648 w 4593296"/>
              <a:gd name="connsiteY5" fmla="*/ 0 h 4593296"/>
              <a:gd name="connsiteX6" fmla="*/ 4593296 w 4593296"/>
              <a:gd name="connsiteY6" fmla="*/ 2296648 h 4593296"/>
              <a:gd name="connsiteX7" fmla="*/ 2296648 w 4593296"/>
              <a:gd name="connsiteY7" fmla="*/ 4593296 h 4593296"/>
              <a:gd name="connsiteX8" fmla="*/ 0 w 4593296"/>
              <a:gd name="connsiteY8" fmla="*/ 2296648 h 4593296"/>
              <a:gd name="connsiteX9" fmla="*/ 2296648 w 4593296"/>
              <a:gd name="connsiteY9" fmla="*/ 0 h 459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3296" h="4593296">
                <a:moveTo>
                  <a:pt x="2296648" y="308397"/>
                </a:moveTo>
                <a:cubicBezTo>
                  <a:pt x="1198567" y="308397"/>
                  <a:pt x="308397" y="1198567"/>
                  <a:pt x="308397" y="2296648"/>
                </a:cubicBezTo>
                <a:cubicBezTo>
                  <a:pt x="308397" y="3394729"/>
                  <a:pt x="1198567" y="4284899"/>
                  <a:pt x="2296648" y="4284899"/>
                </a:cubicBezTo>
                <a:cubicBezTo>
                  <a:pt x="3394729" y="4284899"/>
                  <a:pt x="4284899" y="3394729"/>
                  <a:pt x="4284899" y="2296648"/>
                </a:cubicBezTo>
                <a:cubicBezTo>
                  <a:pt x="4284899" y="1198567"/>
                  <a:pt x="3394729" y="308397"/>
                  <a:pt x="2296648" y="308397"/>
                </a:cubicBezTo>
                <a:close/>
                <a:moveTo>
                  <a:pt x="2296648" y="0"/>
                </a:moveTo>
                <a:cubicBezTo>
                  <a:pt x="3565052" y="0"/>
                  <a:pt x="4593296" y="1028244"/>
                  <a:pt x="4593296" y="2296648"/>
                </a:cubicBezTo>
                <a:cubicBezTo>
                  <a:pt x="4593296" y="3565052"/>
                  <a:pt x="3565052" y="4593296"/>
                  <a:pt x="2296648" y="4593296"/>
                </a:cubicBezTo>
                <a:cubicBezTo>
                  <a:pt x="1028244" y="4593296"/>
                  <a:pt x="0" y="3565052"/>
                  <a:pt x="0" y="2296648"/>
                </a:cubicBezTo>
                <a:cubicBezTo>
                  <a:pt x="0" y="1028244"/>
                  <a:pt x="1028244" y="0"/>
                  <a:pt x="2296648" y="0"/>
                </a:cubicBezTo>
                <a:close/>
              </a:path>
            </a:pathLst>
          </a:custGeom>
          <a:blipFill dpi="0"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618" r="-16618"/>
            </a:stretch>
          </a:blip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2" accel="60000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 bldLvl="0" animBg="1"/>
          <p:bldP spid="20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2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 bldLvl="0" animBg="1"/>
          <p:bldP spid="20" grpId="0" bldLvl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4226" y="907540"/>
            <a:ext cx="544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支持天体的碰撞合并</a:t>
            </a:r>
            <a:endParaRPr lang="en-US" altLang="zh-CN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9BC06B-EB28-4BD2-8D6A-02038C8FB8FB}"/>
              </a:ext>
            </a:extLst>
          </p:cNvPr>
          <p:cNvSpPr/>
          <p:nvPr/>
        </p:nvSpPr>
        <p:spPr>
          <a:xfrm>
            <a:off x="1324226" y="1639289"/>
            <a:ext cx="1661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en-US" sz="2800" b="1" dirty="0"/>
              <a:t>引力场</a:t>
            </a:r>
            <a:endParaRPr lang="en-US" altLang="zh-CN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EA25CD-53E4-4540-9CC9-64BF46BDB9C7}"/>
              </a:ext>
            </a:extLst>
          </p:cNvPr>
          <p:cNvSpPr/>
          <p:nvPr/>
        </p:nvSpPr>
        <p:spPr>
          <a:xfrm>
            <a:off x="1324226" y="2371038"/>
            <a:ext cx="3456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en-US" sz="2800" b="1" dirty="0"/>
              <a:t>三维天体系统渲染</a:t>
            </a:r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DDEA73-4921-48E3-B832-4D4B08B06750}"/>
              </a:ext>
            </a:extLst>
          </p:cNvPr>
          <p:cNvSpPr txBox="1"/>
          <p:nvPr/>
        </p:nvSpPr>
        <p:spPr>
          <a:xfrm>
            <a:off x="1324226" y="3102787"/>
            <a:ext cx="596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4. </a:t>
            </a:r>
            <a:r>
              <a:rPr lang="zh-CN" altLang="en-US" sz="2800" b="1" dirty="0"/>
              <a:t>增加非纯色材质，支持导出为视频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7A9537-242C-4CCB-9868-A6AE146899D3}"/>
              </a:ext>
            </a:extLst>
          </p:cNvPr>
          <p:cNvSpPr txBox="1"/>
          <p:nvPr/>
        </p:nvSpPr>
        <p:spPr>
          <a:xfrm>
            <a:off x="1324225" y="3834536"/>
            <a:ext cx="345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5. </a:t>
            </a:r>
            <a:r>
              <a:rPr lang="zh-CN" altLang="en-US" sz="2800" b="1" dirty="0"/>
              <a:t>四维天体系统渲染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ACDA35-F49C-482C-89C7-3F03704D145D}"/>
              </a:ext>
            </a:extLst>
          </p:cNvPr>
          <p:cNvSpPr txBox="1"/>
          <p:nvPr/>
        </p:nvSpPr>
        <p:spPr>
          <a:xfrm>
            <a:off x="1324225" y="4566285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6. </a:t>
            </a:r>
            <a:r>
              <a:rPr lang="zh-CN" altLang="en-US" sz="2800" b="1" dirty="0"/>
              <a:t>摄像头有更多的方向键</a:t>
            </a:r>
          </a:p>
        </p:txBody>
      </p:sp>
    </p:spTree>
    <p:extLst>
      <p:ext uri="{BB962C8B-B14F-4D97-AF65-F5344CB8AC3E}">
        <p14:creationId xmlns:p14="http://schemas.microsoft.com/office/powerpoint/2010/main" val="17274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18" cstate="screen"/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9"/>
          <a:srcRect l="68594" t="65577" b="15737"/>
          <a:stretch>
            <a:fillRect/>
          </a:stretch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2051595" y="2662077"/>
            <a:ext cx="331025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Roman-SemiB" pitchFamily="2" charset="0"/>
              </a:rPr>
              <a:t>Catalog</a:t>
            </a:r>
          </a:p>
        </p:txBody>
      </p:sp>
      <p:grpSp>
        <p:nvGrpSpPr>
          <p:cNvPr id="41" name="组合 40"/>
          <p:cNvGrpSpPr/>
          <p:nvPr>
            <p:custDataLst>
              <p:tags r:id="rId1"/>
            </p:custDataLst>
          </p:nvPr>
        </p:nvGrpSpPr>
        <p:grpSpPr>
          <a:xfrm>
            <a:off x="6958771" y="462309"/>
            <a:ext cx="4665292" cy="1083333"/>
            <a:chOff x="6095999" y="654444"/>
            <a:chExt cx="4665292" cy="1083333"/>
          </a:xfrm>
        </p:grpSpPr>
        <p:sp>
          <p:nvSpPr>
            <p:cNvPr id="63" name="矩形 62"/>
            <p:cNvSpPr/>
            <p:nvPr>
              <p:custDataLst>
                <p:tags r:id="rId12"/>
              </p:custDataLst>
            </p:nvPr>
          </p:nvSpPr>
          <p:spPr>
            <a:xfrm>
              <a:off x="6107209" y="1153002"/>
              <a:ext cx="465408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3200" dirty="0"/>
                <a:t>Galaxy Engine Library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095999" y="654444"/>
              <a:ext cx="942975" cy="521970"/>
              <a:chOff x="6095999" y="654444"/>
              <a:chExt cx="942975" cy="521970"/>
            </a:xfrm>
          </p:grpSpPr>
          <p:sp>
            <p:nvSpPr>
              <p:cNvPr id="58" name="矩形: 圆角 31"/>
              <p:cNvSpPr/>
              <p:nvPr>
                <p:custDataLst>
                  <p:tags r:id="rId13"/>
                </p:custDataLst>
              </p:nvPr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6107209" y="654444"/>
                <a:ext cx="729943" cy="521970"/>
                <a:chOff x="943942" y="2688081"/>
                <a:chExt cx="729943" cy="521970"/>
              </a:xfrm>
            </p:grpSpPr>
            <p:sp>
              <p:nvSpPr>
                <p:cNvPr id="60" name="文本框 59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943942" y="2688081"/>
                  <a:ext cx="585417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Helvetica" panose="020B0604020202020204" pitchFamily="34" charset="0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Helvetica" panose="020B0604020202020204" pitchFamily="34" charset="0"/>
                  </a:endParaRPr>
                </a:p>
              </p:txBody>
            </p:sp>
            <p:cxnSp>
              <p:nvCxnSpPr>
                <p:cNvPr id="61" name="直接连接符 60"/>
                <p:cNvCxnSpPr/>
                <p:nvPr>
                  <p:custDataLst>
                    <p:tags r:id="rId15"/>
                  </p:custDataLst>
                </p:nvPr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" name="组合 63"/>
          <p:cNvGrpSpPr/>
          <p:nvPr>
            <p:custDataLst>
              <p:tags r:id="rId2"/>
            </p:custDataLst>
          </p:nvPr>
        </p:nvGrpSpPr>
        <p:grpSpPr>
          <a:xfrm>
            <a:off x="6958771" y="2496462"/>
            <a:ext cx="1996817" cy="1058856"/>
            <a:chOff x="6095999" y="2071235"/>
            <a:chExt cx="1996817" cy="1058856"/>
          </a:xfrm>
        </p:grpSpPr>
        <p:sp>
          <p:nvSpPr>
            <p:cNvPr id="72" name="矩形 71"/>
            <p:cNvSpPr/>
            <p:nvPr>
              <p:custDataLst>
                <p:tags r:id="rId8"/>
              </p:custDataLst>
            </p:nvPr>
          </p:nvSpPr>
          <p:spPr>
            <a:xfrm>
              <a:off x="6107209" y="2545316"/>
              <a:ext cx="19856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/>
                <a:t>用例展示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095999" y="2071235"/>
              <a:ext cx="942975" cy="521970"/>
              <a:chOff x="6095999" y="2071235"/>
              <a:chExt cx="942975" cy="521970"/>
            </a:xfrm>
          </p:grpSpPr>
          <p:sp>
            <p:nvSpPr>
              <p:cNvPr id="67" name="矩形: 圆角 39"/>
              <p:cNvSpPr/>
              <p:nvPr>
                <p:custDataLst>
                  <p:tags r:id="rId9"/>
                </p:custDataLst>
              </p:nvPr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rgbClr val="21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6107209" y="2071235"/>
                <a:ext cx="765564" cy="521970"/>
                <a:chOff x="3673121" y="2688081"/>
                <a:chExt cx="765564" cy="521970"/>
              </a:xfrm>
            </p:grpSpPr>
            <p:sp>
              <p:nvSpPr>
                <p:cNvPr id="69" name="文本框 68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3673121" y="2688081"/>
                  <a:ext cx="585417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0" name="直接连接符 69"/>
                <p:cNvCxnSpPr/>
                <p:nvPr>
                  <p:custDataLst>
                    <p:tags r:id="rId11"/>
                  </p:custDataLst>
                </p:nvPr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3" name="组合 72"/>
          <p:cNvGrpSpPr/>
          <p:nvPr>
            <p:custDataLst>
              <p:tags r:id="rId3"/>
            </p:custDataLst>
          </p:nvPr>
        </p:nvGrpSpPr>
        <p:grpSpPr>
          <a:xfrm>
            <a:off x="6958771" y="4665800"/>
            <a:ext cx="2376003" cy="1056276"/>
            <a:chOff x="6095999" y="3498928"/>
            <a:chExt cx="2376003" cy="1056276"/>
          </a:xfrm>
        </p:grpSpPr>
        <p:sp>
          <p:nvSpPr>
            <p:cNvPr id="81" name="矩形 80"/>
            <p:cNvSpPr/>
            <p:nvPr>
              <p:custDataLst>
                <p:tags r:id="rId4"/>
              </p:custDataLst>
            </p:nvPr>
          </p:nvSpPr>
          <p:spPr>
            <a:xfrm>
              <a:off x="6107209" y="3970429"/>
              <a:ext cx="23647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/>
                <a:t>额外部分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095999" y="3498928"/>
              <a:ext cx="942975" cy="521970"/>
              <a:chOff x="6095999" y="3498928"/>
              <a:chExt cx="942975" cy="521970"/>
            </a:xfrm>
          </p:grpSpPr>
          <p:sp>
            <p:nvSpPr>
              <p:cNvPr id="76" name="矩形: 圆角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107209" y="3498928"/>
                <a:ext cx="721873" cy="521970"/>
                <a:chOff x="6380812" y="2688081"/>
                <a:chExt cx="721873" cy="521970"/>
              </a:xfrm>
            </p:grpSpPr>
            <p:sp>
              <p:nvSpPr>
                <p:cNvPr id="78" name="文本框 77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6380812" y="2688081"/>
                  <a:ext cx="585417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9" name="直接连接符 78"/>
                <p:cNvCxnSpPr/>
                <p:nvPr>
                  <p:custDataLst>
                    <p:tags r:id="rId7"/>
                  </p:custDataLst>
                </p:nvPr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21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21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2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21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2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6" y="720796"/>
            <a:ext cx="5446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</a:t>
            </a:r>
            <a:r>
              <a:rPr lang="zh-CN" altLang="en-US" sz="3200" b="1" dirty="0"/>
              <a:t>支持天体的碰撞合并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7" y="720796"/>
            <a:ext cx="2003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2. </a:t>
            </a:r>
            <a:r>
              <a:rPr lang="zh-CN" altLang="en-US" sz="3200" b="1" dirty="0"/>
              <a:t>引力场</a:t>
            </a:r>
            <a:endParaRPr lang="en-US" altLang="zh-CN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3627DA-CCE7-4290-8339-29406C47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354" y="1529611"/>
            <a:ext cx="5489242" cy="49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6" y="720796"/>
            <a:ext cx="5446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3. </a:t>
            </a:r>
            <a:r>
              <a:rPr lang="zh-CN" altLang="en-US" sz="3200" b="1" dirty="0"/>
              <a:t>三维天体系统渲染</a:t>
            </a:r>
            <a:endParaRPr lang="en-US" altLang="zh-CN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76E02E-1ACA-4F37-8A6F-F0C52663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8" y="2228908"/>
            <a:ext cx="8592355" cy="42858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79A8E2-9397-4631-8FF3-F379DBBA43F3}"/>
              </a:ext>
            </a:extLst>
          </p:cNvPr>
          <p:cNvSpPr txBox="1"/>
          <p:nvPr/>
        </p:nvSpPr>
        <p:spPr>
          <a:xfrm>
            <a:off x="1275009" y="1499746"/>
            <a:ext cx="414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 </a:t>
            </a:r>
            <a:r>
              <a:rPr lang="en-US" altLang="zh-CN" sz="2400" dirty="0"/>
              <a:t>Three.js </a:t>
            </a:r>
            <a:r>
              <a:rPr lang="zh-CN" altLang="en-US" sz="2400" dirty="0"/>
              <a:t>渲染三维场景</a:t>
            </a:r>
          </a:p>
        </p:txBody>
      </p:sp>
    </p:spTree>
    <p:extLst>
      <p:ext uri="{BB962C8B-B14F-4D97-AF65-F5344CB8AC3E}">
        <p14:creationId xmlns:p14="http://schemas.microsoft.com/office/powerpoint/2010/main" val="390980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6" y="720796"/>
            <a:ext cx="730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4. </a:t>
            </a:r>
            <a:r>
              <a:rPr lang="zh-CN" altLang="en-US" sz="3200" b="1" dirty="0"/>
              <a:t>增加非纯色材质，支持导出为视频</a:t>
            </a:r>
            <a:endParaRPr lang="en-US" altLang="zh-CN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DCF7C1-3F05-41F9-988F-C03EACD7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72" y="2106955"/>
            <a:ext cx="5303945" cy="41379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EB02E4-0485-467E-8B0B-396C37F9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6" y="2106955"/>
            <a:ext cx="4214677" cy="15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7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6" y="720796"/>
            <a:ext cx="730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5. </a:t>
            </a:r>
            <a:r>
              <a:rPr lang="zh-CN" altLang="en-US" sz="3200" b="1" dirty="0"/>
              <a:t>四维天体系统渲染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9AC6C9-481A-4679-8203-3C5137414376}"/>
              </a:ext>
            </a:extLst>
          </p:cNvPr>
          <p:cNvSpPr txBox="1"/>
          <p:nvPr/>
        </p:nvSpPr>
        <p:spPr>
          <a:xfrm>
            <a:off x="1320085" y="157766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时间作为第四维，通过时间步长、跳转等进行调控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E9D261-A13D-4503-B64D-9E48A751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730" y="2461344"/>
            <a:ext cx="3931545" cy="35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6" y="720796"/>
            <a:ext cx="730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6. </a:t>
            </a:r>
            <a:r>
              <a:rPr lang="zh-CN" altLang="en-US" sz="3200" b="1" dirty="0"/>
              <a:t>摄像头有更多的方向键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9AC6C9-481A-4679-8203-3C5137414376}"/>
              </a:ext>
            </a:extLst>
          </p:cNvPr>
          <p:cNvSpPr txBox="1"/>
          <p:nvPr/>
        </p:nvSpPr>
        <p:spPr>
          <a:xfrm>
            <a:off x="1320085" y="157766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支持上下左右、前进、后退、视角旋转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857EE4-7522-4893-A38D-C1DBABE3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0" y="2936382"/>
            <a:ext cx="5749000" cy="30531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D50396-F3C8-4EC2-9189-1CA7EBF71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68" y="2930365"/>
            <a:ext cx="5406009" cy="32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>
            <a:fillRect/>
          </a:stretch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02" y="544297"/>
            <a:ext cx="5402077" cy="5407025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screen"/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18" name="任意多边形 17"/>
          <p:cNvSpPr/>
          <p:nvPr/>
        </p:nvSpPr>
        <p:spPr>
          <a:xfrm>
            <a:off x="3585695" y="774016"/>
            <a:ext cx="4947586" cy="4947586"/>
          </a:xfrm>
          <a:custGeom>
            <a:avLst/>
            <a:gdLst>
              <a:gd name="connsiteX0" fmla="*/ 2296648 w 4593296"/>
              <a:gd name="connsiteY0" fmla="*/ 308397 h 4593296"/>
              <a:gd name="connsiteX1" fmla="*/ 308397 w 4593296"/>
              <a:gd name="connsiteY1" fmla="*/ 2296648 h 4593296"/>
              <a:gd name="connsiteX2" fmla="*/ 2296648 w 4593296"/>
              <a:gd name="connsiteY2" fmla="*/ 4284899 h 4593296"/>
              <a:gd name="connsiteX3" fmla="*/ 4284899 w 4593296"/>
              <a:gd name="connsiteY3" fmla="*/ 2296648 h 4593296"/>
              <a:gd name="connsiteX4" fmla="*/ 2296648 w 4593296"/>
              <a:gd name="connsiteY4" fmla="*/ 308397 h 4593296"/>
              <a:gd name="connsiteX5" fmla="*/ 2296648 w 4593296"/>
              <a:gd name="connsiteY5" fmla="*/ 0 h 4593296"/>
              <a:gd name="connsiteX6" fmla="*/ 4593296 w 4593296"/>
              <a:gd name="connsiteY6" fmla="*/ 2296648 h 4593296"/>
              <a:gd name="connsiteX7" fmla="*/ 2296648 w 4593296"/>
              <a:gd name="connsiteY7" fmla="*/ 4593296 h 4593296"/>
              <a:gd name="connsiteX8" fmla="*/ 0 w 4593296"/>
              <a:gd name="connsiteY8" fmla="*/ 2296648 h 4593296"/>
              <a:gd name="connsiteX9" fmla="*/ 2296648 w 4593296"/>
              <a:gd name="connsiteY9" fmla="*/ 0 h 459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3296" h="4593296">
                <a:moveTo>
                  <a:pt x="2296648" y="308397"/>
                </a:moveTo>
                <a:cubicBezTo>
                  <a:pt x="1198567" y="308397"/>
                  <a:pt x="308397" y="1198567"/>
                  <a:pt x="308397" y="2296648"/>
                </a:cubicBezTo>
                <a:cubicBezTo>
                  <a:pt x="308397" y="3394729"/>
                  <a:pt x="1198567" y="4284899"/>
                  <a:pt x="2296648" y="4284899"/>
                </a:cubicBezTo>
                <a:cubicBezTo>
                  <a:pt x="3394729" y="4284899"/>
                  <a:pt x="4284899" y="3394729"/>
                  <a:pt x="4284899" y="2296648"/>
                </a:cubicBezTo>
                <a:cubicBezTo>
                  <a:pt x="4284899" y="1198567"/>
                  <a:pt x="3394729" y="308397"/>
                  <a:pt x="2296648" y="308397"/>
                </a:cubicBezTo>
                <a:close/>
                <a:moveTo>
                  <a:pt x="2296648" y="0"/>
                </a:moveTo>
                <a:cubicBezTo>
                  <a:pt x="3565052" y="0"/>
                  <a:pt x="4593296" y="1028244"/>
                  <a:pt x="4593296" y="2296648"/>
                </a:cubicBezTo>
                <a:cubicBezTo>
                  <a:pt x="4593296" y="3565052"/>
                  <a:pt x="3565052" y="4593296"/>
                  <a:pt x="2296648" y="4593296"/>
                </a:cubicBezTo>
                <a:cubicBezTo>
                  <a:pt x="1028244" y="4593296"/>
                  <a:pt x="0" y="3565052"/>
                  <a:pt x="0" y="2296648"/>
                </a:cubicBezTo>
                <a:cubicBezTo>
                  <a:pt x="0" y="1028244"/>
                  <a:pt x="1028244" y="0"/>
                  <a:pt x="2296648" y="0"/>
                </a:cubicBezTo>
                <a:close/>
              </a:path>
            </a:pathLst>
          </a:custGeom>
          <a:blipFill dpi="0"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618" r="-16618"/>
            </a:stretch>
          </a:blip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09415" y="2648585"/>
            <a:ext cx="3773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Blackadder ITC" panose="04020505051007020D02" charset="0"/>
                <a:ea typeface="华文行楷" panose="02010800040101010101" pitchFamily="2" charset="-122"/>
                <a:cs typeface="Blackadder ITC" panose="04020505051007020D02" charset="0"/>
              </a:rPr>
              <a:t>Thank you</a:t>
            </a:r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Blackadder ITC" panose="04020505051007020D02" charset="0"/>
                <a:ea typeface="华文行楷" panose="02010800040101010101" pitchFamily="2" charset="-122"/>
                <a:cs typeface="Blackadder ITC" panose="04020505051007020D02" charset="0"/>
              </a:rPr>
              <a:t> 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>
            <a:fillRect/>
          </a:stretch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02" y="544297"/>
            <a:ext cx="5402077" cy="5407025"/>
          </a:xfrm>
          <a:prstGeom prst="rect">
            <a:avLst/>
          </a:prstGeom>
          <a:noFill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/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4158343" y="1167100"/>
            <a:ext cx="357051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华康俪金黑W8(P)" panose="020B0800000000000000" pitchFamily="34" charset="-122"/>
                <a:cs typeface="+mn-ea"/>
                <a:sym typeface="+mn-lt"/>
              </a:rPr>
              <a:t>1</a:t>
            </a:r>
            <a:endParaRPr lang="zh-CN" altLang="en-US" sz="199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华康俪金黑W8(P)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7956" y="2335864"/>
            <a:ext cx="4296088" cy="1200329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>
              <a:defRPr/>
            </a:pPr>
            <a:r>
              <a:rPr lang="en-US" altLang="zh-CN" sz="3600" dirty="0"/>
              <a:t>Galaxy Engine Library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585695" y="774016"/>
            <a:ext cx="4947586" cy="4947586"/>
          </a:xfrm>
          <a:custGeom>
            <a:avLst/>
            <a:gdLst>
              <a:gd name="connsiteX0" fmla="*/ 2296648 w 4593296"/>
              <a:gd name="connsiteY0" fmla="*/ 308397 h 4593296"/>
              <a:gd name="connsiteX1" fmla="*/ 308397 w 4593296"/>
              <a:gd name="connsiteY1" fmla="*/ 2296648 h 4593296"/>
              <a:gd name="connsiteX2" fmla="*/ 2296648 w 4593296"/>
              <a:gd name="connsiteY2" fmla="*/ 4284899 h 4593296"/>
              <a:gd name="connsiteX3" fmla="*/ 4284899 w 4593296"/>
              <a:gd name="connsiteY3" fmla="*/ 2296648 h 4593296"/>
              <a:gd name="connsiteX4" fmla="*/ 2296648 w 4593296"/>
              <a:gd name="connsiteY4" fmla="*/ 308397 h 4593296"/>
              <a:gd name="connsiteX5" fmla="*/ 2296648 w 4593296"/>
              <a:gd name="connsiteY5" fmla="*/ 0 h 4593296"/>
              <a:gd name="connsiteX6" fmla="*/ 4593296 w 4593296"/>
              <a:gd name="connsiteY6" fmla="*/ 2296648 h 4593296"/>
              <a:gd name="connsiteX7" fmla="*/ 2296648 w 4593296"/>
              <a:gd name="connsiteY7" fmla="*/ 4593296 h 4593296"/>
              <a:gd name="connsiteX8" fmla="*/ 0 w 4593296"/>
              <a:gd name="connsiteY8" fmla="*/ 2296648 h 4593296"/>
              <a:gd name="connsiteX9" fmla="*/ 2296648 w 4593296"/>
              <a:gd name="connsiteY9" fmla="*/ 0 h 459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3296" h="4593296">
                <a:moveTo>
                  <a:pt x="2296648" y="308397"/>
                </a:moveTo>
                <a:cubicBezTo>
                  <a:pt x="1198567" y="308397"/>
                  <a:pt x="308397" y="1198567"/>
                  <a:pt x="308397" y="2296648"/>
                </a:cubicBezTo>
                <a:cubicBezTo>
                  <a:pt x="308397" y="3394729"/>
                  <a:pt x="1198567" y="4284899"/>
                  <a:pt x="2296648" y="4284899"/>
                </a:cubicBezTo>
                <a:cubicBezTo>
                  <a:pt x="3394729" y="4284899"/>
                  <a:pt x="4284899" y="3394729"/>
                  <a:pt x="4284899" y="2296648"/>
                </a:cubicBezTo>
                <a:cubicBezTo>
                  <a:pt x="4284899" y="1198567"/>
                  <a:pt x="3394729" y="308397"/>
                  <a:pt x="2296648" y="308397"/>
                </a:cubicBezTo>
                <a:close/>
                <a:moveTo>
                  <a:pt x="2296648" y="0"/>
                </a:moveTo>
                <a:cubicBezTo>
                  <a:pt x="3565052" y="0"/>
                  <a:pt x="4593296" y="1028244"/>
                  <a:pt x="4593296" y="2296648"/>
                </a:cubicBezTo>
                <a:cubicBezTo>
                  <a:pt x="4593296" y="3565052"/>
                  <a:pt x="3565052" y="4593296"/>
                  <a:pt x="2296648" y="4593296"/>
                </a:cubicBezTo>
                <a:cubicBezTo>
                  <a:pt x="1028244" y="4593296"/>
                  <a:pt x="0" y="3565052"/>
                  <a:pt x="0" y="2296648"/>
                </a:cubicBezTo>
                <a:cubicBezTo>
                  <a:pt x="0" y="1028244"/>
                  <a:pt x="1028244" y="0"/>
                  <a:pt x="2296648" y="0"/>
                </a:cubicBezTo>
                <a:close/>
              </a:path>
            </a:pathLst>
          </a:custGeom>
          <a:blipFill dpi="0"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618" r="-16618"/>
            </a:stretch>
          </a:blip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 bldLvl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 bldLvl="0" animBg="1"/>
          <p:bldP spid="1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9830" y="1445547"/>
            <a:ext cx="544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  </a:t>
            </a:r>
            <a:r>
              <a:rPr lang="zh-CN" altLang="en-US" sz="2800" b="1" dirty="0"/>
              <a:t>数据结构与算法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C7C867-A80F-4B3C-A94C-7997FBB3ED64}"/>
              </a:ext>
            </a:extLst>
          </p:cNvPr>
          <p:cNvSpPr/>
          <p:nvPr/>
        </p:nvSpPr>
        <p:spPr>
          <a:xfrm>
            <a:off x="1289830" y="2318361"/>
            <a:ext cx="4533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en-US" sz="2800" b="1" dirty="0"/>
              <a:t>引力计算与天体状态更新</a:t>
            </a:r>
            <a:endParaRPr lang="en-US" altLang="zh-CN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7B0046-EBB1-424A-8C27-E03E959F1373}"/>
              </a:ext>
            </a:extLst>
          </p:cNvPr>
          <p:cNvSpPr/>
          <p:nvPr/>
        </p:nvSpPr>
        <p:spPr>
          <a:xfrm>
            <a:off x="1289830" y="3191175"/>
            <a:ext cx="4913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en-US" sz="2800" b="1" dirty="0"/>
              <a:t>并行计算支持（</a:t>
            </a:r>
            <a:r>
              <a:rPr lang="en-US" altLang="zh-CN" sz="2800" b="1" dirty="0"/>
              <a:t>OpenMP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00431E-DDC1-495D-A372-99DF301774BD}"/>
              </a:ext>
            </a:extLst>
          </p:cNvPr>
          <p:cNvSpPr/>
          <p:nvPr/>
        </p:nvSpPr>
        <p:spPr>
          <a:xfrm>
            <a:off x="1310669" y="4063989"/>
            <a:ext cx="4892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4. </a:t>
            </a:r>
            <a:r>
              <a:rPr lang="zh-CN" altLang="en-US" sz="2800" b="1" dirty="0"/>
              <a:t>模块化设计、接口与易用性</a:t>
            </a:r>
          </a:p>
        </p:txBody>
      </p:sp>
    </p:spTree>
    <p:extLst>
      <p:ext uri="{BB962C8B-B14F-4D97-AF65-F5344CB8AC3E}">
        <p14:creationId xmlns:p14="http://schemas.microsoft.com/office/powerpoint/2010/main" val="34987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6" y="720796"/>
            <a:ext cx="54465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 </a:t>
            </a:r>
            <a:r>
              <a:rPr lang="zh-CN" altLang="en-US" sz="3200" b="1" dirty="0"/>
              <a:t>数据结构与算法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551940"/>
            <a:ext cx="3305175" cy="2790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30" y="1551940"/>
            <a:ext cx="7667625" cy="600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30" y="2590165"/>
            <a:ext cx="74485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6" y="720796"/>
            <a:ext cx="54465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2. </a:t>
            </a:r>
            <a:r>
              <a:rPr lang="zh-CN" altLang="en-US" sz="3200" b="1" dirty="0"/>
              <a:t>引力计算与天体状态更新</a:t>
            </a:r>
            <a:endParaRPr lang="en-US" altLang="zh-CN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1811020"/>
            <a:ext cx="9791700" cy="62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95" y="2898775"/>
            <a:ext cx="79629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076" y="720796"/>
            <a:ext cx="54465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3. </a:t>
            </a:r>
            <a:r>
              <a:rPr lang="zh-CN" altLang="en-US" sz="3200" b="1" dirty="0"/>
              <a:t>并行计算支持（</a:t>
            </a:r>
            <a:r>
              <a:rPr lang="en-US" altLang="zh-CN" sz="3200" b="1" dirty="0"/>
              <a:t>OpenMP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1571223"/>
            <a:ext cx="6008366" cy="5201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02C1D2-242B-4894-AEC6-AE2E34E26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15" y="1571223"/>
            <a:ext cx="5483105" cy="2744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385" y="252095"/>
            <a:ext cx="583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4. </a:t>
            </a:r>
            <a:r>
              <a:rPr lang="zh-CN" altLang="en-US" sz="3200" b="1" dirty="0"/>
              <a:t>模块化设计、接口与易用性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1067435"/>
            <a:ext cx="2819400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5515"/>
            <a:ext cx="3416300" cy="3268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05" y="1236980"/>
            <a:ext cx="3304540" cy="5442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340" y="514985"/>
            <a:ext cx="2419350" cy="6238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3265" y="1358265"/>
            <a:ext cx="353377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>
            <a:fillRect/>
          </a:stretch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02" y="544297"/>
            <a:ext cx="5402077" cy="5407025"/>
          </a:xfrm>
          <a:prstGeom prst="rect">
            <a:avLst/>
          </a:prstGeom>
          <a:noFill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/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11" name="文本框 10"/>
          <p:cNvSpPr txBox="1"/>
          <p:nvPr/>
        </p:nvSpPr>
        <p:spPr>
          <a:xfrm>
            <a:off x="4158343" y="1167100"/>
            <a:ext cx="357051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华康俪金黑W8(P)" panose="020B0800000000000000" pitchFamily="34" charset="-122"/>
                <a:cs typeface="+mn-ea"/>
                <a:sym typeface="+mn-lt"/>
              </a:rPr>
              <a:t>2</a:t>
            </a:r>
            <a:endParaRPr lang="zh-CN" altLang="en-US" sz="199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华康俪金黑W8(P)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2453" y="2572687"/>
            <a:ext cx="3917942" cy="646331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/>
              <a:t>用例展示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585695" y="774016"/>
            <a:ext cx="4947586" cy="4947586"/>
          </a:xfrm>
          <a:custGeom>
            <a:avLst/>
            <a:gdLst>
              <a:gd name="connsiteX0" fmla="*/ 2296648 w 4593296"/>
              <a:gd name="connsiteY0" fmla="*/ 308397 h 4593296"/>
              <a:gd name="connsiteX1" fmla="*/ 308397 w 4593296"/>
              <a:gd name="connsiteY1" fmla="*/ 2296648 h 4593296"/>
              <a:gd name="connsiteX2" fmla="*/ 2296648 w 4593296"/>
              <a:gd name="connsiteY2" fmla="*/ 4284899 h 4593296"/>
              <a:gd name="connsiteX3" fmla="*/ 4284899 w 4593296"/>
              <a:gd name="connsiteY3" fmla="*/ 2296648 h 4593296"/>
              <a:gd name="connsiteX4" fmla="*/ 2296648 w 4593296"/>
              <a:gd name="connsiteY4" fmla="*/ 308397 h 4593296"/>
              <a:gd name="connsiteX5" fmla="*/ 2296648 w 4593296"/>
              <a:gd name="connsiteY5" fmla="*/ 0 h 4593296"/>
              <a:gd name="connsiteX6" fmla="*/ 4593296 w 4593296"/>
              <a:gd name="connsiteY6" fmla="*/ 2296648 h 4593296"/>
              <a:gd name="connsiteX7" fmla="*/ 2296648 w 4593296"/>
              <a:gd name="connsiteY7" fmla="*/ 4593296 h 4593296"/>
              <a:gd name="connsiteX8" fmla="*/ 0 w 4593296"/>
              <a:gd name="connsiteY8" fmla="*/ 2296648 h 4593296"/>
              <a:gd name="connsiteX9" fmla="*/ 2296648 w 4593296"/>
              <a:gd name="connsiteY9" fmla="*/ 0 h 459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3296" h="4593296">
                <a:moveTo>
                  <a:pt x="2296648" y="308397"/>
                </a:moveTo>
                <a:cubicBezTo>
                  <a:pt x="1198567" y="308397"/>
                  <a:pt x="308397" y="1198567"/>
                  <a:pt x="308397" y="2296648"/>
                </a:cubicBezTo>
                <a:cubicBezTo>
                  <a:pt x="308397" y="3394729"/>
                  <a:pt x="1198567" y="4284899"/>
                  <a:pt x="2296648" y="4284899"/>
                </a:cubicBezTo>
                <a:cubicBezTo>
                  <a:pt x="3394729" y="4284899"/>
                  <a:pt x="4284899" y="3394729"/>
                  <a:pt x="4284899" y="2296648"/>
                </a:cubicBezTo>
                <a:cubicBezTo>
                  <a:pt x="4284899" y="1198567"/>
                  <a:pt x="3394729" y="308397"/>
                  <a:pt x="2296648" y="308397"/>
                </a:cubicBezTo>
                <a:close/>
                <a:moveTo>
                  <a:pt x="2296648" y="0"/>
                </a:moveTo>
                <a:cubicBezTo>
                  <a:pt x="3565052" y="0"/>
                  <a:pt x="4593296" y="1028244"/>
                  <a:pt x="4593296" y="2296648"/>
                </a:cubicBezTo>
                <a:cubicBezTo>
                  <a:pt x="4593296" y="3565052"/>
                  <a:pt x="3565052" y="4593296"/>
                  <a:pt x="2296648" y="4593296"/>
                </a:cubicBezTo>
                <a:cubicBezTo>
                  <a:pt x="1028244" y="4593296"/>
                  <a:pt x="0" y="3565052"/>
                  <a:pt x="0" y="2296648"/>
                </a:cubicBezTo>
                <a:cubicBezTo>
                  <a:pt x="0" y="1028244"/>
                  <a:pt x="1028244" y="0"/>
                  <a:pt x="2296648" y="0"/>
                </a:cubicBezTo>
                <a:close/>
              </a:path>
            </a:pathLst>
          </a:custGeom>
          <a:blipFill dpi="0"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618" r="-16618"/>
            </a:stretch>
          </a:blip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2" accel="60000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 bldLvl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2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 bldLvl="0" animBg="1"/>
          <p:bldP spid="20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247AFE9-6511-4607-A56D-166D93078210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VkqUiA7MhOOjAAAP1bAAAXAAAAdW5pdmVyc2FsL3VuaXZlcnNhbC5wbmftvAtUU9e6P2p3d7V7F7W2u0cij9Rq1WoLQoSAQNLWCrUWqSJGj0C0EagPEkPkEcmjPe5q1cAqKgYMkrrxCUqqVJJASLTULCRARKXRroSIixAlhJjEvFh53ARttbZ73P8Z95w7xh1XxmAkWZnz+775PX/fylxz72crUib/fcbfJ0yYMHnZxx+tmjDhJeyECS9SXp7ov/KyePRF/8sLtFUpH05o7Am97//w17wPUj+YMOE88Ip740v+z3/b/vE62oQJU9oD/y+AlNObJkxYf2DZRx+sLsk2aijAuTy6lpmdnv1+9vuza39Yta8ed8Z9tr4m5b23PkhdvvfNVSFzp2XMODXtzZk35iw9s/ejf949/Mmir+q/+WHNR59s3VX/5Xf/+DQ95OWIHaMIduSGmOGqgmvWlSrvX2x0MU4A9q4x7NZcU3yv93wuEkbgsdwwmtjmHTMQ8O6BqQLPnUn4CYG/EohzLro1x67Ip3B44gstmMDFS+KO8viWcCz7YR26EvvXwKU47G2MAOz2OXxeIj2w8glf0iqzrGGs0LDAB9Gi2zFaM5ft4uoqx+nq57cOJdQvGH/fc5RqDdLh830p7IcpusJQvpYdmA9FkWtnwj+3DznQ/o93imo7RK5jU5n3UnGe+2kheeHt+6gGwOcEtHfXa8fW0KFZIoXe8XUkY2DMTnR1EjoNJmif1sfgs+6+zp8nUOiwWdiDIPM6UZjINbouFA5bQy3BFJUpsKIHzgDxdLwtnSB78IrsgfzOAxreQSOkJdluXhy2P1zDWe8b4XuaDNMWz8pmeZwgnsW8vT9Surbfa3zQC7Ae7p2c5lKTrWuJyC+qRkrpQypG23QezbCyIvC2UqyDeV3JTCB7u5TuLhstxIQfFdHRyul+xmv1e8t4yFdvzrqq9I4os6fmQYrq9THkUbA1iIf6h5DbdpSc8HG/PB+9QHj12vosYWe9nzIfoS40AS9QS135GsfauN3dwy3pwdgX/Dq6oIFEKFSa/NWKCusp9tgpASUE9ZncWJDVj1blT+ICjMFZlMxw+tf3RBEmCn60JIbQ3/Oy5fJU1oOxWJdIvC0IC1+gatP5EJPeKu+W8BVWe8lSPcXzMyWLePj8Yq7OOFMFIEMtVMh9hPB+ucESA/VTJIsXOa5WLc6OaWkjl/LNia3gbbwqU3qRWSPxIDIfQklcgfP6vFof8h6fSOYhHLDsDdgUWMh6ZBqNod0WqXTcdFr5poPmpMP6KkiHMBKzWWHKJBlR7HEyO/NB+Cdndn34XC6hoNVsFlq2mIfPw815HfYoS2Y9PiXgkHQxF70cCHoJFSv/7tBX2xN25+9RZmLl35hJ51GhBVpJEplraK4bFGX1l5vPW4uSv6VCfqmK+tHKmWgKp+pUopAKId9vUXfJ3qsWdH97mcJoJN1TLKw0WMR5g4qXqwzWrY1olc7oPmLwGtgegcqkN6rZyCcdmdjwPAYn87DBwijQiIwlbgmTB6KUhercrchaegJ/ay1llH85Gp2g0sVCG99V6Zpha0+hqwQeG2cH3mIBQyo3Xalzea/m0BO0U2GWa4ZeCrdIjkbtSNSaRa7FOhZ8HkRgqtxBYk2tB8XLYshD54VaiM4x33I56SO3UQfAYP0HI5OyA2GSmNRLxex6f/eujoYT8lsxEys4L7eL8huVp7+duTFoypKJe9Xk0nX9yu1HhCCp3FCARH0+aJYb33JA+DWjpcO01rQGeXcbZw/8Bhf1oHkJSS7L5J//ouPNRbtlajx83ZmELmBGaPsjgQRvXRKdQ4XMcbBHchTSDlGblRcvMM8aIXO1kjFUdjmaC+gPCYW7tnBWFpbePthcoO5yGEtObGJ18z2ZUrRd/jJKTIkIoehLv1BHmPRRVk+Tp+lb05VMXPgsefzKpJ5Ui8QO50aEtA99OzMGYEKYTUHHxR6vcqF/mdulozrwOubzbcQTMfL9nFdLxbhZ14M/kscd+GpjwpopdLaa4qMKhcr8ZodGhq8ZU9sB6+xzM7DCF7X9rJLQFz+PgDoXVhkw+3K/7ILLe6O4+li6DfayUBfs6FkFPiMExw8VFdNr2owkI96hxluKItDARWZpRw6kL0GvKeehXgIdW1jdKgwXwPtcTbUztzOAwdJ5FH2LuQ0TjrGwwvOQffoOJuhb+X0ltBqgHVTn+Zg1CjtRQG3dWJrVr7TRE9DFaqzybWUSVycenZQesJ5bDcnE1RUbJJ/P37WM3BT2ktUuUjoLM2Oze99AvQ4y3wLiIyC22vjtefQH0ddGiJcrDZgNNRa1PN/UHl/Ogyt5EDS49cBKjEAUClQqLMhRUAmhEsEJiwdx4tEIeCgLnUdB1iJKz0kqBpD5sLHWzm5PTtovnVSa5KhpV9BOOp4LmCnIfLBDlSBEC0MoU2HqLO0C2JDJ9OmUyxoF4fo5iMnQQTKxfTTv4AWodiY9HBYP0XWxdC+EvBDI7fp+eXfQS2KGZOyd9qtFm26Vh6GmNbeDJX2qEk5U5qYdHfkg2EniHCNlFt8QVYMdNrGmhM2J90eh2cuMA6mYujWjGCkLtcj6924OE/UCTeMUYsB8Gk+NEyryC7JY3YgQhQUXvJ8WsJC+1Z9bZ2BnLRlyYmr0FV8Vq+3Ss+FYqz6J3QN+wVeAompDszaEnuDoViUJFRDccsuf+moYqUIt2xVj0huy/L5WT6X5bsGeRDCRFV7qri0HEmrhEqlLDVpRQFTPpIBtGEkV/shqD/6P5ujgTXc6IDHL3ZG3bVJ7JnfmxkxhWHr0uzk7glVlFZ+rKZlcRA+XGaxOCEpOrjDHiT0lPadwQuTC5+pOVW7Q15WMfoTwSTmbEg3fCQ4HC+mlmdPhrSGoF0Ed6hUQPIeT2x3bOIdJi9oU8Eg+XuvR1yKAnqcQApUOzBd+4ZC4tB/9xc3o2CYFLd5ge4HLGd4BwUq2VCV37KglNobAuu+Zas5+OpvTrnFovVTyKiYRTAXCNKgLTCl9hMpTs5Dg8dS58y14TtrP+6j7rbrHlZbDy+sQ2b53eQLrFoXBQ6hoctI2li9gXDIoou/mrJ/K+61I/yVQw6dfFf0t8Jo5G54TeN1eweGNQ4Wl0f9uQL85UKII4xCAK/9vT/9vDlBIHl5fThBILJ19WwVtRW8vi3+lYM7gttM9HNT4hO9/4kofnmhAex/sAeZMXjbWUBA7yDndU15OfT1Qp+9Geu9GhncHH3j4c0Hy6rwUcJzbuzOXNdU31ZHUAQx0+Nvj6/pu9z5SyPKPr58dHrk3Xpa/fHv25jWFRTvGBbr02oFFDYsTFstT/R82/G3ZkYyjYWGPJPjn7O763xh+eCA34zmb/x0296J32voIglq219XgkOiTVP22xuKsNutRU+IC+grYpRMPxRuCn1A6Zo2cNXAjDZ81ZZ/+XeXtS3TOE8LXXI4ujPIQPPB2B02lIzyRq0dGc097CHXS8CemZ5cM9K5fvOfpWYSy3dzBxpxbiTpWi+zpL4ToVyK7s2a0D2WZTiHnniz6KBs6tn2Bb6llOpFh7j3XL81muXQG/aokUJQPbbRGOG54fsfdeEdYSM5QRpFvsG5JjJ4fTj7R7A6vMUU2oK6vJXXV7+6G1GmGp1SoJ8a4r4gzksB7LZtvBR1Ne0pt7obdsjhhvT4Y2zeZd8x65mnh+h5M16+xhdZtid22u+fU07wy2ok16/toHKYQFbtEn/7Epot99QORPeeG4+XN0JR/Q4+0g7sRswP3tC0EM7x3A7Ifb/13k+BD/2YODF9zrX5aSVuc+2kNO8uBP5cLN+VPl++M+28RNwf8g6u8x/gzJX98KqhmMf93jjGZTQ3YLbk4LK7wTxe+rVVx6cyfa0ubP2nFn5ssQ4j6N+TUN7fdufmnkvf2Tf43wuVqFm0f/tMFiVL7nhUO6aWUeF16tOau0fT19Ox5fJK62fPsIOiy6TXNCeMfLh978JrmYtQzzLT+YPQcvvxg1aCYv2riMysuHRXrOwcevDYoNlganp7UIJDutN1MT6uEB+IVtJ7fh2tEHeeffkiDKKaZQ3XiGbFA+v8vUmmSWOrqpmS3Oe/up5hfHU+LeJX7P2Ma04RtR5+O44eDO/16bex39RRLr6SnJRXaLIpIfEsfvVLvnt05z9VY3GYYdun57B1XeQqQriztp3mKpHOwk6vEiSqD5Cn50xqjyGTFPe7KyHZtvH32np/yaulDw/dP8VkP+3mKS8iPr0RmyjRtBTdE9Nqn/HUuIYZ8Uskcpam4+j6eq9fGYYjfFaIFG7oEdHaHMRn1FxqfqmEFq7O5hBVkARqIaVSCYTpPooDKu5kEMGoYU+AWpjgCELaldZLIoMYDk9E0xrlkV6YlvswAvr/4FxY5Slq788LvmMov+tu0N7kKjGRp9pVg+tI8uSTq7zhkpEkFRDWiZ+VkT3Z5HTLfWIt5/jVq1m6ZhG8o8PkbonKLqAL0g1VPcBxo7Rag/pannIVOMOlVRvDWYf0RhKxYsNhaVcfgRH04JOYgHKDakOKKg8cSVzSG4Mdq9TG1pEY0n42bmnT7qQA8uOBFKPgVYbSoDK3qOc2FthHFVee3Z+Jn7MrqNIKXqgro/jZZd17YvjEcK0TDAyW4OnUsmnLIkNKkrzBgFhbldHQzk+F4Ml5rtELl595p15WsgLdebMMBfGSQ6uAv76RpiCdBwdMeEn02h6MQNVcqwLj4ia35ME6s+bYiinvCfeSDSMHnXSIh+yyHASFDza4Y3VjU7JP+Dg6bz1fk14Ilat4M0lCJbVOtyQ6fMNfIX22lZB4GKv2d2Vy+QcS2MeoFgnDZ0142g5RJiJHqPJK3ChLuLt19uTf4bzRIEh0NYMK3smUdhe+oAGF6I1ReBumjS8P9bcANO3iNxjfqK+S0GUq2VvQuequkYEdk+2kqLeuptHC18lh+7NkMeP1EiWdCFfpKOacEeSGyLjv7Sny2S+SpMB1CG8MFNV02YRi2VV9BTiAPkQACZUjFhON1GbWIHo87dUh/wTPNcQgZjB9UBZ1G0AcFo3W/V9WKMCxNZgQK/GaeUGWQL5iZzlrN4HBQoVYWmRs9qrPDHnNcnZqCJ+cGhdUNpCpnaYrUn8LgbaGy9AdmF+dgBYAWExvT6HhlXsKG3JthSjxQYQBJOcEaVv7Dwd9FUdB+aOD7+bs2FvKCClC2t3Zp7G8cEqdll8U1asuLURMwzjJDQWvUipOMs0aErjbeqRpYKEQJekZqU0aFTNkCgAtqZPWL8vk3vC6TbLdYE5w4S6XD1TFqEpWZXGXbjHSb8zkCfc7mv8smu9R4McX69ey2izXTngwZ777wY73AeA9F0G3rQK38jWcXV+bWNQSqLzAUtKylBfd6QezqPDlnXIgJoo/HxZxw5y1UgMOEL/dvGpdhQsSB/6EBa4cXEF2dfcUyRNOg8st/pF9tEMi8ctUc4imfGe9NcRVK9ivZXitBhrTKSm2Bu9DDBJaO0NjvGS1Gr8HJZvJpOMfw1h+jHikhJ/rn+6OBe+iinfdPcDsF97v24N0DBX9lzOtH+h3Z7Mn1gslc5SO1mi8KmMbe1afSF+fc6VoQ03DZNLOzIa5BMI3b/WhABXUFQGBt8iwnjq1y2TRIt9bdXTBY2oGznUmrJC6I4P6aEU66v2DbbJqdA19P76SajimA0wRi5JOvGyPZLoVOVRI3xl50j5roc1t1Ko5i02+VxcfabIspd6suN6wE+B2AgUDERhz8bbJfL+fcM8AlPkGdVj5d5rxi2QrqfkuuRTeAkzIT07RgUpJ3HzoVP+VxT32GaeVpJTvNV6YLdMZ8gXRs2KaLlLktdctZ170W9+LwugMQADT5giG5MQVxpGA1jdeZkkYKG4Eorhn8MfRrY31ET58BrfJeIbqvrM8KR7vvTBII9qtHTxrmi3HAuizsNvyQ12zx2mFNhjf1ukdV/uuaRFvphZpWf2/XUCy1HqVYRpqUuJYracntmfZaf9vX+zZ+M5vO0uDk2WSfmqbMkh0lUraoWYv6ladFxpNQRgugso35HUG3tWZAMMOaK3/Z/XUk45iEgYjoSCUhWyxlrMd5g2f7Hkz1Peg9UegX50YMLnd3l4DtMQARngaWvpilL9Pv2OeGjiMCNPdxIFG50dtynQpRtZkSTNIHv07x1xo7HFW7c/iMweDHQtXYCEXDXOvWCKUAW2kg+eWxdjbg/bohMyTnElXppX6f6n8YwzKVatdPoWMggpS8p8sjqiZ8UY5DbiuzgUNRcjCq3E+zxRzsKsw8bJiVMy+MSykj5JXPLMysBSqkPo8J//OCOCvlIFlWlDnnsbXyFdfikrsCGMsv/TI6npv33af+cigsI1BHU64ElYkTZf2rG4HeEnyzYF7b/aK0FiNwMu/VxmQJdKuch5rv4AJUGqcKFQvmvzWLJJf/gA7FfHzS3dLG4PBcwZBC2PziPbuFIRVrveCA6S1f7H3nL1Tx44wkzJdsoQVVIfIFkRjyUYUovvaG04GhtGThhvrhHzy9D/1Bt0T3TXEI6adQwYFQvKXNL5ngl7PZUfHZK11X01iWVK5S3h10kl66lXPYFeWIOlJOKBkaA+lXhtZk97Z6MJ2/+qu6OSp6TfumX8oPrtTYTypuMDk8+I0TMKzZ0doJH0an+u5Ol60tLxbGJHdxjqBen9V+t0jNWWkLxpZVNVGb5qOL1RFL9Ew3j1eh/8yzTlfwOPORobfLefc9/jxmg0j3zpKxtdafA+TYNehlgPGbakL2Sfc91z5qU6luyGunF94ruteVg0CajN0Dw8oF3MuPvQOSx4l8wMPjErw3qUdylLqQwm8XxXvPXTPPGsZqRpc5YLTPOZ5+OgdGm5tn5fajX7zrjLJl1hIKyutXUhPlKf5Ei83Chfj1c13tx6AyDym3JBXxtSDvRAcR2NnioEeJf2/rook/uqd3C3WeTGnYe+D2OPnFRWTC5EqHH2qbg5ugpPt2WJtlBLujEsvlOljb1+WsPk9T4/Fv1cqBJkABU+XdjOw6I1xO4A4p++z2Ux0LJb6mTt3Cx4o+EZQNv3HE36w9tL1ZTbSyIrRTqklnOZI2pmzsvOm2aN1V5vUS9g9sfJl+naYxOhyh7lQTFo6C3cGC8k9hSxAHIhQOsSDt/mHt5ZoyHjaGrGVKwLDCPYFsrOOv6+E/vj3XqAN7hEt0wX9x4Otr7e2bJsq33PpU6cfpNnhbyoVDvoKiCMEgbrME/4uMb6H6vSon0Q4fIny6pk6TX8Ym0hBKVm5HKOmuV3tJPYX/TjvJZtqUPFGZKGc5u4wgTJAbrYnyBckpqET+ze9RgbuECnxTDf5xzRwVzo23Jy3yByTS+fvLZrSK3mHp1Awr39M/zufHEIoPbR2wWyhfrmGT4ymPi7CG7RsmehoKRKTRNhOT4tIftuY+zs0eru/VtBg1NYE/dvNUJ761JvIxg58ffjWV8V3oaJW17v6v2eVYDNPexH9vTwJZv5/o/tyl51p/zfFHsum6yoIf4KLAnS+LMlJ/9fGUQo+V7VUqBsrF40HGJ/b8mvgNYz9Ol342pVhdjk6Vhf6KF35x/LJVkOVL/3tk28NVdHLXrwjj/kmWsx2dzby/nDhf+QREtHjvRnr/lfi/gzdastkeW4OJ5Wh9dHfX5+b7Xo+rYlD0pYlaw1MtwA6PwGeTNUodbaYsz4M9eMaOvcdnVZqMDEBf2vYEDe1tlFxYft3MYwoIv4nSm6M+FJ48/v2dtwpR2BN7KsYFFn2cJU+9v/GRfiNWcanpO4PHIcaX+28+O8VqivRZIgXZDPOVBq3Po2W3n8J77jcEijJAjnoEBjKPN86NIbM8BiK7HVqHY+1+8/48D99nZTfiLBVAZpK/7TzBDiyjbr39Vz62ODg3+Se8F8ZLw9dGSzdtuiqgf30bWpn8XSLXPT/sGAPQIfPZjbIHX0dKNouUfKtkJ0bFHMLw6Tvud/+OSBdnARR9adM2ekL2ZVefgGXbmVlZft3JatksUZfzm0zx4xbbXtESnqfukiFcAnlUoYPYryysW5585JYv5Cu67bYoovnF1EaFEfSAhagd0WdH0ZEmPclfzrUR6LSWH2pLR8WGyyxkXzfThWHxCJQZvwogEqi7Th8gUmYQo1m536FIJDLfTD1EOLq0MUQYpqNibm1SX/2i+jxmyYp+pQ42W/Z1H4IGz8tBBTIza4vLyuTh24Xio79aBcCQTxplYjE6HrN4qMUo+6oaAtA5yoYIB/7n2o0Fkl+iX/SnTYeSpIc5URhdlLwhhaYpSSgj/LCMe2ScSMmDlvDiQGv2E+ajocqDcGU1RFg5BbWhedanEzuMNtRmuagaobBHEin6C/VB34lN9oxjdAmPHJn1ocvKw6s0wAnA9/rGhBHCrzouHBZVD2xH9nX1OivMhy7nuJ3On+2V1ShKwbqJR8yk0XdIPaybV42UGdsLfEFnoOh/9UxE369ROOROXH2nAwx+X9jOqvx1gaf89TY9OnlUcS16d5UH+Dbvm6trD678YcYs/zIy8iZeU7PXNyryk+k1mbHhxfgJOn/HL92xt8xc4F6HzunqcnzWuF9NLvXgfjWpv3HFzM5ldAH78r7hmDsV5s4ud+kR0va9xgfV0JAX7st1xTjCYF3RvVBdRhXp1bD2oRKJ50F8OCXBPiheA4jbiGQ+1JX90txz89lzrG2LkrtWYLfPeGrpL+QE1UAbc3yfdBvnNYVNSx/FNyo6qi7TJDMWCTXeUt7mIADG0UeiBgeNUfUnE4EoRrmlClFYSiB9DXhr6nfX4w/hT7ma4geVBdKUZu0u6o1Lmx/HneoMfPK4dZ4gun9KDUT4iIIZD/jpZxSid7JYpDuSzbc+/X8Wu38+RbVAICmw+ZO1qbf0QPlaKWht63+S2D5S+aEjy3aOwjSMZWRditI9k47+P9ICfv6zQ+bzNLD9RcvYJ3NO990d5rsPsgts/Q7pdNF2V3aPY4dUaE3CPZ1BA/idEEjJglrW2OY731mSak22xqdyNs5+Hqgkvbz9XVe26QmvfykaYgc2djh2Ep5ImdX38l9C0393YcIfLrzGNgo8MVMax5j6Wy1PFHGvfuK3HU7bURNjz66xwbn4dV4pbdvTFSHjxY+DsUC3yLWw8IkuezMmv7lRnRgLD7XffMqchJgv/0m13uLwpj7LXN5NwpBxnz4n/Jzwc8L/hnBpDdVKQiO3Lg63tPnsWi+0nhGAIHCLx5jH8qjYbRL3HNdamVshY3jsqWhTBF/5YLRYhpSBmn4f2tvOLslnu8T3nsoVDTPe/1FE3+YvhHznT3MbfWrGcDp/vkC7HDVbKJ9XojoWvarQlRr9RTlAuwEq9AWQMu9Wf17CF2R8/ztAqfaZNLGQHA69Aw+xXZE+3bDS51YK2G3GL1QeFFS+i/41PL4FbuouOKOCFNqFiLPIB+uBo9DgWCYXRHFNoJxKx+VGaFk11KwIRSEs5ij2qLFAQnipAdJ67X16vM9lgEbQxaWtRvjcn+hsRWA3S4SjLmtufkpb8K6NnQLxu3UbNi3sWugMlJcx0iDYaS2KUIBpYo+d9NHEK1EtuV9qvPcQEbNT4HKS/slZhONLomPQkQ40EIMzzXSgHZryKnqCUEkajIUt6rnK99C0zMPChoGH0j9ashl0YbHCOs2nMwQFofK1VZatcnCRXMrZhXoRJK3edS974lWziPRyN9QnqtZLPcKFmFXlyrl1sLcl2DQVEly2G41gCFfvOu5ePCrzxTXs+COHSji3kM4xRE/M/UcoFyAk537fpYOmbVfnReL31RJSywmbymeen4EVcq/YrWd+wQmHcZBQCCRFKJEMGLfgT0SmhWOFBVnJiqjt5Yh6dl1utqu6AmMiwLlypVGmEHsY8vzcZsdtKfOGiH5DL/zPP3HJA3DuxCtGZL2Gf56qYbkVzqoPaBI+eqVyQ7XwRvDUPWaSlvR9F3Bcn8Gnt87AgkAbQCjOfTlMyXa3HoXBO/6OUKYVV0IcwjdDRqqPIRnWqrusKGWk6oTxUssnfxoEGMG/1N7TJfKfeNnVt9o+p2ZyEcqknzhs1BspYk1wCAZH1qItjGTUa6BVAZN9nm4qkokj8yoK1DiAB0TV7+7uWFgNKr4Ve3Zu6urSiVml9Np2Z02zknLx6fpa/8JsDg+0x8FzuA1PF+YtE/4GD51HYdEn/zg6V82o+mNU8KjWjcN/DDt5954zzwk/J/yc8P8x4b0cXqhK6wxh17mfgak7Ha3arPI3L50f/P2NCIA5QtK9+pfQ5VJV61PDx+xCmbGPt327K1z5O6zc5HX7S9ewiu1RKVb+VbTN1d/jcP5vdRlxJ9g+ky9p0tz8J5ss7h6KZjH1CdqB73Cuq2m4saOHWauecDy1KQAaTtqfEKR+Mo45thCfD3o+6P9gUEKO2j2EldFtgT0iSQ41TRXYBJeiUqv1OIe4IdCpEkx0ZWlj4E4Z0EhHOq1ShfVWP07W/5Cut7YOPuW+b/vj/Gg0GWe7ma6Ch/ZHSkuSyP25XaVj908JJl1Wz7UUyXuETYlAa1AFBOXdYgS2xmj7HT3FUmvveu6638va3FrOQzkDv92kmDzHb1dxCTuHYl2FUNHars/idis9C96iyXiNIVwKOmGXQaQsKf3BE0e9IaoGMNnVi5O7jEbMKBldnJhNbvXs3MZH7HZ95jMMQA8Wi7FohvoAui6XzEWnabkfLBRM7LahXhcKhkNVOZ91F5p2qlr7g+dZ7aJEId3r0gtMB6lR6EiunlqgmYee5bgKdnga9LXTolVl+gNC8ON4Mp9oZXUa5aACnOEHQ9clSbWkUUwtHP9kY9RP76CwgJEq7+YUo6x2wcmznW/GJ18KYom1wZMw35IndQTtFaeyupkFnnnwF7jsie1GHWnkUzEF1/8Fp0ycOopt2VzVPUHsqXCpKUH1faJ1SY5DwEVfCQTVbn3SaNQcCKDgMCz4WTFvY9N8wTddL1d9tfDF3P7+ENLd4GnCDK4eBxFTYA+jJrgM1HJnYuoGS3L0wSuFQjRatpNjNhfQ+/sTHH+0b+5ICL6eyStAhvHhi1iHSvGLySGz7s6j6M0FLnuKGvMxmSgW50v4hE25q8My2gel6jlKDJpWipgllpgOGyQHIbxj+ZM9aXvTo/2tQhbYbSapUH/HqCfDLVuOh7bDJS9t6lwYP/G6BxBSBCH4t2qF6RPbGRyPjn5CFxxB8cNHEOW46mmgYoCLYe/SWs2uUbD7kH7x7p8Z5VBUIRJqdduX3Itf84ziG/1maQ0qLX0HHigpJU6UBpWivG/Vae0pv4DfVRvs+NHa81Q1BelUGHV0idm0bZTfbvdwALrbvBYCQ3TUZmWMQ5lDXwHbXYWJoHtxOA1flfuNBt8j/oOJvbs+XJz7jEk4vF+eGdctOsP8vx1kpPr1QwzSFt/QLfb90SZk39Y72LajvsWiiKYn1WnF1UA7x+FhJ3MhRRmPu/6PITb+g872+OwT8cldvIg0Jd7ntunMXodMC5zl058RK9xRyWsSEgO7ZIV+ZTm0gU2+snPWs8/YkgnwlP5c0hfY1OYxfB+WUMh6Ju2sjyIPgb1COJcR+DVbmq0nPCMaEo4llgx83RDYyTZmfDjcIJiBVUqeXVo5r48dd7olkTR0Iw3P9KBf6zxdbRCSTvUI/qgEF/AXnbara7vYI8RQWhJ1sqpaf+8weJP+rKYPUdPBxt+viEdNR55ROgp7UfB80PNB/0uDOkVXqZ5Tvof8cM+K5fgzz/dJPWfznM1zNs/ZPGfznM1zNs/ZPGfznM1zNs/ZPGfznM1zNv9vsdkbeJinlzFzGeW9vI+eDIlse3i9D2A9rEvB7J7tyYgPefpEB6suku0aRrQ+b138kgONjcp/1kzuq44i/Q8/cvQnAx6WB55t+R8/D+P4QXn3+O5o9oNJ7O22EJk5hIB2Xpo0/uwS/2iiIFGWqEzUDlvHpXFvE57a4hD/g+41l8ocpcW/nCqA1Hlq2c6R5RV6Nh9RHwW7KQw4hCBz7petxd2mVep5+iwmLjC5BhCwbA15yOctYAVzPn+9LZ6ii+U2t2mSWWkUq0vb558LsN2w7vXEYnp/n94qwpn3pmU2NELI10Tn1w0Chm4BRewGvPeARtzDY1OzkI4UnOWwQYyPlDrvhhCRNPbYDUoLGUEOQPkCqNN0W6QRSm3nsFnYCJnRZEhlJ9f+BFZpRneh3RsQOq7R6DPYZ3tThm8S8krDAwfTLIhcUfoaO2UxYXwDv7J0gfDMaOlfXW3M65HvS6wi+hkFtbbY5kos53yEt6XjC5OCM1SmJNvNdIr43fYvIpTf/gfeisHTPAZvkRpgGDFbhrZ6AweFUYJqUK+CpqXuEaV3pKx9xyiXSNOqyZlc/HRUEE1TUlqq/cSWN7iMwRktcmVana6mGoPQUbpqFHlDSx+BQstrJ/lN5+p8JSbwE5LFFJ+yijm6vo9ZPlsGplmWxheHYxvmFr5Tr9SvRu2KjtapOEv78pujORnt6dlnhGGHLGuF9MRwonQUOrZQ8J9d31ULHS9u2D3iztYZg67Djm2cOrjIZV2YfZV3fjsyX8H33udHTLo+cBI/6xSLw5gCG/1i1YB8PTIDS5DcRWIFPfbEwMFsBNZr58aQ7t7VfGRNIb/uqqnQJub/KKL/ywy3CsNmYcrzJ9XzSnRDi11Jt339OX/tEiC98RSAkJH7ZSj8efKPVF4wOzw6dJT4dbWjVQvxvJyasShLkbemh4xN7jHmpP3ClH5C7QBP4+yH9f4o2F5roUStYQvj/zVs1daP0ha5EgwHxxzYMh6wOSi1r3A9PUdtr6RVBm2B+75Sy4YdZA4PORZJMU36MViIlpPWCPlle7AeFF0NUCGou1YLn5aiTUts54X1iHrPMImS4RBP7QMnBs6rc03TzfIl8Er7VBsaWpTTdOCNBqWvkfMrJ4S6ecGuNY3YbY0Znv62o3CuzblRLWn7jUa/X7x0mTVBlt7vja0HJvuFJ5e70dfOrCbuOjeMS7EFwkenuhPxK8UlrJvOk9CmW12ywrWe9fvVAvcXrqLP+r08npjhvkff5uvuPqdmudcWc9hTMdwycEYLm9aEYCwiNNwsLG31h44/YxHYY6fYOwOP3vMT72WgS/2SM/3K8xunHkTF1o3dCnj5II2PZLoc1bMapFMCTjSS5h1M6xS057flw0NSKNsR53ckqiZX3bU93lvW0xaUC+MHo0dS5o6mSHtQLrkplRUp/7LavFAWieKDE5LkPe7FyZeMTEsc1Ltw1107DvmKutWeN3gIqMBzi+kRFJXI1SAbayAQfWMqNFPoO453t+PfpSSkM0f8qsBgk7irs8LHVdZkuim4vMZ23m/rnitYqbnsbV/qf9HSme811yOh67xBg8oPbRdFk+EhUudni5LreCPs2SXB+HIptjSxtoZxzkrSRsm7qFkTr1Czst+Lj9B6J30tfxBPFnraQpZsilAKNNurtI5hS5yNNBgFbtjJ01+ffBZoGGNxQjcEHg6pMz1sMAgbCGSW5SBfIo3gFvvaCeNCYq+CV2nL+mzY3wQNlADbg/Uae/Mj60ZYKBFr2FxxmeTNTZH4aXGNSi1VqNKZKmUunsx1WJaXT2mqlLHLwdOs+gig0mAxeFuqh7eez9DkzVG+zYftF8yhVvqghxFOlx0wWG0KCBKQBqk0urdW0qbsf4e4f4Dq9aTCc7ab6k1gMLyx84O1mjkWeBiSPvg68lA70e/FdqFs2ZRBzv46YyHsMW89MXbLb99klzqZPkVT5Vf3tsCxi9+yt54fK+3K19wMdlocLbxObVQecFAmGBozF7d7tN3ytDfLBx5E1AtAv9tU9xZt6NI2Cbn5vinSSJXedHszUtwbdHQzI6mlRabSys/4vCepr4uK+xwkL7pu5cS24dj2VOPUHn8g5FNaVRdlGrvqk/EAO272TSTLYl3orvRJ/q9fnDBBovH6E+JZd0JX1vEo0dLkbmMOSa32tkUtGXTevxz1yUkjPFI2/bttxDeqkZNuZn4pBNVL5/iXlJvscstz/GEPj3WK0nAmd9YOTisyrZjBbBVo3rHk1Y0d8RfzS20NUjTYEEV7UARrnOy9yfFrabfW+ExrxzWlHZ6hIsjW1ANtfgv4SFNc7C6LWH4GX5s9riYhdNApqDvl+T42O7Va2EDFjD86ScRNlN2cvAPu40AzaUFnEBmoWWOLuV0/imnKZ/Sc4vCipOWwHRFsVKtE1fiQPtVxPzAYzbJ54jp9369WTYXQN1ZofJg14z61RCWSjl1cNf6+0g3cO9Oeuxod4i+yxjUej65xlZdVVfGe/Ivq6d8Mjhmdh6kRdiEKSL8Y9lDekARqlXJnMRGfQ/C7j47WTVPoudP/qllEHoWmHiJdS4UI/0XWqESocQm2uR0+r1ZQy7TfNuBfXS9+V5XheKG/fowVmuGbem1NI9p32ny6JWv1eL64FtMoYJ179D5fF1QfIXhaKPIWN7hd7ozdffVQbyR+qchT2idKnKX52Z5RTfpHt0BMOeKxbjk6vPVCwK11dECZwNenwkN2K8ezv7wZX15rEKomy7t92sd55tSBgWj2Wj5r7H4D0asj+vVBRC5iXSeIYycaZNZib48tn1OzkMDEl9v33EuV+6qOD489SmjHtmYSPf95Zvw91OErGWJvsAuGJPf7jo4n8JJW5p0X0fN8U2jTNyOd3VF3JpMYIZGnUUu0XtN3m2OvlRGih0wkOOW6w7fU3Hr6kVtddybK094f8iySxsIeo2c+xE6OyPe19W5kMPkPfzOoOnDGCc3m8PZrW8MXWifZ5sg8kIzJ5KljHWfCX3HuHUaoofXYtp+YFMkIXrZGlTLu/0FZCJTPfqzZLie6/IewOOvWfq0WN55AHhQhXXm4dG/YUMQq7Fkj2B3MFqh9qusUzLV84gs7IRnYf3zsyLYMR/Uy2HpLaonW5KhDfV9B6qKE4VHiahoRzvVuW008WE6lzRV0uV18n6vg2tnBZnGabe2ltNVaAPK95bSzt813ZYdk+IDezx75ndl3r6xZVeYABZWPaleZUfWuDz7gAH0bMoQCXKwfeMQ7y7TOMospSljZsvFcYKfroVNRzhPutvnARezodPgN3v1m/FclB4cN49ksn2+1m3oRKg2Jn4KKtNquqt6yFI1icCbPK2WjJHUXf++wwQ+Y1SWBx77ZakZCdr9cO7aebRjWunlsmi3wQNvQj+5Rk3fUhsdf6i64lKGNLF7JxMvtPlfL5jtdjlvBDyxbHVNjCeO6TC34DADWZ7Fv6FaOr0l4MSxOmCE891j20WJZqYX97dzo+sJZJG8EDxo0fQYpMD/rLObiaxLmQaMn2l6mAB8U1z+WX7nVZ+sATukt5npFJh63p009h3hQ0sZe2VtS4/YwMmOlUiDh4RRX07f41/tUJLlIXOH77DNvWbdxO8rV7ZnqG8BnKiDEEDgaACT47qE9dQWJsDtjVzhlDVOmXmrzBMcHgV9WWXx/1ZVuC/b1gPO0lD44aLyw3Lg6cKS9pSUig/vIa9RLpbFIPZQxHoOZ7tt8zzpXcXVdg/Q/AqV79FHpvpIv8Zdu6NgYo9k7qvW0qgQ//zKFu67BQVobAfXPieR5eGwrRaoryty9pQvurjdx/R6P3uPGZ8PaJPGZoO/gnIdHfwdd1iMflKzWND8GDFO9d6Z2ypSh62yFt/xfbkL7nKDCDxhQWGzgqXRs2eGVZRvPyzREn4HdJgnTC2ZYS5qGEV2Ev1Kdk3wY7Tt12Q7eTO9XLldTkAO+33EKwU7mnWlhPqr53RhlYrr36NDpej8M8CPKTnaY5yY6Bc3hhQQ2TD5FFnnkv45j4zVudMnj+QHMAPoRYWSqLSYg6mqiZ5igEFzOCsZi69HLlbJ8Ibq94LY9lvWu50IG6ZFFruzzVXT+DmRGPAUyP/J3NfrOcewXIrNvla3xgwqvRoYUU4I20kvZTO+uD/E+K9538jJHsbKMLlln8xRMdzkw9aarc+/H+pL3jBOVrnFn3Q99DJTpB9h5bVaR+O4bKY6BWMHnY249np00OAIqqmUeoc/eJ3NzfRdCe+Io4z4kDKJLbmt9CFvmZon3I95puxKLcMl+90ic6q9U1sP88nPeWto/XNg5DY97ln+4khpxpnQNXS25+Yanef8DvHOS784wl3Wf2zmt6QA0hOsjvcB+21cuZ7qB1eHWiN/EHEWuvEkRQiPpKayXDExJsL4HHnrbO7NVMX10KxH5xSZrc0kdbYJQzB6t16iVSlPJPGQ1EDiu+pJm8KWQlNA4SmtaWOGdbv0OdKRcbBWhHLZ9dcj2zoaq6DVDWm0XAA+pPN+70nz38W1eqiYz71ag7y25ELG5tKWsdTR9qscq2+/vSffcxfBdXX2T8M7LDaf8XpZasK6xYfzQ7AlnN/67XrkNDjxEq3h8bnRGUXexxDtmePpM6cBB1lzCeAtc0zByxCQa81mHH81etUn5qQrOHZP5HL7Dj4+tnn47KoXC4d0PPDLfN5XtbLesGKdF4Y4cvh3pq29o8E0dO5GByum0iALXly1d8VHjhxv+6/8CUEsDBBQAAgAIAHVkqUhooHo6TQAAAGsAAAAbAAAAdW5pdmVyc2FsL3VuaXZlcnNhbC5wbmcueG1ss7GvyM1RKEstKs7Mz7NVMtQzULK34+WyKShKLctMLVeoAIoZ6RlAgJJCpa2SCRK3PDOlJAOowsDYGCGYkZqZnlFiq2RubgoX1AeaCQBQSwECAAAUAAIACABElFdHI7RO+/sCAACwCAAAFAAAAAAAAAABAAAAAAAAAAAAdW5pdmVyc2FsL3BsYXllci54bWxQSwECAAAUAAIACAB1ZKlIgOzITjowAAD9WwAAFwAAAAAAAAAAAAAAAAAtAwAAdW5pdmVyc2FsL3VuaXZlcnNhbC5wbmdQSwECAAAUAAIACAB1ZKlIaKB6Ok0AAABrAAAAGwAAAAAAAAABAAAAAACcMwAAdW5pdmVyc2FsL3VuaXZlcnNhbC5wbmcueG1sUEsFBgAAAAADAAMA0AAAACI0AAAAAA=="/>
  <p:tag name="ISPRING_RESOURCE_PATHS_HASH_PRESENTER" val="cd8ca49ede99b36d2ba2d98fe2ed186697b8e80"/>
  <p:tag name="ISPRING_PRESENTATION_TITLE" val="PowerPoint 演示文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OTljN2U5NzJmMTFjODM4MDk0OGY4NWM1OTIwZDNjN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2.9780314960628,&quot;left&quot;:547.8347244094488,&quot;top&quot;:36.40228346456693,&quot;width&quot;:164.7826771653543}"/>
</p:tagLst>
</file>

<file path=ppt/theme/theme1.xml><?xml version="1.0" encoding="utf-8"?>
<a:theme xmlns:a="http://schemas.openxmlformats.org/drawingml/2006/main" name="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微软雅黑 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389</Words>
  <Application>Microsoft Office PowerPoint</Application>
  <PresentationFormat>宽屏</PresentationFormat>
  <Paragraphs>64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Helvetica-Roman-SemiB</vt:lpstr>
      <vt:lpstr>华康俪金黑W8(P)</vt:lpstr>
      <vt:lpstr>华文行楷</vt:lpstr>
      <vt:lpstr>华文中宋</vt:lpstr>
      <vt:lpstr>宋体</vt:lpstr>
      <vt:lpstr>微软雅黑</vt:lpstr>
      <vt:lpstr>Arial</vt:lpstr>
      <vt:lpstr>Blackadder ITC</vt:lpstr>
      <vt:lpstr>Calibri</vt:lpstr>
      <vt:lpstr>Helvetica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ASUS</cp:lastModifiedBy>
  <cp:revision>405</cp:revision>
  <dcterms:created xsi:type="dcterms:W3CDTF">2015-08-31T03:47:00Z</dcterms:created>
  <dcterms:modified xsi:type="dcterms:W3CDTF">2025-01-12T10:39:22Z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F37B43818C364C638072BAB6EE368219_12</vt:lpwstr>
  </property>
  <property fmtid="{D5CDD505-2E9C-101B-9397-08002B2CF9AE}" pid="3" name="KSOProductBuildVer">
    <vt:lpwstr>2052-12.1.0.16729</vt:lpwstr>
  </property>
</Properties>
</file>