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6" r:id="rId5"/>
    <p:sldId id="268" r:id="rId6"/>
    <p:sldId id="269" r:id="rId7"/>
    <p:sldId id="270" r:id="rId8"/>
    <p:sldId id="259" r:id="rId9"/>
    <p:sldId id="271" r:id="rId10"/>
    <p:sldId id="278" r:id="rId11"/>
    <p:sldId id="272" r:id="rId12"/>
    <p:sldId id="277" r:id="rId13"/>
    <p:sldId id="273" r:id="rId14"/>
    <p:sldId id="279" r:id="rId15"/>
    <p:sldId id="274" r:id="rId16"/>
    <p:sldId id="280" r:id="rId17"/>
    <p:sldId id="275" r:id="rId18"/>
    <p:sldId id="276" r:id="rId19"/>
    <p:sldId id="260" r:id="rId20"/>
    <p:sldId id="262" r:id="rId21"/>
    <p:sldId id="261" r:id="rId22"/>
    <p:sldId id="263" r:id="rId23"/>
    <p:sldId id="264" r:id="rId24"/>
    <p:sldId id="26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승범 김" initials="승김" lastIdx="4" clrIdx="0">
    <p:extLst>
      <p:ext uri="{19B8F6BF-5375-455C-9EA6-DF929625EA0E}">
        <p15:presenceInfo xmlns:p15="http://schemas.microsoft.com/office/powerpoint/2012/main" userId="f48125330d25d7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45F1E-E737-4AA5-AF8B-DBB6651D6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4831EA-B62C-4D89-BAFB-7A74EFE33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EADB9-D031-4FBA-AA0F-466046042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F123-67C2-4258-86C9-2858CFAB209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D39F35-FA1D-4D77-B979-D681C5C12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3E2ED-5C1F-4A17-85E5-A2739B46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A90-0285-47EA-B1D7-1A44A6B0A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93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EDE23-F18A-42BA-B01D-6C3E84F2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20A978-4FAD-4D93-9E19-6DBBBBD53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F877B3-641F-48C6-A2C7-42313557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F123-67C2-4258-86C9-2858CFAB209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EFBB6-C033-4F0C-9949-1EA607E8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70E279-D88A-4E85-9B7D-4A0C1E52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A90-0285-47EA-B1D7-1A44A6B0A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62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7DBE1F-8B78-493D-A444-79C7439FB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E405DD-859B-442D-AABC-48DB89160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6DDD79-B976-4538-ACDF-71373CAC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F123-67C2-4258-86C9-2858CFAB209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390C2-8CDE-40EA-A5C2-FC40D944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C05B8-33C0-4292-A273-F421C5CC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A90-0285-47EA-B1D7-1A44A6B0A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06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722ED-BC35-40A4-93CE-2869DF10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2244C-564B-4491-8F92-AF84F4DAA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03977-B1B2-4780-9B64-59042CD7B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F123-67C2-4258-86C9-2858CFAB209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5B6B6-37C4-45C0-ABCB-82FB0E07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6219A2-35A3-4156-915A-C3F7A9BA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A90-0285-47EA-B1D7-1A44A6B0A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6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AB7DF-0711-4655-8D50-5DE7C002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8197C5-62CF-45BF-8BEF-8DDC256B3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547FD-5E42-47A6-9118-53335647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F123-67C2-4258-86C9-2858CFAB209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354B5F-38D3-45C8-8178-9A289C8B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781440-2F47-462C-AA82-35B7150A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A90-0285-47EA-B1D7-1A44A6B0A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4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DABD0-4857-4B18-A56B-4DFF1E7E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0F274E-71C9-481C-B265-28F5DA0BC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C4AD0D-526D-44E8-B44E-3DB2C36EC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9FD516-7114-4CC2-A2C2-13E7D4F6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F123-67C2-4258-86C9-2858CFAB209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C631EB-A631-4BD8-A863-209F5C29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FAF05F-3CB9-40B3-B62B-A1608A22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A90-0285-47EA-B1D7-1A44A6B0A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74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EBA1B-C7A1-46E9-8BB6-084B5797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098ED1-E9DE-4F81-9136-49177FF5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364113-9426-410A-8043-DB9AFB92C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FDF8DF-4690-4B36-808A-791C82635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0F3BCF-80FF-4E56-893E-2BD0C55B1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64C5E9-D9C4-4DBF-8EDF-9830E6B7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F123-67C2-4258-86C9-2858CFAB209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ACB838-08B0-40C2-A7E4-EAECDD31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075552-6904-485A-8DD9-64820BC5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A90-0285-47EA-B1D7-1A44A6B0A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36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A1B77-3DDC-4C82-B051-742B15FB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1208E4-C52D-4DE8-AF54-B05DEA37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F123-67C2-4258-86C9-2858CFAB209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C745D5-74C8-4A9D-A02B-1692EC1C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A54E9F-D8B0-41F3-9956-7D716D0D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A90-0285-47EA-B1D7-1A44A6B0A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9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EE6D25-8B64-4F20-9DBE-89897988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F123-67C2-4258-86C9-2858CFAB209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F6C846-7C96-40B6-8743-EFC1CE81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F20964-CD8C-4A29-B4A7-1479EA83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A90-0285-47EA-B1D7-1A44A6B0A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97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4E959-83E7-4E91-A891-9776F3F63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FA4039-13E3-496B-8180-BFBF6ED9A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073B3D-10F1-4FDE-9433-5712667DF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2116ED-E2E1-42AF-8ECF-9F4525C6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F123-67C2-4258-86C9-2858CFAB209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F7F38D-1AFC-402A-8A46-35C8F2C0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1D5174-E99B-49E4-ACE4-B0748456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A90-0285-47EA-B1D7-1A44A6B0A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4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968A3-60D7-48E4-94F3-124F2ED01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E66BC9-E438-48F2-9966-CDD3A2BF1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163211-9D18-4255-AFB7-34F328ACE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FD3057-9CE8-4B1C-8B38-00ED494EB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F123-67C2-4258-86C9-2858CFAB209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71C8C9-FF94-4AA2-AF12-0EC6E2D3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CA4DB1-F032-42BA-B384-DECE35CA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A90-0285-47EA-B1D7-1A44A6B0A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67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095DC6-51A6-425C-9DBB-BE702EC8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BF126-D5A7-47C4-A837-C9C2B3086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CF26DB-3BFF-4EBA-B168-B86F31A46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8F123-67C2-4258-86C9-2858CFAB209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98DCC5-ABA6-49DB-B541-4EAD0B1C3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A77EE-624D-4848-8F47-D0014D9AF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49A90-0285-47EA-B1D7-1A44A6B0A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9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_46-5b1yhe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om-portfolio/Tetri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om-portfolio/MetalSlug" TargetMode="External"/><Relationship Id="rId2" Type="http://schemas.openxmlformats.org/officeDocument/2006/relationships/hyperlink" Target="https://www.youtube.com/watch?v=i1ZLxu472K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A97D1-2191-4DA9-99B1-1428CFB2FA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포트폴리오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0DAD51-9F10-43EF-B34E-47818799C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902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F0E4D-41E3-43B1-9096-E5321ACC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Metal Slug – </a:t>
            </a:r>
            <a:r>
              <a:rPr lang="ko-KR" altLang="en-US" dirty="0" err="1"/>
              <a:t>싱글톤</a:t>
            </a:r>
            <a:r>
              <a:rPr lang="ko-KR" altLang="en-US" dirty="0"/>
              <a:t> 패턴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9E28CE-C10C-4EB9-840E-3BE205044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09" y="1766387"/>
            <a:ext cx="3807806" cy="47264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10B617-EDCC-418B-835C-560C3ECDD00C}"/>
              </a:ext>
            </a:extLst>
          </p:cNvPr>
          <p:cNvSpPr txBox="1"/>
          <p:nvPr/>
        </p:nvSpPr>
        <p:spPr>
          <a:xfrm>
            <a:off x="5340076" y="2580515"/>
            <a:ext cx="5665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싱글톤</a:t>
            </a:r>
            <a:r>
              <a:rPr lang="ko-KR" altLang="en-US" dirty="0"/>
              <a:t> 패턴을 템플릿 클래스로 만들어 프로그램에서 하나의 인스턴스만 필요하고 여러 군데에서 사용해야하는 클래스의 부모로 상속하여 사용하도록 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FD6E65-03FA-44B4-B61C-1CD3EED83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224" y="1766387"/>
            <a:ext cx="4241401" cy="5904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972CA6-DCF0-45DF-A5CB-CF4C3B862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224" y="3723111"/>
            <a:ext cx="3366358" cy="9288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52017D-6FA6-459C-B4E0-41443A0F5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4224" y="4742590"/>
            <a:ext cx="3976688" cy="257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59D54B-6786-4821-B52B-4555DC46D8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4224" y="5128967"/>
            <a:ext cx="3506603" cy="23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40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F0E4D-41E3-43B1-9096-E5321ACC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786"/>
            <a:ext cx="10515600" cy="1325563"/>
          </a:xfrm>
        </p:spPr>
        <p:txBody>
          <a:bodyPr/>
          <a:lstStyle/>
          <a:p>
            <a:r>
              <a:rPr lang="en-US" altLang="ko-KR" dirty="0"/>
              <a:t>Metal Slug – </a:t>
            </a:r>
            <a:r>
              <a:rPr lang="ko-KR" altLang="en-US" dirty="0"/>
              <a:t>리소스 관리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3AE2B5-2381-4936-B465-41A4A2A01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03" y="1859654"/>
            <a:ext cx="4720129" cy="38230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42DE01E-5E37-4C05-9CC7-1D064893D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453" y="4407241"/>
            <a:ext cx="6037886" cy="1275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818AE8-73B3-4C1D-963D-1A285D183D7B}"/>
              </a:ext>
            </a:extLst>
          </p:cNvPr>
          <p:cNvSpPr txBox="1"/>
          <p:nvPr/>
        </p:nvSpPr>
        <p:spPr>
          <a:xfrm>
            <a:off x="5845453" y="1850594"/>
            <a:ext cx="5536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STL</a:t>
            </a:r>
            <a:r>
              <a:rPr lang="ko-KR" altLang="en-US" dirty="0"/>
              <a:t>에서 제공하는 해시 기반 자료구조 컨테이너인 </a:t>
            </a:r>
            <a:r>
              <a:rPr lang="en-US" altLang="ko-KR" dirty="0"/>
              <a:t>‘</a:t>
            </a:r>
            <a:r>
              <a:rPr lang="en-US" altLang="ko-KR" dirty="0" err="1"/>
              <a:t>unordered_map</a:t>
            </a:r>
            <a:r>
              <a:rPr lang="en-US" altLang="ko-KR" dirty="0"/>
              <a:t>’</a:t>
            </a:r>
            <a:r>
              <a:rPr lang="ko-KR" altLang="en-US" dirty="0"/>
              <a:t>을 사용하여 게임 내에 사용되는 모든 </a:t>
            </a:r>
            <a:r>
              <a:rPr lang="ko-KR" altLang="en-US" dirty="0" err="1"/>
              <a:t>스프라이트</a:t>
            </a:r>
            <a:r>
              <a:rPr lang="ko-KR" altLang="en-US" dirty="0"/>
              <a:t> 리소스를 간편하고 빠르게 관리 및 사용 할 수 있도록 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214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F0E4D-41E3-43B1-9096-E5321ACC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786"/>
            <a:ext cx="10515600" cy="1325563"/>
          </a:xfrm>
        </p:spPr>
        <p:txBody>
          <a:bodyPr/>
          <a:lstStyle/>
          <a:p>
            <a:r>
              <a:rPr lang="en-US" altLang="ko-KR" dirty="0"/>
              <a:t>Metal Slug – </a:t>
            </a:r>
            <a:r>
              <a:rPr lang="ko-KR" altLang="en-US" dirty="0"/>
              <a:t>리소스 관리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3AE2B5-2381-4936-B465-41A4A2A01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03" y="1859654"/>
            <a:ext cx="4720129" cy="38230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42DE01E-5E37-4C05-9CC7-1D064893D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453" y="4407241"/>
            <a:ext cx="6037886" cy="1275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818AE8-73B3-4C1D-963D-1A285D183D7B}"/>
              </a:ext>
            </a:extLst>
          </p:cNvPr>
          <p:cNvSpPr txBox="1"/>
          <p:nvPr/>
        </p:nvSpPr>
        <p:spPr>
          <a:xfrm>
            <a:off x="5845453" y="1850594"/>
            <a:ext cx="5536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STL</a:t>
            </a:r>
            <a:r>
              <a:rPr lang="ko-KR" altLang="en-US" dirty="0"/>
              <a:t>에서 제공하는 해시 기반 자료구조 컨테이너인 </a:t>
            </a:r>
            <a:r>
              <a:rPr lang="en-US" altLang="ko-KR" dirty="0"/>
              <a:t>‘</a:t>
            </a:r>
            <a:r>
              <a:rPr lang="en-US" altLang="ko-KR" dirty="0" err="1"/>
              <a:t>unordered_map</a:t>
            </a:r>
            <a:r>
              <a:rPr lang="en-US" altLang="ko-KR" dirty="0"/>
              <a:t>’</a:t>
            </a:r>
            <a:r>
              <a:rPr lang="ko-KR" altLang="en-US" dirty="0"/>
              <a:t>을 사용하여 게임 내에 사용되는 모든 </a:t>
            </a:r>
            <a:r>
              <a:rPr lang="ko-KR" altLang="en-US" dirty="0" err="1"/>
              <a:t>스프라이트</a:t>
            </a:r>
            <a:r>
              <a:rPr lang="ko-KR" altLang="en-US" dirty="0"/>
              <a:t> 리소스를 간편하고 빠르게 관리 및 사용 할 수 있도록 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796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F0E4D-41E3-43B1-9096-E5321ACC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50" y="134639"/>
            <a:ext cx="10515600" cy="1325563"/>
          </a:xfrm>
        </p:spPr>
        <p:txBody>
          <a:bodyPr/>
          <a:lstStyle/>
          <a:p>
            <a:r>
              <a:rPr lang="en-US" altLang="ko-KR" dirty="0"/>
              <a:t>Metal Slug – </a:t>
            </a:r>
            <a:r>
              <a:rPr lang="ko-KR" altLang="en-US" dirty="0"/>
              <a:t>픽셀 충돌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9473CB-5964-4F58-A02B-D0238BB77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42" y="1509983"/>
            <a:ext cx="4945864" cy="27707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4DA2BFE-D115-4278-9533-0C1C51B96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547" y="1509983"/>
            <a:ext cx="4093905" cy="3308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D94217-DE2D-4474-AF87-6B59464A31B9}"/>
              </a:ext>
            </a:extLst>
          </p:cNvPr>
          <p:cNvSpPr txBox="1"/>
          <p:nvPr/>
        </p:nvSpPr>
        <p:spPr>
          <a:xfrm>
            <a:off x="717731" y="4891760"/>
            <a:ext cx="5052775" cy="1222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위와 같이 미리 충돌할 픽셀 색을 지정 </a:t>
            </a:r>
            <a:r>
              <a:rPr lang="ko-KR" altLang="en-US" dirty="0" err="1"/>
              <a:t>해놓은</a:t>
            </a:r>
            <a:r>
              <a:rPr lang="ko-KR" altLang="en-US" dirty="0"/>
              <a:t> 리소스를 만들어 놓고 프로그램에서 이 리소스를 기반으로 하여 모든 픽셀의 색깔을 추출하여 </a:t>
            </a:r>
            <a:r>
              <a:rPr lang="en-US" altLang="ko-KR" dirty="0"/>
              <a:t>‘STL vector’ </a:t>
            </a:r>
            <a:r>
              <a:rPr lang="ko-KR" altLang="en-US" dirty="0"/>
              <a:t>컨테이너에 </a:t>
            </a:r>
            <a:r>
              <a:rPr lang="ko-KR" altLang="en-US" dirty="0" err="1"/>
              <a:t>담아놓는다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39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F0E4D-41E3-43B1-9096-E5321ACC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74" y="245184"/>
            <a:ext cx="10515600" cy="1325563"/>
          </a:xfrm>
        </p:spPr>
        <p:txBody>
          <a:bodyPr/>
          <a:lstStyle/>
          <a:p>
            <a:r>
              <a:rPr lang="en-US" altLang="ko-KR" dirty="0"/>
              <a:t>Metal Slug – </a:t>
            </a:r>
            <a:r>
              <a:rPr lang="ko-KR" altLang="en-US" dirty="0"/>
              <a:t>픽셀 충돌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94217-DE2D-4474-AF87-6B59464A31B9}"/>
              </a:ext>
            </a:extLst>
          </p:cNvPr>
          <p:cNvSpPr txBox="1"/>
          <p:nvPr/>
        </p:nvSpPr>
        <p:spPr>
          <a:xfrm>
            <a:off x="751574" y="4482243"/>
            <a:ext cx="5052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픽셀 충돌 상호작용을 해야 하는 객체의 위치 값을 바탕으로 인덱스 값을 도출하고 </a:t>
            </a:r>
            <a:r>
              <a:rPr lang="en-US" altLang="ko-KR" dirty="0"/>
              <a:t>vector </a:t>
            </a:r>
            <a:r>
              <a:rPr lang="ko-KR" altLang="en-US" dirty="0"/>
              <a:t>컨테이너에 인덱스 접근을 통해 그 위치 픽셀의 색이 충돌 색과 </a:t>
            </a:r>
            <a:r>
              <a:rPr lang="ko-KR" altLang="en-US" dirty="0" err="1"/>
              <a:t>같은지</a:t>
            </a:r>
            <a:r>
              <a:rPr lang="ko-KR" altLang="en-US" dirty="0"/>
              <a:t>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FB8555-E85A-492F-AE6F-3564E7349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74" y="1647883"/>
            <a:ext cx="5068756" cy="21653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322A3D-F46A-4E09-9296-41D693CC4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653" y="1412271"/>
            <a:ext cx="4684717" cy="35622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D8310F-E709-4B35-B972-BDB56C9B3F87}"/>
              </a:ext>
            </a:extLst>
          </p:cNvPr>
          <p:cNvSpPr txBox="1"/>
          <p:nvPr/>
        </p:nvSpPr>
        <p:spPr>
          <a:xfrm>
            <a:off x="6337161" y="5082407"/>
            <a:ext cx="505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픽셀 충돌은 모든 게임 객체가 지형을 탈 수 있게 도와준다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2637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F0E4D-41E3-43B1-9096-E5321ACC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Metal Slug – </a:t>
            </a:r>
            <a:r>
              <a:rPr lang="ko-KR" altLang="en-US" dirty="0"/>
              <a:t>상태 패턴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402D3A-B3A2-4FE8-90F0-6DCA863D7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6" y="1812613"/>
            <a:ext cx="4833646" cy="24190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62214BF-5B2D-4615-8F4C-418B4F4B6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6" y="4491511"/>
            <a:ext cx="4515229" cy="17713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C5D860-274C-4B4D-A1B0-9F22C66B4BB1}"/>
              </a:ext>
            </a:extLst>
          </p:cNvPr>
          <p:cNvSpPr txBox="1"/>
          <p:nvPr/>
        </p:nvSpPr>
        <p:spPr>
          <a:xfrm>
            <a:off x="6164720" y="1812613"/>
            <a:ext cx="5189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프로젝트는 상태 패턴을 적극 이용하였다</a:t>
            </a:r>
            <a:r>
              <a:rPr lang="en-US" altLang="ko-KR" dirty="0"/>
              <a:t>. </a:t>
            </a:r>
            <a:r>
              <a:rPr lang="ko-KR" altLang="en-US" dirty="0"/>
              <a:t>게임 특성상 동작이 많기 때문에 상태로 나누어 게임 진행에 따라 상태를 전이 시키는 방식으로 가는 것이 생산성</a:t>
            </a:r>
            <a:r>
              <a:rPr lang="en-US" altLang="ko-KR" dirty="0"/>
              <a:t>, </a:t>
            </a:r>
            <a:r>
              <a:rPr lang="ko-KR" altLang="en-US" dirty="0"/>
              <a:t>유지보수 측면에서 더 효율적이라고 생각했기 때문이다</a:t>
            </a:r>
            <a:r>
              <a:rPr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455933-06AD-412B-A0E7-FF54C6058D2F}"/>
              </a:ext>
            </a:extLst>
          </p:cNvPr>
          <p:cNvSpPr txBox="1"/>
          <p:nvPr/>
        </p:nvSpPr>
        <p:spPr>
          <a:xfrm>
            <a:off x="6164720" y="4361847"/>
            <a:ext cx="5025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State</a:t>
            </a:r>
            <a:r>
              <a:rPr lang="ko-KR" altLang="en-US" dirty="0"/>
              <a:t>라는 추상 클래스를 만들어 모든 상태 클래스가 상속 받도록 하였다</a:t>
            </a:r>
            <a:r>
              <a:rPr lang="en-US" altLang="ko-KR" dirty="0"/>
              <a:t>. </a:t>
            </a:r>
            <a:r>
              <a:rPr lang="ko-KR" altLang="en-US" dirty="0"/>
              <a:t>그리고 입력이나 어떠한 조건이 성립되면 </a:t>
            </a:r>
            <a:r>
              <a:rPr lang="en-US" altLang="ko-KR" dirty="0" err="1"/>
              <a:t>HandleInput</a:t>
            </a:r>
            <a:r>
              <a:rPr lang="ko-KR" altLang="en-US" dirty="0"/>
              <a:t>에서 다음 상태에 대한 포인터를 리턴 하면서 상태 전이가 일어난다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015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F0E4D-41E3-43B1-9096-E5321ACC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Metal Slug – </a:t>
            </a:r>
            <a:r>
              <a:rPr lang="ko-KR" altLang="en-US" dirty="0"/>
              <a:t>상태 패턴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6B3ED5-0516-4C5E-851B-FF00F512E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801" y="1792018"/>
            <a:ext cx="2864603" cy="40985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946C5F-1800-4FF0-AFFB-52601DC5B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359" y="1792018"/>
            <a:ext cx="2252495" cy="2360652"/>
          </a:xfrm>
          <a:prstGeom prst="rect">
            <a:avLst/>
          </a:prstGeom>
        </p:spPr>
      </p:pic>
      <p:pic>
        <p:nvPicPr>
          <p:cNvPr id="7" name="Picture 2" descr="소년코딩 - C++ 디자인 패턴 06. 상태 패턴, State Pattern">
            <a:extLst>
              <a:ext uri="{FF2B5EF4-FFF2-40B4-BE49-F238E27FC236}">
                <a16:creationId xmlns:a16="http://schemas.microsoft.com/office/drawing/2014/main" id="{C9CD3F91-81AE-457A-A88D-C54AA755C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096" y="1763968"/>
            <a:ext cx="3960530" cy="244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C336D9-2312-4BE9-A66F-F9476615C85D}"/>
              </a:ext>
            </a:extLst>
          </p:cNvPr>
          <p:cNvSpPr txBox="1"/>
          <p:nvPr/>
        </p:nvSpPr>
        <p:spPr>
          <a:xfrm>
            <a:off x="4235410" y="4560781"/>
            <a:ext cx="66644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플레이어는 게임 특성상 </a:t>
            </a:r>
            <a:r>
              <a:rPr lang="ko-KR" altLang="en-US" dirty="0" err="1"/>
              <a:t>스프라이트</a:t>
            </a:r>
            <a:r>
              <a:rPr lang="ko-KR" altLang="en-US" dirty="0"/>
              <a:t> 상</a:t>
            </a:r>
            <a:r>
              <a:rPr lang="en-US" altLang="ko-KR" dirty="0"/>
              <a:t>, </a:t>
            </a:r>
            <a:r>
              <a:rPr lang="ko-KR" altLang="en-US" dirty="0"/>
              <a:t>하체가 나뉘어져 있을 뿐만 아니라 동작이 매우 많기 때문에 상태 패턴을 사용하였다</a:t>
            </a:r>
            <a:r>
              <a:rPr lang="en-US" altLang="ko-KR" dirty="0"/>
              <a:t>.</a:t>
            </a:r>
            <a:r>
              <a:rPr lang="ko-KR" altLang="en-US" dirty="0"/>
              <a:t> 이 패턴을 사용하고 코드가 더 </a:t>
            </a:r>
            <a:r>
              <a:rPr lang="ko-KR" altLang="en-US" dirty="0" err="1"/>
              <a:t>깔끔해보여</a:t>
            </a:r>
            <a:r>
              <a:rPr lang="ko-KR" altLang="en-US" dirty="0"/>
              <a:t> 생산성이 높아졌고</a:t>
            </a:r>
            <a:r>
              <a:rPr lang="en-US" altLang="ko-KR" dirty="0"/>
              <a:t>, </a:t>
            </a:r>
            <a:r>
              <a:rPr lang="ko-KR" altLang="en-US" dirty="0"/>
              <a:t>자연스러운 조작이 가능하도록 하였다</a:t>
            </a:r>
            <a:r>
              <a:rPr lang="en-US" altLang="ko-KR" dirty="0"/>
              <a:t>. </a:t>
            </a:r>
            <a:r>
              <a:rPr lang="ko-KR" altLang="en-US" dirty="0"/>
              <a:t>몬스터 </a:t>
            </a:r>
            <a:r>
              <a:rPr lang="en-US" altLang="ko-KR" dirty="0"/>
              <a:t>AI </a:t>
            </a:r>
            <a:r>
              <a:rPr lang="ko-KR" altLang="en-US" dirty="0"/>
              <a:t>또한 상태 패턴으로 만들어 각 상태에 어떤 작업을 </a:t>
            </a:r>
            <a:r>
              <a:rPr lang="ko-KR" altLang="en-US" dirty="0" err="1"/>
              <a:t>해야하는지를</a:t>
            </a:r>
            <a:r>
              <a:rPr lang="ko-KR" altLang="en-US" dirty="0"/>
              <a:t> 명확하게 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268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F0E4D-41E3-43B1-9096-E5321ACC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9"/>
            <a:ext cx="10515600" cy="1325563"/>
          </a:xfrm>
        </p:spPr>
        <p:txBody>
          <a:bodyPr/>
          <a:lstStyle/>
          <a:p>
            <a:r>
              <a:rPr lang="en-US" altLang="ko-KR" dirty="0"/>
              <a:t>Metal Slug – </a:t>
            </a:r>
            <a:r>
              <a:rPr lang="ko-KR" altLang="en-US" dirty="0"/>
              <a:t>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16EE45-FC16-4E6C-BB6E-21CD618F4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849" y="1377912"/>
            <a:ext cx="4568203" cy="3429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CEEF250-B94E-4C05-ABF3-B623B90F1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17" y="1377912"/>
            <a:ext cx="4568202" cy="2977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DA81CA-61D9-4DE0-991E-FF4EC374DF17}"/>
              </a:ext>
            </a:extLst>
          </p:cNvPr>
          <p:cNvSpPr txBox="1"/>
          <p:nvPr/>
        </p:nvSpPr>
        <p:spPr>
          <a:xfrm>
            <a:off x="839779" y="4741424"/>
            <a:ext cx="5342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몬스터를 하드 코딩하여 배치하기 보다는 툴을 만들어 몬스터를 효율적으로 배치할 수 있도록 하였다</a:t>
            </a:r>
            <a:r>
              <a:rPr lang="en-US" altLang="ko-KR" dirty="0"/>
              <a:t>. </a:t>
            </a:r>
            <a:r>
              <a:rPr lang="ko-KR" altLang="en-US" dirty="0"/>
              <a:t>마우스로 원하는 위치에 배치하여 파일 입출력을 사용하여 저장 후</a:t>
            </a:r>
            <a:r>
              <a:rPr lang="en-US" altLang="ko-KR" dirty="0"/>
              <a:t>, </a:t>
            </a:r>
            <a:r>
              <a:rPr lang="ko-KR" altLang="en-US" dirty="0"/>
              <a:t>스테이지 초기화시 파일을 불러와 배치한 몬스터 들을 불러오도록 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061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F0E4D-41E3-43B1-9096-E5321ACC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Metal Slug – FMOD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9C2D62-BA24-48CE-A793-38194DB77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57" y="1909470"/>
            <a:ext cx="5205882" cy="37676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03EF263-611C-415F-88AB-6249A1A76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629" y="1909470"/>
            <a:ext cx="1242805" cy="15727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936093-49F7-4E54-B712-570D0F19971B}"/>
              </a:ext>
            </a:extLst>
          </p:cNvPr>
          <p:cNvSpPr txBox="1"/>
          <p:nvPr/>
        </p:nvSpPr>
        <p:spPr>
          <a:xfrm>
            <a:off x="7702277" y="1818663"/>
            <a:ext cx="41456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FMOD</a:t>
            </a:r>
            <a:r>
              <a:rPr lang="ko-KR" altLang="en-US" dirty="0"/>
              <a:t> 미들웨어를 사용하여 소리를 간편하게 재생 할 수 있도록 매니저를 만들어 관리할 수 있도록 하였다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매니저 생성 및 초기화시 </a:t>
            </a:r>
            <a:r>
              <a:rPr lang="en-US" altLang="ko-KR" dirty="0"/>
              <a:t>Sound </a:t>
            </a:r>
            <a:r>
              <a:rPr lang="ko-KR" altLang="en-US" dirty="0"/>
              <a:t>폴더에 존재하는 모든 사운드를 불러와 </a:t>
            </a:r>
            <a:r>
              <a:rPr lang="en-US" altLang="ko-KR" dirty="0"/>
              <a:t>map</a:t>
            </a:r>
            <a:r>
              <a:rPr lang="ko-KR" altLang="en-US" dirty="0"/>
              <a:t> </a:t>
            </a:r>
            <a:r>
              <a:rPr lang="ko-KR" altLang="en-US" dirty="0" err="1"/>
              <a:t>컨네이너에</a:t>
            </a:r>
            <a:r>
              <a:rPr lang="ko-KR" altLang="en-US" dirty="0"/>
              <a:t> </a:t>
            </a:r>
            <a:r>
              <a:rPr lang="ko-KR" altLang="en-US" dirty="0" err="1"/>
              <a:t>담아놓는다</a:t>
            </a:r>
            <a:r>
              <a:rPr lang="en-US" altLang="ko-KR" dirty="0"/>
              <a:t>. </a:t>
            </a:r>
            <a:r>
              <a:rPr lang="ko-KR" altLang="en-US" dirty="0"/>
              <a:t>소리가 서로 중첩되지 않도록 채널을 나누어 재생할 수 있게 만들었다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간편하고 좋은 성능을 지녀 모든 프로젝트의 게임 사운드 출력은 </a:t>
            </a:r>
            <a:r>
              <a:rPr lang="en-US" altLang="ko-KR" dirty="0"/>
              <a:t>FMOD</a:t>
            </a:r>
            <a:r>
              <a:rPr lang="ko-KR" altLang="en-US" dirty="0"/>
              <a:t>를 활용하였다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A56C2B-407C-43BB-B969-2C8B1C3D9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57" y="5895915"/>
            <a:ext cx="5103573" cy="25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14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54544-456A-4788-B894-75341948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Network(Maple Story)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17A21-4247-4F26-A184-ECF9A3665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IOCP</a:t>
            </a:r>
          </a:p>
          <a:p>
            <a:pPr marL="0" indent="0">
              <a:buNone/>
            </a:pPr>
            <a:r>
              <a:rPr lang="ko-KR" altLang="en-US" dirty="0"/>
              <a:t>맵</a:t>
            </a:r>
            <a:r>
              <a:rPr lang="en-US" altLang="ko-KR" dirty="0"/>
              <a:t>, </a:t>
            </a:r>
            <a:r>
              <a:rPr lang="ko-KR" altLang="en-US" dirty="0"/>
              <a:t>몬스터</a:t>
            </a:r>
            <a:r>
              <a:rPr lang="en-US" altLang="ko-KR" dirty="0"/>
              <a:t>, </a:t>
            </a:r>
            <a:r>
              <a:rPr lang="ko-KR" altLang="en-US" dirty="0"/>
              <a:t>충돌 서버에서 처리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채팅기능</a:t>
            </a:r>
            <a:r>
              <a:rPr lang="en-US" altLang="ko-KR" dirty="0"/>
              <a:t>,</a:t>
            </a:r>
            <a:r>
              <a:rPr lang="ko-KR" altLang="en-US" dirty="0"/>
              <a:t> 이동기능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멀티쓰레드</a:t>
            </a:r>
            <a:r>
              <a:rPr lang="ko-KR" altLang="en-US" dirty="0"/>
              <a:t> 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689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0FE69-8144-4B69-9B2A-9C5F981C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Console, API, Network, Direct2D, Python2D Direct3D(Team1, 2, </a:t>
            </a:r>
            <a:r>
              <a:rPr lang="ko-KR" altLang="en-US" dirty="0"/>
              <a:t>졸작</a:t>
            </a:r>
            <a:r>
              <a:rPr lang="en-US" altLang="ko-KR" dirty="0"/>
              <a:t>),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F09D05-E326-45EC-8897-E4F03F20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40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62689-915E-42F3-9663-E3E22D57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(</a:t>
            </a:r>
            <a:r>
              <a:rPr lang="ko-KR" altLang="en-US" dirty="0" err="1"/>
              <a:t>드래곤플라이트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B1253-4D5A-4DF5-81F7-9E01F0770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무한 난이도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819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3187A-988F-49FD-8DFF-53DF7926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Direct2D (</a:t>
            </a:r>
            <a:r>
              <a:rPr lang="ko-KR" altLang="en-US" dirty="0" err="1"/>
              <a:t>테일즈위버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2114B0-1709-4E49-9AE9-1231C0241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A*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툴 기능 구현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알파블렌딩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카메라 </a:t>
            </a:r>
            <a:r>
              <a:rPr lang="ko-KR" altLang="en-US" dirty="0" err="1"/>
              <a:t>쉐이킹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136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D29D0-F6A0-4646-B815-6D5605FD5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Direct3D(</a:t>
            </a:r>
            <a:r>
              <a:rPr lang="ko-KR" altLang="en-US" dirty="0" err="1"/>
              <a:t>둠펜슈타인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54C83E-8BAA-42D2-9D29-0607A9233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맵 툴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000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8E3EC-121F-4D05-A685-197F8685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Direct3D(</a:t>
            </a:r>
            <a:r>
              <a:rPr lang="ko-KR" altLang="en-US" dirty="0" err="1"/>
              <a:t>블랙스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104394-229D-455C-BB11-FFD60BF80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퍼지 알고리즘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이벤트 툴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820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5A865-4D9E-419B-9DF1-7F1EB185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Direct3D(</a:t>
            </a:r>
            <a:r>
              <a:rPr lang="ko-KR" altLang="en-US" dirty="0"/>
              <a:t>졸작</a:t>
            </a:r>
            <a:r>
              <a:rPr lang="en-US" altLang="ko-KR" dirty="0"/>
              <a:t>, </a:t>
            </a:r>
            <a:r>
              <a:rPr lang="ko-KR" altLang="en-US" dirty="0"/>
              <a:t>몬스터의 숲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CC4AB-881B-402A-8FE3-2F342A7F3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환경 툴</a:t>
            </a:r>
            <a:r>
              <a:rPr lang="en-US" altLang="ko-KR" dirty="0"/>
              <a:t>, </a:t>
            </a:r>
            <a:r>
              <a:rPr lang="ko-KR" altLang="en-US" dirty="0"/>
              <a:t>이펙트 툴</a:t>
            </a:r>
            <a:r>
              <a:rPr lang="en-US" altLang="ko-KR" dirty="0"/>
              <a:t>, </a:t>
            </a:r>
            <a:r>
              <a:rPr lang="ko-KR" altLang="en-US" dirty="0"/>
              <a:t>애니메이션 툴</a:t>
            </a:r>
            <a:r>
              <a:rPr lang="en-US" altLang="ko-KR" dirty="0"/>
              <a:t>, </a:t>
            </a:r>
            <a:r>
              <a:rPr lang="ko-KR" altLang="en-US" dirty="0"/>
              <a:t>그림자</a:t>
            </a:r>
          </a:p>
        </p:txBody>
      </p:sp>
    </p:spTree>
    <p:extLst>
      <p:ext uri="{BB962C8B-B14F-4D97-AF65-F5344CB8AC3E}">
        <p14:creationId xmlns:p14="http://schemas.microsoft.com/office/powerpoint/2010/main" val="199574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63E41-4B24-4819-B31F-37E8636E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Console(Tetris)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CEE0A6-EB62-4325-88F9-DF060239C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665"/>
            <a:ext cx="5764509" cy="1498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기존의 </a:t>
            </a:r>
            <a:r>
              <a:rPr lang="ko-KR" altLang="en-US" sz="2400" dirty="0" err="1"/>
              <a:t>테트리스</a:t>
            </a:r>
            <a:r>
              <a:rPr lang="ko-KR" altLang="en-US" sz="2400" dirty="0"/>
              <a:t> 게임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남들이 세운 최고 점수를 갱신하라</a:t>
            </a:r>
            <a:r>
              <a:rPr lang="en-US" altLang="ko-KR" sz="2400" dirty="0"/>
              <a:t>!</a:t>
            </a:r>
          </a:p>
          <a:p>
            <a:pPr marL="0" indent="0">
              <a:buNone/>
            </a:pPr>
            <a:r>
              <a:rPr lang="ko-KR" altLang="en-US" sz="2400" dirty="0"/>
              <a:t>점수를 올릴수록 점점 빨라진다</a:t>
            </a:r>
            <a:r>
              <a:rPr lang="en-US" altLang="ko-KR" sz="2400" dirty="0"/>
              <a:t>!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0EF6C5-2D17-4ED1-BEC6-DBE3C8739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366" y="1759139"/>
            <a:ext cx="4387541" cy="3797871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5EA8A3A-8DC0-475E-8137-6BB79BB55A41}"/>
              </a:ext>
            </a:extLst>
          </p:cNvPr>
          <p:cNvSpPr txBox="1">
            <a:spLocks/>
          </p:cNvSpPr>
          <p:nvPr/>
        </p:nvSpPr>
        <p:spPr>
          <a:xfrm>
            <a:off x="838200" y="4807915"/>
            <a:ext cx="6108701" cy="1498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시연영상 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3"/>
              </a:rPr>
              <a:t>https://youtu.be/_46-5b1yheE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Github</a:t>
            </a:r>
            <a:r>
              <a:rPr lang="en-US" altLang="ko-KR" sz="2000" dirty="0"/>
              <a:t> : </a:t>
            </a:r>
            <a:r>
              <a:rPr lang="en-US" altLang="ko-KR" sz="2000" dirty="0">
                <a:hlinkClick r:id="rId4"/>
              </a:rPr>
              <a:t>https://github.com/Beom-portfolio/Tetris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93857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F0E4D-41E3-43B1-9096-E5321ACC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Tetris - </a:t>
            </a:r>
            <a:r>
              <a:rPr lang="ko-KR" altLang="en-US"/>
              <a:t>더블버퍼링</a:t>
            </a:r>
            <a:endParaRPr lang="ko-KR" altLang="en-US" dirty="0"/>
          </a:p>
        </p:txBody>
      </p:sp>
      <p:pic>
        <p:nvPicPr>
          <p:cNvPr id="10" name="그림 9" descr="사진, 앉아있는, 화면, 거리이(가) 표시된 사진&#10;&#10;자동 생성된 설명">
            <a:extLst>
              <a:ext uri="{FF2B5EF4-FFF2-40B4-BE49-F238E27FC236}">
                <a16:creationId xmlns:a16="http://schemas.microsoft.com/office/drawing/2014/main" id="{387A93BF-F375-4A6F-9B0E-E44C619AF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04" y="2198609"/>
            <a:ext cx="5417669" cy="1007460"/>
          </a:xfrm>
          <a:prstGeom prst="rect">
            <a:avLst/>
          </a:prstGeom>
        </p:spPr>
      </p:pic>
      <p:pic>
        <p:nvPicPr>
          <p:cNvPr id="1026" name="Picture 2" descr="슭의 개발 블로그: copy와 flip - Double buffering의 2가지 기법">
            <a:extLst>
              <a:ext uri="{FF2B5EF4-FFF2-40B4-BE49-F238E27FC236}">
                <a16:creationId xmlns:a16="http://schemas.microsoft.com/office/drawing/2014/main" id="{9EAE37D0-FAB2-40CE-8125-3D5F0BA62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300" y="1317852"/>
            <a:ext cx="4140500" cy="475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D1B044-1E9B-413D-9EF6-D05E4B864691}"/>
              </a:ext>
            </a:extLst>
          </p:cNvPr>
          <p:cNvSpPr txBox="1"/>
          <p:nvPr/>
        </p:nvSpPr>
        <p:spPr>
          <a:xfrm>
            <a:off x="925620" y="1600931"/>
            <a:ext cx="610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 깜빡임을 해결하기 위해 콘솔에서 </a:t>
            </a:r>
            <a:r>
              <a:rPr lang="ko-KR" altLang="en-US" dirty="0" err="1"/>
              <a:t>더블버퍼링</a:t>
            </a:r>
            <a:r>
              <a:rPr lang="ko-KR" altLang="en-US" dirty="0"/>
              <a:t> 활용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85FD88-9EE3-4B09-91CF-EBFF7C7A1E5E}"/>
              </a:ext>
            </a:extLst>
          </p:cNvPr>
          <p:cNvSpPr txBox="1"/>
          <p:nvPr/>
        </p:nvSpPr>
        <p:spPr>
          <a:xfrm>
            <a:off x="925620" y="3534584"/>
            <a:ext cx="6103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개의 콘솔 스크린 버퍼를 만들어 참조하고 있지 않은 버퍼에 다음 프레임의 장면을 그린 후 참조 만하여 </a:t>
            </a:r>
            <a:r>
              <a:rPr lang="ko-KR" altLang="en-US" dirty="0" err="1"/>
              <a:t>깜빡거림을</a:t>
            </a:r>
            <a:r>
              <a:rPr lang="ko-KR" altLang="en-US" dirty="0"/>
              <a:t> 해결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46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F0E4D-41E3-43B1-9096-E5321ACC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Tetris - </a:t>
            </a:r>
            <a:r>
              <a:rPr lang="ko-KR" altLang="en-US"/>
              <a:t>더블버퍼링</a:t>
            </a:r>
            <a:endParaRPr lang="ko-KR" altLang="en-US" dirty="0"/>
          </a:p>
        </p:txBody>
      </p:sp>
      <p:pic>
        <p:nvPicPr>
          <p:cNvPr id="4" name="그림 3" descr="앉아있는이(가) 표시된 사진&#10;&#10;자동 생성된 설명">
            <a:extLst>
              <a:ext uri="{FF2B5EF4-FFF2-40B4-BE49-F238E27FC236}">
                <a16:creationId xmlns:a16="http://schemas.microsoft.com/office/drawing/2014/main" id="{18177384-67A3-46D6-AE8C-24EA78017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11" y="1774836"/>
            <a:ext cx="3817128" cy="2524746"/>
          </a:xfrm>
          <a:prstGeom prst="rect">
            <a:avLst/>
          </a:prstGeom>
        </p:spPr>
      </p:pic>
      <p:pic>
        <p:nvPicPr>
          <p:cNvPr id="6" name="그림 5" descr="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D524A008-12A9-43FC-8BB3-D05040F2A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211" y="4478272"/>
            <a:ext cx="6316059" cy="194037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71EBC4B-40BA-4661-884D-B5A7F4BA182F}"/>
              </a:ext>
            </a:extLst>
          </p:cNvPr>
          <p:cNvSpPr/>
          <p:nvPr/>
        </p:nvSpPr>
        <p:spPr>
          <a:xfrm>
            <a:off x="5309181" y="1754531"/>
            <a:ext cx="71288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게임이 돌아가는 </a:t>
            </a:r>
            <a:r>
              <a:rPr lang="en-US" altLang="ko-KR" dirty="0"/>
              <a:t>Logic()</a:t>
            </a:r>
            <a:r>
              <a:rPr lang="ko-KR" altLang="en-US" dirty="0"/>
              <a:t>에서 다음 프레임을 위해 게임 월드의</a:t>
            </a:r>
            <a:endParaRPr lang="en-US" altLang="ko-KR" dirty="0"/>
          </a:p>
          <a:p>
            <a:r>
              <a:rPr lang="ko-KR" altLang="en-US" dirty="0"/>
              <a:t>객체들을 업데이트 한 후 </a:t>
            </a:r>
            <a:r>
              <a:rPr lang="en-US" altLang="ko-KR" dirty="0"/>
              <a:t>Flipping()</a:t>
            </a:r>
            <a:r>
              <a:rPr lang="ko-KR" altLang="en-US" dirty="0"/>
              <a:t>을 통해 참조하고 있지 않은 </a:t>
            </a:r>
            <a:endParaRPr lang="en-US" altLang="ko-KR" dirty="0"/>
          </a:p>
          <a:p>
            <a:r>
              <a:rPr lang="ko-KR" altLang="en-US" dirty="0"/>
              <a:t>버퍼를 참조하여 화면에 세팅한다</a:t>
            </a:r>
            <a:r>
              <a:rPr lang="en-US" altLang="ko-KR" dirty="0"/>
              <a:t>. </a:t>
            </a:r>
            <a:r>
              <a:rPr lang="ko-KR" altLang="en-US" dirty="0"/>
              <a:t>그리고 참조가 끝난 버퍼는 </a:t>
            </a:r>
            <a:endParaRPr lang="en-US" altLang="ko-KR" dirty="0"/>
          </a:p>
          <a:p>
            <a:r>
              <a:rPr lang="en-US" altLang="ko-KR" dirty="0"/>
              <a:t>Clear()</a:t>
            </a:r>
            <a:r>
              <a:rPr lang="ko-KR" altLang="en-US" dirty="0"/>
              <a:t>를 통해 기록되어 있는 내용을 지워주고 다음 프레임의 </a:t>
            </a:r>
            <a:endParaRPr lang="en-US" altLang="ko-KR" dirty="0"/>
          </a:p>
          <a:p>
            <a:r>
              <a:rPr lang="ko-KR" altLang="en-US" dirty="0"/>
              <a:t>버퍼 내용을 채워 넣는다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5024A9-F439-4F9A-B032-A171FDD4E4DB}"/>
              </a:ext>
            </a:extLst>
          </p:cNvPr>
          <p:cNvSpPr/>
          <p:nvPr/>
        </p:nvSpPr>
        <p:spPr>
          <a:xfrm>
            <a:off x="7525525" y="4478272"/>
            <a:ext cx="43111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m_currentBuffer</a:t>
            </a:r>
            <a:r>
              <a:rPr lang="en-US" altLang="ko-KR" dirty="0"/>
              <a:t> </a:t>
            </a:r>
            <a:r>
              <a:rPr lang="ko-KR" altLang="en-US" dirty="0"/>
              <a:t>멤버변수를 통해 참조할 다음 버퍼가 무엇인지를 알 수 있게 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300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F0E4D-41E3-43B1-9096-E5321ACC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Tetris – </a:t>
            </a:r>
            <a:r>
              <a:rPr lang="ko-KR" altLang="en-US" dirty="0"/>
              <a:t>난수 엔진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1EBC4B-40BA-4661-884D-B5A7F4BA182F}"/>
              </a:ext>
            </a:extLst>
          </p:cNvPr>
          <p:cNvSpPr/>
          <p:nvPr/>
        </p:nvSpPr>
        <p:spPr>
          <a:xfrm>
            <a:off x="5542499" y="1506022"/>
            <a:ext cx="49238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난수 엔진을 활용하여 기존의 </a:t>
            </a:r>
            <a:r>
              <a:rPr lang="en-US" altLang="ko-KR" dirty="0"/>
              <a:t>rand</a:t>
            </a:r>
            <a:r>
              <a:rPr lang="ko-KR" altLang="en-US" dirty="0"/>
              <a:t>보다 더 명확한 난수를 추출</a:t>
            </a:r>
            <a:r>
              <a:rPr lang="en-US" altLang="ko-KR" dirty="0"/>
              <a:t>. </a:t>
            </a:r>
            <a:r>
              <a:rPr lang="ko-KR" altLang="en-US" dirty="0"/>
              <a:t>난수 엔진은 기본적으로 </a:t>
            </a:r>
            <a:r>
              <a:rPr lang="ko-KR" altLang="en-US" dirty="0" err="1"/>
              <a:t>메르센</a:t>
            </a:r>
            <a:r>
              <a:rPr lang="ko-KR" altLang="en-US" dirty="0"/>
              <a:t> </a:t>
            </a:r>
            <a:r>
              <a:rPr lang="ko-KR" altLang="en-US" dirty="0" err="1"/>
              <a:t>트위스터</a:t>
            </a:r>
            <a:r>
              <a:rPr lang="ko-KR" altLang="en-US" dirty="0"/>
              <a:t> 엔진이 사용됨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D6E45EF-2B54-46C2-8056-E7D7EC8CD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38" y="1598035"/>
            <a:ext cx="4118114" cy="464930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23E164-86F4-410D-BFAC-F213A9CE650B}"/>
              </a:ext>
            </a:extLst>
          </p:cNvPr>
          <p:cNvSpPr/>
          <p:nvPr/>
        </p:nvSpPr>
        <p:spPr>
          <a:xfrm>
            <a:off x="5542497" y="2436110"/>
            <a:ext cx="4923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※ </a:t>
            </a:r>
            <a:r>
              <a:rPr lang="ko-KR" altLang="en-US" sz="1400" dirty="0" err="1"/>
              <a:t>메르센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트위스터</a:t>
            </a:r>
            <a:r>
              <a:rPr lang="ko-KR" altLang="en-US" sz="1400" dirty="0"/>
              <a:t> </a:t>
            </a:r>
            <a:r>
              <a:rPr lang="en-US" altLang="ko-KR" sz="1400" dirty="0"/>
              <a:t>: 1997</a:t>
            </a:r>
            <a:r>
              <a:rPr lang="ko-KR" altLang="en-US" sz="1400" dirty="0"/>
              <a:t>년 개발된 </a:t>
            </a:r>
            <a:r>
              <a:rPr lang="ko-KR" altLang="en-US" sz="1400" dirty="0" err="1"/>
              <a:t>유사난수</a:t>
            </a:r>
            <a:r>
              <a:rPr lang="ko-KR" altLang="en-US" sz="1400" dirty="0"/>
              <a:t> 생성기이다</a:t>
            </a:r>
            <a:r>
              <a:rPr lang="en-US" altLang="ko-KR" sz="1400" dirty="0"/>
              <a:t>. </a:t>
            </a:r>
            <a:r>
              <a:rPr lang="ko-KR" altLang="en-US" sz="1400" dirty="0"/>
              <a:t>난수의 반복주기가 </a:t>
            </a:r>
            <a:r>
              <a:rPr lang="ko-KR" altLang="en-US" sz="1400" dirty="0" err="1"/>
              <a:t>메르센</a:t>
            </a:r>
            <a:r>
              <a:rPr lang="ko-KR" altLang="en-US" sz="1400" dirty="0"/>
              <a:t> 소수인데에서 유래되었다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C30688-CEAA-4013-B97E-9E9AB4943AED}"/>
              </a:ext>
            </a:extLst>
          </p:cNvPr>
          <p:cNvSpPr/>
          <p:nvPr/>
        </p:nvSpPr>
        <p:spPr>
          <a:xfrm>
            <a:off x="5542496" y="3020885"/>
            <a:ext cx="492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※ </a:t>
            </a:r>
            <a:r>
              <a:rPr lang="ko-KR" altLang="en-US" sz="1400" dirty="0" err="1"/>
              <a:t>메르센</a:t>
            </a:r>
            <a:r>
              <a:rPr lang="ko-KR" altLang="en-US" sz="1400" dirty="0"/>
              <a:t> 소수 </a:t>
            </a:r>
            <a:r>
              <a:rPr lang="en-US" altLang="ko-KR" sz="1400" dirty="0"/>
              <a:t>: 2</a:t>
            </a:r>
            <a:r>
              <a:rPr lang="ko-KR" altLang="en-US" sz="1400" dirty="0"/>
              <a:t>의 거듭제곱에서 </a:t>
            </a:r>
            <a:r>
              <a:rPr lang="en-US" altLang="ko-KR" sz="1400" dirty="0"/>
              <a:t>-1</a:t>
            </a:r>
            <a:r>
              <a:rPr lang="ko-KR" altLang="en-US" sz="1400" dirty="0"/>
              <a:t>을 한 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E13E2E-C40E-4C17-9E58-1EB441D02D57}"/>
              </a:ext>
            </a:extLst>
          </p:cNvPr>
          <p:cNvSpPr/>
          <p:nvPr/>
        </p:nvSpPr>
        <p:spPr>
          <a:xfrm>
            <a:off x="5542495" y="3550863"/>
            <a:ext cx="49238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64</a:t>
            </a:r>
            <a:r>
              <a:rPr lang="ko-KR" altLang="en-US" dirty="0"/>
              <a:t>비트의 </a:t>
            </a:r>
            <a:r>
              <a:rPr lang="ko-KR" altLang="en-US" dirty="0" err="1"/>
              <a:t>메르센</a:t>
            </a:r>
            <a:r>
              <a:rPr lang="ko-KR" altLang="en-US" dirty="0"/>
              <a:t> </a:t>
            </a:r>
            <a:r>
              <a:rPr lang="ko-KR" altLang="en-US" dirty="0" err="1"/>
              <a:t>트위스터</a:t>
            </a:r>
            <a:r>
              <a:rPr lang="ko-KR" altLang="en-US" dirty="0"/>
              <a:t> 엔진 사용을 위해 </a:t>
            </a:r>
            <a:r>
              <a:rPr lang="en-US" altLang="ko-KR" dirty="0"/>
              <a:t>mt19937_64</a:t>
            </a:r>
            <a:r>
              <a:rPr lang="ko-KR" altLang="en-US" dirty="0"/>
              <a:t>로 </a:t>
            </a:r>
            <a:r>
              <a:rPr lang="ko-KR" altLang="en-US" dirty="0" err="1"/>
              <a:t>시드</a:t>
            </a:r>
            <a:r>
              <a:rPr lang="ko-KR" altLang="en-US" dirty="0"/>
              <a:t> 설정을 해 준 후 알맞은 범위만큼 난수 분포도 설정을 해준다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146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C562E-71F5-44AE-A884-2A18E419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Tetris – </a:t>
            </a:r>
            <a:r>
              <a:rPr lang="ko-KR" altLang="en-US" dirty="0"/>
              <a:t>난수 엔진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37EF3-0B83-4082-8774-50754C559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16566"/>
            <a:ext cx="4921031" cy="2576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생성한 난수는 다음 블록의 스타일과 어떻게 회전하고 있는지를 결정한다</a:t>
            </a:r>
            <a:r>
              <a:rPr lang="en-US" altLang="ko-KR" sz="1800" dirty="0"/>
              <a:t>. </a:t>
            </a:r>
            <a:r>
              <a:rPr lang="ko-KR" altLang="en-US" sz="1800" dirty="0"/>
              <a:t>다음 블록 스타일에 대한 정보를 미리 세팅한 후 난수에 맞는 회전을 한 블록을 다음 블록으로 세팅한다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61638B-DB92-4649-A4EC-696FB834A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861" y="1916566"/>
            <a:ext cx="4687236" cy="327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54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946DA-EB40-404E-B00E-A1D1865E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API(Metal</a:t>
            </a:r>
            <a:r>
              <a:rPr lang="ko-KR" altLang="en-US" dirty="0"/>
              <a:t> </a:t>
            </a:r>
            <a:r>
              <a:rPr lang="en-US" altLang="ko-KR" dirty="0"/>
              <a:t>Slug)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A3211-379F-4BD4-A381-B1EF1A782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이미지 관리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픽셀충돌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상태패턴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툴기능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FMOD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63E41-4B24-4819-B31F-37E8636E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API(Metal</a:t>
            </a:r>
            <a:r>
              <a:rPr lang="ko-KR" altLang="en-US"/>
              <a:t> </a:t>
            </a:r>
            <a:r>
              <a:rPr lang="en-US" altLang="ko-KR"/>
              <a:t>Slug)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CEE0A6-EB62-4325-88F9-DF060239C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665"/>
            <a:ext cx="5764509" cy="13255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sz="2400" dirty="0"/>
              <a:t>메탈슬러그 모작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각종 아이템과 탈것을 이용하여 직접 배치한 적들을 격파하며 미션을 클리어 하자</a:t>
            </a:r>
            <a:r>
              <a:rPr lang="en-US" altLang="ko-KR" sz="2400" dirty="0"/>
              <a:t>!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5EA8A3A-8DC0-475E-8137-6BB79BB55A41}"/>
              </a:ext>
            </a:extLst>
          </p:cNvPr>
          <p:cNvSpPr txBox="1">
            <a:spLocks/>
          </p:cNvSpPr>
          <p:nvPr/>
        </p:nvSpPr>
        <p:spPr>
          <a:xfrm>
            <a:off x="664295" y="5316921"/>
            <a:ext cx="7778477" cy="158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/>
              <a:t>시연영상 </a:t>
            </a:r>
            <a:r>
              <a:rPr lang="en-US" altLang="ko-KR" sz="1800" dirty="0"/>
              <a:t>: </a:t>
            </a:r>
            <a:r>
              <a:rPr lang="en-US" altLang="ko-KR" sz="1800" dirty="0">
                <a:hlinkClick r:id="rId2"/>
              </a:rPr>
              <a:t>https://www.youtube.com/watch?v=i1ZLxu472KA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Github</a:t>
            </a:r>
            <a:r>
              <a:rPr lang="en-US" altLang="ko-KR" sz="1800" dirty="0"/>
              <a:t> : </a:t>
            </a:r>
            <a:r>
              <a:rPr lang="en-US" altLang="ko-KR" sz="1800" dirty="0">
                <a:hlinkClick r:id="rId3"/>
              </a:rPr>
              <a:t>https://github.com/Beom-portfolio/MetalSlug</a:t>
            </a: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B42157-6E52-4FA4-846D-68911D268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850" y="1482635"/>
            <a:ext cx="4923297" cy="369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90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759</Words>
  <Application>Microsoft Office PowerPoint</Application>
  <PresentationFormat>와이드스크린</PresentationFormat>
  <Paragraphs>79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포트폴리오 소개</vt:lpstr>
      <vt:lpstr>Console, API, Network, Direct2D, Python2D Direct3D(Team1, 2, 졸작), </vt:lpstr>
      <vt:lpstr>Console(Tetris)</vt:lpstr>
      <vt:lpstr>Tetris - 더블버퍼링</vt:lpstr>
      <vt:lpstr>Tetris - 더블버퍼링</vt:lpstr>
      <vt:lpstr>Tetris – 난수 엔진</vt:lpstr>
      <vt:lpstr>Tetris – 난수 엔진</vt:lpstr>
      <vt:lpstr>API(Metal Slug)</vt:lpstr>
      <vt:lpstr>API(Metal Slug)</vt:lpstr>
      <vt:lpstr>Metal Slug – 싱글톤 패턴</vt:lpstr>
      <vt:lpstr>Metal Slug – 리소스 관리</vt:lpstr>
      <vt:lpstr>Metal Slug – 리소스 관리</vt:lpstr>
      <vt:lpstr>Metal Slug – 픽셀 충돌</vt:lpstr>
      <vt:lpstr>Metal Slug – 픽셀 충돌</vt:lpstr>
      <vt:lpstr>Metal Slug – 상태 패턴</vt:lpstr>
      <vt:lpstr>Metal Slug – 상태 패턴</vt:lpstr>
      <vt:lpstr>Metal Slug – 툴</vt:lpstr>
      <vt:lpstr>Metal Slug – FMOD</vt:lpstr>
      <vt:lpstr>API Network(Maple Story)</vt:lpstr>
      <vt:lpstr>Python (드래곤플라이트)</vt:lpstr>
      <vt:lpstr>Direct2D (테일즈위버)</vt:lpstr>
      <vt:lpstr>Direct3D(둠펜슈타인)</vt:lpstr>
      <vt:lpstr>Direct3D(블랙스)</vt:lpstr>
      <vt:lpstr>Direct3D(졸작, 몬스터의 숲)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승범 김</dc:creator>
  <cp:lastModifiedBy>승범 김</cp:lastModifiedBy>
  <cp:revision>22</cp:revision>
  <dcterms:created xsi:type="dcterms:W3CDTF">2020-05-14T06:58:41Z</dcterms:created>
  <dcterms:modified xsi:type="dcterms:W3CDTF">2020-05-19T07:24:40Z</dcterms:modified>
</cp:coreProperties>
</file>