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notesMasterIdLst>
    <p:notesMasterId r:id="rId23"/>
  </p:notesMasterIdLst>
  <p:sldIdLst>
    <p:sldId id="256" r:id="rId2"/>
    <p:sldId id="258" r:id="rId3"/>
    <p:sldId id="257" r:id="rId4"/>
    <p:sldId id="259" r:id="rId5"/>
    <p:sldId id="261" r:id="rId6"/>
    <p:sldId id="260" r:id="rId7"/>
    <p:sldId id="263" r:id="rId8"/>
    <p:sldId id="264" r:id="rId9"/>
    <p:sldId id="268" r:id="rId10"/>
    <p:sldId id="270" r:id="rId11"/>
    <p:sldId id="269" r:id="rId12"/>
    <p:sldId id="271" r:id="rId13"/>
    <p:sldId id="272" r:id="rId14"/>
    <p:sldId id="265" r:id="rId15"/>
    <p:sldId id="276" r:id="rId16"/>
    <p:sldId id="266" r:id="rId17"/>
    <p:sldId id="277" r:id="rId18"/>
    <p:sldId id="267" r:id="rId19"/>
    <p:sldId id="278" r:id="rId20"/>
    <p:sldId id="280"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6F8"/>
    <a:srgbClr val="FEFEFE"/>
    <a:srgbClr val="4311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86536" autoAdjust="0"/>
  </p:normalViewPr>
  <p:slideViewPr>
    <p:cSldViewPr snapToGrid="0">
      <p:cViewPr varScale="1">
        <p:scale>
          <a:sx n="71" d="100"/>
          <a:sy n="71" d="100"/>
        </p:scale>
        <p:origin x="156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BA081C-133E-48F1-91E0-74BB1A1B9853}" type="datetimeFigureOut">
              <a:rPr lang="en-US" smtClean="0"/>
              <a:t>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F5437B-3D71-45DD-98A6-FDEA8D16CB8A}" type="slidenum">
              <a:rPr lang="en-US" smtClean="0"/>
              <a:t>‹#›</a:t>
            </a:fld>
            <a:endParaRPr lang="en-US"/>
          </a:p>
        </p:txBody>
      </p:sp>
    </p:spTree>
    <p:extLst>
      <p:ext uri="{BB962C8B-B14F-4D97-AF65-F5344CB8AC3E}">
        <p14:creationId xmlns:p14="http://schemas.microsoft.com/office/powerpoint/2010/main" val="3989387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Frecce_Tricolori"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en.wikipedia.org/wiki/Turin_Airport" TargetMode="External"/><Relationship Id="rId4" Type="http://schemas.openxmlformats.org/officeDocument/2006/relationships/hyperlink" Target="https://en.wikipedia.org/wiki/Aermacchi_MB-339"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Intro about myself</a:t>
            </a:r>
          </a:p>
          <a:p>
            <a:pPr marL="228600" indent="-228600">
              <a:buAutoNum type="arabicParenR"/>
            </a:pPr>
            <a:r>
              <a:rPr lang="en-US" dirty="0"/>
              <a:t>Air travel and cargo is a necessity for modern life</a:t>
            </a:r>
          </a:p>
          <a:p>
            <a:pPr marL="228600" indent="-228600">
              <a:buAutoNum type="arabicParenR"/>
            </a:pPr>
            <a:r>
              <a:rPr lang="en-US" dirty="0"/>
              <a:t>Aviation industry revenue $964 </a:t>
            </a:r>
            <a:r>
              <a:rPr lang="en-US" dirty="0" err="1"/>
              <a:t>bil</a:t>
            </a:r>
            <a:endParaRPr lang="en-US" dirty="0"/>
          </a:p>
          <a:p>
            <a:pPr marL="228600" indent="-228600">
              <a:buAutoNum type="arabicParenR"/>
            </a:pPr>
            <a:r>
              <a:rPr lang="en-US" dirty="0"/>
              <a:t>Estimates loss of $130bil due to covid-19 between 2019-2022</a:t>
            </a:r>
          </a:p>
          <a:p>
            <a:pPr marL="228600" indent="-228600">
              <a:buAutoNum type="arabicParenR"/>
            </a:pPr>
            <a:r>
              <a:rPr lang="en-US" b="0" i="1" dirty="0">
                <a:solidFill>
                  <a:srgbClr val="202122"/>
                </a:solidFill>
                <a:effectLst/>
                <a:latin typeface="Arial" panose="020B0604020202020204" pitchFamily="34" charset="0"/>
              </a:rPr>
              <a:t>Bird strike</a:t>
            </a:r>
            <a:r>
              <a:rPr lang="en-US" b="0" i="0" dirty="0">
                <a:solidFill>
                  <a:srgbClr val="202122"/>
                </a:solidFill>
                <a:effectLst/>
                <a:latin typeface="Arial" panose="020B0604020202020204" pitchFamily="34" charset="0"/>
              </a:rPr>
              <a:t> is an aviation term for a collision between a bird and an aircraft.</a:t>
            </a:r>
            <a:endParaRPr lang="en-US" dirty="0"/>
          </a:p>
          <a:p>
            <a:pPr marL="228600" indent="-228600">
              <a:buAutoNum type="arabicParenR"/>
            </a:pPr>
            <a:r>
              <a:rPr lang="en-US" dirty="0"/>
              <a:t>Frequency of bird strikes.</a:t>
            </a:r>
          </a:p>
          <a:p>
            <a:pPr marL="228600" indent="-228600">
              <a:buAutoNum type="arabicParenR"/>
            </a:pPr>
            <a:r>
              <a:rPr lang="en-US" dirty="0"/>
              <a:t>Eastern Air lines flight 375 </a:t>
            </a:r>
            <a:r>
              <a:rPr lang="en-US" b="0" i="0" dirty="0">
                <a:solidFill>
                  <a:srgbClr val="202122"/>
                </a:solidFill>
                <a:effectLst/>
                <a:latin typeface="Arial" panose="020B0604020202020204" pitchFamily="34" charset="0"/>
              </a:rPr>
              <a:t>October 4, 1960</a:t>
            </a:r>
            <a:r>
              <a:rPr lang="en-US" dirty="0"/>
              <a:t>– 62 dead people</a:t>
            </a:r>
          </a:p>
          <a:p>
            <a:pPr marL="228600" indent="-228600">
              <a:buAutoNum type="arabicParenR"/>
            </a:pPr>
            <a:r>
              <a:rPr lang="en-US" b="0" i="0" dirty="0">
                <a:solidFill>
                  <a:srgbClr val="202122"/>
                </a:solidFill>
                <a:effectLst/>
                <a:latin typeface="Arial" panose="020B0604020202020204" pitchFamily="34" charset="0"/>
              </a:rPr>
              <a:t>September 16, 2023, the Italian </a:t>
            </a:r>
            <a:r>
              <a:rPr lang="en-US" b="0" i="0" u="none" strike="noStrike" dirty="0" err="1">
                <a:solidFill>
                  <a:srgbClr val="3366CC"/>
                </a:solidFill>
                <a:effectLst/>
                <a:latin typeface="Arial" panose="020B0604020202020204" pitchFamily="34" charset="0"/>
                <a:hlinkClick r:id="rId3" tooltip="Frecce Tricolori"/>
              </a:rPr>
              <a:t>Frecce</a:t>
            </a:r>
            <a:r>
              <a:rPr lang="en-US" b="0" i="0" u="none" strike="noStrike" dirty="0">
                <a:solidFill>
                  <a:srgbClr val="3366CC"/>
                </a:solidFill>
                <a:effectLst/>
                <a:latin typeface="Arial" panose="020B0604020202020204" pitchFamily="34" charset="0"/>
                <a:hlinkClick r:id="rId3" tooltip="Frecce Tricolori"/>
              </a:rPr>
              <a:t> </a:t>
            </a:r>
            <a:r>
              <a:rPr lang="en-US" b="0" i="0" u="none" strike="noStrike" dirty="0" err="1">
                <a:solidFill>
                  <a:srgbClr val="3366CC"/>
                </a:solidFill>
                <a:effectLst/>
                <a:latin typeface="Arial" panose="020B0604020202020204" pitchFamily="34" charset="0"/>
                <a:hlinkClick r:id="rId3" tooltip="Frecce Tricolori"/>
              </a:rPr>
              <a:t>Tricolori</a:t>
            </a:r>
            <a:r>
              <a:rPr lang="en-US" b="0" i="0" dirty="0">
                <a:solidFill>
                  <a:srgbClr val="202122"/>
                </a:solidFill>
                <a:effectLst/>
                <a:latin typeface="Arial" panose="020B0604020202020204" pitchFamily="34" charset="0"/>
              </a:rPr>
              <a:t> </a:t>
            </a:r>
            <a:r>
              <a:rPr lang="en-US" b="0" i="0" u="none" strike="noStrike" dirty="0" err="1">
                <a:solidFill>
                  <a:srgbClr val="3366CC"/>
                </a:solidFill>
                <a:effectLst/>
                <a:latin typeface="Arial" panose="020B0604020202020204" pitchFamily="34" charset="0"/>
                <a:hlinkClick r:id="rId4" tooltip="Aermacchi MB-339"/>
              </a:rPr>
              <a:t>Aermacchi</a:t>
            </a:r>
            <a:r>
              <a:rPr lang="en-US" b="0" i="0" u="none" strike="noStrike" dirty="0">
                <a:solidFill>
                  <a:srgbClr val="3366CC"/>
                </a:solidFill>
                <a:effectLst/>
                <a:latin typeface="Arial" panose="020B0604020202020204" pitchFamily="34" charset="0"/>
                <a:hlinkClick r:id="rId4" tooltip="Aermacchi MB-339"/>
              </a:rPr>
              <a:t> MB-339</a:t>
            </a:r>
            <a:r>
              <a:rPr lang="en-US" b="0" i="0" dirty="0">
                <a:solidFill>
                  <a:srgbClr val="202122"/>
                </a:solidFill>
                <a:effectLst/>
                <a:latin typeface="Arial" panose="020B0604020202020204" pitchFamily="34" charset="0"/>
              </a:rPr>
              <a:t> squadron departed from the </a:t>
            </a:r>
            <a:r>
              <a:rPr lang="en-US" b="0" i="0" u="none" strike="noStrike" dirty="0">
                <a:solidFill>
                  <a:srgbClr val="3366CC"/>
                </a:solidFill>
                <a:effectLst/>
                <a:latin typeface="Arial" panose="020B0604020202020204" pitchFamily="34" charset="0"/>
                <a:hlinkClick r:id="rId5" tooltip="Turin Airport"/>
              </a:rPr>
              <a:t>Turin Airport</a:t>
            </a:r>
            <a:r>
              <a:rPr lang="en-US" b="0" i="0" dirty="0">
                <a:solidFill>
                  <a:srgbClr val="202122"/>
                </a:solidFill>
                <a:effectLst/>
                <a:latin typeface="Arial" panose="020B0604020202020204" pitchFamily="34" charset="0"/>
              </a:rPr>
              <a:t> for an </a:t>
            </a:r>
            <a:r>
              <a:rPr lang="en-US" b="0" i="0" dirty="0" err="1">
                <a:solidFill>
                  <a:srgbClr val="202122"/>
                </a:solidFill>
                <a:effectLst/>
                <a:latin typeface="Arial" panose="020B0604020202020204" pitchFamily="34" charset="0"/>
              </a:rPr>
              <a:t>airshow.Pilot</a:t>
            </a:r>
            <a:r>
              <a:rPr lang="en-US" b="0" i="0" dirty="0">
                <a:solidFill>
                  <a:srgbClr val="202122"/>
                </a:solidFill>
                <a:effectLst/>
                <a:latin typeface="Arial" panose="020B0604020202020204" pitchFamily="34" charset="0"/>
              </a:rPr>
              <a:t> admitted in </a:t>
            </a:r>
            <a:r>
              <a:rPr lang="en-US" b="0" i="0" dirty="0" err="1">
                <a:solidFill>
                  <a:srgbClr val="202122"/>
                </a:solidFill>
                <a:effectLst/>
                <a:latin typeface="Arial" panose="020B0604020202020204" pitchFamily="34" charset="0"/>
              </a:rPr>
              <a:t>hosp</a:t>
            </a:r>
            <a:r>
              <a:rPr lang="en-US" b="0" i="0" dirty="0">
                <a:solidFill>
                  <a:srgbClr val="202122"/>
                </a:solidFill>
                <a:effectLst/>
                <a:latin typeface="Arial" panose="020B0604020202020204" pitchFamily="34" charset="0"/>
              </a:rPr>
              <a:t> for burn injuries, a five-year-old girl died in the crash</a:t>
            </a:r>
          </a:p>
          <a:p>
            <a:pPr marL="228600" indent="-228600">
              <a:buAutoNum type="arabicParenR"/>
            </a:pPr>
            <a:endParaRPr lang="en-US" dirty="0"/>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58F5437B-3D71-45DD-98A6-FDEA8D16CB8A}" type="slidenum">
              <a:rPr lang="en-US" smtClean="0"/>
              <a:t>3</a:t>
            </a:fld>
            <a:endParaRPr lang="en-US"/>
          </a:p>
        </p:txBody>
      </p:sp>
    </p:spTree>
    <p:extLst>
      <p:ext uri="{BB962C8B-B14F-4D97-AF65-F5344CB8AC3E}">
        <p14:creationId xmlns:p14="http://schemas.microsoft.com/office/powerpoint/2010/main" val="8424430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58F5437B-3D71-45DD-98A6-FDEA8D16CB8A}" type="slidenum">
              <a:rPr lang="en-US" smtClean="0"/>
              <a:t>12</a:t>
            </a:fld>
            <a:endParaRPr lang="en-US"/>
          </a:p>
        </p:txBody>
      </p:sp>
    </p:spTree>
    <p:extLst>
      <p:ext uri="{BB962C8B-B14F-4D97-AF65-F5344CB8AC3E}">
        <p14:creationId xmlns:p14="http://schemas.microsoft.com/office/powerpoint/2010/main" val="4293928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58F5437B-3D71-45DD-98A6-FDEA8D16CB8A}" type="slidenum">
              <a:rPr lang="en-US" smtClean="0"/>
              <a:t>13</a:t>
            </a:fld>
            <a:endParaRPr lang="en-US"/>
          </a:p>
        </p:txBody>
      </p:sp>
    </p:spTree>
    <p:extLst>
      <p:ext uri="{BB962C8B-B14F-4D97-AF65-F5344CB8AC3E}">
        <p14:creationId xmlns:p14="http://schemas.microsoft.com/office/powerpoint/2010/main" val="1125634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58F5437B-3D71-45DD-98A6-FDEA8D16CB8A}" type="slidenum">
              <a:rPr lang="en-US" smtClean="0"/>
              <a:t>14</a:t>
            </a:fld>
            <a:endParaRPr lang="en-US"/>
          </a:p>
        </p:txBody>
      </p:sp>
    </p:spTree>
    <p:extLst>
      <p:ext uri="{BB962C8B-B14F-4D97-AF65-F5344CB8AC3E}">
        <p14:creationId xmlns:p14="http://schemas.microsoft.com/office/powerpoint/2010/main" val="1820083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58F5437B-3D71-45DD-98A6-FDEA8D16CB8A}" type="slidenum">
              <a:rPr lang="en-US" smtClean="0"/>
              <a:t>15</a:t>
            </a:fld>
            <a:endParaRPr lang="en-US"/>
          </a:p>
        </p:txBody>
      </p:sp>
    </p:spTree>
    <p:extLst>
      <p:ext uri="{BB962C8B-B14F-4D97-AF65-F5344CB8AC3E}">
        <p14:creationId xmlns:p14="http://schemas.microsoft.com/office/powerpoint/2010/main" val="2924255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58F5437B-3D71-45DD-98A6-FDEA8D16CB8A}" type="slidenum">
              <a:rPr lang="en-US" smtClean="0"/>
              <a:t>16</a:t>
            </a:fld>
            <a:endParaRPr lang="en-US"/>
          </a:p>
        </p:txBody>
      </p:sp>
    </p:spTree>
    <p:extLst>
      <p:ext uri="{BB962C8B-B14F-4D97-AF65-F5344CB8AC3E}">
        <p14:creationId xmlns:p14="http://schemas.microsoft.com/office/powerpoint/2010/main" val="15444943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58F5437B-3D71-45DD-98A6-FDEA8D16CB8A}" type="slidenum">
              <a:rPr lang="en-US" smtClean="0"/>
              <a:t>17</a:t>
            </a:fld>
            <a:endParaRPr lang="en-US"/>
          </a:p>
        </p:txBody>
      </p:sp>
    </p:spTree>
    <p:extLst>
      <p:ext uri="{BB962C8B-B14F-4D97-AF65-F5344CB8AC3E}">
        <p14:creationId xmlns:p14="http://schemas.microsoft.com/office/powerpoint/2010/main" val="3498755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58F5437B-3D71-45DD-98A6-FDEA8D16CB8A}" type="slidenum">
              <a:rPr lang="en-US" smtClean="0"/>
              <a:t>18</a:t>
            </a:fld>
            <a:endParaRPr lang="en-US"/>
          </a:p>
        </p:txBody>
      </p:sp>
    </p:spTree>
    <p:extLst>
      <p:ext uri="{BB962C8B-B14F-4D97-AF65-F5344CB8AC3E}">
        <p14:creationId xmlns:p14="http://schemas.microsoft.com/office/powerpoint/2010/main" val="11954937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58F5437B-3D71-45DD-98A6-FDEA8D16CB8A}" type="slidenum">
              <a:rPr lang="en-US" smtClean="0"/>
              <a:t>19</a:t>
            </a:fld>
            <a:endParaRPr lang="en-US"/>
          </a:p>
        </p:txBody>
      </p:sp>
    </p:spTree>
    <p:extLst>
      <p:ext uri="{BB962C8B-B14F-4D97-AF65-F5344CB8AC3E}">
        <p14:creationId xmlns:p14="http://schemas.microsoft.com/office/powerpoint/2010/main" val="25131820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58F5437B-3D71-45DD-98A6-FDEA8D16CB8A}" type="slidenum">
              <a:rPr lang="en-US" smtClean="0"/>
              <a:t>20</a:t>
            </a:fld>
            <a:endParaRPr lang="en-US"/>
          </a:p>
        </p:txBody>
      </p:sp>
    </p:spTree>
    <p:extLst>
      <p:ext uri="{BB962C8B-B14F-4D97-AF65-F5344CB8AC3E}">
        <p14:creationId xmlns:p14="http://schemas.microsoft.com/office/powerpoint/2010/main" val="23332600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58F5437B-3D71-45DD-98A6-FDEA8D16CB8A}" type="slidenum">
              <a:rPr lang="en-US" smtClean="0"/>
              <a:t>21</a:t>
            </a:fld>
            <a:endParaRPr lang="en-US"/>
          </a:p>
        </p:txBody>
      </p:sp>
    </p:spTree>
    <p:extLst>
      <p:ext uri="{BB962C8B-B14F-4D97-AF65-F5344CB8AC3E}">
        <p14:creationId xmlns:p14="http://schemas.microsoft.com/office/powerpoint/2010/main" val="1923029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58F5437B-3D71-45DD-98A6-FDEA8D16CB8A}" type="slidenum">
              <a:rPr lang="en-US" smtClean="0"/>
              <a:t>4</a:t>
            </a:fld>
            <a:endParaRPr lang="en-US"/>
          </a:p>
        </p:txBody>
      </p:sp>
    </p:spTree>
    <p:extLst>
      <p:ext uri="{BB962C8B-B14F-4D97-AF65-F5344CB8AC3E}">
        <p14:creationId xmlns:p14="http://schemas.microsoft.com/office/powerpoint/2010/main" val="3754077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58F5437B-3D71-45DD-98A6-FDEA8D16CB8A}" type="slidenum">
              <a:rPr lang="en-US" smtClean="0"/>
              <a:t>5</a:t>
            </a:fld>
            <a:endParaRPr lang="en-US"/>
          </a:p>
        </p:txBody>
      </p:sp>
    </p:spTree>
    <p:extLst>
      <p:ext uri="{BB962C8B-B14F-4D97-AF65-F5344CB8AC3E}">
        <p14:creationId xmlns:p14="http://schemas.microsoft.com/office/powerpoint/2010/main" val="982172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58F5437B-3D71-45DD-98A6-FDEA8D16CB8A}" type="slidenum">
              <a:rPr lang="en-US" smtClean="0"/>
              <a:t>6</a:t>
            </a:fld>
            <a:endParaRPr lang="en-US"/>
          </a:p>
        </p:txBody>
      </p:sp>
    </p:spTree>
    <p:extLst>
      <p:ext uri="{BB962C8B-B14F-4D97-AF65-F5344CB8AC3E}">
        <p14:creationId xmlns:p14="http://schemas.microsoft.com/office/powerpoint/2010/main" val="2246748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58F5437B-3D71-45DD-98A6-FDEA8D16CB8A}" type="slidenum">
              <a:rPr lang="en-US" smtClean="0"/>
              <a:t>7</a:t>
            </a:fld>
            <a:endParaRPr lang="en-US"/>
          </a:p>
        </p:txBody>
      </p:sp>
    </p:spTree>
    <p:extLst>
      <p:ext uri="{BB962C8B-B14F-4D97-AF65-F5344CB8AC3E}">
        <p14:creationId xmlns:p14="http://schemas.microsoft.com/office/powerpoint/2010/main" val="2777977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58F5437B-3D71-45DD-98A6-FDEA8D16CB8A}" type="slidenum">
              <a:rPr lang="en-US" smtClean="0"/>
              <a:t>8</a:t>
            </a:fld>
            <a:endParaRPr lang="en-US"/>
          </a:p>
        </p:txBody>
      </p:sp>
    </p:spTree>
    <p:extLst>
      <p:ext uri="{BB962C8B-B14F-4D97-AF65-F5344CB8AC3E}">
        <p14:creationId xmlns:p14="http://schemas.microsoft.com/office/powerpoint/2010/main" val="1084385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58F5437B-3D71-45DD-98A6-FDEA8D16CB8A}" type="slidenum">
              <a:rPr lang="en-US" smtClean="0"/>
              <a:t>9</a:t>
            </a:fld>
            <a:endParaRPr lang="en-US"/>
          </a:p>
        </p:txBody>
      </p:sp>
    </p:spTree>
    <p:extLst>
      <p:ext uri="{BB962C8B-B14F-4D97-AF65-F5344CB8AC3E}">
        <p14:creationId xmlns:p14="http://schemas.microsoft.com/office/powerpoint/2010/main" val="2865232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58F5437B-3D71-45DD-98A6-FDEA8D16CB8A}" type="slidenum">
              <a:rPr lang="en-US" smtClean="0"/>
              <a:t>10</a:t>
            </a:fld>
            <a:endParaRPr lang="en-US"/>
          </a:p>
        </p:txBody>
      </p:sp>
    </p:spTree>
    <p:extLst>
      <p:ext uri="{BB962C8B-B14F-4D97-AF65-F5344CB8AC3E}">
        <p14:creationId xmlns:p14="http://schemas.microsoft.com/office/powerpoint/2010/main" val="477365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58F5437B-3D71-45DD-98A6-FDEA8D16CB8A}" type="slidenum">
              <a:rPr lang="en-US" smtClean="0"/>
              <a:t>11</a:t>
            </a:fld>
            <a:endParaRPr lang="en-US"/>
          </a:p>
        </p:txBody>
      </p:sp>
    </p:spTree>
    <p:extLst>
      <p:ext uri="{BB962C8B-B14F-4D97-AF65-F5344CB8AC3E}">
        <p14:creationId xmlns:p14="http://schemas.microsoft.com/office/powerpoint/2010/main" val="2209426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E351CED-465B-40B5-ADCE-957C918F227B}"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3964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92051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1474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314129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351CED-465B-40B5-ADCE-957C918F227B}"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6902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351CED-465B-40B5-ADCE-957C918F227B}"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572862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351CED-465B-40B5-ADCE-957C918F227B}" type="datetimeFigureOut">
              <a:rPr lang="en-US" smtClean="0"/>
              <a:t>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898031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351CED-465B-40B5-ADCE-957C918F227B}" type="datetimeFigureOut">
              <a:rPr lang="en-US" smtClean="0"/>
              <a:t>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77063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351CED-465B-40B5-ADCE-957C918F227B}" type="datetimeFigureOut">
              <a:rPr lang="en-US" smtClean="0"/>
              <a:t>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517162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351CED-465B-40B5-ADCE-957C918F227B}"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048316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351CED-465B-40B5-ADCE-957C918F227B}"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3CB2A-1702-4C1D-9CC4-8D472D39F19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1464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E351CED-465B-40B5-ADCE-957C918F227B}" type="datetimeFigureOut">
              <a:rPr lang="en-US" smtClean="0"/>
              <a:t>12/7/2023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A33CB2A-1702-4C1D-9CC4-8D472D39F19E}"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6573694"/>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large flock of birds flying over an airplane&#10;&#10;Description automatically generated">
            <a:extLst>
              <a:ext uri="{FF2B5EF4-FFF2-40B4-BE49-F238E27FC236}">
                <a16:creationId xmlns:a16="http://schemas.microsoft.com/office/drawing/2014/main" id="{2C37AA5B-7825-B48D-D33C-6E42BDDFA694}"/>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3111" r="1" b="1"/>
          <a:stretch/>
        </p:blipFill>
        <p:spPr>
          <a:xfrm>
            <a:off x="21" y="1"/>
            <a:ext cx="12191979" cy="6857999"/>
          </a:xfrm>
          <a:prstGeom prst="rect">
            <a:avLst/>
          </a:prstGeom>
        </p:spPr>
      </p:pic>
      <p:sp>
        <p:nvSpPr>
          <p:cNvPr id="2" name="Title 1">
            <a:extLst>
              <a:ext uri="{FF2B5EF4-FFF2-40B4-BE49-F238E27FC236}">
                <a16:creationId xmlns:a16="http://schemas.microsoft.com/office/drawing/2014/main" id="{D9CCFCF9-DDCE-1236-89C0-4640BE151258}"/>
              </a:ext>
            </a:extLst>
          </p:cNvPr>
          <p:cNvSpPr>
            <a:spLocks noGrp="1"/>
          </p:cNvSpPr>
          <p:nvPr>
            <p:ph type="ctrTitle"/>
          </p:nvPr>
        </p:nvSpPr>
        <p:spPr>
          <a:xfrm>
            <a:off x="479410" y="771689"/>
            <a:ext cx="3726596" cy="1019085"/>
          </a:xfrm>
        </p:spPr>
        <p:txBody>
          <a:bodyPr anchor="b">
            <a:normAutofit/>
          </a:bodyPr>
          <a:lstStyle/>
          <a:p>
            <a:pPr algn="l"/>
            <a:r>
              <a:rPr lang="en-US" sz="3200" dirty="0"/>
              <a:t>Bird Strikes in Aviation</a:t>
            </a:r>
          </a:p>
        </p:txBody>
      </p:sp>
      <p:sp>
        <p:nvSpPr>
          <p:cNvPr id="3" name="Subtitle 2">
            <a:extLst>
              <a:ext uri="{FF2B5EF4-FFF2-40B4-BE49-F238E27FC236}">
                <a16:creationId xmlns:a16="http://schemas.microsoft.com/office/drawing/2014/main" id="{56BC9AD7-F276-C86C-7105-2B9DB6475689}"/>
              </a:ext>
            </a:extLst>
          </p:cNvPr>
          <p:cNvSpPr>
            <a:spLocks noGrp="1"/>
          </p:cNvSpPr>
          <p:nvPr>
            <p:ph type="subTitle" idx="1"/>
          </p:nvPr>
        </p:nvSpPr>
        <p:spPr>
          <a:xfrm>
            <a:off x="479410" y="1711868"/>
            <a:ext cx="3507806" cy="1019085"/>
          </a:xfrm>
        </p:spPr>
        <p:txBody>
          <a:bodyPr>
            <a:noAutofit/>
          </a:bodyPr>
          <a:lstStyle/>
          <a:p>
            <a:r>
              <a:rPr lang="en-US" sz="1600" dirty="0"/>
              <a:t>GanaPrathyusha PM</a:t>
            </a:r>
          </a:p>
          <a:p>
            <a:r>
              <a:rPr lang="en-US" sz="1600" dirty="0"/>
              <a:t>Data 230 Term project</a:t>
            </a:r>
          </a:p>
        </p:txBody>
      </p:sp>
    </p:spTree>
    <p:extLst>
      <p:ext uri="{BB962C8B-B14F-4D97-AF65-F5344CB8AC3E}">
        <p14:creationId xmlns:p14="http://schemas.microsoft.com/office/powerpoint/2010/main" val="2852717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D6392F56-1722-D6DE-1D19-AA2EB4AEE4DD}"/>
              </a:ext>
            </a:extLst>
          </p:cNvPr>
          <p:cNvSpPr>
            <a:spLocks noGrp="1"/>
          </p:cNvSpPr>
          <p:nvPr>
            <p:ph type="title"/>
          </p:nvPr>
        </p:nvSpPr>
        <p:spPr>
          <a:xfrm>
            <a:off x="904344" y="661480"/>
            <a:ext cx="8926618" cy="510703"/>
          </a:xfrm>
        </p:spPr>
        <p:txBody>
          <a:bodyPr anchor="t">
            <a:normAutofit fontScale="90000"/>
          </a:bodyPr>
          <a:lstStyle/>
          <a:p>
            <a:r>
              <a:rPr lang="en-US" sz="4800" dirty="0">
                <a:solidFill>
                  <a:srgbClr val="FFFF00"/>
                </a:solidFill>
                <a:effectLst>
                  <a:outerShdw blurRad="38100" dist="38100" dir="2700000" algn="tl">
                    <a:srgbClr val="000000">
                      <a:alpha val="43137"/>
                    </a:srgbClr>
                  </a:outerShdw>
                </a:effectLst>
              </a:rPr>
              <a:t>Dashboards</a:t>
            </a:r>
          </a:p>
        </p:txBody>
      </p:sp>
      <p:sp>
        <p:nvSpPr>
          <p:cNvPr id="22" name="Date Placeholder 3">
            <a:extLst>
              <a:ext uri="{FF2B5EF4-FFF2-40B4-BE49-F238E27FC236}">
                <a16:creationId xmlns:a16="http://schemas.microsoft.com/office/drawing/2014/main" id="{FE3DA1AA-4BBD-31B3-0380-BB0333A77B3A}"/>
              </a:ext>
            </a:extLst>
          </p:cNvPr>
          <p:cNvSpPr>
            <a:spLocks noGrp="1"/>
          </p:cNvSpPr>
          <p:nvPr>
            <p:ph type="dt" sz="half" idx="10"/>
          </p:nvPr>
        </p:nvSpPr>
        <p:spPr/>
        <p:txBody>
          <a:bodyPr/>
          <a:lstStyle/>
          <a:p>
            <a:pPr>
              <a:spcAft>
                <a:spcPts val="600"/>
              </a:spcAft>
            </a:pPr>
            <a:fld id="{FC148CC4-EC19-4838-B858-74AAFA5B7351}" type="datetime1">
              <a:rPr lang="en-US" smtClean="0">
                <a:solidFill>
                  <a:srgbClr val="FFFFFF"/>
                </a:solidFill>
                <a:effectLst>
                  <a:outerShdw blurRad="38100" dist="38100" dir="2700000" algn="tl">
                    <a:srgbClr val="000000">
                      <a:alpha val="43137"/>
                    </a:srgbClr>
                  </a:outerShdw>
                </a:effectLst>
              </a:rPr>
              <a:pPr>
                <a:spcAft>
                  <a:spcPts val="600"/>
                </a:spcAft>
              </a:pPr>
              <a:t>12/7/2023</a:t>
            </a:fld>
            <a:endParaRPr lang="en-US" dirty="0">
              <a:solidFill>
                <a:srgbClr val="FFFFFF"/>
              </a:solidFill>
              <a:effectLst>
                <a:outerShdw blurRad="38100" dist="38100" dir="2700000" algn="tl">
                  <a:srgbClr val="000000">
                    <a:alpha val="43137"/>
                  </a:srgbClr>
                </a:outerShdw>
              </a:effectLst>
            </a:endParaRPr>
          </a:p>
        </p:txBody>
      </p:sp>
      <p:sp>
        <p:nvSpPr>
          <p:cNvPr id="20" name="Slide Number Placeholder 5">
            <a:extLst>
              <a:ext uri="{FF2B5EF4-FFF2-40B4-BE49-F238E27FC236}">
                <a16:creationId xmlns:a16="http://schemas.microsoft.com/office/drawing/2014/main" id="{F76A1578-4BAB-8672-0768-2FB5B6E7D8CD}"/>
              </a:ext>
            </a:extLst>
          </p:cNvPr>
          <p:cNvSpPr>
            <a:spLocks noGrp="1"/>
          </p:cNvSpPr>
          <p:nvPr>
            <p:ph type="sldNum" sz="quarter" idx="12"/>
          </p:nvPr>
        </p:nvSpPr>
        <p:spPr/>
        <p:txBody>
          <a:bodyPr/>
          <a:lstStyle/>
          <a:p>
            <a:pPr>
              <a:spcAft>
                <a:spcPts val="600"/>
              </a:spcAft>
            </a:pPr>
            <a:fld id="{5E84AC6A-A0EF-437B-BCEE-4772B0214A58}" type="slidenum">
              <a:rPr lang="en-US" smtClean="0">
                <a:solidFill>
                  <a:srgbClr val="FFFFFF"/>
                </a:solidFill>
                <a:effectLst>
                  <a:outerShdw blurRad="38100" dist="38100" dir="2700000" algn="tl">
                    <a:srgbClr val="000000">
                      <a:alpha val="43137"/>
                    </a:srgbClr>
                  </a:outerShdw>
                </a:effectLst>
              </a:rPr>
              <a:pPr>
                <a:spcAft>
                  <a:spcPts val="600"/>
                </a:spcAft>
              </a:pPr>
              <a:t>10</a:t>
            </a:fld>
            <a:endParaRPr lang="en-US">
              <a:solidFill>
                <a:srgbClr val="FFFFFF"/>
              </a:solidFill>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61D8D2BC-EB6E-3ACD-5185-960A346B1E78}"/>
              </a:ext>
            </a:extLst>
          </p:cNvPr>
          <p:cNvPicPr>
            <a:picLocks noGrp="1" noChangeAspect="1"/>
          </p:cNvPicPr>
          <p:nvPr>
            <p:ph idx="1"/>
          </p:nvPr>
        </p:nvPicPr>
        <p:blipFill>
          <a:blip r:embed="rId4"/>
          <a:stretch>
            <a:fillRect/>
          </a:stretch>
        </p:blipFill>
        <p:spPr>
          <a:xfrm>
            <a:off x="904343" y="1892030"/>
            <a:ext cx="9810673" cy="4578673"/>
          </a:xfrm>
        </p:spPr>
      </p:pic>
      <p:sp>
        <p:nvSpPr>
          <p:cNvPr id="3" name="TextBox 2">
            <a:extLst>
              <a:ext uri="{FF2B5EF4-FFF2-40B4-BE49-F238E27FC236}">
                <a16:creationId xmlns:a16="http://schemas.microsoft.com/office/drawing/2014/main" id="{31F464FA-14A6-4B2E-BC60-FB73EE7BABEC}"/>
              </a:ext>
            </a:extLst>
          </p:cNvPr>
          <p:cNvSpPr txBox="1"/>
          <p:nvPr/>
        </p:nvSpPr>
        <p:spPr>
          <a:xfrm>
            <a:off x="1070043" y="1347440"/>
            <a:ext cx="6930957" cy="369332"/>
          </a:xfrm>
          <a:prstGeom prst="rect">
            <a:avLst/>
          </a:prstGeom>
          <a:noFill/>
        </p:spPr>
        <p:txBody>
          <a:bodyPr wrap="square" rtlCol="0">
            <a:spAutoFit/>
          </a:bodyPr>
          <a:lstStyle/>
          <a:p>
            <a:r>
              <a:rPr lang="en-US" dirty="0">
                <a:solidFill>
                  <a:schemeClr val="accent1">
                    <a:lumMod val="20000"/>
                    <a:lumOff val="80000"/>
                  </a:schemeClr>
                </a:solidFill>
                <a:latin typeface="Calibri" panose="020F0502020204030204" pitchFamily="34" charset="0"/>
                <a:ea typeface="Calibri" panose="020F0502020204030204" pitchFamily="34" charset="0"/>
                <a:cs typeface="Calibri" panose="020F0502020204030204" pitchFamily="34" charset="0"/>
              </a:rPr>
              <a:t>Dashboard for number of records based on different factors </a:t>
            </a:r>
          </a:p>
        </p:txBody>
      </p:sp>
    </p:spTree>
    <p:extLst>
      <p:ext uri="{BB962C8B-B14F-4D97-AF65-F5344CB8AC3E}">
        <p14:creationId xmlns:p14="http://schemas.microsoft.com/office/powerpoint/2010/main" val="3520506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D6392F56-1722-D6DE-1D19-AA2EB4AEE4DD}"/>
              </a:ext>
            </a:extLst>
          </p:cNvPr>
          <p:cNvSpPr>
            <a:spLocks noGrp="1"/>
          </p:cNvSpPr>
          <p:nvPr>
            <p:ph type="title"/>
          </p:nvPr>
        </p:nvSpPr>
        <p:spPr>
          <a:xfrm>
            <a:off x="904344" y="729574"/>
            <a:ext cx="8926618" cy="525294"/>
          </a:xfrm>
        </p:spPr>
        <p:txBody>
          <a:bodyPr anchor="t">
            <a:normAutofit fontScale="90000"/>
          </a:bodyPr>
          <a:lstStyle/>
          <a:p>
            <a:r>
              <a:rPr lang="en-US" sz="4800" dirty="0">
                <a:solidFill>
                  <a:srgbClr val="FFFF00"/>
                </a:solidFill>
                <a:effectLst>
                  <a:outerShdw blurRad="38100" dist="38100" dir="2700000" algn="tl">
                    <a:srgbClr val="000000">
                      <a:alpha val="43137"/>
                    </a:srgbClr>
                  </a:outerShdw>
                </a:effectLst>
              </a:rPr>
              <a:t>Dashboards</a:t>
            </a:r>
          </a:p>
        </p:txBody>
      </p:sp>
      <p:sp>
        <p:nvSpPr>
          <p:cNvPr id="22" name="Date Placeholder 3">
            <a:extLst>
              <a:ext uri="{FF2B5EF4-FFF2-40B4-BE49-F238E27FC236}">
                <a16:creationId xmlns:a16="http://schemas.microsoft.com/office/drawing/2014/main" id="{FE3DA1AA-4BBD-31B3-0380-BB0333A77B3A}"/>
              </a:ext>
            </a:extLst>
          </p:cNvPr>
          <p:cNvSpPr>
            <a:spLocks noGrp="1"/>
          </p:cNvSpPr>
          <p:nvPr>
            <p:ph type="dt" sz="half" idx="10"/>
          </p:nvPr>
        </p:nvSpPr>
        <p:spPr/>
        <p:txBody>
          <a:bodyPr/>
          <a:lstStyle/>
          <a:p>
            <a:pPr>
              <a:spcAft>
                <a:spcPts val="600"/>
              </a:spcAft>
            </a:pPr>
            <a:fld id="{FC148CC4-EC19-4838-B858-74AAFA5B7351}" type="datetime1">
              <a:rPr lang="en-US" smtClean="0">
                <a:solidFill>
                  <a:srgbClr val="FFFFFF"/>
                </a:solidFill>
                <a:effectLst>
                  <a:outerShdw blurRad="38100" dist="38100" dir="2700000" algn="tl">
                    <a:srgbClr val="000000">
                      <a:alpha val="43137"/>
                    </a:srgbClr>
                  </a:outerShdw>
                </a:effectLst>
              </a:rPr>
              <a:pPr>
                <a:spcAft>
                  <a:spcPts val="600"/>
                </a:spcAft>
              </a:pPr>
              <a:t>12/7/2023</a:t>
            </a:fld>
            <a:endParaRPr lang="en-US" dirty="0">
              <a:solidFill>
                <a:srgbClr val="FFFFFF"/>
              </a:solidFill>
              <a:effectLst>
                <a:outerShdw blurRad="38100" dist="38100" dir="2700000" algn="tl">
                  <a:srgbClr val="000000">
                    <a:alpha val="43137"/>
                  </a:srgbClr>
                </a:outerShdw>
              </a:effectLst>
            </a:endParaRPr>
          </a:p>
        </p:txBody>
      </p:sp>
      <p:sp>
        <p:nvSpPr>
          <p:cNvPr id="20" name="Slide Number Placeholder 5">
            <a:extLst>
              <a:ext uri="{FF2B5EF4-FFF2-40B4-BE49-F238E27FC236}">
                <a16:creationId xmlns:a16="http://schemas.microsoft.com/office/drawing/2014/main" id="{F76A1578-4BAB-8672-0768-2FB5B6E7D8CD}"/>
              </a:ext>
            </a:extLst>
          </p:cNvPr>
          <p:cNvSpPr>
            <a:spLocks noGrp="1"/>
          </p:cNvSpPr>
          <p:nvPr>
            <p:ph type="sldNum" sz="quarter" idx="12"/>
          </p:nvPr>
        </p:nvSpPr>
        <p:spPr/>
        <p:txBody>
          <a:bodyPr/>
          <a:lstStyle/>
          <a:p>
            <a:pPr>
              <a:spcAft>
                <a:spcPts val="600"/>
              </a:spcAft>
            </a:pPr>
            <a:fld id="{5E84AC6A-A0EF-437B-BCEE-4772B0214A58}" type="slidenum">
              <a:rPr lang="en-US" smtClean="0">
                <a:solidFill>
                  <a:srgbClr val="FFFFFF"/>
                </a:solidFill>
                <a:effectLst>
                  <a:outerShdw blurRad="38100" dist="38100" dir="2700000" algn="tl">
                    <a:srgbClr val="000000">
                      <a:alpha val="43137"/>
                    </a:srgbClr>
                  </a:outerShdw>
                </a:effectLst>
              </a:rPr>
              <a:pPr>
                <a:spcAft>
                  <a:spcPts val="600"/>
                </a:spcAft>
              </a:pPr>
              <a:t>11</a:t>
            </a:fld>
            <a:endParaRPr lang="en-US">
              <a:solidFill>
                <a:srgbClr val="FFFFFF"/>
              </a:solidFill>
              <a:effectLst>
                <a:outerShdw blurRad="38100" dist="38100" dir="2700000" algn="tl">
                  <a:srgbClr val="000000">
                    <a:alpha val="43137"/>
                  </a:srgbClr>
                </a:outerShdw>
              </a:effectLst>
            </a:endParaRPr>
          </a:p>
        </p:txBody>
      </p:sp>
      <p:pic>
        <p:nvPicPr>
          <p:cNvPr id="15" name="Content Placeholder 14">
            <a:extLst>
              <a:ext uri="{FF2B5EF4-FFF2-40B4-BE49-F238E27FC236}">
                <a16:creationId xmlns:a16="http://schemas.microsoft.com/office/drawing/2014/main" id="{D6DDF446-C344-42E1-42BF-485897888502}"/>
              </a:ext>
            </a:extLst>
          </p:cNvPr>
          <p:cNvPicPr>
            <a:picLocks noGrp="1" noChangeAspect="1"/>
          </p:cNvPicPr>
          <p:nvPr>
            <p:ph idx="1"/>
          </p:nvPr>
        </p:nvPicPr>
        <p:blipFill>
          <a:blip r:embed="rId4"/>
          <a:stretch>
            <a:fillRect/>
          </a:stretch>
        </p:blipFill>
        <p:spPr>
          <a:xfrm>
            <a:off x="865188" y="1857983"/>
            <a:ext cx="10238935" cy="4426085"/>
          </a:xfrm>
        </p:spPr>
      </p:pic>
      <p:sp>
        <p:nvSpPr>
          <p:cNvPr id="16" name="TextBox 15">
            <a:extLst>
              <a:ext uri="{FF2B5EF4-FFF2-40B4-BE49-F238E27FC236}">
                <a16:creationId xmlns:a16="http://schemas.microsoft.com/office/drawing/2014/main" id="{1BD22C86-06DD-A9D4-DDAD-100F09B1068B}"/>
              </a:ext>
            </a:extLst>
          </p:cNvPr>
          <p:cNvSpPr txBox="1"/>
          <p:nvPr/>
        </p:nvSpPr>
        <p:spPr>
          <a:xfrm>
            <a:off x="953311" y="1371759"/>
            <a:ext cx="9007812" cy="369332"/>
          </a:xfrm>
          <a:prstGeom prst="rect">
            <a:avLst/>
          </a:prstGeom>
          <a:noFill/>
        </p:spPr>
        <p:txBody>
          <a:bodyPr wrap="square" rtlCol="0">
            <a:spAutoFit/>
          </a:bodyPr>
          <a:lstStyle/>
          <a:p>
            <a:r>
              <a:rPr lang="en-US" dirty="0">
                <a:solidFill>
                  <a:schemeClr val="accent1">
                    <a:lumMod val="20000"/>
                    <a:lumOff val="80000"/>
                  </a:schemeClr>
                </a:solidFill>
              </a:rPr>
              <a:t>Impact of seasons, time of day and warning issued to pilots or not on bird strike incidents</a:t>
            </a:r>
          </a:p>
        </p:txBody>
      </p:sp>
    </p:spTree>
    <p:extLst>
      <p:ext uri="{BB962C8B-B14F-4D97-AF65-F5344CB8AC3E}">
        <p14:creationId xmlns:p14="http://schemas.microsoft.com/office/powerpoint/2010/main" val="353832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D6392F56-1722-D6DE-1D19-AA2EB4AEE4DD}"/>
              </a:ext>
            </a:extLst>
          </p:cNvPr>
          <p:cNvSpPr>
            <a:spLocks noGrp="1"/>
          </p:cNvSpPr>
          <p:nvPr>
            <p:ph type="title"/>
          </p:nvPr>
        </p:nvSpPr>
        <p:spPr>
          <a:xfrm>
            <a:off x="904344" y="851170"/>
            <a:ext cx="8926618" cy="428017"/>
          </a:xfrm>
        </p:spPr>
        <p:txBody>
          <a:bodyPr anchor="t">
            <a:normAutofit fontScale="90000"/>
          </a:bodyPr>
          <a:lstStyle/>
          <a:p>
            <a:r>
              <a:rPr lang="en-US" sz="4800" dirty="0">
                <a:solidFill>
                  <a:srgbClr val="FFFF00"/>
                </a:solidFill>
                <a:effectLst>
                  <a:outerShdw blurRad="38100" dist="38100" dir="2700000" algn="tl">
                    <a:srgbClr val="000000">
                      <a:alpha val="43137"/>
                    </a:srgbClr>
                  </a:outerShdw>
                </a:effectLst>
              </a:rPr>
              <a:t>Dashboards</a:t>
            </a:r>
          </a:p>
        </p:txBody>
      </p:sp>
      <p:sp>
        <p:nvSpPr>
          <p:cNvPr id="22" name="Date Placeholder 3">
            <a:extLst>
              <a:ext uri="{FF2B5EF4-FFF2-40B4-BE49-F238E27FC236}">
                <a16:creationId xmlns:a16="http://schemas.microsoft.com/office/drawing/2014/main" id="{FE3DA1AA-4BBD-31B3-0380-BB0333A77B3A}"/>
              </a:ext>
            </a:extLst>
          </p:cNvPr>
          <p:cNvSpPr>
            <a:spLocks noGrp="1"/>
          </p:cNvSpPr>
          <p:nvPr>
            <p:ph type="dt" sz="half" idx="10"/>
          </p:nvPr>
        </p:nvSpPr>
        <p:spPr/>
        <p:txBody>
          <a:bodyPr/>
          <a:lstStyle/>
          <a:p>
            <a:pPr>
              <a:spcAft>
                <a:spcPts val="600"/>
              </a:spcAft>
            </a:pPr>
            <a:fld id="{FC148CC4-EC19-4838-B858-74AAFA5B7351}" type="datetime1">
              <a:rPr lang="en-US" smtClean="0">
                <a:solidFill>
                  <a:srgbClr val="FFFFFF"/>
                </a:solidFill>
                <a:effectLst>
                  <a:outerShdw blurRad="38100" dist="38100" dir="2700000" algn="tl">
                    <a:srgbClr val="000000">
                      <a:alpha val="43137"/>
                    </a:srgbClr>
                  </a:outerShdw>
                </a:effectLst>
              </a:rPr>
              <a:pPr>
                <a:spcAft>
                  <a:spcPts val="600"/>
                </a:spcAft>
              </a:pPr>
              <a:t>12/7/2023</a:t>
            </a:fld>
            <a:endParaRPr lang="en-US" dirty="0">
              <a:solidFill>
                <a:srgbClr val="FFFFFF"/>
              </a:solidFill>
              <a:effectLst>
                <a:outerShdw blurRad="38100" dist="38100" dir="2700000" algn="tl">
                  <a:srgbClr val="000000">
                    <a:alpha val="43137"/>
                  </a:srgbClr>
                </a:outerShdw>
              </a:effectLst>
            </a:endParaRPr>
          </a:p>
        </p:txBody>
      </p:sp>
      <p:sp>
        <p:nvSpPr>
          <p:cNvPr id="20" name="Slide Number Placeholder 5">
            <a:extLst>
              <a:ext uri="{FF2B5EF4-FFF2-40B4-BE49-F238E27FC236}">
                <a16:creationId xmlns:a16="http://schemas.microsoft.com/office/drawing/2014/main" id="{F76A1578-4BAB-8672-0768-2FB5B6E7D8CD}"/>
              </a:ext>
            </a:extLst>
          </p:cNvPr>
          <p:cNvSpPr>
            <a:spLocks noGrp="1"/>
          </p:cNvSpPr>
          <p:nvPr>
            <p:ph type="sldNum" sz="quarter" idx="12"/>
          </p:nvPr>
        </p:nvSpPr>
        <p:spPr/>
        <p:txBody>
          <a:bodyPr/>
          <a:lstStyle/>
          <a:p>
            <a:pPr>
              <a:spcAft>
                <a:spcPts val="600"/>
              </a:spcAft>
            </a:pPr>
            <a:fld id="{5E84AC6A-A0EF-437B-BCEE-4772B0214A58}" type="slidenum">
              <a:rPr lang="en-US" smtClean="0">
                <a:solidFill>
                  <a:srgbClr val="FFFFFF"/>
                </a:solidFill>
                <a:effectLst>
                  <a:outerShdw blurRad="38100" dist="38100" dir="2700000" algn="tl">
                    <a:srgbClr val="000000">
                      <a:alpha val="43137"/>
                    </a:srgbClr>
                  </a:outerShdw>
                </a:effectLst>
              </a:rPr>
              <a:pPr>
                <a:spcAft>
                  <a:spcPts val="600"/>
                </a:spcAft>
              </a:pPr>
              <a:t>12</a:t>
            </a:fld>
            <a:endParaRPr lang="en-US">
              <a:solidFill>
                <a:srgbClr val="FFFFFF"/>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4CDC50F1-FE0C-C91F-854D-A509BDFF922B}"/>
              </a:ext>
            </a:extLst>
          </p:cNvPr>
          <p:cNvSpPr>
            <a:spLocks noGrp="1"/>
          </p:cNvSpPr>
          <p:nvPr>
            <p:ph idx="1"/>
          </p:nvPr>
        </p:nvSpPr>
        <p:spPr>
          <a:xfrm>
            <a:off x="1024128" y="2286000"/>
            <a:ext cx="6784187" cy="4060456"/>
          </a:xfrm>
        </p:spPr>
        <p:txBody>
          <a:bodyPr/>
          <a:lstStyle/>
          <a:p>
            <a:endParaRPr lang="en-US" dirty="0"/>
          </a:p>
        </p:txBody>
      </p:sp>
      <p:pic>
        <p:nvPicPr>
          <p:cNvPr id="6" name="Picture 5">
            <a:extLst>
              <a:ext uri="{FF2B5EF4-FFF2-40B4-BE49-F238E27FC236}">
                <a16:creationId xmlns:a16="http://schemas.microsoft.com/office/drawing/2014/main" id="{3D050BE3-B822-0FCA-3ED7-79956AD1F691}"/>
              </a:ext>
            </a:extLst>
          </p:cNvPr>
          <p:cNvPicPr>
            <a:picLocks noChangeAspect="1"/>
          </p:cNvPicPr>
          <p:nvPr/>
        </p:nvPicPr>
        <p:blipFill>
          <a:blip r:embed="rId4"/>
          <a:stretch>
            <a:fillRect/>
          </a:stretch>
        </p:blipFill>
        <p:spPr>
          <a:xfrm>
            <a:off x="1024128" y="1846291"/>
            <a:ext cx="9763845" cy="4500166"/>
          </a:xfrm>
          <a:prstGeom prst="rect">
            <a:avLst/>
          </a:prstGeom>
        </p:spPr>
      </p:pic>
      <p:sp>
        <p:nvSpPr>
          <p:cNvPr id="7" name="TextBox 6">
            <a:extLst>
              <a:ext uri="{FF2B5EF4-FFF2-40B4-BE49-F238E27FC236}">
                <a16:creationId xmlns:a16="http://schemas.microsoft.com/office/drawing/2014/main" id="{A8850013-8B4A-664C-A595-56109DDDE9F6}"/>
              </a:ext>
            </a:extLst>
          </p:cNvPr>
          <p:cNvSpPr txBox="1"/>
          <p:nvPr/>
        </p:nvSpPr>
        <p:spPr>
          <a:xfrm>
            <a:off x="1074907" y="1419990"/>
            <a:ext cx="7183876" cy="369332"/>
          </a:xfrm>
          <a:prstGeom prst="rect">
            <a:avLst/>
          </a:prstGeom>
          <a:noFill/>
        </p:spPr>
        <p:txBody>
          <a:bodyPr wrap="square" rtlCol="0">
            <a:spAutoFit/>
          </a:bodyPr>
          <a:lstStyle/>
          <a:p>
            <a:r>
              <a:rPr lang="en-US" dirty="0">
                <a:solidFill>
                  <a:schemeClr val="accent1">
                    <a:lumMod val="20000"/>
                    <a:lumOff val="80000"/>
                  </a:schemeClr>
                </a:solidFill>
              </a:rPr>
              <a:t>Cost repairs and other losses </a:t>
            </a:r>
          </a:p>
        </p:txBody>
      </p:sp>
    </p:spTree>
    <p:extLst>
      <p:ext uri="{BB962C8B-B14F-4D97-AF65-F5344CB8AC3E}">
        <p14:creationId xmlns:p14="http://schemas.microsoft.com/office/powerpoint/2010/main" val="4194469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D6392F56-1722-D6DE-1D19-AA2EB4AEE4DD}"/>
              </a:ext>
            </a:extLst>
          </p:cNvPr>
          <p:cNvSpPr>
            <a:spLocks noGrp="1"/>
          </p:cNvSpPr>
          <p:nvPr>
            <p:ph type="title"/>
          </p:nvPr>
        </p:nvSpPr>
        <p:spPr>
          <a:xfrm>
            <a:off x="904344" y="714984"/>
            <a:ext cx="8926618" cy="525294"/>
          </a:xfrm>
        </p:spPr>
        <p:txBody>
          <a:bodyPr anchor="t">
            <a:normAutofit fontScale="90000"/>
          </a:bodyPr>
          <a:lstStyle/>
          <a:p>
            <a:r>
              <a:rPr lang="en-US" sz="4800" dirty="0">
                <a:solidFill>
                  <a:srgbClr val="FFFF00"/>
                </a:solidFill>
                <a:effectLst>
                  <a:outerShdw blurRad="38100" dist="38100" dir="2700000" algn="tl">
                    <a:srgbClr val="000000">
                      <a:alpha val="43137"/>
                    </a:srgbClr>
                  </a:outerShdw>
                </a:effectLst>
              </a:rPr>
              <a:t>Dashboards</a:t>
            </a:r>
          </a:p>
        </p:txBody>
      </p:sp>
      <p:sp>
        <p:nvSpPr>
          <p:cNvPr id="22" name="Date Placeholder 3">
            <a:extLst>
              <a:ext uri="{FF2B5EF4-FFF2-40B4-BE49-F238E27FC236}">
                <a16:creationId xmlns:a16="http://schemas.microsoft.com/office/drawing/2014/main" id="{FE3DA1AA-4BBD-31B3-0380-BB0333A77B3A}"/>
              </a:ext>
            </a:extLst>
          </p:cNvPr>
          <p:cNvSpPr>
            <a:spLocks noGrp="1"/>
          </p:cNvSpPr>
          <p:nvPr>
            <p:ph type="dt" sz="half" idx="10"/>
          </p:nvPr>
        </p:nvSpPr>
        <p:spPr/>
        <p:txBody>
          <a:bodyPr/>
          <a:lstStyle/>
          <a:p>
            <a:pPr>
              <a:spcAft>
                <a:spcPts val="600"/>
              </a:spcAft>
            </a:pPr>
            <a:fld id="{FC148CC4-EC19-4838-B858-74AAFA5B7351}" type="datetime1">
              <a:rPr lang="en-US" smtClean="0">
                <a:solidFill>
                  <a:srgbClr val="FFFFFF"/>
                </a:solidFill>
                <a:effectLst>
                  <a:outerShdw blurRad="38100" dist="38100" dir="2700000" algn="tl">
                    <a:srgbClr val="000000">
                      <a:alpha val="43137"/>
                    </a:srgbClr>
                  </a:outerShdw>
                </a:effectLst>
              </a:rPr>
              <a:pPr>
                <a:spcAft>
                  <a:spcPts val="600"/>
                </a:spcAft>
              </a:pPr>
              <a:t>12/7/2023</a:t>
            </a:fld>
            <a:endParaRPr lang="en-US" dirty="0">
              <a:solidFill>
                <a:srgbClr val="FFFFFF"/>
              </a:solidFill>
              <a:effectLst>
                <a:outerShdw blurRad="38100" dist="38100" dir="2700000" algn="tl">
                  <a:srgbClr val="000000">
                    <a:alpha val="43137"/>
                  </a:srgbClr>
                </a:outerShdw>
              </a:effectLst>
            </a:endParaRPr>
          </a:p>
        </p:txBody>
      </p:sp>
      <p:sp>
        <p:nvSpPr>
          <p:cNvPr id="20" name="Slide Number Placeholder 5">
            <a:extLst>
              <a:ext uri="{FF2B5EF4-FFF2-40B4-BE49-F238E27FC236}">
                <a16:creationId xmlns:a16="http://schemas.microsoft.com/office/drawing/2014/main" id="{F76A1578-4BAB-8672-0768-2FB5B6E7D8CD}"/>
              </a:ext>
            </a:extLst>
          </p:cNvPr>
          <p:cNvSpPr>
            <a:spLocks noGrp="1"/>
          </p:cNvSpPr>
          <p:nvPr>
            <p:ph type="sldNum" sz="quarter" idx="12"/>
          </p:nvPr>
        </p:nvSpPr>
        <p:spPr/>
        <p:txBody>
          <a:bodyPr/>
          <a:lstStyle/>
          <a:p>
            <a:pPr>
              <a:spcAft>
                <a:spcPts val="600"/>
              </a:spcAft>
            </a:pPr>
            <a:fld id="{5E84AC6A-A0EF-437B-BCEE-4772B0214A58}" type="slidenum">
              <a:rPr lang="en-US" smtClean="0">
                <a:solidFill>
                  <a:srgbClr val="FFFFFF"/>
                </a:solidFill>
                <a:effectLst>
                  <a:outerShdw blurRad="38100" dist="38100" dir="2700000" algn="tl">
                    <a:srgbClr val="000000">
                      <a:alpha val="43137"/>
                    </a:srgbClr>
                  </a:outerShdw>
                </a:effectLst>
              </a:rPr>
              <a:pPr>
                <a:spcAft>
                  <a:spcPts val="600"/>
                </a:spcAft>
              </a:pPr>
              <a:t>13</a:t>
            </a:fld>
            <a:endParaRPr lang="en-US">
              <a:solidFill>
                <a:srgbClr val="FFFFFF"/>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4CDC50F1-FE0C-C91F-854D-A509BDFF922B}"/>
              </a:ext>
            </a:extLst>
          </p:cNvPr>
          <p:cNvSpPr>
            <a:spLocks noGrp="1"/>
          </p:cNvSpPr>
          <p:nvPr>
            <p:ph idx="1"/>
          </p:nvPr>
        </p:nvSpPr>
        <p:spPr>
          <a:xfrm>
            <a:off x="1024129" y="2286000"/>
            <a:ext cx="6120837" cy="4023360"/>
          </a:xfrm>
        </p:spPr>
        <p:txBody>
          <a:bodyPr/>
          <a:lstStyle/>
          <a:p>
            <a:endParaRPr lang="en-US" dirty="0"/>
          </a:p>
        </p:txBody>
      </p:sp>
      <p:pic>
        <p:nvPicPr>
          <p:cNvPr id="4" name="Picture 3">
            <a:extLst>
              <a:ext uri="{FF2B5EF4-FFF2-40B4-BE49-F238E27FC236}">
                <a16:creationId xmlns:a16="http://schemas.microsoft.com/office/drawing/2014/main" id="{97491898-7A25-E13C-D3CD-196141A4B9B7}"/>
              </a:ext>
            </a:extLst>
          </p:cNvPr>
          <p:cNvPicPr>
            <a:picLocks noChangeAspect="1"/>
          </p:cNvPicPr>
          <p:nvPr/>
        </p:nvPicPr>
        <p:blipFill>
          <a:blip r:embed="rId4"/>
          <a:stretch>
            <a:fillRect/>
          </a:stretch>
        </p:blipFill>
        <p:spPr>
          <a:xfrm>
            <a:off x="1016023" y="1722042"/>
            <a:ext cx="10109177" cy="4803638"/>
          </a:xfrm>
          <a:prstGeom prst="rect">
            <a:avLst/>
          </a:prstGeom>
        </p:spPr>
      </p:pic>
      <p:sp>
        <p:nvSpPr>
          <p:cNvPr id="5" name="TextBox 4">
            <a:extLst>
              <a:ext uri="{FF2B5EF4-FFF2-40B4-BE49-F238E27FC236}">
                <a16:creationId xmlns:a16="http://schemas.microsoft.com/office/drawing/2014/main" id="{21567006-61DE-F68E-A294-0FA96951C499}"/>
              </a:ext>
            </a:extLst>
          </p:cNvPr>
          <p:cNvSpPr txBox="1"/>
          <p:nvPr/>
        </p:nvSpPr>
        <p:spPr>
          <a:xfrm>
            <a:off x="1108954" y="1272038"/>
            <a:ext cx="6288931" cy="369332"/>
          </a:xfrm>
          <a:prstGeom prst="rect">
            <a:avLst/>
          </a:prstGeom>
          <a:noFill/>
        </p:spPr>
        <p:txBody>
          <a:bodyPr wrap="square" rtlCol="0">
            <a:spAutoFit/>
          </a:bodyPr>
          <a:lstStyle/>
          <a:p>
            <a:r>
              <a:rPr lang="en-US" dirty="0">
                <a:solidFill>
                  <a:schemeClr val="accent1">
                    <a:lumMod val="20000"/>
                    <a:lumOff val="80000"/>
                  </a:schemeClr>
                </a:solidFill>
              </a:rPr>
              <a:t>Level of damage and economic loss</a:t>
            </a:r>
          </a:p>
        </p:txBody>
      </p:sp>
    </p:spTree>
    <p:extLst>
      <p:ext uri="{BB962C8B-B14F-4D97-AF65-F5344CB8AC3E}">
        <p14:creationId xmlns:p14="http://schemas.microsoft.com/office/powerpoint/2010/main" val="1251200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D6392F56-1722-D6DE-1D19-AA2EB4AEE4DD}"/>
              </a:ext>
            </a:extLst>
          </p:cNvPr>
          <p:cNvSpPr>
            <a:spLocks noGrp="1"/>
          </p:cNvSpPr>
          <p:nvPr>
            <p:ph type="title"/>
          </p:nvPr>
        </p:nvSpPr>
        <p:spPr>
          <a:xfrm>
            <a:off x="904344" y="1008392"/>
            <a:ext cx="8774677" cy="586944"/>
          </a:xfrm>
        </p:spPr>
        <p:txBody>
          <a:bodyPr anchor="t">
            <a:normAutofit fontScale="90000"/>
          </a:bodyPr>
          <a:lstStyle/>
          <a:p>
            <a:r>
              <a:rPr lang="en-US" sz="4800" dirty="0">
                <a:solidFill>
                  <a:srgbClr val="FFFF00"/>
                </a:solidFill>
                <a:effectLst>
                  <a:outerShdw blurRad="38100" dist="38100" dir="2700000" algn="tl">
                    <a:srgbClr val="000000">
                      <a:alpha val="43137"/>
                    </a:srgbClr>
                  </a:outerShdw>
                </a:effectLst>
              </a:rPr>
              <a:t>Analysis</a:t>
            </a:r>
          </a:p>
        </p:txBody>
      </p:sp>
      <p:pic>
        <p:nvPicPr>
          <p:cNvPr id="5" name="Content Placeholder 4">
            <a:extLst>
              <a:ext uri="{FF2B5EF4-FFF2-40B4-BE49-F238E27FC236}">
                <a16:creationId xmlns:a16="http://schemas.microsoft.com/office/drawing/2014/main" id="{835E1F0E-6C38-EEB2-FA1B-9A62B1635C4A}"/>
              </a:ext>
            </a:extLst>
          </p:cNvPr>
          <p:cNvPicPr>
            <a:picLocks noGrp="1" noChangeAspect="1"/>
          </p:cNvPicPr>
          <p:nvPr>
            <p:ph idx="1"/>
          </p:nvPr>
        </p:nvPicPr>
        <p:blipFill>
          <a:blip r:embed="rId4"/>
          <a:stretch>
            <a:fillRect/>
          </a:stretch>
        </p:blipFill>
        <p:spPr>
          <a:xfrm>
            <a:off x="787939" y="1837514"/>
            <a:ext cx="4897877" cy="4354142"/>
          </a:xfrm>
        </p:spPr>
      </p:pic>
      <p:sp>
        <p:nvSpPr>
          <p:cNvPr id="22" name="Date Placeholder 3">
            <a:extLst>
              <a:ext uri="{FF2B5EF4-FFF2-40B4-BE49-F238E27FC236}">
                <a16:creationId xmlns:a16="http://schemas.microsoft.com/office/drawing/2014/main" id="{FE3DA1AA-4BBD-31B3-0380-BB0333A77B3A}"/>
              </a:ext>
            </a:extLst>
          </p:cNvPr>
          <p:cNvSpPr>
            <a:spLocks noGrp="1"/>
          </p:cNvSpPr>
          <p:nvPr>
            <p:ph type="dt" sz="half" idx="10"/>
          </p:nvPr>
        </p:nvSpPr>
        <p:spPr/>
        <p:txBody>
          <a:bodyPr/>
          <a:lstStyle/>
          <a:p>
            <a:pPr>
              <a:spcAft>
                <a:spcPts val="600"/>
              </a:spcAft>
            </a:pPr>
            <a:fld id="{FC148CC4-EC19-4838-B858-74AAFA5B7351}" type="datetime1">
              <a:rPr lang="en-US" smtClean="0">
                <a:solidFill>
                  <a:srgbClr val="FFFFFF"/>
                </a:solidFill>
                <a:effectLst>
                  <a:outerShdw blurRad="38100" dist="38100" dir="2700000" algn="tl">
                    <a:srgbClr val="000000">
                      <a:alpha val="43137"/>
                    </a:srgbClr>
                  </a:outerShdw>
                </a:effectLst>
              </a:rPr>
              <a:pPr>
                <a:spcAft>
                  <a:spcPts val="600"/>
                </a:spcAft>
              </a:pPr>
              <a:t>12/7/2023</a:t>
            </a:fld>
            <a:endParaRPr lang="en-US" dirty="0">
              <a:solidFill>
                <a:srgbClr val="FFFFFF"/>
              </a:solidFill>
              <a:effectLst>
                <a:outerShdw blurRad="38100" dist="38100" dir="2700000" algn="tl">
                  <a:srgbClr val="000000">
                    <a:alpha val="43137"/>
                  </a:srgbClr>
                </a:outerShdw>
              </a:effectLst>
            </a:endParaRPr>
          </a:p>
        </p:txBody>
      </p:sp>
      <p:sp>
        <p:nvSpPr>
          <p:cNvPr id="20" name="Slide Number Placeholder 5">
            <a:extLst>
              <a:ext uri="{FF2B5EF4-FFF2-40B4-BE49-F238E27FC236}">
                <a16:creationId xmlns:a16="http://schemas.microsoft.com/office/drawing/2014/main" id="{F76A1578-4BAB-8672-0768-2FB5B6E7D8CD}"/>
              </a:ext>
            </a:extLst>
          </p:cNvPr>
          <p:cNvSpPr>
            <a:spLocks noGrp="1"/>
          </p:cNvSpPr>
          <p:nvPr>
            <p:ph type="sldNum" sz="quarter" idx="12"/>
          </p:nvPr>
        </p:nvSpPr>
        <p:spPr/>
        <p:txBody>
          <a:bodyPr/>
          <a:lstStyle/>
          <a:p>
            <a:pPr>
              <a:spcAft>
                <a:spcPts val="600"/>
              </a:spcAft>
            </a:pPr>
            <a:fld id="{5E84AC6A-A0EF-437B-BCEE-4772B0214A58}" type="slidenum">
              <a:rPr lang="en-US" smtClean="0">
                <a:solidFill>
                  <a:srgbClr val="FFFFFF"/>
                </a:solidFill>
                <a:effectLst>
                  <a:outerShdw blurRad="38100" dist="38100" dir="2700000" algn="tl">
                    <a:srgbClr val="000000">
                      <a:alpha val="43137"/>
                    </a:srgbClr>
                  </a:outerShdw>
                </a:effectLst>
              </a:rPr>
              <a:pPr>
                <a:spcAft>
                  <a:spcPts val="600"/>
                </a:spcAft>
              </a:pPr>
              <a:t>14</a:t>
            </a:fld>
            <a:endParaRPr lang="en-US">
              <a:solidFill>
                <a:srgbClr val="FFFFFF"/>
              </a:solidFill>
              <a:effectLst>
                <a:outerShdw blurRad="38100" dist="38100" dir="2700000" algn="tl">
                  <a:srgbClr val="000000">
                    <a:alpha val="43137"/>
                  </a:srgbClr>
                </a:outerShdw>
              </a:effectLst>
            </a:endParaRPr>
          </a:p>
        </p:txBody>
      </p:sp>
      <p:sp>
        <p:nvSpPr>
          <p:cNvPr id="6" name="Title 1">
            <a:extLst>
              <a:ext uri="{FF2B5EF4-FFF2-40B4-BE49-F238E27FC236}">
                <a16:creationId xmlns:a16="http://schemas.microsoft.com/office/drawing/2014/main" id="{07DC43DA-36F1-108D-5780-2511FB63D179}"/>
              </a:ext>
            </a:extLst>
          </p:cNvPr>
          <p:cNvSpPr txBox="1">
            <a:spLocks/>
          </p:cNvSpPr>
          <p:nvPr/>
        </p:nvSpPr>
        <p:spPr>
          <a:xfrm>
            <a:off x="5948463" y="2174132"/>
            <a:ext cx="5583677" cy="4017524"/>
          </a:xfrm>
          <a:prstGeom prst="rect">
            <a:avLst/>
          </a:prstGeom>
        </p:spPr>
        <p:txBody>
          <a:bodyPr vert="horz" lIns="91440" tIns="45720" rIns="91440" bIns="45720" rtlCol="0" anchor="t">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buFont typeface="Wingdings"/>
              <a:buChar char="§"/>
            </a:pPr>
            <a:r>
              <a:rPr lang="en-US" sz="1800" b="1" u="sng" cap="none" dirty="0">
                <a:solidFill>
                  <a:schemeClr val="accent1">
                    <a:lumMod val="20000"/>
                    <a:lumOff val="80000"/>
                  </a:schemeClr>
                </a:solidFill>
                <a:latin typeface="Calibri" panose="020F0502020204030204" pitchFamily="34" charset="0"/>
                <a:ea typeface="Calibri" panose="020F0502020204030204" pitchFamily="34" charset="0"/>
                <a:cs typeface="Calibri" panose="020F0502020204030204" pitchFamily="34" charset="0"/>
              </a:rPr>
              <a:t>objective 1</a:t>
            </a:r>
            <a:r>
              <a:rPr lang="en-US" sz="1800" cap="none" dirty="0">
                <a:solidFill>
                  <a:schemeClr val="accent1">
                    <a:lumMod val="20000"/>
                    <a:lumOff val="80000"/>
                  </a:schemeClr>
                </a:solidFill>
                <a:latin typeface="Calibri" panose="020F0502020204030204" pitchFamily="34" charset="0"/>
                <a:ea typeface="Calibri" panose="020F0502020204030204" pitchFamily="34" charset="0"/>
                <a:cs typeface="Calibri" panose="020F0502020204030204" pitchFamily="34" charset="0"/>
              </a:rPr>
              <a:t>: to check if the pilots are being warned well in advance about the possibility of a bird strike.</a:t>
            </a:r>
          </a:p>
          <a:p>
            <a:pPr lvl="1">
              <a:buFont typeface="Arial"/>
              <a:buChar char="•"/>
            </a:pPr>
            <a:r>
              <a:rPr lang="en-US" dirty="0">
                <a:solidFill>
                  <a:schemeClr val="accent1">
                    <a:lumMod val="20000"/>
                    <a:lumOff val="80000"/>
                  </a:schemeClr>
                </a:solidFill>
                <a:latin typeface="Calibri" panose="020F0502020204030204" pitchFamily="34" charset="0"/>
                <a:ea typeface="Calibri" panose="020F0502020204030204" pitchFamily="34" charset="0"/>
                <a:cs typeface="Calibri" panose="020F0502020204030204" pitchFamily="34" charset="0"/>
              </a:rPr>
              <a:t>observation: the warning systems are working well, as we can notice that in most instances the pilots are being warned about the wildlife</a:t>
            </a:r>
          </a:p>
          <a:p>
            <a:pPr>
              <a:buFont typeface="Wingdings"/>
              <a:buChar char="§"/>
            </a:pPr>
            <a:r>
              <a:rPr lang="en-US" sz="1800" b="1" u="sng" cap="none" dirty="0">
                <a:solidFill>
                  <a:schemeClr val="accent1">
                    <a:lumMod val="20000"/>
                    <a:lumOff val="80000"/>
                  </a:schemeClr>
                </a:solidFill>
                <a:latin typeface="Calibri" panose="020F0502020204030204" pitchFamily="34" charset="0"/>
                <a:ea typeface="Calibri" panose="020F0502020204030204" pitchFamily="34" charset="0"/>
                <a:cs typeface="Calibri" panose="020F0502020204030204" pitchFamily="34" charset="0"/>
              </a:rPr>
              <a:t>objective 2</a:t>
            </a:r>
            <a:r>
              <a:rPr lang="en-US" sz="1800" cap="none" dirty="0">
                <a:solidFill>
                  <a:schemeClr val="accent1">
                    <a:lumMod val="20000"/>
                    <a:lumOff val="80000"/>
                  </a:schemeClr>
                </a:solidFill>
                <a:latin typeface="Calibri" panose="020F0502020204030204" pitchFamily="34" charset="0"/>
                <a:ea typeface="Calibri" panose="020F0502020204030204" pitchFamily="34" charset="0"/>
                <a:cs typeface="Calibri" panose="020F0502020204030204" pitchFamily="34" charset="0"/>
              </a:rPr>
              <a:t>: to understand if the pilots being warned can avoid a bird strike</a:t>
            </a:r>
          </a:p>
          <a:p>
            <a:pPr lvl="1">
              <a:buFont typeface="Arial"/>
              <a:buChar char="•"/>
            </a:pPr>
            <a:r>
              <a:rPr lang="en-US" dirty="0">
                <a:solidFill>
                  <a:schemeClr val="accent1">
                    <a:lumMod val="20000"/>
                    <a:lumOff val="80000"/>
                  </a:schemeClr>
                </a:solidFill>
                <a:latin typeface="Calibri" panose="020F0502020204030204" pitchFamily="34" charset="0"/>
                <a:ea typeface="Calibri" panose="020F0502020204030204" pitchFamily="34" charset="0"/>
                <a:cs typeface="Calibri" panose="020F0502020204030204" pitchFamily="34" charset="0"/>
              </a:rPr>
              <a:t>observation: pilots are failing to avert a bird strike even when a warning has been issued</a:t>
            </a:r>
          </a:p>
          <a:p>
            <a:pPr>
              <a:buFont typeface="Wingdings"/>
              <a:buChar char="§"/>
            </a:pPr>
            <a:r>
              <a:rPr lang="en-US" sz="1800" b="1" u="sng" cap="none" dirty="0">
                <a:solidFill>
                  <a:schemeClr val="accent1">
                    <a:lumMod val="20000"/>
                    <a:lumOff val="80000"/>
                  </a:schemeClr>
                </a:solidFill>
                <a:latin typeface="Calibri" panose="020F0502020204030204" pitchFamily="34" charset="0"/>
                <a:ea typeface="Calibri" panose="020F0502020204030204" pitchFamily="34" charset="0"/>
                <a:cs typeface="Calibri" panose="020F0502020204030204" pitchFamily="34" charset="0"/>
              </a:rPr>
              <a:t>recommendation</a:t>
            </a:r>
            <a:r>
              <a:rPr lang="en-US" sz="1800" cap="none" dirty="0">
                <a:solidFill>
                  <a:schemeClr val="accent1">
                    <a:lumMod val="20000"/>
                    <a:lumOff val="80000"/>
                  </a:schemeClr>
                </a:solidFill>
                <a:latin typeface="Calibri" panose="020F0502020204030204" pitchFamily="34" charset="0"/>
                <a:ea typeface="Calibri" panose="020F0502020204030204" pitchFamily="34" charset="0"/>
                <a:cs typeface="Calibri" panose="020F0502020204030204" pitchFamily="34" charset="0"/>
              </a:rPr>
              <a:t>: improved coordination between pilots and ground staff aiding the pilot in being better prepared to avert a bird strike</a:t>
            </a:r>
          </a:p>
        </p:txBody>
      </p:sp>
      <p:sp>
        <p:nvSpPr>
          <p:cNvPr id="10" name="TextBox 9">
            <a:extLst>
              <a:ext uri="{FF2B5EF4-FFF2-40B4-BE49-F238E27FC236}">
                <a16:creationId xmlns:a16="http://schemas.microsoft.com/office/drawing/2014/main" id="{7A284590-6C15-DD2A-DF69-0E66C43A3559}"/>
              </a:ext>
            </a:extLst>
          </p:cNvPr>
          <p:cNvSpPr txBox="1"/>
          <p:nvPr/>
        </p:nvSpPr>
        <p:spPr>
          <a:xfrm>
            <a:off x="5948463" y="1301864"/>
            <a:ext cx="5004882" cy="707886"/>
          </a:xfrm>
          <a:prstGeom prst="rect">
            <a:avLst/>
          </a:prstGeom>
          <a:noFill/>
        </p:spPr>
        <p:txBody>
          <a:bodyPr wrap="square" rtlCol="0">
            <a:spAutoFit/>
          </a:bodyPr>
          <a:lstStyle/>
          <a:p>
            <a:r>
              <a:rPr lang="en-US" sz="2000" dirty="0">
                <a:solidFill>
                  <a:srgbClr val="FFFF00"/>
                </a:solidFill>
                <a:latin typeface="Calibri" panose="020F0502020204030204" pitchFamily="34" charset="0"/>
                <a:ea typeface="Calibri" panose="020F0502020204030204" pitchFamily="34" charset="0"/>
                <a:cs typeface="Calibri" panose="020F0502020204030204" pitchFamily="34" charset="0"/>
              </a:rPr>
              <a:t>NUMBER OF BIRD STRIKES, TIME OF THE DAY AND WEATHER WARNING ISSUED TO PILOTS </a:t>
            </a:r>
          </a:p>
        </p:txBody>
      </p:sp>
    </p:spTree>
    <p:extLst>
      <p:ext uri="{BB962C8B-B14F-4D97-AF65-F5344CB8AC3E}">
        <p14:creationId xmlns:p14="http://schemas.microsoft.com/office/powerpoint/2010/main" val="3738541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D6392F56-1722-D6DE-1D19-AA2EB4AEE4DD}"/>
              </a:ext>
            </a:extLst>
          </p:cNvPr>
          <p:cNvSpPr>
            <a:spLocks noGrp="1"/>
          </p:cNvSpPr>
          <p:nvPr>
            <p:ph type="title"/>
          </p:nvPr>
        </p:nvSpPr>
        <p:spPr>
          <a:xfrm>
            <a:off x="904344" y="1008392"/>
            <a:ext cx="8774677" cy="586944"/>
          </a:xfrm>
        </p:spPr>
        <p:txBody>
          <a:bodyPr anchor="t">
            <a:normAutofit fontScale="90000"/>
          </a:bodyPr>
          <a:lstStyle/>
          <a:p>
            <a:r>
              <a:rPr lang="en-US" sz="4800" dirty="0">
                <a:solidFill>
                  <a:srgbClr val="FFFF00"/>
                </a:solidFill>
                <a:effectLst>
                  <a:outerShdw blurRad="38100" dist="38100" dir="2700000" algn="tl">
                    <a:srgbClr val="000000">
                      <a:alpha val="43137"/>
                    </a:srgbClr>
                  </a:outerShdw>
                </a:effectLst>
              </a:rPr>
              <a:t>Analysis</a:t>
            </a:r>
          </a:p>
        </p:txBody>
      </p:sp>
      <p:pic>
        <p:nvPicPr>
          <p:cNvPr id="5" name="Content Placeholder 4">
            <a:extLst>
              <a:ext uri="{FF2B5EF4-FFF2-40B4-BE49-F238E27FC236}">
                <a16:creationId xmlns:a16="http://schemas.microsoft.com/office/drawing/2014/main" id="{835E1F0E-6C38-EEB2-FA1B-9A62B1635C4A}"/>
              </a:ext>
            </a:extLst>
          </p:cNvPr>
          <p:cNvPicPr>
            <a:picLocks noGrp="1" noChangeAspect="1"/>
          </p:cNvPicPr>
          <p:nvPr>
            <p:ph idx="1"/>
          </p:nvPr>
        </p:nvPicPr>
        <p:blipFill>
          <a:blip r:embed="rId4"/>
          <a:stretch>
            <a:fillRect/>
          </a:stretch>
        </p:blipFill>
        <p:spPr>
          <a:xfrm>
            <a:off x="787939" y="1837514"/>
            <a:ext cx="4897877" cy="4354142"/>
          </a:xfrm>
        </p:spPr>
      </p:pic>
      <p:sp>
        <p:nvSpPr>
          <p:cNvPr id="22" name="Date Placeholder 3">
            <a:extLst>
              <a:ext uri="{FF2B5EF4-FFF2-40B4-BE49-F238E27FC236}">
                <a16:creationId xmlns:a16="http://schemas.microsoft.com/office/drawing/2014/main" id="{FE3DA1AA-4BBD-31B3-0380-BB0333A77B3A}"/>
              </a:ext>
            </a:extLst>
          </p:cNvPr>
          <p:cNvSpPr>
            <a:spLocks noGrp="1"/>
          </p:cNvSpPr>
          <p:nvPr>
            <p:ph type="dt" sz="half" idx="10"/>
          </p:nvPr>
        </p:nvSpPr>
        <p:spPr/>
        <p:txBody>
          <a:bodyPr/>
          <a:lstStyle/>
          <a:p>
            <a:pPr>
              <a:spcAft>
                <a:spcPts val="600"/>
              </a:spcAft>
            </a:pPr>
            <a:fld id="{FC148CC4-EC19-4838-B858-74AAFA5B7351}" type="datetime1">
              <a:rPr lang="en-US" smtClean="0">
                <a:solidFill>
                  <a:srgbClr val="FFFFFF"/>
                </a:solidFill>
                <a:effectLst>
                  <a:outerShdw blurRad="38100" dist="38100" dir="2700000" algn="tl">
                    <a:srgbClr val="000000">
                      <a:alpha val="43137"/>
                    </a:srgbClr>
                  </a:outerShdw>
                </a:effectLst>
              </a:rPr>
              <a:pPr>
                <a:spcAft>
                  <a:spcPts val="600"/>
                </a:spcAft>
              </a:pPr>
              <a:t>12/7/2023</a:t>
            </a:fld>
            <a:endParaRPr lang="en-US" dirty="0">
              <a:solidFill>
                <a:srgbClr val="FFFFFF"/>
              </a:solidFill>
              <a:effectLst>
                <a:outerShdw blurRad="38100" dist="38100" dir="2700000" algn="tl">
                  <a:srgbClr val="000000">
                    <a:alpha val="43137"/>
                  </a:srgbClr>
                </a:outerShdw>
              </a:effectLst>
            </a:endParaRPr>
          </a:p>
        </p:txBody>
      </p:sp>
      <p:sp>
        <p:nvSpPr>
          <p:cNvPr id="20" name="Slide Number Placeholder 5">
            <a:extLst>
              <a:ext uri="{FF2B5EF4-FFF2-40B4-BE49-F238E27FC236}">
                <a16:creationId xmlns:a16="http://schemas.microsoft.com/office/drawing/2014/main" id="{F76A1578-4BAB-8672-0768-2FB5B6E7D8CD}"/>
              </a:ext>
            </a:extLst>
          </p:cNvPr>
          <p:cNvSpPr>
            <a:spLocks noGrp="1"/>
          </p:cNvSpPr>
          <p:nvPr>
            <p:ph type="sldNum" sz="quarter" idx="12"/>
          </p:nvPr>
        </p:nvSpPr>
        <p:spPr/>
        <p:txBody>
          <a:bodyPr/>
          <a:lstStyle/>
          <a:p>
            <a:pPr>
              <a:spcAft>
                <a:spcPts val="600"/>
              </a:spcAft>
            </a:pPr>
            <a:fld id="{5E84AC6A-A0EF-437B-BCEE-4772B0214A58}" type="slidenum">
              <a:rPr lang="en-US" smtClean="0">
                <a:solidFill>
                  <a:srgbClr val="FFFFFF"/>
                </a:solidFill>
                <a:effectLst>
                  <a:outerShdw blurRad="38100" dist="38100" dir="2700000" algn="tl">
                    <a:srgbClr val="000000">
                      <a:alpha val="43137"/>
                    </a:srgbClr>
                  </a:outerShdw>
                </a:effectLst>
              </a:rPr>
              <a:pPr>
                <a:spcAft>
                  <a:spcPts val="600"/>
                </a:spcAft>
              </a:pPr>
              <a:t>15</a:t>
            </a:fld>
            <a:endParaRPr lang="en-US">
              <a:solidFill>
                <a:srgbClr val="FFFFFF"/>
              </a:solidFill>
              <a:effectLst>
                <a:outerShdw blurRad="38100" dist="38100" dir="2700000" algn="tl">
                  <a:srgbClr val="000000">
                    <a:alpha val="43137"/>
                  </a:srgbClr>
                </a:outerShdw>
              </a:effectLst>
            </a:endParaRPr>
          </a:p>
        </p:txBody>
      </p:sp>
      <p:sp>
        <p:nvSpPr>
          <p:cNvPr id="6" name="Title 1">
            <a:extLst>
              <a:ext uri="{FF2B5EF4-FFF2-40B4-BE49-F238E27FC236}">
                <a16:creationId xmlns:a16="http://schemas.microsoft.com/office/drawing/2014/main" id="{07DC43DA-36F1-108D-5780-2511FB63D179}"/>
              </a:ext>
            </a:extLst>
          </p:cNvPr>
          <p:cNvSpPr txBox="1">
            <a:spLocks/>
          </p:cNvSpPr>
          <p:nvPr/>
        </p:nvSpPr>
        <p:spPr>
          <a:xfrm>
            <a:off x="5948463" y="2174132"/>
            <a:ext cx="5583677" cy="4017524"/>
          </a:xfrm>
          <a:prstGeom prst="rect">
            <a:avLst/>
          </a:prstGeom>
        </p:spPr>
        <p:txBody>
          <a:bodyPr vert="horz" lIns="91440" tIns="45720" rIns="91440" bIns="45720" rtlCol="0" anchor="t">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endParaRPr lang="en-US" sz="1800" cap="none" dirty="0">
              <a:solidFill>
                <a:schemeClr val="accent1">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7A284590-6C15-DD2A-DF69-0E66C43A3559}"/>
              </a:ext>
            </a:extLst>
          </p:cNvPr>
          <p:cNvSpPr txBox="1"/>
          <p:nvPr/>
        </p:nvSpPr>
        <p:spPr>
          <a:xfrm>
            <a:off x="5948463" y="1301864"/>
            <a:ext cx="5004882" cy="707886"/>
          </a:xfrm>
          <a:prstGeom prst="rect">
            <a:avLst/>
          </a:prstGeom>
          <a:noFill/>
        </p:spPr>
        <p:txBody>
          <a:bodyPr wrap="square" rtlCol="0">
            <a:spAutoFit/>
          </a:bodyPr>
          <a:lstStyle/>
          <a:p>
            <a:r>
              <a:rPr lang="en-US" sz="2000" dirty="0">
                <a:solidFill>
                  <a:srgbClr val="FFFF00"/>
                </a:solidFill>
                <a:latin typeface="Calibri" panose="020F0502020204030204" pitchFamily="34" charset="0"/>
                <a:ea typeface="Calibri" panose="020F0502020204030204" pitchFamily="34" charset="0"/>
                <a:cs typeface="Calibri" panose="020F0502020204030204" pitchFamily="34" charset="0"/>
              </a:rPr>
              <a:t>NUMBER OF BIRD STRIKES, TIME OF THE DAY AND WEATHER WARNING ISSUED TO PILOTS </a:t>
            </a:r>
          </a:p>
        </p:txBody>
      </p:sp>
      <p:sp>
        <p:nvSpPr>
          <p:cNvPr id="3" name="TextBox 2">
            <a:extLst>
              <a:ext uri="{FF2B5EF4-FFF2-40B4-BE49-F238E27FC236}">
                <a16:creationId xmlns:a16="http://schemas.microsoft.com/office/drawing/2014/main" id="{74A9CD20-9B1F-204E-96B9-D3051EAFEDA0}"/>
              </a:ext>
            </a:extLst>
          </p:cNvPr>
          <p:cNvSpPr txBox="1"/>
          <p:nvPr/>
        </p:nvSpPr>
        <p:spPr>
          <a:xfrm>
            <a:off x="6040876" y="2174132"/>
            <a:ext cx="5228618" cy="2585323"/>
          </a:xfrm>
          <a:prstGeom prst="rect">
            <a:avLst/>
          </a:prstGeom>
          <a:noFill/>
        </p:spPr>
        <p:txBody>
          <a:bodyPr wrap="square" rtlCol="0">
            <a:spAutoFit/>
          </a:bodyPr>
          <a:lstStyle/>
          <a:p>
            <a:pPr>
              <a:buFont typeface="Wingdings"/>
              <a:buChar char="§"/>
            </a:pPr>
            <a:r>
              <a:rPr lang="en-US" b="1" u="sng" dirty="0">
                <a:solidFill>
                  <a:schemeClr val="accent1">
                    <a:lumMod val="20000"/>
                    <a:lumOff val="80000"/>
                  </a:schemeClr>
                </a:solidFill>
                <a:latin typeface="Calibri" panose="020F0502020204030204" pitchFamily="34" charset="0"/>
                <a:ea typeface="Calibri" panose="020F0502020204030204" pitchFamily="34" charset="0"/>
                <a:cs typeface="Calibri" panose="020F0502020204030204" pitchFamily="34" charset="0"/>
              </a:rPr>
              <a:t>Objective 3</a:t>
            </a:r>
            <a:r>
              <a:rPr lang="en-US" dirty="0">
                <a:solidFill>
                  <a:schemeClr val="accent1">
                    <a:lumMod val="20000"/>
                    <a:lumOff val="80000"/>
                  </a:schemeClr>
                </a:solidFill>
                <a:latin typeface="Calibri" panose="020F0502020204030204" pitchFamily="34" charset="0"/>
                <a:ea typeface="Calibri" panose="020F0502020204030204" pitchFamily="34" charset="0"/>
                <a:cs typeface="Calibri" panose="020F0502020204030204" pitchFamily="34" charset="0"/>
              </a:rPr>
              <a:t>: To understand the pattern of bird strikes with respect to sky condition  and time of the day</a:t>
            </a:r>
          </a:p>
          <a:p>
            <a:pPr lvl="1">
              <a:buFont typeface="Arial"/>
              <a:buChar char="•"/>
            </a:pPr>
            <a:r>
              <a:rPr lang="en-US" dirty="0">
                <a:solidFill>
                  <a:schemeClr val="accent1">
                    <a:lumMod val="20000"/>
                    <a:lumOff val="80000"/>
                  </a:schemeClr>
                </a:solidFill>
                <a:latin typeface="Calibri" panose="020F0502020204030204" pitchFamily="34" charset="0"/>
                <a:ea typeface="Calibri" panose="020F0502020204030204" pitchFamily="34" charset="0"/>
                <a:cs typeface="Calibri" panose="020F0502020204030204" pitchFamily="34" charset="0"/>
              </a:rPr>
              <a:t>Observation: We can observe that most of the strikes happened during day time and during no cloud condition.</a:t>
            </a:r>
          </a:p>
          <a:p>
            <a:pPr>
              <a:buFont typeface="Wingdings" panose="020B0604020202020204" pitchFamily="34" charset="0"/>
              <a:buChar char="§"/>
            </a:pPr>
            <a:r>
              <a:rPr lang="en-US" b="1" u="sng" dirty="0">
                <a:solidFill>
                  <a:schemeClr val="accent1">
                    <a:lumMod val="20000"/>
                    <a:lumOff val="80000"/>
                  </a:schemeClr>
                </a:solidFill>
                <a:latin typeface="Calibri" panose="020F0502020204030204" pitchFamily="34" charset="0"/>
                <a:ea typeface="Calibri" panose="020F0502020204030204" pitchFamily="34" charset="0"/>
                <a:cs typeface="Calibri" panose="020F0502020204030204" pitchFamily="34" charset="0"/>
              </a:rPr>
              <a:t>Recommendation:</a:t>
            </a:r>
            <a:r>
              <a:rPr lang="en-US" dirty="0">
                <a:solidFill>
                  <a:schemeClr val="accent1">
                    <a:lumMod val="20000"/>
                    <a:lumOff val="80000"/>
                  </a:schemeClr>
                </a:solidFill>
                <a:latin typeface="Calibri" panose="020F0502020204030204" pitchFamily="34" charset="0"/>
                <a:ea typeface="Calibri" panose="020F0502020204030204" pitchFamily="34" charset="0"/>
                <a:cs typeface="Calibri" panose="020F0502020204030204" pitchFamily="34" charset="0"/>
              </a:rPr>
              <a:t> This issue requires improvements in pilot training and simulation, especially for the pilots flying during the day time.</a:t>
            </a:r>
          </a:p>
          <a:p>
            <a:endParaRPr lang="en-US" dirty="0"/>
          </a:p>
        </p:txBody>
      </p:sp>
    </p:spTree>
    <p:extLst>
      <p:ext uri="{BB962C8B-B14F-4D97-AF65-F5344CB8AC3E}">
        <p14:creationId xmlns:p14="http://schemas.microsoft.com/office/powerpoint/2010/main" val="1836433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D6392F56-1722-D6DE-1D19-AA2EB4AEE4DD}"/>
              </a:ext>
            </a:extLst>
          </p:cNvPr>
          <p:cNvSpPr>
            <a:spLocks noGrp="1"/>
          </p:cNvSpPr>
          <p:nvPr>
            <p:ph type="title"/>
          </p:nvPr>
        </p:nvSpPr>
        <p:spPr>
          <a:xfrm>
            <a:off x="904344" y="1008392"/>
            <a:ext cx="8876818" cy="523714"/>
          </a:xfrm>
        </p:spPr>
        <p:txBody>
          <a:bodyPr anchor="t">
            <a:normAutofit fontScale="90000"/>
          </a:bodyPr>
          <a:lstStyle/>
          <a:p>
            <a:r>
              <a:rPr lang="en-US" sz="4800" dirty="0">
                <a:solidFill>
                  <a:srgbClr val="FFFF00"/>
                </a:solidFill>
                <a:effectLst>
                  <a:outerShdw blurRad="38100" dist="38100" dir="2700000" algn="tl">
                    <a:srgbClr val="000000">
                      <a:alpha val="43137"/>
                    </a:srgbClr>
                  </a:outerShdw>
                </a:effectLst>
              </a:rPr>
              <a:t>analysis</a:t>
            </a:r>
          </a:p>
        </p:txBody>
      </p:sp>
      <p:sp>
        <p:nvSpPr>
          <p:cNvPr id="22" name="Date Placeholder 3">
            <a:extLst>
              <a:ext uri="{FF2B5EF4-FFF2-40B4-BE49-F238E27FC236}">
                <a16:creationId xmlns:a16="http://schemas.microsoft.com/office/drawing/2014/main" id="{FE3DA1AA-4BBD-31B3-0380-BB0333A77B3A}"/>
              </a:ext>
            </a:extLst>
          </p:cNvPr>
          <p:cNvSpPr>
            <a:spLocks noGrp="1"/>
          </p:cNvSpPr>
          <p:nvPr>
            <p:ph type="dt" sz="half" idx="10"/>
          </p:nvPr>
        </p:nvSpPr>
        <p:spPr/>
        <p:txBody>
          <a:bodyPr/>
          <a:lstStyle/>
          <a:p>
            <a:pPr>
              <a:spcAft>
                <a:spcPts val="600"/>
              </a:spcAft>
            </a:pPr>
            <a:fld id="{FC148CC4-EC19-4838-B858-74AAFA5B7351}" type="datetime1">
              <a:rPr lang="en-US" smtClean="0">
                <a:solidFill>
                  <a:srgbClr val="FFFFFF"/>
                </a:solidFill>
                <a:effectLst>
                  <a:outerShdw blurRad="38100" dist="38100" dir="2700000" algn="tl">
                    <a:srgbClr val="000000">
                      <a:alpha val="43137"/>
                    </a:srgbClr>
                  </a:outerShdw>
                </a:effectLst>
              </a:rPr>
              <a:pPr>
                <a:spcAft>
                  <a:spcPts val="600"/>
                </a:spcAft>
              </a:pPr>
              <a:t>12/7/2023</a:t>
            </a:fld>
            <a:endParaRPr lang="en-US" dirty="0">
              <a:solidFill>
                <a:srgbClr val="FFFFFF"/>
              </a:solidFill>
              <a:effectLst>
                <a:outerShdw blurRad="38100" dist="38100" dir="2700000" algn="tl">
                  <a:srgbClr val="000000">
                    <a:alpha val="43137"/>
                  </a:srgbClr>
                </a:outerShdw>
              </a:effectLst>
            </a:endParaRPr>
          </a:p>
        </p:txBody>
      </p:sp>
      <p:sp>
        <p:nvSpPr>
          <p:cNvPr id="20" name="Slide Number Placeholder 5">
            <a:extLst>
              <a:ext uri="{FF2B5EF4-FFF2-40B4-BE49-F238E27FC236}">
                <a16:creationId xmlns:a16="http://schemas.microsoft.com/office/drawing/2014/main" id="{F76A1578-4BAB-8672-0768-2FB5B6E7D8CD}"/>
              </a:ext>
            </a:extLst>
          </p:cNvPr>
          <p:cNvSpPr>
            <a:spLocks noGrp="1"/>
          </p:cNvSpPr>
          <p:nvPr>
            <p:ph type="sldNum" sz="quarter" idx="12"/>
          </p:nvPr>
        </p:nvSpPr>
        <p:spPr/>
        <p:txBody>
          <a:bodyPr/>
          <a:lstStyle/>
          <a:p>
            <a:pPr>
              <a:spcAft>
                <a:spcPts val="600"/>
              </a:spcAft>
            </a:pPr>
            <a:fld id="{5E84AC6A-A0EF-437B-BCEE-4772B0214A58}" type="slidenum">
              <a:rPr lang="en-US" smtClean="0">
                <a:solidFill>
                  <a:srgbClr val="FFFFFF"/>
                </a:solidFill>
                <a:effectLst>
                  <a:outerShdw blurRad="38100" dist="38100" dir="2700000" algn="tl">
                    <a:srgbClr val="000000">
                      <a:alpha val="43137"/>
                    </a:srgbClr>
                  </a:outerShdw>
                </a:effectLst>
              </a:rPr>
              <a:pPr>
                <a:spcAft>
                  <a:spcPts val="600"/>
                </a:spcAft>
              </a:pPr>
              <a:t>16</a:t>
            </a:fld>
            <a:endParaRPr lang="en-US">
              <a:solidFill>
                <a:srgbClr val="FFFFFF"/>
              </a:solidFill>
              <a:effectLst>
                <a:outerShdw blurRad="38100" dist="38100" dir="2700000" algn="tl">
                  <a:srgbClr val="000000">
                    <a:alpha val="43137"/>
                  </a:srgbClr>
                </a:outerShdw>
              </a:effectLst>
            </a:endParaRPr>
          </a:p>
        </p:txBody>
      </p:sp>
      <p:sp>
        <p:nvSpPr>
          <p:cNvPr id="7" name="Title 1">
            <a:extLst>
              <a:ext uri="{FF2B5EF4-FFF2-40B4-BE49-F238E27FC236}">
                <a16:creationId xmlns:a16="http://schemas.microsoft.com/office/drawing/2014/main" id="{278A9B68-9A9C-35D4-B505-88BABFEA17AB}"/>
              </a:ext>
            </a:extLst>
          </p:cNvPr>
          <p:cNvSpPr txBox="1">
            <a:spLocks/>
          </p:cNvSpPr>
          <p:nvPr/>
        </p:nvSpPr>
        <p:spPr>
          <a:xfrm>
            <a:off x="6096000" y="1678021"/>
            <a:ext cx="5397230" cy="523714"/>
          </a:xfrm>
          <a:prstGeom prst="rect">
            <a:avLst/>
          </a:prstGeom>
        </p:spPr>
        <p:txBody>
          <a:bodyPr vert="horz" lIns="91440" tIns="45720" rIns="91440" bIns="45720" rtlCol="0" anchor="t">
            <a:normAutofit fontScale="85000" lnSpcReduction="20000"/>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endParaRPr lang="en-US" sz="4800" dirty="0">
              <a:solidFill>
                <a:srgbClr val="FFFF00"/>
              </a:solidFill>
              <a:effectLst>
                <a:outerShdw blurRad="38100" dist="38100" dir="2700000" algn="tl">
                  <a:srgbClr val="000000">
                    <a:alpha val="43137"/>
                  </a:srgbClr>
                </a:outerShdw>
              </a:effectLst>
            </a:endParaRPr>
          </a:p>
        </p:txBody>
      </p:sp>
      <p:sp>
        <p:nvSpPr>
          <p:cNvPr id="10" name="Content Placeholder 9">
            <a:extLst>
              <a:ext uri="{FF2B5EF4-FFF2-40B4-BE49-F238E27FC236}">
                <a16:creationId xmlns:a16="http://schemas.microsoft.com/office/drawing/2014/main" id="{A19BD38B-7883-B6F7-A87C-FA0B1AC4B3A3}"/>
              </a:ext>
            </a:extLst>
          </p:cNvPr>
          <p:cNvSpPr>
            <a:spLocks noGrp="1"/>
          </p:cNvSpPr>
          <p:nvPr>
            <p:ph idx="1"/>
          </p:nvPr>
        </p:nvSpPr>
        <p:spPr>
          <a:xfrm>
            <a:off x="661482" y="1841380"/>
            <a:ext cx="5092429" cy="4467980"/>
          </a:xfrm>
        </p:spPr>
        <p:txBody>
          <a:bodyPr/>
          <a:lstStyle/>
          <a:p>
            <a:endParaRPr lang="en-US" dirty="0"/>
          </a:p>
        </p:txBody>
      </p:sp>
      <p:pic>
        <p:nvPicPr>
          <p:cNvPr id="12" name="Picture 11">
            <a:extLst>
              <a:ext uri="{FF2B5EF4-FFF2-40B4-BE49-F238E27FC236}">
                <a16:creationId xmlns:a16="http://schemas.microsoft.com/office/drawing/2014/main" id="{A10E0F29-09CB-E744-17FD-56843C0450DC}"/>
              </a:ext>
            </a:extLst>
          </p:cNvPr>
          <p:cNvPicPr>
            <a:picLocks noChangeAspect="1"/>
          </p:cNvPicPr>
          <p:nvPr/>
        </p:nvPicPr>
        <p:blipFill>
          <a:blip r:embed="rId4"/>
          <a:stretch>
            <a:fillRect/>
          </a:stretch>
        </p:blipFill>
        <p:spPr>
          <a:xfrm>
            <a:off x="661482" y="1841379"/>
            <a:ext cx="5092429" cy="4467979"/>
          </a:xfrm>
          <a:prstGeom prst="rect">
            <a:avLst/>
          </a:prstGeom>
        </p:spPr>
      </p:pic>
      <p:sp>
        <p:nvSpPr>
          <p:cNvPr id="13" name="TextBox 12">
            <a:extLst>
              <a:ext uri="{FF2B5EF4-FFF2-40B4-BE49-F238E27FC236}">
                <a16:creationId xmlns:a16="http://schemas.microsoft.com/office/drawing/2014/main" id="{C6322376-1ECE-ECD9-0DFF-C10866EE08EF}"/>
              </a:ext>
            </a:extLst>
          </p:cNvPr>
          <p:cNvSpPr txBox="1"/>
          <p:nvPr/>
        </p:nvSpPr>
        <p:spPr>
          <a:xfrm>
            <a:off x="6303523" y="2107756"/>
            <a:ext cx="4533810" cy="4247317"/>
          </a:xfrm>
          <a:prstGeom prst="rect">
            <a:avLst/>
          </a:prstGeom>
          <a:noFill/>
        </p:spPr>
        <p:txBody>
          <a:bodyPr wrap="square" rtlCol="0">
            <a:spAutoFit/>
          </a:bodyPr>
          <a:lstStyle/>
          <a:p>
            <a:pPr>
              <a:buFont typeface="Wingdings,Sans-Serif" panose="020B0604020202020204" pitchFamily="34" charset="0"/>
              <a:buChar char="§"/>
            </a:pPr>
            <a:r>
              <a:rPr lang="en-US" b="1" u="sng" dirty="0">
                <a:solidFill>
                  <a:schemeClr val="accent1">
                    <a:lumMod val="20000"/>
                    <a:lumOff val="80000"/>
                  </a:schemeClr>
                </a:solidFill>
                <a:latin typeface="Calibri" panose="020F0502020204030204" pitchFamily="34" charset="0"/>
                <a:ea typeface="Calibri" panose="020F0502020204030204" pitchFamily="34" charset="0"/>
                <a:cs typeface="Calibri" panose="020F0502020204030204" pitchFamily="34" charset="0"/>
              </a:rPr>
              <a:t>Objective 1</a:t>
            </a:r>
            <a:r>
              <a:rPr lang="en-US" dirty="0">
                <a:solidFill>
                  <a:schemeClr val="accent1">
                    <a:lumMod val="20000"/>
                    <a:lumOff val="80000"/>
                  </a:schemeClr>
                </a:solidFill>
                <a:latin typeface="Calibri" panose="020F0502020204030204" pitchFamily="34" charset="0"/>
                <a:ea typeface="Calibri" panose="020F0502020204030204" pitchFamily="34" charset="0"/>
                <a:cs typeface="Calibri" panose="020F0502020204030204" pitchFamily="34" charset="0"/>
              </a:rPr>
              <a:t>: To analyze which part of a flight's journey makes it most vulnerable to bird strikes</a:t>
            </a:r>
          </a:p>
          <a:p>
            <a:pPr marL="971550" lvl="1" indent="-285750">
              <a:buFont typeface="Arial,Sans-Serif" panose="020B0604020202020204" pitchFamily="34" charset="0"/>
              <a:buChar char="•"/>
            </a:pPr>
            <a:r>
              <a:rPr lang="en-US" dirty="0">
                <a:solidFill>
                  <a:schemeClr val="accent1">
                    <a:lumMod val="20000"/>
                    <a:lumOff val="80000"/>
                  </a:schemeClr>
                </a:solidFill>
                <a:latin typeface="Calibri" panose="020F0502020204030204" pitchFamily="34" charset="0"/>
                <a:ea typeface="Calibri" panose="020F0502020204030204" pitchFamily="34" charset="0"/>
                <a:cs typeface="Calibri" panose="020F0502020204030204" pitchFamily="34" charset="0"/>
              </a:rPr>
              <a:t>Observation: It was seen that the maximum number of bird strikes are being observed during approach, landing roll and takeoff run. Most of the incidents are happening during the months of  august, September, and </a:t>
            </a:r>
            <a:r>
              <a:rPr lang="en-US" dirty="0" err="1">
                <a:solidFill>
                  <a:schemeClr val="accent1">
                    <a:lumMod val="20000"/>
                    <a:lumOff val="80000"/>
                  </a:schemeClr>
                </a:solidFill>
                <a:latin typeface="Calibri" panose="020F0502020204030204" pitchFamily="34" charset="0"/>
                <a:ea typeface="Calibri" panose="020F0502020204030204" pitchFamily="34" charset="0"/>
                <a:cs typeface="Calibri" panose="020F0502020204030204" pitchFamily="34" charset="0"/>
              </a:rPr>
              <a:t>october</a:t>
            </a:r>
            <a:endParaRPr lang="en-US" dirty="0">
              <a:solidFill>
                <a:schemeClr val="accent1">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pPr>
              <a:buFont typeface="Wingdings,Sans-Serif"/>
              <a:buChar char="§"/>
            </a:pPr>
            <a:r>
              <a:rPr lang="en-US" b="1" u="sng" dirty="0">
                <a:solidFill>
                  <a:schemeClr val="accent1">
                    <a:lumMod val="20000"/>
                    <a:lumOff val="80000"/>
                  </a:schemeClr>
                </a:solidFill>
                <a:latin typeface="Calibri" panose="020F0502020204030204" pitchFamily="34" charset="0"/>
                <a:ea typeface="Calibri" panose="020F0502020204030204" pitchFamily="34" charset="0"/>
                <a:cs typeface="Calibri" panose="020F0502020204030204" pitchFamily="34" charset="0"/>
              </a:rPr>
              <a:t>Recommendation</a:t>
            </a:r>
            <a:r>
              <a:rPr lang="en-US" dirty="0">
                <a:solidFill>
                  <a:schemeClr val="accent1">
                    <a:lumMod val="20000"/>
                    <a:lumOff val="80000"/>
                  </a:schemeClr>
                </a:solidFill>
                <a:latin typeface="Calibri" panose="020F0502020204030204" pitchFamily="34" charset="0"/>
                <a:ea typeface="Calibri" panose="020F0502020204030204" pitchFamily="34" charset="0"/>
                <a:cs typeface="Calibri" panose="020F0502020204030204" pitchFamily="34" charset="0"/>
              </a:rPr>
              <a:t>: Pilots should be informed about the wildlife in their vicinity and should be made better equipped and trained to handle the wildlife. </a:t>
            </a:r>
          </a:p>
          <a:p>
            <a:endParaRPr lang="en-US" dirty="0"/>
          </a:p>
        </p:txBody>
      </p:sp>
      <p:sp>
        <p:nvSpPr>
          <p:cNvPr id="14" name="TextBox 13">
            <a:extLst>
              <a:ext uri="{FF2B5EF4-FFF2-40B4-BE49-F238E27FC236}">
                <a16:creationId xmlns:a16="http://schemas.microsoft.com/office/drawing/2014/main" id="{9F352AED-752B-7AEC-394D-7D8442224FBD}"/>
              </a:ext>
            </a:extLst>
          </p:cNvPr>
          <p:cNvSpPr txBox="1"/>
          <p:nvPr/>
        </p:nvSpPr>
        <p:spPr>
          <a:xfrm>
            <a:off x="6303523" y="1354855"/>
            <a:ext cx="4377446" cy="646331"/>
          </a:xfrm>
          <a:prstGeom prst="rect">
            <a:avLst/>
          </a:prstGeom>
          <a:noFill/>
        </p:spPr>
        <p:txBody>
          <a:bodyPr wrap="square" rtlCol="0">
            <a:spAutoFit/>
          </a:bodyPr>
          <a:lstStyle/>
          <a:p>
            <a:r>
              <a:rPr lang="en-US" dirty="0">
                <a:solidFill>
                  <a:srgbClr val="FFFF00"/>
                </a:solidFill>
              </a:rPr>
              <a:t>BIRD STRIKE FREQUENCY VS PHASE OF FLIGHT</a:t>
            </a:r>
          </a:p>
        </p:txBody>
      </p:sp>
    </p:spTree>
    <p:extLst>
      <p:ext uri="{BB962C8B-B14F-4D97-AF65-F5344CB8AC3E}">
        <p14:creationId xmlns:p14="http://schemas.microsoft.com/office/powerpoint/2010/main" val="19248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D6392F56-1722-D6DE-1D19-AA2EB4AEE4DD}"/>
              </a:ext>
            </a:extLst>
          </p:cNvPr>
          <p:cNvSpPr>
            <a:spLocks noGrp="1"/>
          </p:cNvSpPr>
          <p:nvPr>
            <p:ph type="title"/>
          </p:nvPr>
        </p:nvSpPr>
        <p:spPr>
          <a:xfrm>
            <a:off x="904344" y="1008392"/>
            <a:ext cx="8876818" cy="523714"/>
          </a:xfrm>
        </p:spPr>
        <p:txBody>
          <a:bodyPr anchor="t">
            <a:normAutofit fontScale="90000"/>
          </a:bodyPr>
          <a:lstStyle/>
          <a:p>
            <a:r>
              <a:rPr lang="en-US" sz="4800" dirty="0">
                <a:solidFill>
                  <a:srgbClr val="FFFF00"/>
                </a:solidFill>
                <a:effectLst>
                  <a:outerShdw blurRad="38100" dist="38100" dir="2700000" algn="tl">
                    <a:srgbClr val="000000">
                      <a:alpha val="43137"/>
                    </a:srgbClr>
                  </a:outerShdw>
                </a:effectLst>
              </a:rPr>
              <a:t>analysis</a:t>
            </a:r>
          </a:p>
        </p:txBody>
      </p:sp>
      <p:sp>
        <p:nvSpPr>
          <p:cNvPr id="22" name="Date Placeholder 3">
            <a:extLst>
              <a:ext uri="{FF2B5EF4-FFF2-40B4-BE49-F238E27FC236}">
                <a16:creationId xmlns:a16="http://schemas.microsoft.com/office/drawing/2014/main" id="{FE3DA1AA-4BBD-31B3-0380-BB0333A77B3A}"/>
              </a:ext>
            </a:extLst>
          </p:cNvPr>
          <p:cNvSpPr>
            <a:spLocks noGrp="1"/>
          </p:cNvSpPr>
          <p:nvPr>
            <p:ph type="dt" sz="half" idx="10"/>
          </p:nvPr>
        </p:nvSpPr>
        <p:spPr/>
        <p:txBody>
          <a:bodyPr/>
          <a:lstStyle/>
          <a:p>
            <a:pPr>
              <a:spcAft>
                <a:spcPts val="600"/>
              </a:spcAft>
            </a:pPr>
            <a:fld id="{FC148CC4-EC19-4838-B858-74AAFA5B7351}" type="datetime1">
              <a:rPr lang="en-US" smtClean="0">
                <a:solidFill>
                  <a:srgbClr val="FFFFFF"/>
                </a:solidFill>
                <a:effectLst>
                  <a:outerShdw blurRad="38100" dist="38100" dir="2700000" algn="tl">
                    <a:srgbClr val="000000">
                      <a:alpha val="43137"/>
                    </a:srgbClr>
                  </a:outerShdw>
                </a:effectLst>
              </a:rPr>
              <a:pPr>
                <a:spcAft>
                  <a:spcPts val="600"/>
                </a:spcAft>
              </a:pPr>
              <a:t>12/7/2023</a:t>
            </a:fld>
            <a:endParaRPr lang="en-US" dirty="0">
              <a:solidFill>
                <a:srgbClr val="FFFFFF"/>
              </a:solidFill>
              <a:effectLst>
                <a:outerShdw blurRad="38100" dist="38100" dir="2700000" algn="tl">
                  <a:srgbClr val="000000">
                    <a:alpha val="43137"/>
                  </a:srgbClr>
                </a:outerShdw>
              </a:effectLst>
            </a:endParaRPr>
          </a:p>
        </p:txBody>
      </p:sp>
      <p:sp>
        <p:nvSpPr>
          <p:cNvPr id="20" name="Slide Number Placeholder 5">
            <a:extLst>
              <a:ext uri="{FF2B5EF4-FFF2-40B4-BE49-F238E27FC236}">
                <a16:creationId xmlns:a16="http://schemas.microsoft.com/office/drawing/2014/main" id="{F76A1578-4BAB-8672-0768-2FB5B6E7D8CD}"/>
              </a:ext>
            </a:extLst>
          </p:cNvPr>
          <p:cNvSpPr>
            <a:spLocks noGrp="1"/>
          </p:cNvSpPr>
          <p:nvPr>
            <p:ph type="sldNum" sz="quarter" idx="12"/>
          </p:nvPr>
        </p:nvSpPr>
        <p:spPr/>
        <p:txBody>
          <a:bodyPr/>
          <a:lstStyle/>
          <a:p>
            <a:pPr>
              <a:spcAft>
                <a:spcPts val="600"/>
              </a:spcAft>
            </a:pPr>
            <a:fld id="{5E84AC6A-A0EF-437B-BCEE-4772B0214A58}" type="slidenum">
              <a:rPr lang="en-US" smtClean="0">
                <a:solidFill>
                  <a:srgbClr val="FFFFFF"/>
                </a:solidFill>
                <a:effectLst>
                  <a:outerShdw blurRad="38100" dist="38100" dir="2700000" algn="tl">
                    <a:srgbClr val="000000">
                      <a:alpha val="43137"/>
                    </a:srgbClr>
                  </a:outerShdw>
                </a:effectLst>
              </a:rPr>
              <a:pPr>
                <a:spcAft>
                  <a:spcPts val="600"/>
                </a:spcAft>
              </a:pPr>
              <a:t>17</a:t>
            </a:fld>
            <a:endParaRPr lang="en-US">
              <a:solidFill>
                <a:srgbClr val="FFFFFF"/>
              </a:solidFill>
              <a:effectLst>
                <a:outerShdw blurRad="38100" dist="38100" dir="2700000" algn="tl">
                  <a:srgbClr val="000000">
                    <a:alpha val="43137"/>
                  </a:srgbClr>
                </a:outerShdw>
              </a:effectLst>
            </a:endParaRPr>
          </a:p>
        </p:txBody>
      </p:sp>
      <p:sp>
        <p:nvSpPr>
          <p:cNvPr id="7" name="Title 1">
            <a:extLst>
              <a:ext uri="{FF2B5EF4-FFF2-40B4-BE49-F238E27FC236}">
                <a16:creationId xmlns:a16="http://schemas.microsoft.com/office/drawing/2014/main" id="{278A9B68-9A9C-35D4-B505-88BABFEA17AB}"/>
              </a:ext>
            </a:extLst>
          </p:cNvPr>
          <p:cNvSpPr txBox="1">
            <a:spLocks/>
          </p:cNvSpPr>
          <p:nvPr/>
        </p:nvSpPr>
        <p:spPr>
          <a:xfrm>
            <a:off x="6096000" y="1678021"/>
            <a:ext cx="5397230" cy="523714"/>
          </a:xfrm>
          <a:prstGeom prst="rect">
            <a:avLst/>
          </a:prstGeom>
        </p:spPr>
        <p:txBody>
          <a:bodyPr vert="horz" lIns="91440" tIns="45720" rIns="91440" bIns="45720" rtlCol="0" anchor="t">
            <a:normAutofit fontScale="85000" lnSpcReduction="20000"/>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endParaRPr lang="en-US" sz="4800" dirty="0">
              <a:solidFill>
                <a:srgbClr val="FFFF00"/>
              </a:solidFill>
              <a:effectLst>
                <a:outerShdw blurRad="38100" dist="38100" dir="2700000" algn="tl">
                  <a:srgbClr val="000000">
                    <a:alpha val="43137"/>
                  </a:srgbClr>
                </a:outerShdw>
              </a:effectLst>
            </a:endParaRPr>
          </a:p>
        </p:txBody>
      </p:sp>
      <p:pic>
        <p:nvPicPr>
          <p:cNvPr id="3" name="Content Placeholder 2" descr="A graph of different colored lines&#10;&#10;Description automatically generated">
            <a:extLst>
              <a:ext uri="{FF2B5EF4-FFF2-40B4-BE49-F238E27FC236}">
                <a16:creationId xmlns:a16="http://schemas.microsoft.com/office/drawing/2014/main" id="{23A51D63-BD7F-5E19-1B8F-279E4DD9A490}"/>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09145" y="1855273"/>
            <a:ext cx="6094377" cy="3945802"/>
          </a:xfrm>
        </p:spPr>
      </p:pic>
      <p:sp>
        <p:nvSpPr>
          <p:cNvPr id="13" name="TextBox 12">
            <a:extLst>
              <a:ext uri="{FF2B5EF4-FFF2-40B4-BE49-F238E27FC236}">
                <a16:creationId xmlns:a16="http://schemas.microsoft.com/office/drawing/2014/main" id="{C6322376-1ECE-ECD9-0DFF-C10866EE08EF}"/>
              </a:ext>
            </a:extLst>
          </p:cNvPr>
          <p:cNvSpPr txBox="1"/>
          <p:nvPr/>
        </p:nvSpPr>
        <p:spPr>
          <a:xfrm>
            <a:off x="6303523" y="2107756"/>
            <a:ext cx="4533810" cy="3416320"/>
          </a:xfrm>
          <a:prstGeom prst="rect">
            <a:avLst/>
          </a:prstGeom>
          <a:noFill/>
        </p:spPr>
        <p:txBody>
          <a:bodyPr wrap="square" rtlCol="0">
            <a:spAutoFit/>
          </a:bodyPr>
          <a:lstStyle/>
          <a:p>
            <a:pPr>
              <a:buFont typeface="Wingdings"/>
              <a:buChar char="§"/>
            </a:pPr>
            <a:r>
              <a:rPr lang="en-US" b="1" u="sng" dirty="0">
                <a:solidFill>
                  <a:schemeClr val="accent1">
                    <a:lumMod val="20000"/>
                    <a:lumOff val="80000"/>
                  </a:schemeClr>
                </a:solidFill>
                <a:latin typeface="Calibri" panose="020F0502020204030204" pitchFamily="34" charset="0"/>
                <a:ea typeface="Calibri" panose="020F0502020204030204" pitchFamily="34" charset="0"/>
                <a:cs typeface="Calibri" panose="020F0502020204030204" pitchFamily="34" charset="0"/>
              </a:rPr>
              <a:t>Objective 1</a:t>
            </a:r>
            <a:r>
              <a:rPr lang="en-US" dirty="0">
                <a:solidFill>
                  <a:schemeClr val="accent1">
                    <a:lumMod val="20000"/>
                    <a:lumOff val="80000"/>
                  </a:schemeClr>
                </a:solidFill>
                <a:latin typeface="Calibri" panose="020F0502020204030204" pitchFamily="34" charset="0"/>
                <a:ea typeface="Calibri" panose="020F0502020204030204" pitchFamily="34" charset="0"/>
                <a:cs typeface="Calibri" panose="020F0502020204030204" pitchFamily="34" charset="0"/>
              </a:rPr>
              <a:t>: To understand the pattern of bird strikes with respect to seasons and time of the day</a:t>
            </a:r>
          </a:p>
          <a:p>
            <a:pPr lvl="1">
              <a:buFont typeface="Arial"/>
              <a:buChar char="•"/>
            </a:pPr>
            <a:r>
              <a:rPr lang="en-US" dirty="0">
                <a:solidFill>
                  <a:schemeClr val="accent1">
                    <a:lumMod val="20000"/>
                    <a:lumOff val="80000"/>
                  </a:schemeClr>
                </a:solidFill>
                <a:latin typeface="Calibri" panose="020F0502020204030204" pitchFamily="34" charset="0"/>
                <a:ea typeface="Calibri" panose="020F0502020204030204" pitchFamily="34" charset="0"/>
                <a:cs typeface="Calibri" panose="020F0502020204030204" pitchFamily="34" charset="0"/>
              </a:rPr>
              <a:t>Observation: Most of the incidents are happening during the months of  august, September, and </a:t>
            </a:r>
            <a:r>
              <a:rPr lang="en-US" dirty="0" err="1">
                <a:solidFill>
                  <a:schemeClr val="accent1">
                    <a:lumMod val="20000"/>
                    <a:lumOff val="80000"/>
                  </a:schemeClr>
                </a:solidFill>
                <a:latin typeface="Calibri" panose="020F0502020204030204" pitchFamily="34" charset="0"/>
                <a:ea typeface="Calibri" panose="020F0502020204030204" pitchFamily="34" charset="0"/>
                <a:cs typeface="Calibri" panose="020F0502020204030204" pitchFamily="34" charset="0"/>
              </a:rPr>
              <a:t>october</a:t>
            </a:r>
            <a:r>
              <a:rPr lang="en-US" dirty="0">
                <a:solidFill>
                  <a:schemeClr val="accent1">
                    <a:lumMod val="20000"/>
                    <a:lumOff val="80000"/>
                  </a:schemeClr>
                </a:solidFill>
                <a:latin typeface="Calibri" panose="020F0502020204030204" pitchFamily="34" charset="0"/>
                <a:ea typeface="Calibri" panose="020F0502020204030204" pitchFamily="34" charset="0"/>
                <a:cs typeface="Calibri" panose="020F0502020204030204" pitchFamily="34" charset="0"/>
              </a:rPr>
              <a:t> during the day in fall.</a:t>
            </a:r>
          </a:p>
          <a:p>
            <a:pPr>
              <a:buFont typeface="Wingdings" panose="020B0604020202020204" pitchFamily="34" charset="0"/>
              <a:buChar char="§"/>
            </a:pPr>
            <a:r>
              <a:rPr lang="en-US" b="1" u="sng" dirty="0">
                <a:solidFill>
                  <a:schemeClr val="accent1">
                    <a:lumMod val="20000"/>
                    <a:lumOff val="80000"/>
                  </a:schemeClr>
                </a:solidFill>
                <a:latin typeface="Calibri" panose="020F0502020204030204" pitchFamily="34" charset="0"/>
                <a:ea typeface="Calibri" panose="020F0502020204030204" pitchFamily="34" charset="0"/>
                <a:cs typeface="Calibri" panose="020F0502020204030204" pitchFamily="34" charset="0"/>
              </a:rPr>
              <a:t>Recommendation:</a:t>
            </a:r>
            <a:r>
              <a:rPr lang="en-US" dirty="0">
                <a:solidFill>
                  <a:schemeClr val="accent1">
                    <a:lumMod val="20000"/>
                    <a:lumOff val="80000"/>
                  </a:schemeClr>
                </a:solidFill>
                <a:latin typeface="Calibri" panose="020F0502020204030204" pitchFamily="34" charset="0"/>
                <a:ea typeface="Calibri" panose="020F0502020204030204" pitchFamily="34" charset="0"/>
                <a:cs typeface="Calibri" panose="020F0502020204030204" pitchFamily="34" charset="0"/>
              </a:rPr>
              <a:t> This issue requires improvements in pilot training and simulation, especially for the pilots flying during the day in fall.</a:t>
            </a:r>
          </a:p>
          <a:p>
            <a:endParaRPr lang="en-US" dirty="0"/>
          </a:p>
        </p:txBody>
      </p:sp>
      <p:sp>
        <p:nvSpPr>
          <p:cNvPr id="14" name="TextBox 13">
            <a:extLst>
              <a:ext uri="{FF2B5EF4-FFF2-40B4-BE49-F238E27FC236}">
                <a16:creationId xmlns:a16="http://schemas.microsoft.com/office/drawing/2014/main" id="{9F352AED-752B-7AEC-394D-7D8442224FBD}"/>
              </a:ext>
            </a:extLst>
          </p:cNvPr>
          <p:cNvSpPr txBox="1"/>
          <p:nvPr/>
        </p:nvSpPr>
        <p:spPr>
          <a:xfrm>
            <a:off x="6303522" y="1347440"/>
            <a:ext cx="4377446" cy="646331"/>
          </a:xfrm>
          <a:prstGeom prst="rect">
            <a:avLst/>
          </a:prstGeom>
          <a:noFill/>
        </p:spPr>
        <p:txBody>
          <a:bodyPr wrap="square" rtlCol="0">
            <a:spAutoFit/>
          </a:bodyPr>
          <a:lstStyle/>
          <a:p>
            <a:r>
              <a:rPr lang="en-US" dirty="0">
                <a:solidFill>
                  <a:srgbClr val="FFFF00"/>
                </a:solidFill>
              </a:rPr>
              <a:t>BIRD STRIKE FREQUENCY VS SEASONS VS TIME OF DAY </a:t>
            </a:r>
          </a:p>
        </p:txBody>
      </p:sp>
    </p:spTree>
    <p:extLst>
      <p:ext uri="{BB962C8B-B14F-4D97-AF65-F5344CB8AC3E}">
        <p14:creationId xmlns:p14="http://schemas.microsoft.com/office/powerpoint/2010/main" val="1243403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D6392F56-1722-D6DE-1D19-AA2EB4AEE4DD}"/>
              </a:ext>
            </a:extLst>
          </p:cNvPr>
          <p:cNvSpPr>
            <a:spLocks noGrp="1"/>
          </p:cNvSpPr>
          <p:nvPr>
            <p:ph type="title"/>
          </p:nvPr>
        </p:nvSpPr>
        <p:spPr>
          <a:xfrm>
            <a:off x="904344" y="1008392"/>
            <a:ext cx="8833043" cy="567489"/>
          </a:xfrm>
        </p:spPr>
        <p:txBody>
          <a:bodyPr anchor="t">
            <a:normAutofit fontScale="90000"/>
          </a:bodyPr>
          <a:lstStyle/>
          <a:p>
            <a:r>
              <a:rPr lang="en-US" sz="4800" dirty="0">
                <a:solidFill>
                  <a:srgbClr val="FFFF00"/>
                </a:solidFill>
                <a:effectLst>
                  <a:outerShdw blurRad="38100" dist="38100" dir="2700000" algn="tl">
                    <a:srgbClr val="000000">
                      <a:alpha val="43137"/>
                    </a:srgbClr>
                  </a:outerShdw>
                </a:effectLst>
              </a:rPr>
              <a:t>Analysis</a:t>
            </a:r>
          </a:p>
        </p:txBody>
      </p:sp>
      <p:sp>
        <p:nvSpPr>
          <p:cNvPr id="22" name="Date Placeholder 3">
            <a:extLst>
              <a:ext uri="{FF2B5EF4-FFF2-40B4-BE49-F238E27FC236}">
                <a16:creationId xmlns:a16="http://schemas.microsoft.com/office/drawing/2014/main" id="{FE3DA1AA-4BBD-31B3-0380-BB0333A77B3A}"/>
              </a:ext>
            </a:extLst>
          </p:cNvPr>
          <p:cNvSpPr>
            <a:spLocks noGrp="1"/>
          </p:cNvSpPr>
          <p:nvPr>
            <p:ph type="dt" sz="half" idx="10"/>
          </p:nvPr>
        </p:nvSpPr>
        <p:spPr/>
        <p:txBody>
          <a:bodyPr/>
          <a:lstStyle/>
          <a:p>
            <a:pPr>
              <a:spcAft>
                <a:spcPts val="600"/>
              </a:spcAft>
            </a:pPr>
            <a:fld id="{FC148CC4-EC19-4838-B858-74AAFA5B7351}" type="datetime1">
              <a:rPr lang="en-US" smtClean="0">
                <a:solidFill>
                  <a:srgbClr val="FFFFFF"/>
                </a:solidFill>
                <a:effectLst>
                  <a:outerShdw blurRad="38100" dist="38100" dir="2700000" algn="tl">
                    <a:srgbClr val="000000">
                      <a:alpha val="43137"/>
                    </a:srgbClr>
                  </a:outerShdw>
                </a:effectLst>
              </a:rPr>
              <a:pPr>
                <a:spcAft>
                  <a:spcPts val="600"/>
                </a:spcAft>
              </a:pPr>
              <a:t>12/7/2023</a:t>
            </a:fld>
            <a:endParaRPr lang="en-US" dirty="0">
              <a:solidFill>
                <a:srgbClr val="FFFFFF"/>
              </a:solidFill>
              <a:effectLst>
                <a:outerShdw blurRad="38100" dist="38100" dir="2700000" algn="tl">
                  <a:srgbClr val="000000">
                    <a:alpha val="43137"/>
                  </a:srgbClr>
                </a:outerShdw>
              </a:effectLst>
            </a:endParaRPr>
          </a:p>
        </p:txBody>
      </p:sp>
      <p:sp>
        <p:nvSpPr>
          <p:cNvPr id="20" name="Slide Number Placeholder 5">
            <a:extLst>
              <a:ext uri="{FF2B5EF4-FFF2-40B4-BE49-F238E27FC236}">
                <a16:creationId xmlns:a16="http://schemas.microsoft.com/office/drawing/2014/main" id="{F76A1578-4BAB-8672-0768-2FB5B6E7D8CD}"/>
              </a:ext>
            </a:extLst>
          </p:cNvPr>
          <p:cNvSpPr>
            <a:spLocks noGrp="1"/>
          </p:cNvSpPr>
          <p:nvPr>
            <p:ph type="sldNum" sz="quarter" idx="12"/>
          </p:nvPr>
        </p:nvSpPr>
        <p:spPr/>
        <p:txBody>
          <a:bodyPr/>
          <a:lstStyle/>
          <a:p>
            <a:pPr>
              <a:spcAft>
                <a:spcPts val="600"/>
              </a:spcAft>
            </a:pPr>
            <a:fld id="{5E84AC6A-A0EF-437B-BCEE-4772B0214A58}" type="slidenum">
              <a:rPr lang="en-US" smtClean="0">
                <a:solidFill>
                  <a:srgbClr val="FFFFFF"/>
                </a:solidFill>
                <a:effectLst>
                  <a:outerShdw blurRad="38100" dist="38100" dir="2700000" algn="tl">
                    <a:srgbClr val="000000">
                      <a:alpha val="43137"/>
                    </a:srgbClr>
                  </a:outerShdw>
                </a:effectLst>
              </a:rPr>
              <a:pPr>
                <a:spcAft>
                  <a:spcPts val="600"/>
                </a:spcAft>
              </a:pPr>
              <a:t>18</a:t>
            </a:fld>
            <a:endParaRPr lang="en-US">
              <a:solidFill>
                <a:srgbClr val="FFFFFF"/>
              </a:solidFill>
              <a:effectLst>
                <a:outerShdw blurRad="38100" dist="38100" dir="2700000" algn="tl">
                  <a:srgbClr val="000000">
                    <a:alpha val="43137"/>
                  </a:srgbClr>
                </a:outerShdw>
              </a:effectLst>
            </a:endParaRPr>
          </a:p>
        </p:txBody>
      </p:sp>
      <p:sp>
        <p:nvSpPr>
          <p:cNvPr id="7" name="Content Placeholder 6">
            <a:extLst>
              <a:ext uri="{FF2B5EF4-FFF2-40B4-BE49-F238E27FC236}">
                <a16:creationId xmlns:a16="http://schemas.microsoft.com/office/drawing/2014/main" id="{8D5A012D-DDBC-EA78-438B-077CBCEC95A9}"/>
              </a:ext>
            </a:extLst>
          </p:cNvPr>
          <p:cNvSpPr>
            <a:spLocks noGrp="1"/>
          </p:cNvSpPr>
          <p:nvPr>
            <p:ph idx="1"/>
          </p:nvPr>
        </p:nvSpPr>
        <p:spPr>
          <a:xfrm>
            <a:off x="1024129" y="2285999"/>
            <a:ext cx="4175306" cy="4059967"/>
          </a:xfrm>
        </p:spPr>
        <p:txBody>
          <a:bodyPr/>
          <a:lstStyle/>
          <a:p>
            <a:endParaRPr lang="en-US" dirty="0"/>
          </a:p>
        </p:txBody>
      </p:sp>
      <p:pic>
        <p:nvPicPr>
          <p:cNvPr id="10" name="Picture 9">
            <a:extLst>
              <a:ext uri="{FF2B5EF4-FFF2-40B4-BE49-F238E27FC236}">
                <a16:creationId xmlns:a16="http://schemas.microsoft.com/office/drawing/2014/main" id="{353484D5-9F9D-E736-AEBA-3C19AA3ACEAA}"/>
              </a:ext>
            </a:extLst>
          </p:cNvPr>
          <p:cNvPicPr>
            <a:picLocks noChangeAspect="1"/>
          </p:cNvPicPr>
          <p:nvPr/>
        </p:nvPicPr>
        <p:blipFill>
          <a:blip r:embed="rId4"/>
          <a:stretch>
            <a:fillRect/>
          </a:stretch>
        </p:blipFill>
        <p:spPr>
          <a:xfrm>
            <a:off x="698770" y="2286000"/>
            <a:ext cx="5132962" cy="4059967"/>
          </a:xfrm>
          <a:prstGeom prst="rect">
            <a:avLst/>
          </a:prstGeom>
        </p:spPr>
      </p:pic>
      <p:sp>
        <p:nvSpPr>
          <p:cNvPr id="14" name="Title 1">
            <a:extLst>
              <a:ext uri="{FF2B5EF4-FFF2-40B4-BE49-F238E27FC236}">
                <a16:creationId xmlns:a16="http://schemas.microsoft.com/office/drawing/2014/main" id="{5EF3DDA1-5E69-FA1F-AD1E-9A3707153218}"/>
              </a:ext>
            </a:extLst>
          </p:cNvPr>
          <p:cNvSpPr txBox="1">
            <a:spLocks/>
          </p:cNvSpPr>
          <p:nvPr/>
        </p:nvSpPr>
        <p:spPr>
          <a:xfrm>
            <a:off x="6096000" y="1372930"/>
            <a:ext cx="5466945" cy="660151"/>
          </a:xfrm>
          <a:prstGeom prst="rect">
            <a:avLst/>
          </a:prstGeom>
        </p:spPr>
        <p:txBody>
          <a:bodyPr vert="horz" lIns="91440" tIns="45720" rIns="91440" bIns="45720" rtlCol="0" anchor="t">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endParaRPr lang="en-US" sz="2400"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4E13B5AC-D7EF-8C8D-AAD0-F4BF9850A027}"/>
              </a:ext>
            </a:extLst>
          </p:cNvPr>
          <p:cNvSpPr txBox="1"/>
          <p:nvPr/>
        </p:nvSpPr>
        <p:spPr>
          <a:xfrm>
            <a:off x="6096000" y="1906621"/>
            <a:ext cx="5295089" cy="707886"/>
          </a:xfrm>
          <a:prstGeom prst="rect">
            <a:avLst/>
          </a:prstGeom>
          <a:noFill/>
        </p:spPr>
        <p:txBody>
          <a:bodyPr wrap="square" rtlCol="0">
            <a:spAutoFit/>
          </a:bodyPr>
          <a:lstStyle/>
          <a:p>
            <a:r>
              <a:rPr lang="en-US" sz="2000" dirty="0">
                <a:solidFill>
                  <a:srgbClr val="FFFF00"/>
                </a:solidFill>
                <a:latin typeface="Calibri" panose="020F0502020204030204" pitchFamily="34" charset="0"/>
                <a:ea typeface="Calibri" panose="020F0502020204030204" pitchFamily="34" charset="0"/>
                <a:cs typeface="Calibri" panose="020F0502020204030204" pitchFamily="34" charset="0"/>
              </a:rPr>
              <a:t>COST REPAIRS AND NUMBER OF BIRD STRIKE INCIDENTS FOR DIFFERENT AIR CRAFTS</a:t>
            </a:r>
          </a:p>
        </p:txBody>
      </p:sp>
      <p:sp>
        <p:nvSpPr>
          <p:cNvPr id="16" name="TextBox 15">
            <a:extLst>
              <a:ext uri="{FF2B5EF4-FFF2-40B4-BE49-F238E27FC236}">
                <a16:creationId xmlns:a16="http://schemas.microsoft.com/office/drawing/2014/main" id="{3A610836-493E-02C1-202E-B61B222CADB7}"/>
              </a:ext>
            </a:extLst>
          </p:cNvPr>
          <p:cNvSpPr txBox="1"/>
          <p:nvPr/>
        </p:nvSpPr>
        <p:spPr>
          <a:xfrm>
            <a:off x="6360270" y="2679970"/>
            <a:ext cx="4270442" cy="2585323"/>
          </a:xfrm>
          <a:prstGeom prst="rect">
            <a:avLst/>
          </a:prstGeom>
          <a:noFill/>
        </p:spPr>
        <p:txBody>
          <a:bodyPr wrap="square" rtlCol="0">
            <a:spAutoFit/>
          </a:bodyPr>
          <a:lstStyle/>
          <a:p>
            <a:pPr marL="285750" indent="-285750">
              <a:buFont typeface="Wingdings" panose="05000000000000000000" pitchFamily="2" charset="2"/>
              <a:buChar char="§"/>
            </a:pPr>
            <a:r>
              <a:rPr lang="en-US" u="sng" dirty="0">
                <a:solidFill>
                  <a:schemeClr val="accent1">
                    <a:lumMod val="20000"/>
                    <a:lumOff val="80000"/>
                  </a:schemeClr>
                </a:solidFill>
              </a:rPr>
              <a:t>OBJECTIVE</a:t>
            </a:r>
            <a:r>
              <a:rPr lang="en-US" dirty="0">
                <a:solidFill>
                  <a:schemeClr val="accent1">
                    <a:lumMod val="20000"/>
                    <a:lumOff val="80000"/>
                  </a:schemeClr>
                </a:solidFill>
              </a:rPr>
              <a:t> : To </a:t>
            </a:r>
            <a:r>
              <a:rPr lang="en-US" dirty="0" err="1">
                <a:solidFill>
                  <a:schemeClr val="accent1">
                    <a:lumMod val="20000"/>
                    <a:lumOff val="80000"/>
                  </a:schemeClr>
                </a:solidFill>
              </a:rPr>
              <a:t>analyse</a:t>
            </a:r>
            <a:r>
              <a:rPr lang="en-US" dirty="0">
                <a:solidFill>
                  <a:schemeClr val="accent1">
                    <a:lumMod val="20000"/>
                    <a:lumOff val="80000"/>
                  </a:schemeClr>
                </a:solidFill>
              </a:rPr>
              <a:t> which type of aircraft is most vulnerable to the bird strikes.</a:t>
            </a:r>
          </a:p>
          <a:p>
            <a:pPr marL="742950" lvl="1" indent="-285750">
              <a:buFont typeface="Arial" panose="020B0604020202020204" pitchFamily="34" charset="0"/>
              <a:buChar char="•"/>
            </a:pPr>
            <a:r>
              <a:rPr lang="en-US" dirty="0">
                <a:solidFill>
                  <a:schemeClr val="accent1">
                    <a:lumMod val="20000"/>
                    <a:lumOff val="80000"/>
                  </a:schemeClr>
                </a:solidFill>
              </a:rPr>
              <a:t>	</a:t>
            </a:r>
            <a:r>
              <a:rPr lang="en-US" u="sng" dirty="0">
                <a:solidFill>
                  <a:schemeClr val="accent1">
                    <a:lumMod val="20000"/>
                    <a:lumOff val="80000"/>
                  </a:schemeClr>
                </a:solidFill>
              </a:rPr>
              <a:t>OBSERVATION</a:t>
            </a:r>
            <a:r>
              <a:rPr lang="en-US" dirty="0">
                <a:solidFill>
                  <a:schemeClr val="accent1">
                    <a:lumMod val="20000"/>
                    <a:lumOff val="80000"/>
                  </a:schemeClr>
                </a:solidFill>
              </a:rPr>
              <a:t>: We observed that B type aircrafts have most spent for cost repairs. That means it has most severe damages. </a:t>
            </a:r>
          </a:p>
          <a:p>
            <a:pPr marL="285750" indent="-285750">
              <a:buFont typeface="Wingdings" panose="05000000000000000000" pitchFamily="2" charset="2"/>
              <a:buChar char="§"/>
            </a:pPr>
            <a:r>
              <a:rPr lang="en-US" u="sng" dirty="0">
                <a:solidFill>
                  <a:schemeClr val="accent1">
                    <a:lumMod val="20000"/>
                    <a:lumOff val="80000"/>
                  </a:schemeClr>
                </a:solidFill>
              </a:rPr>
              <a:t>RECOMMENDATION</a:t>
            </a:r>
            <a:r>
              <a:rPr lang="en-US" dirty="0">
                <a:solidFill>
                  <a:schemeClr val="accent1">
                    <a:lumMod val="20000"/>
                    <a:lumOff val="80000"/>
                  </a:schemeClr>
                </a:solidFill>
              </a:rPr>
              <a:t> : Avoid using of b type aircrafts.</a:t>
            </a:r>
          </a:p>
        </p:txBody>
      </p:sp>
    </p:spTree>
    <p:extLst>
      <p:ext uri="{BB962C8B-B14F-4D97-AF65-F5344CB8AC3E}">
        <p14:creationId xmlns:p14="http://schemas.microsoft.com/office/powerpoint/2010/main" val="287726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D6392F56-1722-D6DE-1D19-AA2EB4AEE4DD}"/>
              </a:ext>
            </a:extLst>
          </p:cNvPr>
          <p:cNvSpPr>
            <a:spLocks noGrp="1"/>
          </p:cNvSpPr>
          <p:nvPr>
            <p:ph type="title"/>
          </p:nvPr>
        </p:nvSpPr>
        <p:spPr>
          <a:xfrm>
            <a:off x="904344" y="1008392"/>
            <a:ext cx="8833043" cy="567489"/>
          </a:xfrm>
        </p:spPr>
        <p:txBody>
          <a:bodyPr anchor="t">
            <a:normAutofit fontScale="90000"/>
          </a:bodyPr>
          <a:lstStyle/>
          <a:p>
            <a:r>
              <a:rPr lang="en-US" sz="4800" dirty="0">
                <a:solidFill>
                  <a:srgbClr val="FFFF00"/>
                </a:solidFill>
                <a:effectLst>
                  <a:outerShdw blurRad="38100" dist="38100" dir="2700000" algn="tl">
                    <a:srgbClr val="000000">
                      <a:alpha val="43137"/>
                    </a:srgbClr>
                  </a:outerShdw>
                </a:effectLst>
              </a:rPr>
              <a:t>Analysis</a:t>
            </a:r>
          </a:p>
        </p:txBody>
      </p:sp>
      <p:sp>
        <p:nvSpPr>
          <p:cNvPr id="22" name="Date Placeholder 3">
            <a:extLst>
              <a:ext uri="{FF2B5EF4-FFF2-40B4-BE49-F238E27FC236}">
                <a16:creationId xmlns:a16="http://schemas.microsoft.com/office/drawing/2014/main" id="{FE3DA1AA-4BBD-31B3-0380-BB0333A77B3A}"/>
              </a:ext>
            </a:extLst>
          </p:cNvPr>
          <p:cNvSpPr>
            <a:spLocks noGrp="1"/>
          </p:cNvSpPr>
          <p:nvPr>
            <p:ph type="dt" sz="half" idx="10"/>
          </p:nvPr>
        </p:nvSpPr>
        <p:spPr/>
        <p:txBody>
          <a:bodyPr/>
          <a:lstStyle/>
          <a:p>
            <a:pPr>
              <a:spcAft>
                <a:spcPts val="600"/>
              </a:spcAft>
            </a:pPr>
            <a:fld id="{FC148CC4-EC19-4838-B858-74AAFA5B7351}" type="datetime1">
              <a:rPr lang="en-US" smtClean="0">
                <a:solidFill>
                  <a:srgbClr val="FFFFFF"/>
                </a:solidFill>
                <a:effectLst>
                  <a:outerShdw blurRad="38100" dist="38100" dir="2700000" algn="tl">
                    <a:srgbClr val="000000">
                      <a:alpha val="43137"/>
                    </a:srgbClr>
                  </a:outerShdw>
                </a:effectLst>
              </a:rPr>
              <a:pPr>
                <a:spcAft>
                  <a:spcPts val="600"/>
                </a:spcAft>
              </a:pPr>
              <a:t>12/7/2023</a:t>
            </a:fld>
            <a:endParaRPr lang="en-US" dirty="0">
              <a:solidFill>
                <a:srgbClr val="FFFFFF"/>
              </a:solidFill>
              <a:effectLst>
                <a:outerShdw blurRad="38100" dist="38100" dir="2700000" algn="tl">
                  <a:srgbClr val="000000">
                    <a:alpha val="43137"/>
                  </a:srgbClr>
                </a:outerShdw>
              </a:effectLst>
            </a:endParaRPr>
          </a:p>
        </p:txBody>
      </p:sp>
      <p:sp>
        <p:nvSpPr>
          <p:cNvPr id="20" name="Slide Number Placeholder 5">
            <a:extLst>
              <a:ext uri="{FF2B5EF4-FFF2-40B4-BE49-F238E27FC236}">
                <a16:creationId xmlns:a16="http://schemas.microsoft.com/office/drawing/2014/main" id="{F76A1578-4BAB-8672-0768-2FB5B6E7D8CD}"/>
              </a:ext>
            </a:extLst>
          </p:cNvPr>
          <p:cNvSpPr>
            <a:spLocks noGrp="1"/>
          </p:cNvSpPr>
          <p:nvPr>
            <p:ph type="sldNum" sz="quarter" idx="12"/>
          </p:nvPr>
        </p:nvSpPr>
        <p:spPr/>
        <p:txBody>
          <a:bodyPr/>
          <a:lstStyle/>
          <a:p>
            <a:pPr>
              <a:spcAft>
                <a:spcPts val="600"/>
              </a:spcAft>
            </a:pPr>
            <a:fld id="{5E84AC6A-A0EF-437B-BCEE-4772B0214A58}" type="slidenum">
              <a:rPr lang="en-US" smtClean="0">
                <a:solidFill>
                  <a:srgbClr val="FFFFFF"/>
                </a:solidFill>
                <a:effectLst>
                  <a:outerShdw blurRad="38100" dist="38100" dir="2700000" algn="tl">
                    <a:srgbClr val="000000">
                      <a:alpha val="43137"/>
                    </a:srgbClr>
                  </a:outerShdw>
                </a:effectLst>
              </a:rPr>
              <a:pPr>
                <a:spcAft>
                  <a:spcPts val="600"/>
                </a:spcAft>
              </a:pPr>
              <a:t>19</a:t>
            </a:fld>
            <a:endParaRPr lang="en-US">
              <a:solidFill>
                <a:srgbClr val="FFFFFF"/>
              </a:solidFill>
              <a:effectLst>
                <a:outerShdw blurRad="38100" dist="38100" dir="2700000" algn="tl">
                  <a:srgbClr val="000000">
                    <a:alpha val="43137"/>
                  </a:srgbClr>
                </a:outerShdw>
              </a:effectLst>
            </a:endParaRPr>
          </a:p>
        </p:txBody>
      </p:sp>
      <p:pic>
        <p:nvPicPr>
          <p:cNvPr id="3" name="Content Placeholder 2">
            <a:extLst>
              <a:ext uri="{FF2B5EF4-FFF2-40B4-BE49-F238E27FC236}">
                <a16:creationId xmlns:a16="http://schemas.microsoft.com/office/drawing/2014/main" id="{AF8D4BB3-3FFE-2186-C71B-119633A36630}"/>
              </a:ext>
            </a:extLst>
          </p:cNvPr>
          <p:cNvPicPr>
            <a:picLocks noGrp="1" noChangeAspect="1"/>
          </p:cNvPicPr>
          <p:nvPr>
            <p:ph idx="1"/>
          </p:nvPr>
        </p:nvPicPr>
        <p:blipFill>
          <a:blip r:embed="rId4"/>
          <a:stretch>
            <a:fillRect/>
          </a:stretch>
        </p:blipFill>
        <p:spPr>
          <a:xfrm>
            <a:off x="629055" y="2033081"/>
            <a:ext cx="5466945" cy="4382310"/>
          </a:xfrm>
        </p:spPr>
      </p:pic>
      <p:sp>
        <p:nvSpPr>
          <p:cNvPr id="14" name="Title 1">
            <a:extLst>
              <a:ext uri="{FF2B5EF4-FFF2-40B4-BE49-F238E27FC236}">
                <a16:creationId xmlns:a16="http://schemas.microsoft.com/office/drawing/2014/main" id="{5EF3DDA1-5E69-FA1F-AD1E-9A3707153218}"/>
              </a:ext>
            </a:extLst>
          </p:cNvPr>
          <p:cNvSpPr txBox="1">
            <a:spLocks/>
          </p:cNvSpPr>
          <p:nvPr/>
        </p:nvSpPr>
        <p:spPr>
          <a:xfrm>
            <a:off x="6096000" y="1372930"/>
            <a:ext cx="5466945" cy="660151"/>
          </a:xfrm>
          <a:prstGeom prst="rect">
            <a:avLst/>
          </a:prstGeom>
        </p:spPr>
        <p:txBody>
          <a:bodyPr vert="horz" lIns="91440" tIns="45720" rIns="91440" bIns="45720" rtlCol="0" anchor="t">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endParaRPr lang="en-US" sz="2400"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4E13B5AC-D7EF-8C8D-AAD0-F4BF9850A027}"/>
              </a:ext>
            </a:extLst>
          </p:cNvPr>
          <p:cNvSpPr txBox="1"/>
          <p:nvPr/>
        </p:nvSpPr>
        <p:spPr>
          <a:xfrm>
            <a:off x="6096000" y="1906621"/>
            <a:ext cx="5295089" cy="707886"/>
          </a:xfrm>
          <a:prstGeom prst="rect">
            <a:avLst/>
          </a:prstGeom>
          <a:noFill/>
        </p:spPr>
        <p:txBody>
          <a:bodyPr wrap="square" rtlCol="0">
            <a:spAutoFit/>
          </a:bodyPr>
          <a:lstStyle/>
          <a:p>
            <a:r>
              <a:rPr lang="en-US" sz="2000" dirty="0">
                <a:solidFill>
                  <a:srgbClr val="FFFF00"/>
                </a:solidFill>
                <a:latin typeface="Calibri" panose="020F0502020204030204" pitchFamily="34" charset="0"/>
                <a:ea typeface="Calibri" panose="020F0502020204030204" pitchFamily="34" charset="0"/>
                <a:cs typeface="Calibri" panose="020F0502020204030204" pitchFamily="34" charset="0"/>
              </a:rPr>
              <a:t>COST REPAIRS AND NUMBER OF BIRD STRIKE INCIDENTS FOR DIFFERENT AIR CRAFTS</a:t>
            </a:r>
          </a:p>
        </p:txBody>
      </p:sp>
      <p:sp>
        <p:nvSpPr>
          <p:cNvPr id="16" name="TextBox 15">
            <a:extLst>
              <a:ext uri="{FF2B5EF4-FFF2-40B4-BE49-F238E27FC236}">
                <a16:creationId xmlns:a16="http://schemas.microsoft.com/office/drawing/2014/main" id="{3A610836-493E-02C1-202E-B61B222CADB7}"/>
              </a:ext>
            </a:extLst>
          </p:cNvPr>
          <p:cNvSpPr txBox="1"/>
          <p:nvPr/>
        </p:nvSpPr>
        <p:spPr>
          <a:xfrm>
            <a:off x="6360270" y="2679970"/>
            <a:ext cx="4270442" cy="3693319"/>
          </a:xfrm>
          <a:prstGeom prst="rect">
            <a:avLst/>
          </a:prstGeom>
          <a:noFill/>
        </p:spPr>
        <p:txBody>
          <a:bodyPr wrap="square" rtlCol="0">
            <a:spAutoFit/>
          </a:bodyPr>
          <a:lstStyle/>
          <a:p>
            <a:pPr marL="285750" indent="-285750">
              <a:buFont typeface="Wingdings" panose="05000000000000000000" pitchFamily="2" charset="2"/>
              <a:buChar char="§"/>
            </a:pPr>
            <a:r>
              <a:rPr lang="en-US" u="sng" dirty="0">
                <a:solidFill>
                  <a:schemeClr val="accent1">
                    <a:lumMod val="20000"/>
                    <a:lumOff val="80000"/>
                  </a:schemeClr>
                </a:solidFill>
              </a:rPr>
              <a:t>OBJECTIVE</a:t>
            </a:r>
            <a:r>
              <a:rPr lang="en-US" dirty="0">
                <a:solidFill>
                  <a:schemeClr val="accent1">
                    <a:lumMod val="20000"/>
                    <a:lumOff val="80000"/>
                  </a:schemeClr>
                </a:solidFill>
              </a:rPr>
              <a:t> : We </a:t>
            </a:r>
            <a:r>
              <a:rPr lang="en-US" dirty="0" err="1">
                <a:solidFill>
                  <a:schemeClr val="accent1">
                    <a:lumMod val="20000"/>
                    <a:lumOff val="80000"/>
                  </a:schemeClr>
                </a:solidFill>
              </a:rPr>
              <a:t>analyse</a:t>
            </a:r>
            <a:r>
              <a:rPr lang="en-US" dirty="0">
                <a:solidFill>
                  <a:schemeClr val="accent1">
                    <a:lumMod val="20000"/>
                    <a:lumOff val="80000"/>
                  </a:schemeClr>
                </a:solidFill>
              </a:rPr>
              <a:t> bird strikes based on the species and amount of damages caused by those. 	</a:t>
            </a:r>
            <a:r>
              <a:rPr lang="en-US" u="sng" dirty="0">
                <a:solidFill>
                  <a:schemeClr val="accent1">
                    <a:lumMod val="20000"/>
                    <a:lumOff val="80000"/>
                  </a:schemeClr>
                </a:solidFill>
              </a:rPr>
              <a:t>OBSERVATION</a:t>
            </a:r>
            <a:r>
              <a:rPr lang="en-US" dirty="0">
                <a:solidFill>
                  <a:schemeClr val="accent1">
                    <a:lumMod val="20000"/>
                    <a:lumOff val="80000"/>
                  </a:schemeClr>
                </a:solidFill>
              </a:rPr>
              <a:t>: We observed that small birds are frequently hits the plane </a:t>
            </a:r>
            <a:r>
              <a:rPr lang="en-US" dirty="0" err="1">
                <a:solidFill>
                  <a:schemeClr val="accent1">
                    <a:lumMod val="20000"/>
                    <a:lumOff val="80000"/>
                  </a:schemeClr>
                </a:solidFill>
              </a:rPr>
              <a:t>andmost</a:t>
            </a:r>
            <a:r>
              <a:rPr lang="en-US" dirty="0">
                <a:solidFill>
                  <a:schemeClr val="accent1">
                    <a:lumMod val="20000"/>
                    <a:lumOff val="80000"/>
                  </a:schemeClr>
                </a:solidFill>
              </a:rPr>
              <a:t> of the time they got shredded and less number of damages. But most dames are caused by turkey vultures.  </a:t>
            </a:r>
          </a:p>
          <a:p>
            <a:pPr marL="285750" indent="-285750">
              <a:buFont typeface="Wingdings" panose="05000000000000000000" pitchFamily="2" charset="2"/>
              <a:buChar char="§"/>
            </a:pPr>
            <a:r>
              <a:rPr lang="en-US" u="sng" dirty="0">
                <a:solidFill>
                  <a:schemeClr val="accent1">
                    <a:lumMod val="20000"/>
                    <a:lumOff val="80000"/>
                  </a:schemeClr>
                </a:solidFill>
              </a:rPr>
              <a:t>RECOMMENDATION</a:t>
            </a:r>
            <a:r>
              <a:rPr lang="en-US" dirty="0">
                <a:solidFill>
                  <a:schemeClr val="accent1">
                    <a:lumMod val="20000"/>
                    <a:lumOff val="80000"/>
                  </a:schemeClr>
                </a:solidFill>
              </a:rPr>
              <a:t> :</a:t>
            </a:r>
            <a:r>
              <a:rPr lang="en-US" b="0" i="0" dirty="0">
                <a:solidFill>
                  <a:schemeClr val="accent1">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Focus wildlife management and habitat alteration efforts at airports to deter large bird species, as they are linked to higher costs in repairs</a:t>
            </a:r>
            <a:endParaRPr lang="en-US" dirty="0">
              <a:solidFill>
                <a:schemeClr val="accent1">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81239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2000"/>
            <a:lum/>
            <a:extLst>
              <a:ext uri="{BEBA8EAE-BF5A-486C-A8C5-ECC9F3942E4B}">
                <a14:imgProps xmlns:a14="http://schemas.microsoft.com/office/drawing/2010/main">
                  <a14:imgLayer r:embed="rId3">
                    <a14:imgEffect>
                      <a14:artisticGlowEdges/>
                    </a14:imgEffect>
                  </a14:imgLayer>
                </a14:imgProps>
              </a:ext>
            </a:extLst>
          </a:blip>
          <a:srcRect/>
          <a:tile tx="3378200" ty="514350" sx="62000" sy="59000" flip="x" algn="b"/>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D7A13C-E74C-5F6E-AC0D-A14FE91F08F5}"/>
              </a:ext>
            </a:extLst>
          </p:cNvPr>
          <p:cNvSpPr>
            <a:spLocks noGrp="1"/>
          </p:cNvSpPr>
          <p:nvPr>
            <p:ph type="title"/>
          </p:nvPr>
        </p:nvSpPr>
        <p:spPr>
          <a:xfrm>
            <a:off x="816152" y="760459"/>
            <a:ext cx="8886884" cy="953669"/>
          </a:xfrm>
        </p:spPr>
        <p:txBody>
          <a:bodyPr/>
          <a:lstStyle/>
          <a:p>
            <a:pPr algn="l"/>
            <a:r>
              <a:rPr lang="en-US" dirty="0">
                <a:solidFill>
                  <a:schemeClr val="bg1"/>
                </a:solidFill>
              </a:rPr>
              <a:t>Agenda</a:t>
            </a:r>
          </a:p>
        </p:txBody>
      </p:sp>
      <p:sp>
        <p:nvSpPr>
          <p:cNvPr id="7" name="Content Placeholder 6">
            <a:extLst>
              <a:ext uri="{FF2B5EF4-FFF2-40B4-BE49-F238E27FC236}">
                <a16:creationId xmlns:a16="http://schemas.microsoft.com/office/drawing/2014/main" id="{02F18995-C0D0-F9A2-6330-EC001502745C}"/>
              </a:ext>
            </a:extLst>
          </p:cNvPr>
          <p:cNvSpPr>
            <a:spLocks noGrp="1"/>
          </p:cNvSpPr>
          <p:nvPr>
            <p:ph idx="1"/>
          </p:nvPr>
        </p:nvSpPr>
        <p:spPr>
          <a:xfrm>
            <a:off x="777425" y="1799030"/>
            <a:ext cx="8883836" cy="3677683"/>
          </a:xfrm>
        </p:spPr>
        <p:txBody>
          <a:bodyPr/>
          <a:lstStyle/>
          <a:p>
            <a:pPr marL="342900" indent="-342900">
              <a:buFont typeface="+mj-lt"/>
              <a:buAutoNum type="arabicPeriod"/>
            </a:pPr>
            <a:r>
              <a:rPr lang="en-US" dirty="0">
                <a:solidFill>
                  <a:schemeClr val="bg1"/>
                </a:solidFill>
              </a:rPr>
              <a:t>Introduction</a:t>
            </a:r>
          </a:p>
          <a:p>
            <a:pPr marL="342900" indent="-342900">
              <a:buFont typeface="+mj-lt"/>
              <a:buAutoNum type="arabicPeriod"/>
            </a:pPr>
            <a:r>
              <a:rPr lang="en-US" dirty="0">
                <a:solidFill>
                  <a:schemeClr val="bg1"/>
                </a:solidFill>
              </a:rPr>
              <a:t>Project overview</a:t>
            </a:r>
          </a:p>
          <a:p>
            <a:pPr marL="342900" indent="-342900">
              <a:buFont typeface="+mj-lt"/>
              <a:buAutoNum type="arabicPeriod"/>
            </a:pPr>
            <a:r>
              <a:rPr lang="en-US" dirty="0">
                <a:solidFill>
                  <a:schemeClr val="bg1"/>
                </a:solidFill>
              </a:rPr>
              <a:t>Key findings</a:t>
            </a:r>
          </a:p>
          <a:p>
            <a:pPr marL="342900" indent="-342900">
              <a:buFont typeface="+mj-lt"/>
              <a:buAutoNum type="arabicPeriod"/>
            </a:pPr>
            <a:r>
              <a:rPr lang="en-US" dirty="0">
                <a:solidFill>
                  <a:schemeClr val="bg1"/>
                </a:solidFill>
              </a:rPr>
              <a:t>Dashboard</a:t>
            </a:r>
          </a:p>
          <a:p>
            <a:pPr marL="342900" indent="-342900">
              <a:buFont typeface="+mj-lt"/>
              <a:buAutoNum type="arabicPeriod"/>
            </a:pPr>
            <a:r>
              <a:rPr lang="en-US" dirty="0">
                <a:solidFill>
                  <a:schemeClr val="bg1"/>
                </a:solidFill>
              </a:rPr>
              <a:t>Analysis</a:t>
            </a:r>
          </a:p>
          <a:p>
            <a:pPr marL="342900" indent="-342900">
              <a:buFont typeface="+mj-lt"/>
              <a:buAutoNum type="arabicPeriod"/>
            </a:pPr>
            <a:r>
              <a:rPr lang="en-US" dirty="0">
                <a:solidFill>
                  <a:schemeClr val="bg1"/>
                </a:solidFill>
              </a:rPr>
              <a:t>Summary</a:t>
            </a:r>
          </a:p>
          <a:p>
            <a:pPr marL="342900" indent="-342900">
              <a:buFont typeface="+mj-lt"/>
              <a:buAutoNum type="arabicPeriod"/>
            </a:pPr>
            <a:r>
              <a:rPr lang="en-US" dirty="0">
                <a:solidFill>
                  <a:schemeClr val="bg1"/>
                </a:solidFill>
              </a:rPr>
              <a:t>Q&amp;A</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2405388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D6392F56-1722-D6DE-1D19-AA2EB4AEE4DD}"/>
              </a:ext>
            </a:extLst>
          </p:cNvPr>
          <p:cNvSpPr>
            <a:spLocks noGrp="1"/>
          </p:cNvSpPr>
          <p:nvPr>
            <p:ph type="title"/>
          </p:nvPr>
        </p:nvSpPr>
        <p:spPr>
          <a:xfrm>
            <a:off x="904344" y="1008392"/>
            <a:ext cx="8833043" cy="567489"/>
          </a:xfrm>
        </p:spPr>
        <p:txBody>
          <a:bodyPr anchor="t">
            <a:normAutofit fontScale="90000"/>
          </a:bodyPr>
          <a:lstStyle/>
          <a:p>
            <a:r>
              <a:rPr lang="en-US" sz="4800" dirty="0">
                <a:solidFill>
                  <a:srgbClr val="FFFF00"/>
                </a:solidFill>
                <a:effectLst>
                  <a:outerShdw blurRad="38100" dist="38100" dir="2700000" algn="tl">
                    <a:srgbClr val="000000">
                      <a:alpha val="43137"/>
                    </a:srgbClr>
                  </a:outerShdw>
                </a:effectLst>
              </a:rPr>
              <a:t>Summary </a:t>
            </a:r>
          </a:p>
        </p:txBody>
      </p:sp>
      <p:sp>
        <p:nvSpPr>
          <p:cNvPr id="22" name="Date Placeholder 3">
            <a:extLst>
              <a:ext uri="{FF2B5EF4-FFF2-40B4-BE49-F238E27FC236}">
                <a16:creationId xmlns:a16="http://schemas.microsoft.com/office/drawing/2014/main" id="{FE3DA1AA-4BBD-31B3-0380-BB0333A77B3A}"/>
              </a:ext>
            </a:extLst>
          </p:cNvPr>
          <p:cNvSpPr>
            <a:spLocks noGrp="1"/>
          </p:cNvSpPr>
          <p:nvPr>
            <p:ph type="dt" sz="half" idx="10"/>
          </p:nvPr>
        </p:nvSpPr>
        <p:spPr/>
        <p:txBody>
          <a:bodyPr/>
          <a:lstStyle/>
          <a:p>
            <a:pPr>
              <a:spcAft>
                <a:spcPts val="600"/>
              </a:spcAft>
            </a:pPr>
            <a:fld id="{FC148CC4-EC19-4838-B858-74AAFA5B7351}" type="datetime1">
              <a:rPr lang="en-US" smtClean="0">
                <a:solidFill>
                  <a:srgbClr val="FFFFFF"/>
                </a:solidFill>
                <a:effectLst>
                  <a:outerShdw blurRad="38100" dist="38100" dir="2700000" algn="tl">
                    <a:srgbClr val="000000">
                      <a:alpha val="43137"/>
                    </a:srgbClr>
                  </a:outerShdw>
                </a:effectLst>
              </a:rPr>
              <a:pPr>
                <a:spcAft>
                  <a:spcPts val="600"/>
                </a:spcAft>
              </a:pPr>
              <a:t>12/7/2023</a:t>
            </a:fld>
            <a:endParaRPr lang="en-US" dirty="0">
              <a:solidFill>
                <a:srgbClr val="FFFFFF"/>
              </a:solidFill>
              <a:effectLst>
                <a:outerShdw blurRad="38100" dist="38100" dir="2700000" algn="tl">
                  <a:srgbClr val="000000">
                    <a:alpha val="43137"/>
                  </a:srgbClr>
                </a:outerShdw>
              </a:effectLst>
            </a:endParaRPr>
          </a:p>
        </p:txBody>
      </p:sp>
      <p:sp>
        <p:nvSpPr>
          <p:cNvPr id="20" name="Slide Number Placeholder 5">
            <a:extLst>
              <a:ext uri="{FF2B5EF4-FFF2-40B4-BE49-F238E27FC236}">
                <a16:creationId xmlns:a16="http://schemas.microsoft.com/office/drawing/2014/main" id="{F76A1578-4BAB-8672-0768-2FB5B6E7D8CD}"/>
              </a:ext>
            </a:extLst>
          </p:cNvPr>
          <p:cNvSpPr>
            <a:spLocks noGrp="1"/>
          </p:cNvSpPr>
          <p:nvPr>
            <p:ph type="sldNum" sz="quarter" idx="12"/>
          </p:nvPr>
        </p:nvSpPr>
        <p:spPr/>
        <p:txBody>
          <a:bodyPr/>
          <a:lstStyle/>
          <a:p>
            <a:pPr>
              <a:spcAft>
                <a:spcPts val="600"/>
              </a:spcAft>
            </a:pPr>
            <a:fld id="{5E84AC6A-A0EF-437B-BCEE-4772B0214A58}" type="slidenum">
              <a:rPr lang="en-US" smtClean="0">
                <a:solidFill>
                  <a:srgbClr val="FFFFFF"/>
                </a:solidFill>
                <a:effectLst>
                  <a:outerShdw blurRad="38100" dist="38100" dir="2700000" algn="tl">
                    <a:srgbClr val="000000">
                      <a:alpha val="43137"/>
                    </a:srgbClr>
                  </a:outerShdw>
                </a:effectLst>
              </a:rPr>
              <a:pPr>
                <a:spcAft>
                  <a:spcPts val="600"/>
                </a:spcAft>
              </a:pPr>
              <a:t>20</a:t>
            </a:fld>
            <a:endParaRPr lang="en-US">
              <a:solidFill>
                <a:srgbClr val="FFFFFF"/>
              </a:solidFill>
              <a:effectLst>
                <a:outerShdw blurRad="38100" dist="38100" dir="2700000" algn="tl">
                  <a:srgbClr val="000000">
                    <a:alpha val="43137"/>
                  </a:srgbClr>
                </a:outerShdw>
              </a:effectLst>
            </a:endParaRPr>
          </a:p>
        </p:txBody>
      </p:sp>
      <p:sp>
        <p:nvSpPr>
          <p:cNvPr id="14" name="Title 1">
            <a:extLst>
              <a:ext uri="{FF2B5EF4-FFF2-40B4-BE49-F238E27FC236}">
                <a16:creationId xmlns:a16="http://schemas.microsoft.com/office/drawing/2014/main" id="{5EF3DDA1-5E69-FA1F-AD1E-9A3707153218}"/>
              </a:ext>
            </a:extLst>
          </p:cNvPr>
          <p:cNvSpPr txBox="1">
            <a:spLocks/>
          </p:cNvSpPr>
          <p:nvPr/>
        </p:nvSpPr>
        <p:spPr>
          <a:xfrm>
            <a:off x="6096000" y="1372930"/>
            <a:ext cx="5466945" cy="660151"/>
          </a:xfrm>
          <a:prstGeom prst="rect">
            <a:avLst/>
          </a:prstGeom>
        </p:spPr>
        <p:txBody>
          <a:bodyPr vert="horz" lIns="91440" tIns="45720" rIns="91440" bIns="45720" rtlCol="0" anchor="t">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endParaRPr lang="en-US" sz="2400"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BDE70AEF-41FD-6CD5-42CC-E1D4D98F37D2}"/>
              </a:ext>
            </a:extLst>
          </p:cNvPr>
          <p:cNvSpPr>
            <a:spLocks noGrp="1"/>
          </p:cNvSpPr>
          <p:nvPr>
            <p:ph idx="1"/>
          </p:nvPr>
        </p:nvSpPr>
        <p:spPr>
          <a:xfrm>
            <a:off x="937485" y="1703005"/>
            <a:ext cx="8766760" cy="4587564"/>
          </a:xfrm>
        </p:spPr>
        <p:txBody>
          <a:bodyPr/>
          <a:lstStyle/>
          <a:p>
            <a:pPr>
              <a:buFont typeface="Wingdings" panose="020B0604020202020204" pitchFamily="34" charset="0"/>
              <a:buChar char="§"/>
            </a:pPr>
            <a:r>
              <a:rPr lang="en-US" dirty="0">
                <a:solidFill>
                  <a:schemeClr val="accent1">
                    <a:lumMod val="20000"/>
                    <a:lumOff val="80000"/>
                  </a:schemeClr>
                </a:solidFill>
                <a:cs typeface="Calibri" panose="020F0502020204030204"/>
              </a:rPr>
              <a:t>There should be a fool-proof set of guidelines generated to deal with a bird strike warning. ATC, ground staff and the pilot in-charge should work hand in hand to avert a possible bird strike.</a:t>
            </a:r>
          </a:p>
          <a:p>
            <a:pPr>
              <a:buFont typeface="Wingdings" panose="020B0604020202020204" pitchFamily="34" charset="0"/>
              <a:buChar char="§"/>
            </a:pPr>
            <a:r>
              <a:rPr lang="en-US" dirty="0">
                <a:solidFill>
                  <a:schemeClr val="accent1">
                    <a:lumMod val="20000"/>
                    <a:lumOff val="80000"/>
                  </a:schemeClr>
                </a:solidFill>
                <a:ea typeface="+mn-lt"/>
                <a:cs typeface="+mn-lt"/>
              </a:rPr>
              <a:t>Every pilot should be aware of the wildlife in and around the area from which the flight will take off and well-planned and tactical simulations about how to tackle the wildlife should be incorporated into their training.</a:t>
            </a:r>
            <a:endParaRPr lang="en-US" dirty="0">
              <a:solidFill>
                <a:schemeClr val="accent1">
                  <a:lumMod val="20000"/>
                  <a:lumOff val="80000"/>
                </a:schemeClr>
              </a:solidFill>
              <a:cs typeface="Calibri" panose="020F0502020204030204"/>
            </a:endParaRPr>
          </a:p>
          <a:p>
            <a:pPr>
              <a:buFont typeface="Wingdings" panose="020B0604020202020204" pitchFamily="34" charset="0"/>
              <a:buChar char="§"/>
            </a:pPr>
            <a:r>
              <a:rPr lang="en-US" dirty="0">
                <a:solidFill>
                  <a:schemeClr val="accent1">
                    <a:lumMod val="20000"/>
                    <a:lumOff val="80000"/>
                  </a:schemeClr>
                </a:solidFill>
                <a:cs typeface="Calibri" panose="020F0502020204030204"/>
              </a:rPr>
              <a:t>Considering the repair costs being posed, it is recommended to avoid using a </a:t>
            </a:r>
            <a:r>
              <a:rPr lang="en-US">
                <a:solidFill>
                  <a:schemeClr val="accent1">
                    <a:lumMod val="20000"/>
                    <a:lumOff val="80000"/>
                  </a:schemeClr>
                </a:solidFill>
                <a:cs typeface="Calibri" panose="020F0502020204030204"/>
              </a:rPr>
              <a:t>class-A and class-B </a:t>
            </a:r>
            <a:r>
              <a:rPr lang="en-US" dirty="0">
                <a:solidFill>
                  <a:schemeClr val="accent1">
                    <a:lumMod val="20000"/>
                    <a:lumOff val="80000"/>
                  </a:schemeClr>
                </a:solidFill>
                <a:cs typeface="Calibri" panose="020F0502020204030204"/>
              </a:rPr>
              <a:t>aircraft, since the aircrafts, on being involved in a bird strike incur a high repair cost.</a:t>
            </a:r>
            <a:endParaRPr lang="en-US" dirty="0">
              <a:solidFill>
                <a:schemeClr val="accent1">
                  <a:lumMod val="20000"/>
                  <a:lumOff val="80000"/>
                </a:schemeClr>
              </a:solidFill>
            </a:endParaRPr>
          </a:p>
          <a:p>
            <a:endParaRPr lang="en-US" dirty="0"/>
          </a:p>
        </p:txBody>
      </p:sp>
    </p:spTree>
    <p:extLst>
      <p:ext uri="{BB962C8B-B14F-4D97-AF65-F5344CB8AC3E}">
        <p14:creationId xmlns:p14="http://schemas.microsoft.com/office/powerpoint/2010/main" val="3206857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D6392F56-1722-D6DE-1D19-AA2EB4AEE4DD}"/>
              </a:ext>
            </a:extLst>
          </p:cNvPr>
          <p:cNvSpPr>
            <a:spLocks noGrp="1"/>
          </p:cNvSpPr>
          <p:nvPr>
            <p:ph type="title"/>
          </p:nvPr>
        </p:nvSpPr>
        <p:spPr>
          <a:xfrm>
            <a:off x="3628016" y="2861534"/>
            <a:ext cx="6109372" cy="2293461"/>
          </a:xfrm>
        </p:spPr>
        <p:txBody>
          <a:bodyPr anchor="t">
            <a:normAutofit/>
          </a:bodyPr>
          <a:lstStyle/>
          <a:p>
            <a:r>
              <a:rPr lang="en-US" sz="4800" dirty="0">
                <a:solidFill>
                  <a:srgbClr val="FFFF00"/>
                </a:solidFill>
                <a:effectLst>
                  <a:outerShdw blurRad="38100" dist="38100" dir="2700000" algn="tl">
                    <a:srgbClr val="000000">
                      <a:alpha val="43137"/>
                    </a:srgbClr>
                  </a:outerShdw>
                </a:effectLst>
              </a:rPr>
              <a:t>Thank You</a:t>
            </a:r>
            <a:br>
              <a:rPr lang="en-US" sz="4800" dirty="0">
                <a:solidFill>
                  <a:srgbClr val="FFFF00"/>
                </a:solidFill>
                <a:effectLst>
                  <a:outerShdw blurRad="38100" dist="38100" dir="2700000" algn="tl">
                    <a:srgbClr val="000000">
                      <a:alpha val="43137"/>
                    </a:srgbClr>
                  </a:outerShdw>
                </a:effectLst>
              </a:rPr>
            </a:br>
            <a:endParaRPr lang="en-US" sz="4800" dirty="0">
              <a:solidFill>
                <a:srgbClr val="FFFF00"/>
              </a:solidFill>
              <a:effectLst>
                <a:outerShdw blurRad="38100" dist="38100" dir="2700000" algn="tl">
                  <a:srgbClr val="000000">
                    <a:alpha val="43137"/>
                  </a:srgbClr>
                </a:outerShdw>
              </a:effectLst>
            </a:endParaRPr>
          </a:p>
        </p:txBody>
      </p:sp>
      <p:sp>
        <p:nvSpPr>
          <p:cNvPr id="22" name="Date Placeholder 3">
            <a:extLst>
              <a:ext uri="{FF2B5EF4-FFF2-40B4-BE49-F238E27FC236}">
                <a16:creationId xmlns:a16="http://schemas.microsoft.com/office/drawing/2014/main" id="{FE3DA1AA-4BBD-31B3-0380-BB0333A77B3A}"/>
              </a:ext>
            </a:extLst>
          </p:cNvPr>
          <p:cNvSpPr>
            <a:spLocks noGrp="1"/>
          </p:cNvSpPr>
          <p:nvPr>
            <p:ph type="dt" sz="half" idx="10"/>
          </p:nvPr>
        </p:nvSpPr>
        <p:spPr/>
        <p:txBody>
          <a:bodyPr/>
          <a:lstStyle/>
          <a:p>
            <a:pPr>
              <a:spcAft>
                <a:spcPts val="600"/>
              </a:spcAft>
            </a:pPr>
            <a:fld id="{FC148CC4-EC19-4838-B858-74AAFA5B7351}" type="datetime1">
              <a:rPr lang="en-US" smtClean="0">
                <a:solidFill>
                  <a:srgbClr val="FFFFFF"/>
                </a:solidFill>
                <a:effectLst>
                  <a:outerShdw blurRad="38100" dist="38100" dir="2700000" algn="tl">
                    <a:srgbClr val="000000">
                      <a:alpha val="43137"/>
                    </a:srgbClr>
                  </a:outerShdw>
                </a:effectLst>
              </a:rPr>
              <a:pPr>
                <a:spcAft>
                  <a:spcPts val="600"/>
                </a:spcAft>
              </a:pPr>
              <a:t>12/7/2023</a:t>
            </a:fld>
            <a:endParaRPr lang="en-US" dirty="0">
              <a:solidFill>
                <a:srgbClr val="FFFFFF"/>
              </a:solidFill>
              <a:effectLst>
                <a:outerShdw blurRad="38100" dist="38100" dir="2700000" algn="tl">
                  <a:srgbClr val="000000">
                    <a:alpha val="43137"/>
                  </a:srgbClr>
                </a:outerShdw>
              </a:effectLst>
            </a:endParaRPr>
          </a:p>
        </p:txBody>
      </p:sp>
      <p:sp>
        <p:nvSpPr>
          <p:cNvPr id="20" name="Slide Number Placeholder 5">
            <a:extLst>
              <a:ext uri="{FF2B5EF4-FFF2-40B4-BE49-F238E27FC236}">
                <a16:creationId xmlns:a16="http://schemas.microsoft.com/office/drawing/2014/main" id="{F76A1578-4BAB-8672-0768-2FB5B6E7D8CD}"/>
              </a:ext>
            </a:extLst>
          </p:cNvPr>
          <p:cNvSpPr>
            <a:spLocks noGrp="1"/>
          </p:cNvSpPr>
          <p:nvPr>
            <p:ph type="sldNum" sz="quarter" idx="12"/>
          </p:nvPr>
        </p:nvSpPr>
        <p:spPr/>
        <p:txBody>
          <a:bodyPr/>
          <a:lstStyle/>
          <a:p>
            <a:pPr>
              <a:spcAft>
                <a:spcPts val="600"/>
              </a:spcAft>
            </a:pPr>
            <a:fld id="{5E84AC6A-A0EF-437B-BCEE-4772B0214A58}" type="slidenum">
              <a:rPr lang="en-US" smtClean="0">
                <a:solidFill>
                  <a:srgbClr val="FFFFFF"/>
                </a:solidFill>
                <a:effectLst>
                  <a:outerShdw blurRad="38100" dist="38100" dir="2700000" algn="tl">
                    <a:srgbClr val="000000">
                      <a:alpha val="43137"/>
                    </a:srgbClr>
                  </a:outerShdw>
                </a:effectLst>
              </a:rPr>
              <a:pPr>
                <a:spcAft>
                  <a:spcPts val="600"/>
                </a:spcAft>
              </a:pPr>
              <a:t>21</a:t>
            </a:fld>
            <a:endParaRPr lang="en-US">
              <a:solidFill>
                <a:srgbClr val="FFFFFF"/>
              </a:solidFill>
              <a:effectLst>
                <a:outerShdw blurRad="38100" dist="38100" dir="2700000" algn="tl">
                  <a:srgbClr val="000000">
                    <a:alpha val="43137"/>
                  </a:srgbClr>
                </a:outerShdw>
              </a:effectLst>
            </a:endParaRPr>
          </a:p>
        </p:txBody>
      </p:sp>
      <p:sp>
        <p:nvSpPr>
          <p:cNvPr id="14" name="Title 1">
            <a:extLst>
              <a:ext uri="{FF2B5EF4-FFF2-40B4-BE49-F238E27FC236}">
                <a16:creationId xmlns:a16="http://schemas.microsoft.com/office/drawing/2014/main" id="{5EF3DDA1-5E69-FA1F-AD1E-9A3707153218}"/>
              </a:ext>
            </a:extLst>
          </p:cNvPr>
          <p:cNvSpPr txBox="1">
            <a:spLocks/>
          </p:cNvSpPr>
          <p:nvPr/>
        </p:nvSpPr>
        <p:spPr>
          <a:xfrm>
            <a:off x="6096000" y="1372930"/>
            <a:ext cx="5466945" cy="660151"/>
          </a:xfrm>
          <a:prstGeom prst="rect">
            <a:avLst/>
          </a:prstGeom>
        </p:spPr>
        <p:txBody>
          <a:bodyPr vert="horz" lIns="91440" tIns="45720" rIns="91440" bIns="45720" rtlCol="0" anchor="t">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endParaRPr lang="en-US" sz="2400"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BDE70AEF-41FD-6CD5-42CC-E1D4D98F37D2}"/>
              </a:ext>
            </a:extLst>
          </p:cNvPr>
          <p:cNvSpPr>
            <a:spLocks noGrp="1"/>
          </p:cNvSpPr>
          <p:nvPr>
            <p:ph idx="1"/>
          </p:nvPr>
        </p:nvSpPr>
        <p:spPr>
          <a:xfrm flipH="1">
            <a:off x="9704243" y="1703005"/>
            <a:ext cx="45719" cy="136553"/>
          </a:xfrm>
        </p:spPr>
        <p:txBody>
          <a:bodyPr>
            <a:normAutofit fontScale="25000" lnSpcReduction="20000"/>
          </a:bodyPr>
          <a:lstStyle/>
          <a:p>
            <a:pPr marL="0" indent="0">
              <a:buNone/>
            </a:pPr>
            <a:endParaRPr lang="en-US" dirty="0"/>
          </a:p>
        </p:txBody>
      </p:sp>
    </p:spTree>
    <p:extLst>
      <p:ext uri="{BB962C8B-B14F-4D97-AF65-F5344CB8AC3E}">
        <p14:creationId xmlns:p14="http://schemas.microsoft.com/office/powerpoint/2010/main" val="247888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D6392F56-1722-D6DE-1D19-AA2EB4AEE4DD}"/>
              </a:ext>
            </a:extLst>
          </p:cNvPr>
          <p:cNvSpPr>
            <a:spLocks noGrp="1"/>
          </p:cNvSpPr>
          <p:nvPr>
            <p:ph type="title"/>
          </p:nvPr>
        </p:nvSpPr>
        <p:spPr>
          <a:xfrm>
            <a:off x="904344" y="1008392"/>
            <a:ext cx="8926618" cy="713650"/>
          </a:xfrm>
        </p:spPr>
        <p:txBody>
          <a:bodyPr anchor="t">
            <a:normAutofit/>
          </a:bodyPr>
          <a:lstStyle/>
          <a:p>
            <a:r>
              <a:rPr lang="en-US" sz="4800" dirty="0">
                <a:solidFill>
                  <a:srgbClr val="FFFF00"/>
                </a:solidFill>
                <a:effectLst>
                  <a:outerShdw blurRad="38100" dist="38100" dir="2700000" algn="tl">
                    <a:srgbClr val="000000">
                      <a:alpha val="43137"/>
                    </a:srgbClr>
                  </a:outerShdw>
                </a:effectLst>
              </a:rPr>
              <a:t>Introduction</a:t>
            </a:r>
          </a:p>
        </p:txBody>
      </p:sp>
      <p:sp>
        <p:nvSpPr>
          <p:cNvPr id="9" name="Content Placeholder 8">
            <a:extLst>
              <a:ext uri="{FF2B5EF4-FFF2-40B4-BE49-F238E27FC236}">
                <a16:creationId xmlns:a16="http://schemas.microsoft.com/office/drawing/2014/main" id="{00349D9D-00CC-66B6-BDD9-25E7DC6B6723}"/>
              </a:ext>
            </a:extLst>
          </p:cNvPr>
          <p:cNvSpPr>
            <a:spLocks noGrp="1"/>
          </p:cNvSpPr>
          <p:nvPr>
            <p:ph idx="1"/>
          </p:nvPr>
        </p:nvSpPr>
        <p:spPr>
          <a:xfrm>
            <a:off x="788470" y="2105348"/>
            <a:ext cx="10353762" cy="3695136"/>
          </a:xfrm>
        </p:spPr>
        <p:txBody>
          <a:bodyPr/>
          <a:lstStyle/>
          <a:p>
            <a:pPr>
              <a:buClr>
                <a:srgbClr val="FFFF00"/>
              </a:buClr>
              <a:buFont typeface="Wingdings" panose="05000000000000000000" pitchFamily="2" charset="2"/>
              <a:buChar char="v"/>
            </a:pPr>
            <a:r>
              <a:rPr lang="en-US" dirty="0">
                <a:solidFill>
                  <a:srgbClr val="FFFF00"/>
                </a:solidFill>
              </a:rPr>
              <a:t> Aviation industry</a:t>
            </a:r>
          </a:p>
          <a:p>
            <a:pPr>
              <a:buClr>
                <a:srgbClr val="FFFF00"/>
              </a:buClr>
              <a:buFont typeface="Wingdings" panose="05000000000000000000" pitchFamily="2" charset="2"/>
              <a:buChar char="v"/>
            </a:pPr>
            <a:r>
              <a:rPr lang="en-US" dirty="0">
                <a:solidFill>
                  <a:srgbClr val="FFFF00"/>
                </a:solidFill>
              </a:rPr>
              <a:t> Major problems in aviation</a:t>
            </a:r>
          </a:p>
          <a:p>
            <a:pPr>
              <a:buClr>
                <a:srgbClr val="FFFF00"/>
              </a:buClr>
              <a:buFont typeface="Wingdings" panose="05000000000000000000" pitchFamily="2" charset="2"/>
              <a:buChar char="v"/>
            </a:pPr>
            <a:r>
              <a:rPr lang="en-US" dirty="0">
                <a:solidFill>
                  <a:srgbClr val="FFFF00"/>
                </a:solidFill>
              </a:rPr>
              <a:t> COVID19 crisis</a:t>
            </a:r>
          </a:p>
          <a:p>
            <a:pPr>
              <a:buClr>
                <a:srgbClr val="FFFF00"/>
              </a:buClr>
              <a:buFont typeface="Wingdings" panose="05000000000000000000" pitchFamily="2" charset="2"/>
              <a:buChar char="v"/>
            </a:pPr>
            <a:r>
              <a:rPr lang="en-US" dirty="0">
                <a:solidFill>
                  <a:srgbClr val="FFFF00"/>
                </a:solidFill>
              </a:rPr>
              <a:t> Bird strikes</a:t>
            </a:r>
          </a:p>
          <a:p>
            <a:pPr>
              <a:buClr>
                <a:srgbClr val="FFFF00"/>
              </a:buClr>
              <a:buFont typeface="Wingdings" panose="05000000000000000000" pitchFamily="2" charset="2"/>
              <a:buChar char="v"/>
            </a:pPr>
            <a:r>
              <a:rPr lang="en-US" dirty="0">
                <a:solidFill>
                  <a:srgbClr val="FFFF00"/>
                </a:solidFill>
              </a:rPr>
              <a:t> Eastern Air Lines Flight 375</a:t>
            </a:r>
          </a:p>
        </p:txBody>
      </p:sp>
      <p:sp>
        <p:nvSpPr>
          <p:cNvPr id="22" name="Date Placeholder 3">
            <a:extLst>
              <a:ext uri="{FF2B5EF4-FFF2-40B4-BE49-F238E27FC236}">
                <a16:creationId xmlns:a16="http://schemas.microsoft.com/office/drawing/2014/main" id="{FE3DA1AA-4BBD-31B3-0380-BB0333A77B3A}"/>
              </a:ext>
            </a:extLst>
          </p:cNvPr>
          <p:cNvSpPr>
            <a:spLocks noGrp="1"/>
          </p:cNvSpPr>
          <p:nvPr>
            <p:ph type="dt" sz="half" idx="10"/>
          </p:nvPr>
        </p:nvSpPr>
        <p:spPr/>
        <p:txBody>
          <a:bodyPr/>
          <a:lstStyle/>
          <a:p>
            <a:pPr>
              <a:spcAft>
                <a:spcPts val="600"/>
              </a:spcAft>
            </a:pPr>
            <a:fld id="{FC148CC4-EC19-4838-B858-74AAFA5B7351}" type="datetime1">
              <a:rPr lang="en-US" smtClean="0">
                <a:solidFill>
                  <a:srgbClr val="FFFFFF"/>
                </a:solidFill>
                <a:effectLst>
                  <a:outerShdw blurRad="38100" dist="38100" dir="2700000" algn="tl">
                    <a:srgbClr val="000000">
                      <a:alpha val="43137"/>
                    </a:srgbClr>
                  </a:outerShdw>
                </a:effectLst>
              </a:rPr>
              <a:pPr>
                <a:spcAft>
                  <a:spcPts val="600"/>
                </a:spcAft>
              </a:pPr>
              <a:t>12/7/2023</a:t>
            </a:fld>
            <a:endParaRPr lang="en-US" dirty="0">
              <a:solidFill>
                <a:srgbClr val="FFFFFF"/>
              </a:solidFill>
              <a:effectLst>
                <a:outerShdw blurRad="38100" dist="38100" dir="2700000" algn="tl">
                  <a:srgbClr val="000000">
                    <a:alpha val="43137"/>
                  </a:srgbClr>
                </a:outerShdw>
              </a:effectLst>
            </a:endParaRPr>
          </a:p>
        </p:txBody>
      </p:sp>
      <p:sp>
        <p:nvSpPr>
          <p:cNvPr id="20" name="Slide Number Placeholder 5">
            <a:extLst>
              <a:ext uri="{FF2B5EF4-FFF2-40B4-BE49-F238E27FC236}">
                <a16:creationId xmlns:a16="http://schemas.microsoft.com/office/drawing/2014/main" id="{F76A1578-4BAB-8672-0768-2FB5B6E7D8CD}"/>
              </a:ext>
            </a:extLst>
          </p:cNvPr>
          <p:cNvSpPr>
            <a:spLocks noGrp="1"/>
          </p:cNvSpPr>
          <p:nvPr>
            <p:ph type="sldNum" sz="quarter" idx="12"/>
          </p:nvPr>
        </p:nvSpPr>
        <p:spPr/>
        <p:txBody>
          <a:bodyPr/>
          <a:lstStyle/>
          <a:p>
            <a:pPr>
              <a:spcAft>
                <a:spcPts val="600"/>
              </a:spcAft>
            </a:pPr>
            <a:fld id="{5E84AC6A-A0EF-437B-BCEE-4772B0214A58}" type="slidenum">
              <a:rPr lang="en-US" smtClean="0">
                <a:solidFill>
                  <a:srgbClr val="FFFFFF"/>
                </a:solidFill>
                <a:effectLst>
                  <a:outerShdw blurRad="38100" dist="38100" dir="2700000" algn="tl">
                    <a:srgbClr val="000000">
                      <a:alpha val="43137"/>
                    </a:srgbClr>
                  </a:outerShdw>
                </a:effectLst>
              </a:rPr>
              <a:pPr>
                <a:spcAft>
                  <a:spcPts val="600"/>
                </a:spcAft>
              </a:pPr>
              <a:t>3</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29184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D6392F56-1722-D6DE-1D19-AA2EB4AEE4DD}"/>
              </a:ext>
            </a:extLst>
          </p:cNvPr>
          <p:cNvSpPr>
            <a:spLocks noGrp="1"/>
          </p:cNvSpPr>
          <p:nvPr>
            <p:ph type="title"/>
          </p:nvPr>
        </p:nvSpPr>
        <p:spPr>
          <a:xfrm>
            <a:off x="904344" y="1008392"/>
            <a:ext cx="8926618" cy="713650"/>
          </a:xfrm>
        </p:spPr>
        <p:txBody>
          <a:bodyPr anchor="t">
            <a:normAutofit/>
          </a:bodyPr>
          <a:lstStyle/>
          <a:p>
            <a:r>
              <a:rPr lang="en-US" sz="4800" dirty="0">
                <a:solidFill>
                  <a:srgbClr val="FFFF00"/>
                </a:solidFill>
                <a:effectLst>
                  <a:outerShdw blurRad="38100" dist="38100" dir="2700000" algn="tl">
                    <a:srgbClr val="000000">
                      <a:alpha val="43137"/>
                    </a:srgbClr>
                  </a:outerShdw>
                </a:effectLst>
              </a:rPr>
              <a:t>Project overview</a:t>
            </a:r>
          </a:p>
        </p:txBody>
      </p:sp>
      <p:sp>
        <p:nvSpPr>
          <p:cNvPr id="9" name="Content Placeholder 8">
            <a:extLst>
              <a:ext uri="{FF2B5EF4-FFF2-40B4-BE49-F238E27FC236}">
                <a16:creationId xmlns:a16="http://schemas.microsoft.com/office/drawing/2014/main" id="{00349D9D-00CC-66B6-BDD9-25E7DC6B6723}"/>
              </a:ext>
            </a:extLst>
          </p:cNvPr>
          <p:cNvSpPr>
            <a:spLocks noGrp="1"/>
          </p:cNvSpPr>
          <p:nvPr>
            <p:ph idx="1"/>
          </p:nvPr>
        </p:nvSpPr>
        <p:spPr>
          <a:xfrm>
            <a:off x="788470" y="2105348"/>
            <a:ext cx="10353762" cy="3695136"/>
          </a:xfrm>
        </p:spPr>
        <p:txBody>
          <a:bodyPr/>
          <a:lstStyle/>
          <a:p>
            <a:r>
              <a:rPr lang="en-US" dirty="0">
                <a:solidFill>
                  <a:srgbClr val="FFFF00"/>
                </a:solidFill>
              </a:rPr>
              <a:t>Objective</a:t>
            </a:r>
          </a:p>
          <a:p>
            <a:pPr lvl="1"/>
            <a:r>
              <a:rPr lang="en-US" dirty="0">
                <a:solidFill>
                  <a:srgbClr val="FFFF00"/>
                </a:solidFill>
              </a:rPr>
              <a:t>Dashboard to visualize the analysis on bird strike incidents from 2011-2023</a:t>
            </a:r>
          </a:p>
          <a:p>
            <a:r>
              <a:rPr lang="en-US" dirty="0">
                <a:solidFill>
                  <a:srgbClr val="FFFF00"/>
                </a:solidFill>
              </a:rPr>
              <a:t>Dataset</a:t>
            </a:r>
          </a:p>
          <a:p>
            <a:pPr lvl="1"/>
            <a:r>
              <a:rPr lang="en-US" dirty="0">
                <a:solidFill>
                  <a:srgbClr val="FFFF00"/>
                </a:solidFill>
              </a:rPr>
              <a:t>Realtime data from Federal Aviation Administration(FAA)</a:t>
            </a:r>
          </a:p>
          <a:p>
            <a:r>
              <a:rPr lang="en-US" dirty="0">
                <a:solidFill>
                  <a:srgbClr val="FFFF00"/>
                </a:solidFill>
              </a:rPr>
              <a:t>Tools</a:t>
            </a:r>
          </a:p>
          <a:p>
            <a:pPr lvl="1"/>
            <a:r>
              <a:rPr lang="en-US" dirty="0">
                <a:solidFill>
                  <a:srgbClr val="FFFF00"/>
                </a:solidFill>
              </a:rPr>
              <a:t>Tableau, </a:t>
            </a:r>
            <a:r>
              <a:rPr lang="en-US" dirty="0" err="1">
                <a:solidFill>
                  <a:srgbClr val="FFFF00"/>
                </a:solidFill>
              </a:rPr>
              <a:t>PyNotebook</a:t>
            </a:r>
            <a:r>
              <a:rPr lang="en-US" dirty="0">
                <a:solidFill>
                  <a:srgbClr val="FFFF00"/>
                </a:solidFill>
              </a:rPr>
              <a:t>, Excel</a:t>
            </a:r>
          </a:p>
          <a:p>
            <a:endParaRPr lang="en-US" dirty="0">
              <a:solidFill>
                <a:srgbClr val="FFFF00"/>
              </a:solidFill>
            </a:endParaRPr>
          </a:p>
        </p:txBody>
      </p:sp>
      <p:sp>
        <p:nvSpPr>
          <p:cNvPr id="22" name="Date Placeholder 3">
            <a:extLst>
              <a:ext uri="{FF2B5EF4-FFF2-40B4-BE49-F238E27FC236}">
                <a16:creationId xmlns:a16="http://schemas.microsoft.com/office/drawing/2014/main" id="{FE3DA1AA-4BBD-31B3-0380-BB0333A77B3A}"/>
              </a:ext>
            </a:extLst>
          </p:cNvPr>
          <p:cNvSpPr>
            <a:spLocks noGrp="1"/>
          </p:cNvSpPr>
          <p:nvPr>
            <p:ph type="dt" sz="half" idx="10"/>
          </p:nvPr>
        </p:nvSpPr>
        <p:spPr/>
        <p:txBody>
          <a:bodyPr/>
          <a:lstStyle/>
          <a:p>
            <a:pPr>
              <a:spcAft>
                <a:spcPts val="600"/>
              </a:spcAft>
            </a:pPr>
            <a:fld id="{FC148CC4-EC19-4838-B858-74AAFA5B7351}" type="datetime1">
              <a:rPr lang="en-US" smtClean="0">
                <a:solidFill>
                  <a:srgbClr val="FFFFFF"/>
                </a:solidFill>
                <a:effectLst>
                  <a:outerShdw blurRad="38100" dist="38100" dir="2700000" algn="tl">
                    <a:srgbClr val="000000">
                      <a:alpha val="43137"/>
                    </a:srgbClr>
                  </a:outerShdw>
                </a:effectLst>
              </a:rPr>
              <a:pPr>
                <a:spcAft>
                  <a:spcPts val="600"/>
                </a:spcAft>
              </a:pPr>
              <a:t>12/7/2023</a:t>
            </a:fld>
            <a:endParaRPr lang="en-US" dirty="0">
              <a:solidFill>
                <a:srgbClr val="FFFFFF"/>
              </a:solidFill>
              <a:effectLst>
                <a:outerShdw blurRad="38100" dist="38100" dir="2700000" algn="tl">
                  <a:srgbClr val="000000">
                    <a:alpha val="43137"/>
                  </a:srgbClr>
                </a:outerShdw>
              </a:effectLst>
            </a:endParaRPr>
          </a:p>
        </p:txBody>
      </p:sp>
      <p:sp>
        <p:nvSpPr>
          <p:cNvPr id="20" name="Slide Number Placeholder 5">
            <a:extLst>
              <a:ext uri="{FF2B5EF4-FFF2-40B4-BE49-F238E27FC236}">
                <a16:creationId xmlns:a16="http://schemas.microsoft.com/office/drawing/2014/main" id="{F76A1578-4BAB-8672-0768-2FB5B6E7D8CD}"/>
              </a:ext>
            </a:extLst>
          </p:cNvPr>
          <p:cNvSpPr>
            <a:spLocks noGrp="1"/>
          </p:cNvSpPr>
          <p:nvPr>
            <p:ph type="sldNum" sz="quarter" idx="12"/>
          </p:nvPr>
        </p:nvSpPr>
        <p:spPr/>
        <p:txBody>
          <a:bodyPr/>
          <a:lstStyle/>
          <a:p>
            <a:pPr>
              <a:spcAft>
                <a:spcPts val="600"/>
              </a:spcAft>
            </a:pPr>
            <a:fld id="{5E84AC6A-A0EF-437B-BCEE-4772B0214A58}" type="slidenum">
              <a:rPr lang="en-US" smtClean="0">
                <a:solidFill>
                  <a:srgbClr val="FFFFFF"/>
                </a:solidFill>
                <a:effectLst>
                  <a:outerShdw blurRad="38100" dist="38100" dir="2700000" algn="tl">
                    <a:srgbClr val="000000">
                      <a:alpha val="43137"/>
                    </a:srgbClr>
                  </a:outerShdw>
                </a:effectLst>
              </a:rPr>
              <a:pPr>
                <a:spcAft>
                  <a:spcPts val="600"/>
                </a:spcAft>
              </a:pPr>
              <a:t>4</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22930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2" name="Date Placeholder 3">
            <a:extLst>
              <a:ext uri="{FF2B5EF4-FFF2-40B4-BE49-F238E27FC236}">
                <a16:creationId xmlns:a16="http://schemas.microsoft.com/office/drawing/2014/main" id="{FE3DA1AA-4BBD-31B3-0380-BB0333A77B3A}"/>
              </a:ext>
            </a:extLst>
          </p:cNvPr>
          <p:cNvSpPr>
            <a:spLocks noGrp="1"/>
          </p:cNvSpPr>
          <p:nvPr>
            <p:ph type="dt" sz="half" idx="10"/>
          </p:nvPr>
        </p:nvSpPr>
        <p:spPr/>
        <p:txBody>
          <a:bodyPr/>
          <a:lstStyle/>
          <a:p>
            <a:pPr>
              <a:spcAft>
                <a:spcPts val="600"/>
              </a:spcAft>
            </a:pPr>
            <a:fld id="{FC148CC4-EC19-4838-B858-74AAFA5B7351}" type="datetime1">
              <a:rPr lang="en-US" smtClean="0">
                <a:solidFill>
                  <a:srgbClr val="FFFFFF"/>
                </a:solidFill>
                <a:effectLst>
                  <a:outerShdw blurRad="38100" dist="38100" dir="2700000" algn="tl">
                    <a:srgbClr val="000000">
                      <a:alpha val="43137"/>
                    </a:srgbClr>
                  </a:outerShdw>
                </a:effectLst>
              </a:rPr>
              <a:pPr>
                <a:spcAft>
                  <a:spcPts val="600"/>
                </a:spcAft>
              </a:pPr>
              <a:t>12/7/2023</a:t>
            </a:fld>
            <a:endParaRPr lang="en-US" dirty="0">
              <a:solidFill>
                <a:srgbClr val="FFFFFF"/>
              </a:solidFill>
              <a:effectLst>
                <a:outerShdw blurRad="38100" dist="38100" dir="2700000" algn="tl">
                  <a:srgbClr val="000000">
                    <a:alpha val="43137"/>
                  </a:srgbClr>
                </a:outerShdw>
              </a:effectLst>
            </a:endParaRPr>
          </a:p>
        </p:txBody>
      </p:sp>
      <p:sp>
        <p:nvSpPr>
          <p:cNvPr id="20" name="Slide Number Placeholder 5">
            <a:extLst>
              <a:ext uri="{FF2B5EF4-FFF2-40B4-BE49-F238E27FC236}">
                <a16:creationId xmlns:a16="http://schemas.microsoft.com/office/drawing/2014/main" id="{F76A1578-4BAB-8672-0768-2FB5B6E7D8CD}"/>
              </a:ext>
            </a:extLst>
          </p:cNvPr>
          <p:cNvSpPr>
            <a:spLocks noGrp="1"/>
          </p:cNvSpPr>
          <p:nvPr>
            <p:ph type="sldNum" sz="quarter" idx="12"/>
          </p:nvPr>
        </p:nvSpPr>
        <p:spPr/>
        <p:txBody>
          <a:bodyPr/>
          <a:lstStyle/>
          <a:p>
            <a:pPr>
              <a:spcAft>
                <a:spcPts val="600"/>
              </a:spcAft>
            </a:pPr>
            <a:fld id="{5E84AC6A-A0EF-437B-BCEE-4772B0214A58}" type="slidenum">
              <a:rPr lang="en-US" smtClean="0">
                <a:solidFill>
                  <a:srgbClr val="FFFFFF"/>
                </a:solidFill>
                <a:effectLst>
                  <a:outerShdw blurRad="38100" dist="38100" dir="2700000" algn="tl">
                    <a:srgbClr val="000000">
                      <a:alpha val="43137"/>
                    </a:srgbClr>
                  </a:outerShdw>
                </a:effectLst>
              </a:rPr>
              <a:pPr>
                <a:spcAft>
                  <a:spcPts val="600"/>
                </a:spcAft>
              </a:pPr>
              <a:t>5</a:t>
            </a:fld>
            <a:endParaRPr lang="en-US">
              <a:solidFill>
                <a:srgbClr val="FFFFFF"/>
              </a:solidFill>
              <a:effectLst>
                <a:outerShdw blurRad="38100" dist="38100" dir="2700000" algn="tl">
                  <a:srgbClr val="000000">
                    <a:alpha val="43137"/>
                  </a:srgbClr>
                </a:outerShdw>
              </a:effectLst>
            </a:endParaRPr>
          </a:p>
        </p:txBody>
      </p:sp>
      <p:sp>
        <p:nvSpPr>
          <p:cNvPr id="4" name="Oval 3">
            <a:extLst>
              <a:ext uri="{FF2B5EF4-FFF2-40B4-BE49-F238E27FC236}">
                <a16:creationId xmlns:a16="http://schemas.microsoft.com/office/drawing/2014/main" id="{800EF6A8-09F2-8E40-1DDC-BF042E502B65}"/>
              </a:ext>
            </a:extLst>
          </p:cNvPr>
          <p:cNvSpPr/>
          <p:nvPr/>
        </p:nvSpPr>
        <p:spPr>
          <a:xfrm>
            <a:off x="2798049" y="855078"/>
            <a:ext cx="2080299" cy="1991283"/>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bg1"/>
                </a:solidFill>
                <a:cs typeface="Calibri" panose="020F0502020204030204"/>
              </a:rPr>
              <a:t>How many times was a pilot not warned about a possible bird strike but encountered one?</a:t>
            </a:r>
          </a:p>
          <a:p>
            <a:pPr algn="ctr"/>
            <a:endParaRPr lang="en-US" dirty="0"/>
          </a:p>
        </p:txBody>
      </p:sp>
      <p:sp>
        <p:nvSpPr>
          <p:cNvPr id="5" name="Oval 4">
            <a:extLst>
              <a:ext uri="{FF2B5EF4-FFF2-40B4-BE49-F238E27FC236}">
                <a16:creationId xmlns:a16="http://schemas.microsoft.com/office/drawing/2014/main" id="{FB9B2BA3-5862-AB60-7B13-06B743D48099}"/>
              </a:ext>
            </a:extLst>
          </p:cNvPr>
          <p:cNvSpPr/>
          <p:nvPr/>
        </p:nvSpPr>
        <p:spPr>
          <a:xfrm>
            <a:off x="6988662" y="1576658"/>
            <a:ext cx="2080299" cy="1991283"/>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bg1"/>
                </a:solidFill>
                <a:cs typeface="Calibri" panose="020F0502020204030204"/>
              </a:rPr>
              <a:t>How does the frequency of bird strikes change with respect to the season and time of the day?</a:t>
            </a:r>
          </a:p>
          <a:p>
            <a:pPr algn="ctr"/>
            <a:endParaRPr lang="en-US" dirty="0"/>
          </a:p>
        </p:txBody>
      </p:sp>
      <p:sp>
        <p:nvSpPr>
          <p:cNvPr id="6" name="Oval 5">
            <a:extLst>
              <a:ext uri="{FF2B5EF4-FFF2-40B4-BE49-F238E27FC236}">
                <a16:creationId xmlns:a16="http://schemas.microsoft.com/office/drawing/2014/main" id="{BC8E5CE1-EF8C-3496-21A8-3C48BE350236}"/>
              </a:ext>
            </a:extLst>
          </p:cNvPr>
          <p:cNvSpPr/>
          <p:nvPr/>
        </p:nvSpPr>
        <p:spPr>
          <a:xfrm>
            <a:off x="9098976" y="1487667"/>
            <a:ext cx="2080299" cy="1991283"/>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bg1"/>
                </a:solidFill>
                <a:cs typeface="Calibri" panose="020F0502020204030204"/>
              </a:rPr>
              <a:t>Which phase of the flight journey is the most vulnerable to a bird strike?</a:t>
            </a:r>
          </a:p>
          <a:p>
            <a:pPr algn="ctr"/>
            <a:endParaRPr lang="en-US" dirty="0"/>
          </a:p>
        </p:txBody>
      </p:sp>
      <p:sp>
        <p:nvSpPr>
          <p:cNvPr id="7" name="Oval 6">
            <a:extLst>
              <a:ext uri="{FF2B5EF4-FFF2-40B4-BE49-F238E27FC236}">
                <a16:creationId xmlns:a16="http://schemas.microsoft.com/office/drawing/2014/main" id="{336F9A5E-C2FD-E773-09C4-4C6ED6094B8F}"/>
              </a:ext>
            </a:extLst>
          </p:cNvPr>
          <p:cNvSpPr/>
          <p:nvPr/>
        </p:nvSpPr>
        <p:spPr>
          <a:xfrm>
            <a:off x="4838816" y="1850719"/>
            <a:ext cx="2080299" cy="1991283"/>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bg1"/>
                </a:solidFill>
                <a:cs typeface="Calibri" panose="020F0502020204030204"/>
              </a:rPr>
              <a:t>Which aircraft types are more sustainable to bird strike and incur lower repair costs?</a:t>
            </a:r>
          </a:p>
          <a:p>
            <a:pPr algn="ctr"/>
            <a:endParaRPr lang="en-US" dirty="0"/>
          </a:p>
        </p:txBody>
      </p:sp>
      <p:sp>
        <p:nvSpPr>
          <p:cNvPr id="8" name="Oval 7">
            <a:extLst>
              <a:ext uri="{FF2B5EF4-FFF2-40B4-BE49-F238E27FC236}">
                <a16:creationId xmlns:a16="http://schemas.microsoft.com/office/drawing/2014/main" id="{9A640D14-C096-CEA3-ADBE-61DD37F2194B}"/>
              </a:ext>
            </a:extLst>
          </p:cNvPr>
          <p:cNvSpPr/>
          <p:nvPr/>
        </p:nvSpPr>
        <p:spPr>
          <a:xfrm>
            <a:off x="648203" y="1437717"/>
            <a:ext cx="2080299" cy="1991283"/>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bg1"/>
                </a:solidFill>
                <a:cs typeface="Calibri" panose="020F0502020204030204"/>
              </a:rPr>
              <a:t>How many bird strike events occurred despite the pilot being warned?</a:t>
            </a:r>
          </a:p>
          <a:p>
            <a:pPr algn="ctr"/>
            <a:endParaRPr lang="en-US" dirty="0"/>
          </a:p>
        </p:txBody>
      </p:sp>
      <p:pic>
        <p:nvPicPr>
          <p:cNvPr id="10" name="Graphic 24" descr="Pilot female with solid fill">
            <a:extLst>
              <a:ext uri="{FF2B5EF4-FFF2-40B4-BE49-F238E27FC236}">
                <a16:creationId xmlns:a16="http://schemas.microsoft.com/office/drawing/2014/main" id="{560408C1-5EAE-F5F1-2077-A1018CAD85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98965" y="2187605"/>
            <a:ext cx="769388" cy="769388"/>
          </a:xfrm>
          <a:prstGeom prst="rect">
            <a:avLst/>
          </a:prstGeom>
        </p:spPr>
      </p:pic>
      <p:pic>
        <p:nvPicPr>
          <p:cNvPr id="11" name="Graphic 20" descr="Eagle with solid fill">
            <a:extLst>
              <a:ext uri="{FF2B5EF4-FFF2-40B4-BE49-F238E27FC236}">
                <a16:creationId xmlns:a16="http://schemas.microsoft.com/office/drawing/2014/main" id="{0ECDD23C-0122-A637-D7F6-308C95AEBC8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99383" y="2742038"/>
            <a:ext cx="650989" cy="650989"/>
          </a:xfrm>
          <a:prstGeom prst="rect">
            <a:avLst/>
          </a:prstGeom>
        </p:spPr>
      </p:pic>
    </p:spTree>
    <p:extLst>
      <p:ext uri="{BB962C8B-B14F-4D97-AF65-F5344CB8AC3E}">
        <p14:creationId xmlns:p14="http://schemas.microsoft.com/office/powerpoint/2010/main" val="1459978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D6392F56-1722-D6DE-1D19-AA2EB4AEE4DD}"/>
              </a:ext>
            </a:extLst>
          </p:cNvPr>
          <p:cNvSpPr>
            <a:spLocks noGrp="1"/>
          </p:cNvSpPr>
          <p:nvPr>
            <p:ph type="title"/>
          </p:nvPr>
        </p:nvSpPr>
        <p:spPr>
          <a:xfrm>
            <a:off x="904344" y="1008392"/>
            <a:ext cx="8926618" cy="713650"/>
          </a:xfrm>
        </p:spPr>
        <p:txBody>
          <a:bodyPr anchor="t">
            <a:normAutofit/>
          </a:bodyPr>
          <a:lstStyle/>
          <a:p>
            <a:r>
              <a:rPr lang="en-US" sz="4800" dirty="0">
                <a:solidFill>
                  <a:srgbClr val="FFFF00"/>
                </a:solidFill>
                <a:effectLst>
                  <a:outerShdw blurRad="38100" dist="38100" dir="2700000" algn="tl">
                    <a:srgbClr val="000000">
                      <a:alpha val="43137"/>
                    </a:srgbClr>
                  </a:outerShdw>
                </a:effectLst>
              </a:rPr>
              <a:t>Key findings</a:t>
            </a:r>
          </a:p>
        </p:txBody>
      </p:sp>
      <p:pic>
        <p:nvPicPr>
          <p:cNvPr id="3" name="Content Placeholder 2">
            <a:extLst>
              <a:ext uri="{FF2B5EF4-FFF2-40B4-BE49-F238E27FC236}">
                <a16:creationId xmlns:a16="http://schemas.microsoft.com/office/drawing/2014/main" id="{7337B126-FC92-C498-E34D-C96028F4E13A}"/>
              </a:ext>
            </a:extLst>
          </p:cNvPr>
          <p:cNvPicPr>
            <a:picLocks noGrp="1" noChangeAspect="1"/>
          </p:cNvPicPr>
          <p:nvPr>
            <p:ph idx="1"/>
          </p:nvPr>
        </p:nvPicPr>
        <p:blipFill>
          <a:blip r:embed="rId4"/>
          <a:stretch>
            <a:fillRect/>
          </a:stretch>
        </p:blipFill>
        <p:spPr>
          <a:xfrm>
            <a:off x="759264" y="2153908"/>
            <a:ext cx="4328302" cy="3695700"/>
          </a:xfrm>
        </p:spPr>
      </p:pic>
      <p:sp>
        <p:nvSpPr>
          <p:cNvPr id="22" name="Date Placeholder 3">
            <a:extLst>
              <a:ext uri="{FF2B5EF4-FFF2-40B4-BE49-F238E27FC236}">
                <a16:creationId xmlns:a16="http://schemas.microsoft.com/office/drawing/2014/main" id="{FE3DA1AA-4BBD-31B3-0380-BB0333A77B3A}"/>
              </a:ext>
            </a:extLst>
          </p:cNvPr>
          <p:cNvSpPr>
            <a:spLocks noGrp="1"/>
          </p:cNvSpPr>
          <p:nvPr>
            <p:ph type="dt" sz="half" idx="10"/>
          </p:nvPr>
        </p:nvSpPr>
        <p:spPr/>
        <p:txBody>
          <a:bodyPr/>
          <a:lstStyle/>
          <a:p>
            <a:pPr>
              <a:spcAft>
                <a:spcPts val="600"/>
              </a:spcAft>
            </a:pPr>
            <a:fld id="{FC148CC4-EC19-4838-B858-74AAFA5B7351}" type="datetime1">
              <a:rPr lang="en-US" smtClean="0">
                <a:solidFill>
                  <a:srgbClr val="FFFFFF"/>
                </a:solidFill>
                <a:effectLst>
                  <a:outerShdw blurRad="38100" dist="38100" dir="2700000" algn="tl">
                    <a:srgbClr val="000000">
                      <a:alpha val="43137"/>
                    </a:srgbClr>
                  </a:outerShdw>
                </a:effectLst>
              </a:rPr>
              <a:pPr>
                <a:spcAft>
                  <a:spcPts val="600"/>
                </a:spcAft>
              </a:pPr>
              <a:t>12/7/2023</a:t>
            </a:fld>
            <a:endParaRPr lang="en-US" dirty="0">
              <a:solidFill>
                <a:srgbClr val="FFFFFF"/>
              </a:solidFill>
              <a:effectLst>
                <a:outerShdw blurRad="38100" dist="38100" dir="2700000" algn="tl">
                  <a:srgbClr val="000000">
                    <a:alpha val="43137"/>
                  </a:srgbClr>
                </a:outerShdw>
              </a:effectLst>
            </a:endParaRPr>
          </a:p>
        </p:txBody>
      </p:sp>
      <p:sp>
        <p:nvSpPr>
          <p:cNvPr id="20" name="Slide Number Placeholder 5">
            <a:extLst>
              <a:ext uri="{FF2B5EF4-FFF2-40B4-BE49-F238E27FC236}">
                <a16:creationId xmlns:a16="http://schemas.microsoft.com/office/drawing/2014/main" id="{F76A1578-4BAB-8672-0768-2FB5B6E7D8CD}"/>
              </a:ext>
            </a:extLst>
          </p:cNvPr>
          <p:cNvSpPr>
            <a:spLocks noGrp="1"/>
          </p:cNvSpPr>
          <p:nvPr>
            <p:ph type="sldNum" sz="quarter" idx="12"/>
          </p:nvPr>
        </p:nvSpPr>
        <p:spPr/>
        <p:txBody>
          <a:bodyPr/>
          <a:lstStyle/>
          <a:p>
            <a:pPr>
              <a:spcAft>
                <a:spcPts val="600"/>
              </a:spcAft>
            </a:pPr>
            <a:fld id="{5E84AC6A-A0EF-437B-BCEE-4772B0214A58}" type="slidenum">
              <a:rPr lang="en-US" smtClean="0">
                <a:solidFill>
                  <a:srgbClr val="FFFFFF"/>
                </a:solidFill>
                <a:effectLst>
                  <a:outerShdw blurRad="38100" dist="38100" dir="2700000" algn="tl">
                    <a:srgbClr val="000000">
                      <a:alpha val="43137"/>
                    </a:srgbClr>
                  </a:outerShdw>
                </a:effectLst>
              </a:rPr>
              <a:pPr>
                <a:spcAft>
                  <a:spcPts val="600"/>
                </a:spcAft>
              </a:pPr>
              <a:t>6</a:t>
            </a:fld>
            <a:endParaRPr lang="en-US">
              <a:solidFill>
                <a:srgbClr val="FFFFFF"/>
              </a:solidFill>
              <a:effectLst>
                <a:outerShdw blurRad="38100" dist="38100" dir="2700000" algn="tl">
                  <a:srgbClr val="000000">
                    <a:alpha val="43137"/>
                  </a:srgbClr>
                </a:outerShdw>
              </a:effectLst>
            </a:endParaRPr>
          </a:p>
        </p:txBody>
      </p:sp>
      <p:sp>
        <p:nvSpPr>
          <p:cNvPr id="4" name="Title 1">
            <a:extLst>
              <a:ext uri="{FF2B5EF4-FFF2-40B4-BE49-F238E27FC236}">
                <a16:creationId xmlns:a16="http://schemas.microsoft.com/office/drawing/2014/main" id="{A8D63DB7-0D98-B563-8E60-B749BC077F3F}"/>
              </a:ext>
            </a:extLst>
          </p:cNvPr>
          <p:cNvSpPr txBox="1">
            <a:spLocks/>
          </p:cNvSpPr>
          <p:nvPr/>
        </p:nvSpPr>
        <p:spPr>
          <a:xfrm>
            <a:off x="5282118" y="1771689"/>
            <a:ext cx="6211111" cy="713650"/>
          </a:xfrm>
          <a:prstGeom prst="rect">
            <a:avLst/>
          </a:prstGeom>
        </p:spPr>
        <p:txBody>
          <a:bodyPr vert="horz" lIns="91440" tIns="45720" rIns="91440" bIns="45720" rtlCol="0" anchor="t">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2400" dirty="0">
                <a:solidFill>
                  <a:srgbClr val="FFFF00"/>
                </a:solidFill>
                <a:latin typeface="Lato"/>
                <a:ea typeface="Lato"/>
                <a:cs typeface="Calibri Light"/>
              </a:rPr>
              <a:t>Analysis Of Warning Status Unknown</a:t>
            </a:r>
          </a:p>
          <a:p>
            <a:endParaRPr lang="en-US" sz="2400" dirty="0">
              <a:solidFill>
                <a:srgbClr val="FFFF00"/>
              </a:solidFill>
              <a:latin typeface="Lato"/>
              <a:ea typeface="Lato"/>
              <a:cs typeface="Calibri Light"/>
            </a:endParaRPr>
          </a:p>
          <a:p>
            <a:endParaRPr lang="en-US" sz="2400" dirty="0">
              <a:solidFill>
                <a:schemeClr val="accent1">
                  <a:lumMod val="20000"/>
                  <a:lumOff val="8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endParaRPr lang="en-US" sz="2400" dirty="0">
              <a:solidFill>
                <a:schemeClr val="accent1">
                  <a:lumMod val="20000"/>
                  <a:lumOff val="8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endParaRPr lang="en-US" sz="1600" dirty="0">
              <a:solidFill>
                <a:srgbClr val="FFFF00"/>
              </a:solidFill>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8131708E-C96F-8F84-60EA-AA35DF778FEA}"/>
              </a:ext>
            </a:extLst>
          </p:cNvPr>
          <p:cNvSpPr txBox="1"/>
          <p:nvPr/>
        </p:nvSpPr>
        <p:spPr>
          <a:xfrm>
            <a:off x="5639610" y="2971799"/>
            <a:ext cx="5454786" cy="1754326"/>
          </a:xfrm>
          <a:prstGeom prst="rect">
            <a:avLst/>
          </a:prstGeom>
          <a:noFill/>
        </p:spPr>
        <p:txBody>
          <a:bodyPr wrap="square" rtlCol="0">
            <a:spAutoFit/>
          </a:bodyPr>
          <a:lstStyle/>
          <a:p>
            <a:pPr marL="285750" indent="-285750">
              <a:buFont typeface="Wingdings" panose="05000000000000000000" pitchFamily="2" charset="2"/>
              <a:buChar char="Ø"/>
            </a:pPr>
            <a:r>
              <a:rPr lang="en-US" sz="1800" dirty="0">
                <a:solidFill>
                  <a:schemeClr val="accent3">
                    <a:lumMod val="20000"/>
                    <a:lumOff val="80000"/>
                  </a:schemeClr>
                </a:solidFill>
                <a:cs typeface="Calibri" panose="020F0502020204030204"/>
              </a:rPr>
              <a:t>Analysis done to see how many bird strike incidents occurred and the warning status is unknown.</a:t>
            </a:r>
          </a:p>
          <a:p>
            <a:pPr marL="285750" indent="-285750">
              <a:buFont typeface="Wingdings" panose="05000000000000000000" pitchFamily="2" charset="2"/>
              <a:buChar char="Ø"/>
            </a:pPr>
            <a:r>
              <a:rPr lang="en-US" dirty="0">
                <a:solidFill>
                  <a:schemeClr val="accent3">
                    <a:lumMod val="20000"/>
                    <a:lumOff val="80000"/>
                  </a:schemeClr>
                </a:solidFill>
                <a:cs typeface="Calibri" panose="020F0502020204030204"/>
              </a:rPr>
              <a:t>We have observed that the unknown category is  significant in size nearly equal to the number of incidents where warnings were either issued or not.</a:t>
            </a:r>
            <a:endParaRPr lang="en-US" sz="1800" dirty="0">
              <a:solidFill>
                <a:schemeClr val="accent3">
                  <a:lumMod val="20000"/>
                  <a:lumOff val="80000"/>
                </a:schemeClr>
              </a:solidFill>
              <a:cs typeface="Calibri" panose="020F0502020204030204"/>
            </a:endParaRPr>
          </a:p>
          <a:p>
            <a:pPr marL="285750" indent="-285750">
              <a:buFont typeface="Wingdings" panose="05000000000000000000" pitchFamily="2" charset="2"/>
              <a:buChar char="Ø"/>
            </a:pPr>
            <a:endParaRPr lang="en-US" sz="1800" dirty="0">
              <a:solidFill>
                <a:schemeClr val="accent1">
                  <a:lumMod val="20000"/>
                  <a:lumOff val="80000"/>
                </a:schemeClr>
              </a:solidFill>
              <a:cs typeface="Calibri" panose="020F0502020204030204"/>
            </a:endParaRPr>
          </a:p>
        </p:txBody>
      </p:sp>
    </p:spTree>
    <p:extLst>
      <p:ext uri="{BB962C8B-B14F-4D97-AF65-F5344CB8AC3E}">
        <p14:creationId xmlns:p14="http://schemas.microsoft.com/office/powerpoint/2010/main" val="2007255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D6392F56-1722-D6DE-1D19-AA2EB4AEE4DD}"/>
              </a:ext>
            </a:extLst>
          </p:cNvPr>
          <p:cNvSpPr>
            <a:spLocks noGrp="1"/>
          </p:cNvSpPr>
          <p:nvPr>
            <p:ph type="title"/>
          </p:nvPr>
        </p:nvSpPr>
        <p:spPr>
          <a:xfrm>
            <a:off x="904344" y="1008392"/>
            <a:ext cx="8926618" cy="713650"/>
          </a:xfrm>
        </p:spPr>
        <p:txBody>
          <a:bodyPr anchor="t">
            <a:normAutofit/>
          </a:bodyPr>
          <a:lstStyle/>
          <a:p>
            <a:r>
              <a:rPr lang="en-US" sz="4800" dirty="0">
                <a:solidFill>
                  <a:srgbClr val="FFFF00"/>
                </a:solidFill>
                <a:effectLst>
                  <a:outerShdw blurRad="38100" dist="38100" dir="2700000" algn="tl">
                    <a:srgbClr val="000000">
                      <a:alpha val="43137"/>
                    </a:srgbClr>
                  </a:outerShdw>
                </a:effectLst>
              </a:rPr>
              <a:t>Key findings</a:t>
            </a:r>
          </a:p>
        </p:txBody>
      </p:sp>
      <p:pic>
        <p:nvPicPr>
          <p:cNvPr id="3" name="Content Placeholder 2">
            <a:extLst>
              <a:ext uri="{FF2B5EF4-FFF2-40B4-BE49-F238E27FC236}">
                <a16:creationId xmlns:a16="http://schemas.microsoft.com/office/drawing/2014/main" id="{DBCD3AE1-9240-0A78-113B-E1E8E0A04CD9}"/>
              </a:ext>
            </a:extLst>
          </p:cNvPr>
          <p:cNvPicPr>
            <a:picLocks noGrp="1" noChangeAspect="1"/>
          </p:cNvPicPr>
          <p:nvPr>
            <p:ph idx="1"/>
          </p:nvPr>
        </p:nvPicPr>
        <p:blipFill>
          <a:blip r:embed="rId4"/>
          <a:stretch>
            <a:fillRect/>
          </a:stretch>
        </p:blipFill>
        <p:spPr>
          <a:xfrm>
            <a:off x="671476" y="2148660"/>
            <a:ext cx="5072707" cy="3235600"/>
          </a:xfrm>
        </p:spPr>
      </p:pic>
      <p:sp>
        <p:nvSpPr>
          <p:cNvPr id="22" name="Date Placeholder 3">
            <a:extLst>
              <a:ext uri="{FF2B5EF4-FFF2-40B4-BE49-F238E27FC236}">
                <a16:creationId xmlns:a16="http://schemas.microsoft.com/office/drawing/2014/main" id="{FE3DA1AA-4BBD-31B3-0380-BB0333A77B3A}"/>
              </a:ext>
            </a:extLst>
          </p:cNvPr>
          <p:cNvSpPr>
            <a:spLocks noGrp="1"/>
          </p:cNvSpPr>
          <p:nvPr>
            <p:ph type="dt" sz="half" idx="10"/>
          </p:nvPr>
        </p:nvSpPr>
        <p:spPr/>
        <p:txBody>
          <a:bodyPr/>
          <a:lstStyle/>
          <a:p>
            <a:pPr>
              <a:spcAft>
                <a:spcPts val="600"/>
              </a:spcAft>
            </a:pPr>
            <a:fld id="{FC148CC4-EC19-4838-B858-74AAFA5B7351}" type="datetime1">
              <a:rPr lang="en-US" smtClean="0">
                <a:solidFill>
                  <a:srgbClr val="FFFFFF"/>
                </a:solidFill>
                <a:effectLst>
                  <a:outerShdw blurRad="38100" dist="38100" dir="2700000" algn="tl">
                    <a:srgbClr val="000000">
                      <a:alpha val="43137"/>
                    </a:srgbClr>
                  </a:outerShdw>
                </a:effectLst>
              </a:rPr>
              <a:pPr>
                <a:spcAft>
                  <a:spcPts val="600"/>
                </a:spcAft>
              </a:pPr>
              <a:t>12/7/2023</a:t>
            </a:fld>
            <a:endParaRPr lang="en-US" dirty="0">
              <a:solidFill>
                <a:srgbClr val="FFFFFF"/>
              </a:solidFill>
              <a:effectLst>
                <a:outerShdw blurRad="38100" dist="38100" dir="2700000" algn="tl">
                  <a:srgbClr val="000000">
                    <a:alpha val="43137"/>
                  </a:srgbClr>
                </a:outerShdw>
              </a:effectLst>
            </a:endParaRPr>
          </a:p>
        </p:txBody>
      </p:sp>
      <p:sp>
        <p:nvSpPr>
          <p:cNvPr id="20" name="Slide Number Placeholder 5">
            <a:extLst>
              <a:ext uri="{FF2B5EF4-FFF2-40B4-BE49-F238E27FC236}">
                <a16:creationId xmlns:a16="http://schemas.microsoft.com/office/drawing/2014/main" id="{F76A1578-4BAB-8672-0768-2FB5B6E7D8CD}"/>
              </a:ext>
            </a:extLst>
          </p:cNvPr>
          <p:cNvSpPr>
            <a:spLocks noGrp="1"/>
          </p:cNvSpPr>
          <p:nvPr>
            <p:ph type="sldNum" sz="quarter" idx="12"/>
          </p:nvPr>
        </p:nvSpPr>
        <p:spPr/>
        <p:txBody>
          <a:bodyPr/>
          <a:lstStyle/>
          <a:p>
            <a:pPr>
              <a:spcAft>
                <a:spcPts val="600"/>
              </a:spcAft>
            </a:pPr>
            <a:fld id="{5E84AC6A-A0EF-437B-BCEE-4772B0214A58}" type="slidenum">
              <a:rPr lang="en-US" smtClean="0">
                <a:solidFill>
                  <a:srgbClr val="FFFFFF"/>
                </a:solidFill>
                <a:effectLst>
                  <a:outerShdw blurRad="38100" dist="38100" dir="2700000" algn="tl">
                    <a:srgbClr val="000000">
                      <a:alpha val="43137"/>
                    </a:srgbClr>
                  </a:outerShdw>
                </a:effectLst>
              </a:rPr>
              <a:pPr>
                <a:spcAft>
                  <a:spcPts val="600"/>
                </a:spcAft>
              </a:pPr>
              <a:t>7</a:t>
            </a:fld>
            <a:endParaRPr lang="en-US">
              <a:solidFill>
                <a:srgbClr val="FFFFFF"/>
              </a:solidFill>
              <a:effectLst>
                <a:outerShdw blurRad="38100" dist="38100" dir="2700000" algn="tl">
                  <a:srgbClr val="000000">
                    <a:alpha val="43137"/>
                  </a:srgbClr>
                </a:outerShdw>
              </a:effectLst>
            </a:endParaRPr>
          </a:p>
        </p:txBody>
      </p:sp>
      <p:sp>
        <p:nvSpPr>
          <p:cNvPr id="4" name="Title 1">
            <a:extLst>
              <a:ext uri="{FF2B5EF4-FFF2-40B4-BE49-F238E27FC236}">
                <a16:creationId xmlns:a16="http://schemas.microsoft.com/office/drawing/2014/main" id="{F11E173A-63EE-B99F-D880-BAF3EB537B9F}"/>
              </a:ext>
            </a:extLst>
          </p:cNvPr>
          <p:cNvSpPr txBox="1">
            <a:spLocks/>
          </p:cNvSpPr>
          <p:nvPr/>
        </p:nvSpPr>
        <p:spPr>
          <a:xfrm>
            <a:off x="5909553" y="1595337"/>
            <a:ext cx="5583677" cy="713650"/>
          </a:xfrm>
          <a:prstGeom prst="rect">
            <a:avLst/>
          </a:prstGeom>
        </p:spPr>
        <p:txBody>
          <a:bodyPr vert="horz" lIns="91440" tIns="45720" rIns="91440" bIns="45720" rtlCol="0" anchor="t">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2400"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Analysis of number of </a:t>
            </a:r>
            <a:r>
              <a:rPr lang="en-US" sz="2400" dirty="0" err="1">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recors</a:t>
            </a:r>
            <a:r>
              <a:rPr lang="en-US" sz="2400"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over time </a:t>
            </a:r>
          </a:p>
          <a:p>
            <a:endParaRPr lang="en-US" sz="2400"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EDD8530B-56AC-41C5-E752-4E9E11205BDA}"/>
              </a:ext>
            </a:extLst>
          </p:cNvPr>
          <p:cNvSpPr txBox="1"/>
          <p:nvPr/>
        </p:nvSpPr>
        <p:spPr>
          <a:xfrm>
            <a:off x="5989129" y="2514600"/>
            <a:ext cx="5424524"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accent1">
                    <a:lumMod val="20000"/>
                    <a:lumOff val="80000"/>
                  </a:schemeClr>
                </a:solidFill>
              </a:rPr>
              <a:t>Analysis done to see trend increase or decrease of number of bird strikes over the time from 2011-2023</a:t>
            </a:r>
          </a:p>
          <a:p>
            <a:pPr marL="285750" indent="-285750">
              <a:buFont typeface="Wingdings" panose="05000000000000000000" pitchFamily="2" charset="2"/>
              <a:buChar char="Ø"/>
            </a:pPr>
            <a:r>
              <a:rPr lang="en-US" dirty="0">
                <a:solidFill>
                  <a:schemeClr val="accent1">
                    <a:lumMod val="20000"/>
                    <a:lumOff val="80000"/>
                  </a:schemeClr>
                </a:solidFill>
              </a:rPr>
              <a:t>We observed there is increase trend from 2011-2019.</a:t>
            </a:r>
          </a:p>
          <a:p>
            <a:pPr marL="285750" indent="-285750">
              <a:buFont typeface="Wingdings" panose="05000000000000000000" pitchFamily="2" charset="2"/>
              <a:buChar char="Ø"/>
            </a:pPr>
            <a:r>
              <a:rPr lang="en-US" dirty="0">
                <a:solidFill>
                  <a:schemeClr val="accent1">
                    <a:lumMod val="20000"/>
                    <a:lumOff val="80000"/>
                  </a:schemeClr>
                </a:solidFill>
              </a:rPr>
              <a:t>2019-2021 there is dip dues to covid crisis.</a:t>
            </a:r>
          </a:p>
        </p:txBody>
      </p:sp>
    </p:spTree>
    <p:extLst>
      <p:ext uri="{BB962C8B-B14F-4D97-AF65-F5344CB8AC3E}">
        <p14:creationId xmlns:p14="http://schemas.microsoft.com/office/powerpoint/2010/main" val="2795731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D6392F56-1722-D6DE-1D19-AA2EB4AEE4DD}"/>
              </a:ext>
            </a:extLst>
          </p:cNvPr>
          <p:cNvSpPr>
            <a:spLocks noGrp="1"/>
          </p:cNvSpPr>
          <p:nvPr>
            <p:ph type="title"/>
          </p:nvPr>
        </p:nvSpPr>
        <p:spPr>
          <a:xfrm>
            <a:off x="904344" y="1008392"/>
            <a:ext cx="8926618" cy="713650"/>
          </a:xfrm>
        </p:spPr>
        <p:txBody>
          <a:bodyPr anchor="t">
            <a:normAutofit/>
          </a:bodyPr>
          <a:lstStyle/>
          <a:p>
            <a:r>
              <a:rPr lang="en-US" sz="4800" dirty="0">
                <a:solidFill>
                  <a:srgbClr val="FFFF00"/>
                </a:solidFill>
                <a:effectLst>
                  <a:outerShdw blurRad="38100" dist="38100" dir="2700000" algn="tl">
                    <a:srgbClr val="000000">
                      <a:alpha val="43137"/>
                    </a:srgbClr>
                  </a:outerShdw>
                </a:effectLst>
              </a:rPr>
              <a:t>Key findings</a:t>
            </a:r>
          </a:p>
        </p:txBody>
      </p:sp>
      <p:sp>
        <p:nvSpPr>
          <p:cNvPr id="22" name="Date Placeholder 3">
            <a:extLst>
              <a:ext uri="{FF2B5EF4-FFF2-40B4-BE49-F238E27FC236}">
                <a16:creationId xmlns:a16="http://schemas.microsoft.com/office/drawing/2014/main" id="{FE3DA1AA-4BBD-31B3-0380-BB0333A77B3A}"/>
              </a:ext>
            </a:extLst>
          </p:cNvPr>
          <p:cNvSpPr>
            <a:spLocks noGrp="1"/>
          </p:cNvSpPr>
          <p:nvPr>
            <p:ph type="dt" sz="half" idx="10"/>
          </p:nvPr>
        </p:nvSpPr>
        <p:spPr/>
        <p:txBody>
          <a:bodyPr/>
          <a:lstStyle/>
          <a:p>
            <a:pPr>
              <a:spcAft>
                <a:spcPts val="600"/>
              </a:spcAft>
            </a:pPr>
            <a:fld id="{FC148CC4-EC19-4838-B858-74AAFA5B7351}" type="datetime1">
              <a:rPr lang="en-US" smtClean="0">
                <a:solidFill>
                  <a:srgbClr val="FFFFFF"/>
                </a:solidFill>
                <a:effectLst>
                  <a:outerShdw blurRad="38100" dist="38100" dir="2700000" algn="tl">
                    <a:srgbClr val="000000">
                      <a:alpha val="43137"/>
                    </a:srgbClr>
                  </a:outerShdw>
                </a:effectLst>
              </a:rPr>
              <a:pPr>
                <a:spcAft>
                  <a:spcPts val="600"/>
                </a:spcAft>
              </a:pPr>
              <a:t>12/7/2023</a:t>
            </a:fld>
            <a:endParaRPr lang="en-US" dirty="0">
              <a:solidFill>
                <a:srgbClr val="FFFFFF"/>
              </a:solidFill>
              <a:effectLst>
                <a:outerShdw blurRad="38100" dist="38100" dir="2700000" algn="tl">
                  <a:srgbClr val="000000">
                    <a:alpha val="43137"/>
                  </a:srgbClr>
                </a:outerShdw>
              </a:effectLst>
            </a:endParaRPr>
          </a:p>
        </p:txBody>
      </p:sp>
      <p:sp>
        <p:nvSpPr>
          <p:cNvPr id="20" name="Slide Number Placeholder 5">
            <a:extLst>
              <a:ext uri="{FF2B5EF4-FFF2-40B4-BE49-F238E27FC236}">
                <a16:creationId xmlns:a16="http://schemas.microsoft.com/office/drawing/2014/main" id="{F76A1578-4BAB-8672-0768-2FB5B6E7D8CD}"/>
              </a:ext>
            </a:extLst>
          </p:cNvPr>
          <p:cNvSpPr>
            <a:spLocks noGrp="1"/>
          </p:cNvSpPr>
          <p:nvPr>
            <p:ph type="sldNum" sz="quarter" idx="12"/>
          </p:nvPr>
        </p:nvSpPr>
        <p:spPr/>
        <p:txBody>
          <a:bodyPr/>
          <a:lstStyle/>
          <a:p>
            <a:pPr>
              <a:spcAft>
                <a:spcPts val="600"/>
              </a:spcAft>
            </a:pPr>
            <a:fld id="{5E84AC6A-A0EF-437B-BCEE-4772B0214A58}" type="slidenum">
              <a:rPr lang="en-US" smtClean="0">
                <a:solidFill>
                  <a:srgbClr val="FFFFFF"/>
                </a:solidFill>
                <a:effectLst>
                  <a:outerShdw blurRad="38100" dist="38100" dir="2700000" algn="tl">
                    <a:srgbClr val="000000">
                      <a:alpha val="43137"/>
                    </a:srgbClr>
                  </a:outerShdw>
                </a:effectLst>
              </a:rPr>
              <a:pPr>
                <a:spcAft>
                  <a:spcPts val="600"/>
                </a:spcAft>
              </a:pPr>
              <a:t>8</a:t>
            </a:fld>
            <a:endParaRPr lang="en-US">
              <a:solidFill>
                <a:srgbClr val="FFFFFF"/>
              </a:solidFill>
              <a:effectLst>
                <a:outerShdw blurRad="38100" dist="38100" dir="2700000" algn="tl">
                  <a:srgbClr val="000000">
                    <a:alpha val="43137"/>
                  </a:srgbClr>
                </a:outerShdw>
              </a:effectLst>
            </a:endParaRPr>
          </a:p>
        </p:txBody>
      </p:sp>
      <p:sp>
        <p:nvSpPr>
          <p:cNvPr id="2" name="Title 1">
            <a:extLst>
              <a:ext uri="{FF2B5EF4-FFF2-40B4-BE49-F238E27FC236}">
                <a16:creationId xmlns:a16="http://schemas.microsoft.com/office/drawing/2014/main" id="{1330476E-7B3E-7F64-663A-C69320678E3E}"/>
              </a:ext>
            </a:extLst>
          </p:cNvPr>
          <p:cNvSpPr txBox="1">
            <a:spLocks/>
          </p:cNvSpPr>
          <p:nvPr/>
        </p:nvSpPr>
        <p:spPr>
          <a:xfrm>
            <a:off x="7821560" y="1595337"/>
            <a:ext cx="3989440" cy="462064"/>
          </a:xfrm>
          <a:prstGeom prst="rect">
            <a:avLst/>
          </a:prstGeom>
        </p:spPr>
        <p:txBody>
          <a:bodyPr vert="horz" lIns="91440" tIns="45720" rIns="91440" bIns="45720" rtlCol="0" anchor="t">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2400" dirty="0">
                <a:solidFill>
                  <a:srgbClr val="FFFF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Geographic indications</a:t>
            </a:r>
          </a:p>
        </p:txBody>
      </p:sp>
      <p:sp>
        <p:nvSpPr>
          <p:cNvPr id="6" name="Content Placeholder 5">
            <a:extLst>
              <a:ext uri="{FF2B5EF4-FFF2-40B4-BE49-F238E27FC236}">
                <a16:creationId xmlns:a16="http://schemas.microsoft.com/office/drawing/2014/main" id="{DF01C7CA-304D-08D9-ABF2-39CA814D9831}"/>
              </a:ext>
            </a:extLst>
          </p:cNvPr>
          <p:cNvSpPr>
            <a:spLocks noGrp="1"/>
          </p:cNvSpPr>
          <p:nvPr>
            <p:ph idx="1"/>
          </p:nvPr>
        </p:nvSpPr>
        <p:spPr>
          <a:xfrm>
            <a:off x="1024128" y="1722042"/>
            <a:ext cx="6677649" cy="4587318"/>
          </a:xfrm>
        </p:spPr>
        <p:txBody>
          <a:bodyPr/>
          <a:lstStyle/>
          <a:p>
            <a:endParaRPr lang="en-US" dirty="0"/>
          </a:p>
        </p:txBody>
      </p:sp>
      <p:sp>
        <p:nvSpPr>
          <p:cNvPr id="12" name="TextBox 11">
            <a:extLst>
              <a:ext uri="{FF2B5EF4-FFF2-40B4-BE49-F238E27FC236}">
                <a16:creationId xmlns:a16="http://schemas.microsoft.com/office/drawing/2014/main" id="{ADB7C5DF-EB06-059C-C7E6-9C36A4441BBF}"/>
              </a:ext>
            </a:extLst>
          </p:cNvPr>
          <p:cNvSpPr txBox="1"/>
          <p:nvPr/>
        </p:nvSpPr>
        <p:spPr>
          <a:xfrm>
            <a:off x="7981738" y="2057400"/>
            <a:ext cx="3608768" cy="2862322"/>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accent3">
                    <a:lumMod val="20000"/>
                    <a:lumOff val="80000"/>
                  </a:schemeClr>
                </a:solidFill>
              </a:rPr>
              <a:t>We have done analysis to find which state has more number of bird strikes occurred.</a:t>
            </a:r>
          </a:p>
          <a:p>
            <a:pPr marL="285750" indent="-285750">
              <a:buFont typeface="Wingdings" panose="05000000000000000000" pitchFamily="2" charset="2"/>
              <a:buChar char="Ø"/>
            </a:pPr>
            <a:r>
              <a:rPr lang="en-US" dirty="0">
                <a:solidFill>
                  <a:schemeClr val="accent3">
                    <a:lumMod val="20000"/>
                    <a:lumOff val="80000"/>
                  </a:schemeClr>
                </a:solidFill>
              </a:rPr>
              <a:t>From the visualization we observed that Texas has more number of incidents happened.</a:t>
            </a:r>
          </a:p>
          <a:p>
            <a:pPr marL="285750" indent="-285750">
              <a:buFont typeface="Wingdings" panose="05000000000000000000" pitchFamily="2" charset="2"/>
              <a:buChar char="Ø"/>
            </a:pPr>
            <a:r>
              <a:rPr lang="en-US" dirty="0">
                <a:solidFill>
                  <a:schemeClr val="accent3">
                    <a:lumMod val="20000"/>
                    <a:lumOff val="80000"/>
                  </a:schemeClr>
                </a:solidFill>
              </a:rPr>
              <a:t>States with busiest airports such as Texas, </a:t>
            </a:r>
            <a:r>
              <a:rPr lang="en-US" dirty="0" err="1">
                <a:solidFill>
                  <a:schemeClr val="accent3">
                    <a:lumMod val="20000"/>
                    <a:lumOff val="80000"/>
                  </a:schemeClr>
                </a:solidFill>
              </a:rPr>
              <a:t>florida</a:t>
            </a:r>
            <a:r>
              <a:rPr lang="en-US" dirty="0">
                <a:solidFill>
                  <a:schemeClr val="accent3">
                    <a:lumMod val="20000"/>
                    <a:lumOff val="80000"/>
                  </a:schemeClr>
                </a:solidFill>
              </a:rPr>
              <a:t> and California reports more bird strikes due to more number of flights.</a:t>
            </a:r>
          </a:p>
        </p:txBody>
      </p:sp>
      <p:pic>
        <p:nvPicPr>
          <p:cNvPr id="14" name="Picture 13">
            <a:extLst>
              <a:ext uri="{FF2B5EF4-FFF2-40B4-BE49-F238E27FC236}">
                <a16:creationId xmlns:a16="http://schemas.microsoft.com/office/drawing/2014/main" id="{72747DAA-3FFA-5503-330A-3A3C2CB654E0}"/>
              </a:ext>
            </a:extLst>
          </p:cNvPr>
          <p:cNvPicPr>
            <a:picLocks noChangeAspect="1"/>
          </p:cNvPicPr>
          <p:nvPr/>
        </p:nvPicPr>
        <p:blipFill>
          <a:blip r:embed="rId4"/>
          <a:stretch>
            <a:fillRect/>
          </a:stretch>
        </p:blipFill>
        <p:spPr>
          <a:xfrm>
            <a:off x="700572" y="1722042"/>
            <a:ext cx="7060671" cy="4840122"/>
          </a:xfrm>
          <a:prstGeom prst="rect">
            <a:avLst/>
          </a:prstGeom>
        </p:spPr>
      </p:pic>
    </p:spTree>
    <p:extLst>
      <p:ext uri="{BB962C8B-B14F-4D97-AF65-F5344CB8AC3E}">
        <p14:creationId xmlns:p14="http://schemas.microsoft.com/office/powerpoint/2010/main" val="4054975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D6392F56-1722-D6DE-1D19-AA2EB4AEE4DD}"/>
              </a:ext>
            </a:extLst>
          </p:cNvPr>
          <p:cNvSpPr>
            <a:spLocks noGrp="1"/>
          </p:cNvSpPr>
          <p:nvPr>
            <p:ph type="title"/>
          </p:nvPr>
        </p:nvSpPr>
        <p:spPr>
          <a:xfrm>
            <a:off x="904344" y="1008392"/>
            <a:ext cx="8926618" cy="713650"/>
          </a:xfrm>
        </p:spPr>
        <p:txBody>
          <a:bodyPr anchor="t">
            <a:normAutofit/>
          </a:bodyPr>
          <a:lstStyle/>
          <a:p>
            <a:r>
              <a:rPr lang="en-US" sz="4800" dirty="0">
                <a:solidFill>
                  <a:srgbClr val="FFFF00"/>
                </a:solidFill>
                <a:effectLst>
                  <a:outerShdw blurRad="38100" dist="38100" dir="2700000" algn="tl">
                    <a:srgbClr val="000000">
                      <a:alpha val="43137"/>
                    </a:srgbClr>
                  </a:outerShdw>
                </a:effectLst>
              </a:rPr>
              <a:t>Key findings</a:t>
            </a:r>
          </a:p>
        </p:txBody>
      </p:sp>
      <p:sp>
        <p:nvSpPr>
          <p:cNvPr id="22" name="Date Placeholder 3">
            <a:extLst>
              <a:ext uri="{FF2B5EF4-FFF2-40B4-BE49-F238E27FC236}">
                <a16:creationId xmlns:a16="http://schemas.microsoft.com/office/drawing/2014/main" id="{FE3DA1AA-4BBD-31B3-0380-BB0333A77B3A}"/>
              </a:ext>
            </a:extLst>
          </p:cNvPr>
          <p:cNvSpPr>
            <a:spLocks noGrp="1"/>
          </p:cNvSpPr>
          <p:nvPr>
            <p:ph type="dt" sz="half" idx="10"/>
          </p:nvPr>
        </p:nvSpPr>
        <p:spPr/>
        <p:txBody>
          <a:bodyPr/>
          <a:lstStyle/>
          <a:p>
            <a:pPr>
              <a:spcAft>
                <a:spcPts val="600"/>
              </a:spcAft>
            </a:pPr>
            <a:fld id="{FC148CC4-EC19-4838-B858-74AAFA5B7351}" type="datetime1">
              <a:rPr lang="en-US" smtClean="0">
                <a:solidFill>
                  <a:srgbClr val="FFFFFF"/>
                </a:solidFill>
                <a:effectLst>
                  <a:outerShdw blurRad="38100" dist="38100" dir="2700000" algn="tl">
                    <a:srgbClr val="000000">
                      <a:alpha val="43137"/>
                    </a:srgbClr>
                  </a:outerShdw>
                </a:effectLst>
              </a:rPr>
              <a:pPr>
                <a:spcAft>
                  <a:spcPts val="600"/>
                </a:spcAft>
              </a:pPr>
              <a:t>12/7/2023</a:t>
            </a:fld>
            <a:endParaRPr lang="en-US" dirty="0">
              <a:solidFill>
                <a:srgbClr val="FFFFFF"/>
              </a:solidFill>
              <a:effectLst>
                <a:outerShdw blurRad="38100" dist="38100" dir="2700000" algn="tl">
                  <a:srgbClr val="000000">
                    <a:alpha val="43137"/>
                  </a:srgbClr>
                </a:outerShdw>
              </a:effectLst>
            </a:endParaRPr>
          </a:p>
        </p:txBody>
      </p:sp>
      <p:sp>
        <p:nvSpPr>
          <p:cNvPr id="20" name="Slide Number Placeholder 5">
            <a:extLst>
              <a:ext uri="{FF2B5EF4-FFF2-40B4-BE49-F238E27FC236}">
                <a16:creationId xmlns:a16="http://schemas.microsoft.com/office/drawing/2014/main" id="{F76A1578-4BAB-8672-0768-2FB5B6E7D8CD}"/>
              </a:ext>
            </a:extLst>
          </p:cNvPr>
          <p:cNvSpPr>
            <a:spLocks noGrp="1"/>
          </p:cNvSpPr>
          <p:nvPr>
            <p:ph type="sldNum" sz="quarter" idx="12"/>
          </p:nvPr>
        </p:nvSpPr>
        <p:spPr/>
        <p:txBody>
          <a:bodyPr/>
          <a:lstStyle/>
          <a:p>
            <a:pPr>
              <a:spcAft>
                <a:spcPts val="600"/>
              </a:spcAft>
            </a:pPr>
            <a:fld id="{5E84AC6A-A0EF-437B-BCEE-4772B0214A58}" type="slidenum">
              <a:rPr lang="en-US" smtClean="0">
                <a:solidFill>
                  <a:srgbClr val="FFFFFF"/>
                </a:solidFill>
                <a:effectLst>
                  <a:outerShdw blurRad="38100" dist="38100" dir="2700000" algn="tl">
                    <a:srgbClr val="000000">
                      <a:alpha val="43137"/>
                    </a:srgbClr>
                  </a:outerShdw>
                </a:effectLst>
              </a:rPr>
              <a:pPr>
                <a:spcAft>
                  <a:spcPts val="600"/>
                </a:spcAft>
              </a:pPr>
              <a:t>9</a:t>
            </a:fld>
            <a:endParaRPr lang="en-US">
              <a:solidFill>
                <a:srgbClr val="FFFFFF"/>
              </a:solidFill>
              <a:effectLst>
                <a:outerShdw blurRad="38100" dist="38100" dir="2700000" algn="tl">
                  <a:srgbClr val="000000">
                    <a:alpha val="43137"/>
                  </a:srgbClr>
                </a:outerShdw>
              </a:effectLst>
            </a:endParaRPr>
          </a:p>
        </p:txBody>
      </p:sp>
      <p:pic>
        <p:nvPicPr>
          <p:cNvPr id="6" name="Content Placeholder 5">
            <a:extLst>
              <a:ext uri="{FF2B5EF4-FFF2-40B4-BE49-F238E27FC236}">
                <a16:creationId xmlns:a16="http://schemas.microsoft.com/office/drawing/2014/main" id="{8D920A7E-B19C-15D0-6871-DC794DEE4015}"/>
              </a:ext>
            </a:extLst>
          </p:cNvPr>
          <p:cNvPicPr>
            <a:picLocks noGrp="1" noChangeAspect="1"/>
          </p:cNvPicPr>
          <p:nvPr>
            <p:ph idx="1"/>
          </p:nvPr>
        </p:nvPicPr>
        <p:blipFill>
          <a:blip r:embed="rId4"/>
          <a:stretch>
            <a:fillRect/>
          </a:stretch>
        </p:blipFill>
        <p:spPr>
          <a:xfrm>
            <a:off x="691680" y="2047673"/>
            <a:ext cx="6036514" cy="4080753"/>
          </a:xfrm>
        </p:spPr>
      </p:pic>
      <p:sp>
        <p:nvSpPr>
          <p:cNvPr id="7" name="TextBox 6">
            <a:extLst>
              <a:ext uri="{FF2B5EF4-FFF2-40B4-BE49-F238E27FC236}">
                <a16:creationId xmlns:a16="http://schemas.microsoft.com/office/drawing/2014/main" id="{CE680A29-FF72-C021-8A03-2F25921C00AE}"/>
              </a:ext>
            </a:extLst>
          </p:cNvPr>
          <p:cNvSpPr txBox="1"/>
          <p:nvPr/>
        </p:nvSpPr>
        <p:spPr>
          <a:xfrm>
            <a:off x="7222788" y="2008761"/>
            <a:ext cx="3779195" cy="461665"/>
          </a:xfrm>
          <a:prstGeom prst="rect">
            <a:avLst/>
          </a:prstGeom>
          <a:noFill/>
        </p:spPr>
        <p:txBody>
          <a:bodyPr wrap="square" rtlCol="0">
            <a:spAutoFit/>
          </a:bodyPr>
          <a:lstStyle/>
          <a:p>
            <a:r>
              <a:rPr lang="en-US" sz="2400" dirty="0">
                <a:solidFill>
                  <a:srgbClr val="FFFF00"/>
                </a:solidFill>
                <a:latin typeface="Calibri" panose="020F0502020204030204" pitchFamily="34" charset="0"/>
                <a:ea typeface="Calibri" panose="020F0502020204030204" pitchFamily="34" charset="0"/>
                <a:cs typeface="Calibri" panose="020F0502020204030204" pitchFamily="34" charset="0"/>
              </a:rPr>
              <a:t>Operator Vs Cost repairs  </a:t>
            </a:r>
          </a:p>
        </p:txBody>
      </p:sp>
      <p:sp>
        <p:nvSpPr>
          <p:cNvPr id="8" name="TextBox 7">
            <a:extLst>
              <a:ext uri="{FF2B5EF4-FFF2-40B4-BE49-F238E27FC236}">
                <a16:creationId xmlns:a16="http://schemas.microsoft.com/office/drawing/2014/main" id="{47E1C46F-409A-10B8-4FB6-09ACB794CF57}"/>
              </a:ext>
            </a:extLst>
          </p:cNvPr>
          <p:cNvSpPr txBox="1"/>
          <p:nvPr/>
        </p:nvSpPr>
        <p:spPr>
          <a:xfrm>
            <a:off x="7329792" y="2572479"/>
            <a:ext cx="3891063" cy="1938992"/>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schemeClr val="accent1">
                    <a:lumMod val="20000"/>
                    <a:lumOff val="80000"/>
                  </a:schemeClr>
                </a:solidFill>
                <a:cs typeface="Calibri" panose="020F0502020204030204"/>
              </a:rPr>
              <a:t>The analysis was done to see which operator is investing more in repair costs.</a:t>
            </a:r>
          </a:p>
          <a:p>
            <a:pPr marL="342900" indent="-342900">
              <a:buFont typeface="Wingdings" panose="05000000000000000000" pitchFamily="2" charset="2"/>
              <a:buChar char="Ø"/>
            </a:pPr>
            <a:r>
              <a:rPr lang="en-US" sz="2000" dirty="0">
                <a:solidFill>
                  <a:schemeClr val="accent1">
                    <a:lumMod val="20000"/>
                    <a:lumOff val="80000"/>
                  </a:schemeClr>
                </a:solidFill>
                <a:cs typeface="Calibri" panose="020F0502020204030204"/>
              </a:rPr>
              <a:t>Whereas Business Airlines and United Airlines invested the highest for repair costs</a:t>
            </a:r>
            <a:endParaRPr lang="en-US" sz="2000" dirty="0">
              <a:solidFill>
                <a:schemeClr val="accent1">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196063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1222</TotalTime>
  <Words>1163</Words>
  <Application>Microsoft Office PowerPoint</Application>
  <PresentationFormat>Widescreen</PresentationFormat>
  <Paragraphs>159</Paragraphs>
  <Slides>21</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Arial,Sans-Serif</vt:lpstr>
      <vt:lpstr>Calibri</vt:lpstr>
      <vt:lpstr>Lato</vt:lpstr>
      <vt:lpstr>Tw Cen MT</vt:lpstr>
      <vt:lpstr>Tw Cen MT Condensed</vt:lpstr>
      <vt:lpstr>Wingdings</vt:lpstr>
      <vt:lpstr>Wingdings 3</vt:lpstr>
      <vt:lpstr>Wingdings,Sans-Serif</vt:lpstr>
      <vt:lpstr>Integral</vt:lpstr>
      <vt:lpstr>Bird Strikes in Aviation</vt:lpstr>
      <vt:lpstr>Agenda</vt:lpstr>
      <vt:lpstr>Introduction</vt:lpstr>
      <vt:lpstr>Project overview</vt:lpstr>
      <vt:lpstr>PowerPoint Presentation</vt:lpstr>
      <vt:lpstr>Key findings</vt:lpstr>
      <vt:lpstr>Key findings</vt:lpstr>
      <vt:lpstr>Key findings</vt:lpstr>
      <vt:lpstr>Key findings</vt:lpstr>
      <vt:lpstr>Dashboards</vt:lpstr>
      <vt:lpstr>Dashboards</vt:lpstr>
      <vt:lpstr>Dashboards</vt:lpstr>
      <vt:lpstr>Dashboards</vt:lpstr>
      <vt:lpstr>Analysis</vt:lpstr>
      <vt:lpstr>Analysis</vt:lpstr>
      <vt:lpstr>analysis</vt:lpstr>
      <vt:lpstr>analysis</vt:lpstr>
      <vt:lpstr>Analysis</vt:lpstr>
      <vt:lpstr>Analysis</vt:lpstr>
      <vt:lpstr>Summary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Bird Strikes in Aviation</dc:title>
  <dc:creator>Ganaprathyusha Puluputhuri Muni</dc:creator>
  <cp:lastModifiedBy>Ganaprathyusha Puluputhuri Muni</cp:lastModifiedBy>
  <cp:revision>6</cp:revision>
  <dcterms:created xsi:type="dcterms:W3CDTF">2023-12-06T07:28:04Z</dcterms:created>
  <dcterms:modified xsi:type="dcterms:W3CDTF">2023-12-07T19:54:14Z</dcterms:modified>
</cp:coreProperties>
</file>