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6" r:id="rId6"/>
    <p:sldId id="260" r:id="rId7"/>
    <p:sldId id="261" r:id="rId8"/>
    <p:sldId id="259" r:id="rId9"/>
    <p:sldId id="262" r:id="rId10"/>
    <p:sldId id="263" r:id="rId11"/>
    <p:sldId id="264" r:id="rId12"/>
    <p:sldId id="267" r:id="rId13"/>
    <p:sldId id="268" r:id="rId14"/>
    <p:sldId id="265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0" userDrawn="1">
          <p15:clr>
            <a:srgbClr val="A4A3A4"/>
          </p15:clr>
        </p15:guide>
        <p15:guide id="2" pos="219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ih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850" y="62"/>
      </p:cViewPr>
      <p:guideLst>
        <p:guide orient="horz" pos="2900"/>
        <p:guide pos="21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2T20:18:57.048" idx="1">
    <p:pos x="769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www.askpython.com/python-modules/python-pi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657600" y="8382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447800" y="2550795"/>
            <a:ext cx="8338185" cy="8782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lnSpc>
                <a:spcPct val="100000"/>
              </a:lnSpc>
              <a:spcBef>
                <a:spcPts val="130"/>
              </a:spcBef>
            </a:pPr>
            <a:r>
              <a:rPr lang="en-US" sz="2800" spc="15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lgerian" panose="04020705040A02060702" charset="0"/>
                <a:ea typeface="PMingLiU-ExtB" panose="02020500000000000000" charset="-120"/>
                <a:cs typeface="Algerian" panose="04020705040A02060702" charset="0"/>
              </a:rPr>
              <a:t>KALEPU </a:t>
            </a:r>
            <a:br>
              <a:rPr lang="en-US" sz="2800" spc="15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lgerian" panose="04020705040A02060702" charset="0"/>
                <a:cs typeface="Algerian" panose="04020705040A02060702" charset="0"/>
              </a:rPr>
            </a:br>
            <a:r>
              <a:rPr lang="en-US" sz="2800" spc="15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lgerian" panose="04020705040A02060702" charset="0"/>
                <a:cs typeface="Algerian" panose="04020705040A02060702" charset="0"/>
              </a:rPr>
              <a:t>PURNA GANA ROHITH </a:t>
            </a:r>
            <a:endParaRPr lang="en-US" sz="2800" spc="15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1200" y="3733800"/>
            <a:ext cx="3406775" cy="39243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10" dirty="0">
                <a:ln w="15875"/>
                <a:gradFill>
                  <a:gsLst>
                    <a:gs pos="0">
                      <a:schemeClr val="accent1">
                        <a:lumOff val="-19999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9"/>
                      </a:schemeClr>
                    </a:gs>
                  </a:gsLst>
                  <a:lin ang="0" scaled="0"/>
                </a:gradFill>
                <a:effectLst/>
                <a:latin typeface="Trebuchet MS" panose="020B0603020202020204"/>
                <a:cs typeface="Trebuchet MS" panose="020B0603020202020204"/>
              </a:rPr>
              <a:t>Final</a:t>
            </a:r>
            <a:r>
              <a:rPr sz="3600" b="1" spc="-165" dirty="0">
                <a:ln w="15875"/>
                <a:gradFill>
                  <a:gsLst>
                    <a:gs pos="0">
                      <a:schemeClr val="accent1">
                        <a:lumOff val="-19999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9"/>
                      </a:schemeClr>
                    </a:gs>
                  </a:gsLst>
                  <a:lin ang="0" scaled="0"/>
                </a:gradFill>
                <a:effectLst/>
                <a:latin typeface="Trebuchet MS" panose="020B0603020202020204"/>
                <a:cs typeface="Trebuchet MS" panose="020B0603020202020204"/>
              </a:rPr>
              <a:t> </a:t>
            </a:r>
            <a:r>
              <a:rPr sz="3600" b="1" spc="-5" dirty="0">
                <a:ln w="15875"/>
                <a:gradFill>
                  <a:gsLst>
                    <a:gs pos="0">
                      <a:schemeClr val="accent1">
                        <a:lumOff val="-19999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9"/>
                      </a:schemeClr>
                    </a:gs>
                  </a:gsLst>
                  <a:lin ang="0" scaled="0"/>
                </a:gradFill>
                <a:effectLst/>
                <a:latin typeface="Trebuchet MS" panose="020B0603020202020204"/>
                <a:cs typeface="Trebuchet MS" panose="020B0603020202020204"/>
              </a:rPr>
              <a:t>Project</a:t>
            </a:r>
            <a:endParaRPr sz="3600" b="1" spc="-5" dirty="0">
              <a:ln w="15875"/>
              <a:gradFill>
                <a:gsLst>
                  <a:gs pos="0">
                    <a:schemeClr val="accent1">
                      <a:lumOff val="-19999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9"/>
                    </a:schemeClr>
                  </a:gs>
                </a:gsLst>
                <a:lin ang="0" scaled="0"/>
              </a:gradFill>
              <a:effectLst/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4863465" y="3352800"/>
            <a:ext cx="4770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_______________________________________</a:t>
            </a:r>
            <a:endParaRPr lang="en-US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2675" y="27622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19800" y="838200"/>
            <a:ext cx="324040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i="1" spc="-45" dirty="0">
                <a:latin typeface="Sitka Text" charset="0"/>
                <a:cs typeface="Sitka Text" charset="0"/>
              </a:rPr>
              <a:t>(</a:t>
            </a:r>
            <a:r>
              <a:rPr sz="1800" i="1" spc="-45" dirty="0">
                <a:latin typeface="Sitka Text" charset="0"/>
                <a:cs typeface="Sitka Text" charset="0"/>
              </a:rPr>
              <a:t>Teams</a:t>
            </a:r>
            <a:r>
              <a:rPr sz="1800" i="1" spc="-15" dirty="0">
                <a:latin typeface="Sitka Text" charset="0"/>
                <a:cs typeface="Sitka Text" charset="0"/>
              </a:rPr>
              <a:t> </a:t>
            </a:r>
            <a:r>
              <a:rPr sz="1800" i="1" spc="10" dirty="0">
                <a:latin typeface="Sitka Text" charset="0"/>
                <a:cs typeface="Sitka Text" charset="0"/>
              </a:rPr>
              <a:t>ca</a:t>
            </a:r>
            <a:r>
              <a:rPr lang="en-US" sz="1800" i="1" spc="10" dirty="0">
                <a:latin typeface="Sitka Text" charset="0"/>
                <a:cs typeface="Sitka Text" charset="0"/>
              </a:rPr>
              <a:t>m</a:t>
            </a:r>
            <a:r>
              <a:rPr sz="1800" i="1" spc="-105" dirty="0">
                <a:latin typeface="Sitka Text" charset="0"/>
                <a:cs typeface="Sitka Text" charset="0"/>
              </a:rPr>
              <a:t> </a:t>
            </a:r>
            <a:r>
              <a:rPr sz="1800" i="1" spc="-5" dirty="0">
                <a:latin typeface="Sitka Text" charset="0"/>
                <a:cs typeface="Sitka Text" charset="0"/>
              </a:rPr>
              <a:t>add</a:t>
            </a:r>
            <a:r>
              <a:rPr sz="1800" i="1" spc="10" dirty="0">
                <a:latin typeface="Sitka Text" charset="0"/>
                <a:cs typeface="Sitka Text" charset="0"/>
              </a:rPr>
              <a:t> </a:t>
            </a:r>
            <a:r>
              <a:rPr sz="1800" i="1" spc="-5" dirty="0">
                <a:latin typeface="Sitka Text" charset="0"/>
                <a:cs typeface="Sitka Text" charset="0"/>
              </a:rPr>
              <a:t>wireframes</a:t>
            </a:r>
            <a:r>
              <a:rPr lang="en-US" sz="1800" i="1" spc="-5" dirty="0">
                <a:latin typeface="Sitka Text" charset="0"/>
                <a:cs typeface="Sitka Text" charset="0"/>
              </a:rPr>
              <a:t>)</a:t>
            </a:r>
            <a:endParaRPr lang="en-US" sz="1800" i="1" spc="-5" dirty="0">
              <a:latin typeface="Sitka Text" charset="0"/>
              <a:cs typeface="Sitka Text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443230"/>
            <a:ext cx="4723130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u="sng" spc="15" dirty="0">
                <a:solidFill>
                  <a:srgbClr val="00B050"/>
                </a:solidFill>
                <a:latin typeface="Candara" panose="020E0502030303020204" charset="0"/>
                <a:cs typeface="Candara" panose="020E0502030303020204" charset="0"/>
              </a:rPr>
              <a:t>M</a:t>
            </a:r>
            <a:r>
              <a:rPr sz="2800" b="1" u="sng" dirty="0">
                <a:solidFill>
                  <a:srgbClr val="00B050"/>
                </a:solidFill>
                <a:latin typeface="Candara" panose="020E0502030303020204" charset="0"/>
                <a:cs typeface="Candara" panose="020E0502030303020204" charset="0"/>
              </a:rPr>
              <a:t>O</a:t>
            </a:r>
            <a:r>
              <a:rPr sz="2800" b="1" u="sng" spc="-15" dirty="0">
                <a:solidFill>
                  <a:srgbClr val="00B050"/>
                </a:solidFill>
                <a:latin typeface="Candara" panose="020E0502030303020204" charset="0"/>
                <a:cs typeface="Candara" panose="020E0502030303020204" charset="0"/>
              </a:rPr>
              <a:t>D</a:t>
            </a:r>
            <a:r>
              <a:rPr sz="2800" b="1" u="sng" spc="-35" dirty="0">
                <a:solidFill>
                  <a:srgbClr val="00B050"/>
                </a:solidFill>
                <a:latin typeface="Candara" panose="020E0502030303020204" charset="0"/>
                <a:cs typeface="Candara" panose="020E0502030303020204" charset="0"/>
              </a:rPr>
              <a:t>E</a:t>
            </a:r>
            <a:r>
              <a:rPr sz="2800" b="1" u="sng" spc="-30" dirty="0">
                <a:solidFill>
                  <a:srgbClr val="00B050"/>
                </a:solidFill>
                <a:latin typeface="Candara" panose="020E0502030303020204" charset="0"/>
                <a:cs typeface="Candara" panose="020E0502030303020204" charset="0"/>
              </a:rPr>
              <a:t>LL</a:t>
            </a:r>
            <a:r>
              <a:rPr sz="2800" b="1" u="sng" spc="-5" dirty="0">
                <a:solidFill>
                  <a:srgbClr val="00B050"/>
                </a:solidFill>
                <a:latin typeface="Candara" panose="020E0502030303020204" charset="0"/>
                <a:cs typeface="Candara" panose="020E0502030303020204" charset="0"/>
              </a:rPr>
              <a:t>I</a:t>
            </a:r>
            <a:r>
              <a:rPr sz="2800" b="1" u="sng" spc="30" dirty="0">
                <a:solidFill>
                  <a:srgbClr val="00B050"/>
                </a:solidFill>
                <a:latin typeface="Candara" panose="020E0502030303020204" charset="0"/>
                <a:cs typeface="Candara" panose="020E0502030303020204" charset="0"/>
              </a:rPr>
              <a:t>N</a:t>
            </a:r>
            <a:r>
              <a:rPr sz="2800" b="1" u="sng" spc="5" dirty="0">
                <a:solidFill>
                  <a:srgbClr val="00B050"/>
                </a:solidFill>
                <a:latin typeface="Candara" panose="020E0502030303020204" charset="0"/>
                <a:cs typeface="Candara" panose="020E0502030303020204" charset="0"/>
              </a:rPr>
              <a:t>G</a:t>
            </a:r>
            <a:endParaRPr sz="2800" b="1" u="sng" spc="5" dirty="0">
              <a:solidFill>
                <a:srgbClr val="00B050"/>
              </a:solidFill>
              <a:latin typeface="Candara" panose="020E0502030303020204" charset="0"/>
              <a:cs typeface="Candara" panose="020E05020303030202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807720" y="1274445"/>
            <a:ext cx="794893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sz="2400" b="1" i="1" dirty="0">
                <a:latin typeface="Courier New" panose="02070309020205020404" charset="0"/>
                <a:cs typeface="Courier New" panose="02070309020205020404" charset="0"/>
                <a:sym typeface="+mn-ea"/>
              </a:rPr>
              <a:t>Installing Required Libraries</a:t>
            </a:r>
            <a:r>
              <a:rPr lang="en-US" altLang="en-IN" sz="2400" b="1" i="1" dirty="0">
                <a:latin typeface="Courier New" panose="02070309020205020404" charset="0"/>
                <a:cs typeface="Courier New" panose="02070309020205020404" charset="0"/>
                <a:sym typeface="+mn-ea"/>
              </a:rPr>
              <a:t>				</a:t>
            </a:r>
            <a:endParaRPr lang="en-IN" sz="2400" b="1" i="1" dirty="0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Before we begin, we need to install a particular library, which we can do with the 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  <a:hlinkClick r:id="rId1"/>
              </a:rPr>
              <a:t>pip command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: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pip install </a:t>
            </a:r>
            <a:r>
              <a:rPr lang="en-IN" sz="2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pynput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and pip install </a:t>
            </a:r>
            <a:r>
              <a:rPr lang="en-IN" sz="2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jsonlib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Importing Required Libraries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pynput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: This will help us read the keystrokes as the user types in stuff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JSON is a lightweight data-interchange format. It is often used for exchanging data between a web server and user agent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2400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9092565" cy="5562600"/>
          </a:xfrm>
        </p:spPr>
        <p:txBody>
          <a:bodyPr>
            <a:noAutofit/>
          </a:bodyPr>
          <a:p>
            <a:r>
              <a:rPr lang="en-US" sz="2400" i="1" dirty="0">
                <a:sym typeface="+mn-ea"/>
              </a:rPr>
              <a:t>Initialization:</a:t>
            </a:r>
            <a:br>
              <a:rPr lang="en-US" sz="2400" dirty="0"/>
            </a:b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Set up the main GUI window.</a:t>
            </a:r>
            <a:b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</a:b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Initialize global variables for key logging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.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i="1" dirty="0">
                <a:sym typeface="+mn-ea"/>
              </a:rPr>
              <a:t>Event Capture:</a:t>
            </a:r>
            <a:br>
              <a:rPr lang="en-US" sz="2400" i="1" dirty="0"/>
            </a:b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Start capturing key events when the "Start" button is pressed.</a:t>
            </a:r>
            <a:b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</a:b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Log key press and release events.</a:t>
            </a:r>
            <a:br>
              <a:rPr lang="en-US" sz="240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</a:br>
            <a:r>
              <a:rPr lang="en-US" sz="2400" i="1" dirty="0">
                <a:sym typeface="+mn-ea"/>
              </a:rPr>
              <a:t>Data Logging:</a:t>
            </a:r>
            <a:br>
              <a:rPr lang="en-US" sz="2400" i="1" dirty="0"/>
            </a:b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Continuously update text and JSON log files with captured key events.</a:t>
            </a:r>
            <a:br>
              <a:rPr lang="en-US" sz="2400" dirty="0">
                <a:solidFill>
                  <a:srgbClr val="FFC000"/>
                </a:solidFill>
              </a:rPr>
            </a:br>
            <a:r>
              <a:rPr lang="en-US" sz="2400" i="1" dirty="0">
                <a:sym typeface="+mn-ea"/>
              </a:rPr>
              <a:t>Stop Logging:</a:t>
            </a:r>
            <a:br>
              <a:rPr lang="en-US" sz="2400" dirty="0"/>
            </a:b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Stop capturing key events when the "Stop" button is pressed.</a:t>
            </a:r>
            <a:b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</a:br>
            <a: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Update the GUI status to indicate the keylogger is stopped.</a:t>
            </a:r>
            <a:br>
              <a:rPr lang="en-US" sz="2400" b="0" dirty="0">
                <a:solidFill>
                  <a:srgbClr val="FFC000"/>
                </a:solidFill>
                <a:latin typeface="Courier New" panose="02070309020205020404" charset="0"/>
                <a:cs typeface="Courier New" panose="02070309020205020404" charset="0"/>
              </a:rPr>
            </a:br>
            <a:endParaRPr lang="en-US" sz="2400" b="0" dirty="0">
              <a:solidFill>
                <a:srgbClr val="FFC00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72675" y="27622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3" name="object 3"/>
          <p:cNvSpPr/>
          <p:nvPr/>
        </p:nvSpPr>
        <p:spPr>
          <a:xfrm>
            <a:off x="9201150" y="55149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5" name="object 5"/>
          <p:cNvSpPr/>
          <p:nvPr/>
        </p:nvSpPr>
        <p:spPr>
          <a:xfrm>
            <a:off x="9201150" y="60483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31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sz="4000" b="0" u="sng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erpetua Titling MT" panose="02020502060505020804" charset="0"/>
                <a:cs typeface="Perpetua Titling MT" panose="02020502060505020804" charset="0"/>
              </a:rPr>
              <a:t>images</a:t>
            </a:r>
            <a:endParaRPr lang="en-US" sz="4000" b="0" u="sng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erpetua Titling MT" panose="02020502060505020804" charset="0"/>
              <a:cs typeface="Perpetua Titling MT" panose="02020502060505020804" charset="0"/>
            </a:endParaRPr>
          </a:p>
        </p:txBody>
      </p:sp>
      <p:pic>
        <p:nvPicPr>
          <p:cNvPr id="4" name="Picture 3" descr="Screenshot 2024-06-12 2336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219200"/>
            <a:ext cx="2225675" cy="2457450"/>
          </a:xfrm>
          <a:prstGeom prst="rect">
            <a:avLst/>
          </a:prstGeom>
        </p:spPr>
      </p:pic>
      <p:pic>
        <p:nvPicPr>
          <p:cNvPr id="5" name="Picture 4" descr="Screenshot 2024-06-12 2337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219200"/>
            <a:ext cx="2186305" cy="2457450"/>
          </a:xfrm>
          <a:prstGeom prst="rect">
            <a:avLst/>
          </a:prstGeom>
        </p:spPr>
      </p:pic>
      <p:pic>
        <p:nvPicPr>
          <p:cNvPr id="6" name="Picture 5" descr="Screenshot 2024-06-12 2339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219200"/>
            <a:ext cx="2202815" cy="2444750"/>
          </a:xfrm>
          <a:prstGeom prst="rect">
            <a:avLst/>
          </a:prstGeom>
        </p:spPr>
      </p:pic>
      <p:pic>
        <p:nvPicPr>
          <p:cNvPr id="7" name="Picture 6" descr="Screenshot 2024-06-12 2342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3739515"/>
            <a:ext cx="5645785" cy="28860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550035" y="3244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896475" y="25336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>
                <a:solidFill>
                  <a:schemeClr val="accent5">
                    <a:lumMod val="75000"/>
                  </a:schemeClr>
                </a:solidFill>
              </a:rPr>
              <a:t>R</a:t>
            </a:r>
            <a:r>
              <a:rPr u="sng" spc="-40" dirty="0">
                <a:solidFill>
                  <a:schemeClr val="accent5">
                    <a:lumMod val="75000"/>
                  </a:schemeClr>
                </a:solidFill>
              </a:rPr>
              <a:t>E</a:t>
            </a:r>
            <a:r>
              <a:rPr u="sng" spc="15" dirty="0">
                <a:solidFill>
                  <a:schemeClr val="accent5">
                    <a:lumMod val="75000"/>
                  </a:schemeClr>
                </a:solidFill>
              </a:rPr>
              <a:t>S</a:t>
            </a:r>
            <a:r>
              <a:rPr u="sng" spc="-30" dirty="0">
                <a:solidFill>
                  <a:schemeClr val="accent5">
                    <a:lumMod val="75000"/>
                  </a:schemeClr>
                </a:solidFill>
              </a:rPr>
              <a:t>U</a:t>
            </a:r>
            <a:r>
              <a:rPr u="sng" spc="-405" dirty="0">
                <a:solidFill>
                  <a:schemeClr val="accent5">
                    <a:lumMod val="75000"/>
                  </a:schemeClr>
                </a:solidFill>
              </a:rPr>
              <a:t>L</a:t>
            </a:r>
            <a:r>
              <a:rPr u="sng" dirty="0">
                <a:solidFill>
                  <a:schemeClr val="accent5">
                    <a:lumMod val="75000"/>
                  </a:schemeClr>
                </a:solidFill>
              </a:rPr>
              <a:t>TS</a:t>
            </a:r>
            <a:endParaRPr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62000" y="1295400"/>
            <a:ext cx="787463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Successfully implemented a keylogger that captures keystrokes and records them into both text and JSON files.</a:t>
            </a:r>
            <a:endParaRPr kumimoji="0" lang="en-US" altLang="en-US" sz="2000" b="0" i="0" u="none" strike="noStrike" cap="none" normalizeH="0" baseline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  Real-time keylogging with start and stop </a:t>
            </a:r>
            <a:endParaRPr lang="en-US" altLang="en-US"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   functionality controlled via a simple GUI. </a:t>
            </a:r>
            <a:endParaRPr kumimoji="0" lang="en-US" altLang="en-US" sz="2000" b="0" i="0" u="none" strike="noStrike" cap="none" normalizeH="0" baseline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The keylogger project demonstrated the capability to effectively capture and log keystrokes in real-time.</a:t>
            </a:r>
            <a:endParaRPr lang="en-US"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The GUI provided a user-friendly way to control the keylogger, making it accessible and easy to use.</a:t>
            </a:r>
            <a:endParaRPr lang="en-US"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Emphasized the ethical use of keyloggers and the importance of implementing security measures to protect against malicious use.</a:t>
            </a:r>
            <a:endParaRPr lang="en-IN"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200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  <a:effectLst/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 wrap="square" lIns="0" tIns="0" rIns="0" bIns="0" rtlCol="0"/>
          <a:lstStyle/>
          <a:p>
            <a:endParaRPr lang="en-US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820275" y="23050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34975" y="601027"/>
            <a:ext cx="390969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u="sng" spc="5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PROJECT</a:t>
            </a:r>
            <a:r>
              <a:rPr sz="4250" u="sng" spc="-85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sz="4250" u="sng" spc="25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TITLE</a:t>
            </a:r>
            <a:endParaRPr sz="4250" u="sng" spc="25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6" name="Text Box 25"/>
          <p:cNvSpPr txBox="1"/>
          <p:nvPr/>
        </p:nvSpPr>
        <p:spPr>
          <a:xfrm>
            <a:off x="1357630" y="1752600"/>
            <a:ext cx="66668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800" b="1">
                <a:ln/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Microsoft Yi Baiti" panose="03000500000000000000" charset="0"/>
                <a:cs typeface="Microsoft Yi Baiti" panose="03000500000000000000" charset="0"/>
                <a:sym typeface="+mn-ea"/>
              </a:rPr>
              <a:t>KEY LOGGGER </a:t>
            </a:r>
            <a:endParaRPr lang="en-US" sz="4800" b="1">
              <a:ln/>
              <a:solidFill>
                <a:schemeClr val="bg1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Microsoft Yi Baiti" panose="03000500000000000000" charset="0"/>
              <a:cs typeface="Microsoft Yi Baiti" panose="03000500000000000000" charset="0"/>
              <a:sym typeface="+mn-ea"/>
            </a:endParaRPr>
          </a:p>
          <a:p>
            <a:r>
              <a:rPr lang="en-US" sz="4800" b="1">
                <a:ln/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Microsoft Yi Baiti" panose="03000500000000000000" charset="0"/>
                <a:cs typeface="Microsoft Yi Baiti" panose="03000500000000000000" charset="0"/>
                <a:sym typeface="+mn-ea"/>
              </a:rPr>
              <a:t>            AND</a:t>
            </a:r>
            <a:endParaRPr lang="en-US" sz="4800" b="1">
              <a:ln/>
              <a:solidFill>
                <a:schemeClr val="bg1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Microsoft Yi Baiti" panose="03000500000000000000" charset="0"/>
              <a:cs typeface="Microsoft Yi Baiti" panose="03000500000000000000" charset="0"/>
              <a:sym typeface="+mn-ea"/>
            </a:endParaRPr>
          </a:p>
          <a:p>
            <a:r>
              <a:rPr lang="en-US" sz="4800" b="1">
                <a:ln/>
                <a:solidFill>
                  <a:schemeClr val="bg1">
                    <a:lumMod val="50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Microsoft Yi Baiti" panose="03000500000000000000" charset="0"/>
                <a:cs typeface="Microsoft Yi Baiti" panose="03000500000000000000" charset="0"/>
                <a:sym typeface="+mn-ea"/>
              </a:rPr>
              <a:t>              SECURITY</a:t>
            </a:r>
            <a:endParaRPr lang="en-US" sz="4800" b="1">
              <a:ln/>
              <a:solidFill>
                <a:schemeClr val="bg1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Microsoft Yi Baiti" panose="03000500000000000000" charset="0"/>
              <a:cs typeface="Microsoft Yi Baiti" panose="03000500000000000000" charset="0"/>
            </a:endParaRPr>
          </a:p>
          <a:p>
            <a:endParaRPr lang="en-US" sz="4800" b="1">
              <a:ln/>
              <a:solidFill>
                <a:schemeClr val="bg1">
                  <a:lumMod val="50000"/>
                </a:schemeClr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Microsoft Yi Baiti" panose="03000500000000000000" charset="0"/>
              <a:cs typeface="Microsoft Yi Baiti" panose="0300050000000000000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>
              <a:ln>
                <a:solidFill>
                  <a:schemeClr val="bg2">
                    <a:lumMod val="90000"/>
                  </a:schemeClr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25" dirty="0">
                <a:ln w="660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  <a:r>
              <a:rPr u="sng" spc="-5" dirty="0">
                <a:ln w="660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</a:t>
            </a:r>
            <a:r>
              <a:rPr u="sng" spc="-35" dirty="0">
                <a:ln w="660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</a:t>
            </a:r>
            <a:r>
              <a:rPr u="sng" spc="15" dirty="0">
                <a:ln w="660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</a:t>
            </a:r>
            <a:r>
              <a:rPr u="sng" dirty="0">
                <a:ln w="6600">
                  <a:solidFill>
                    <a:schemeClr val="accent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</a:t>
            </a:r>
            <a:endParaRPr lang="en-US" u="sng" dirty="0">
              <a:ln w="6600">
                <a:solidFill>
                  <a:schemeClr val="accent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bg2">
                  <a:lumMod val="9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 Box 22"/>
          <p:cNvSpPr txBox="1"/>
          <p:nvPr/>
        </p:nvSpPr>
        <p:spPr>
          <a:xfrm>
            <a:off x="670560" y="1351915"/>
            <a:ext cx="6459855" cy="4587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  <a:sym typeface="+mn-ea"/>
              </a:rPr>
              <a:t>Introduction</a:t>
            </a:r>
            <a:endParaRPr lang="en-US" altLang="en-US" sz="3200" b="1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  <a:sym typeface="+mn-ea"/>
              </a:rPr>
              <a:t>Problem Statement</a:t>
            </a:r>
            <a:endParaRPr lang="en-US" altLang="en-US" sz="3200" b="1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  <a:sym typeface="+mn-ea"/>
              </a:rPr>
              <a:t>Project Overview</a:t>
            </a:r>
            <a:endParaRPr lang="en-US" altLang="en-US" sz="3200" b="1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32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  <a:sym typeface="+mn-ea"/>
              </a:rPr>
              <a:t>Who Are The </a:t>
            </a:r>
            <a:r>
              <a:rPr lang="en-US" altLang="en-US" sz="32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  <a:sym typeface="+mn-ea"/>
              </a:rPr>
              <a:t>End Users</a:t>
            </a:r>
            <a:endParaRPr lang="en-US" altLang="en-US" sz="3200" b="1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  <a:sym typeface="+mn-ea"/>
              </a:rPr>
              <a:t>Solution and Value Proposition</a:t>
            </a:r>
            <a:endParaRPr lang="en-US" altLang="en-US" sz="3200" b="1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  <a:sym typeface="+mn-ea"/>
              </a:rPr>
              <a:t>The "Wow" in Our Solution</a:t>
            </a:r>
            <a:endParaRPr lang="en-US" altLang="en-US" sz="3200" b="1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  <a:sym typeface="+mn-ea"/>
              </a:rPr>
              <a:t>Modelling</a:t>
            </a:r>
            <a:endParaRPr lang="en-US" altLang="en-US" sz="3200" b="1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  <a:sym typeface="+mn-ea"/>
              </a:rPr>
              <a:t>Results</a:t>
            </a:r>
            <a:endParaRPr lang="en-US" altLang="en-US" sz="3200" b="1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+mj-lt"/>
                <a:sym typeface="+mn-ea"/>
              </a:rPr>
              <a:t>Conclusion and Q&amp;A </a:t>
            </a:r>
            <a:endParaRPr lang="en-IN" sz="3200" dirty="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20" name="object 20" descr="C:\Users\Harih\Downloads\Picture1-removebg-preview.pngPicture1-removebg-preview"/>
          <p:cNvPicPr/>
          <p:nvPr/>
        </p:nvPicPr>
        <p:blipFill>
          <a:blip r:embed="rId3"/>
          <a:srcRect l="11" r="11"/>
          <a:stretch>
            <a:fillRect/>
          </a:stretch>
        </p:blipFill>
        <p:spPr>
          <a:xfrm>
            <a:off x="7848600" y="1600200"/>
            <a:ext cx="1820545" cy="3240405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717" y="457199"/>
            <a:ext cx="10681335" cy="553720"/>
          </a:xfrm>
        </p:spPr>
        <p:txBody>
          <a:bodyPr/>
          <a:p>
            <a:pPr>
              <a:lnSpc>
                <a:spcPct val="100000"/>
              </a:lnSpc>
            </a:pPr>
            <a:r>
              <a:rPr lang="en-US" altLang="en-US" sz="3600" u="sng" dirty="0"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effectLst>
                  <a:reflection blurRad="6350" stA="53000" endA="300" endPos="35500" dir="5400000" sy="-90000" algn="bl" rotWithShape="0"/>
                </a:effectLst>
                <a:latin typeface="Californian FB" panose="0207040306080B030204" charset="0"/>
                <a:cs typeface="Californian FB" panose="0207040306080B030204" charset="0"/>
                <a:sym typeface="+mn-ea"/>
              </a:rPr>
              <a:t>INTRODUCTION</a:t>
            </a:r>
            <a:endParaRPr lang="en-US" altLang="en-US" sz="3600" u="sng" dirty="0"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scaled="0"/>
              </a:gradFill>
              <a:effectLst>
                <a:reflection blurRad="6350" stA="53000" endA="300" endPos="35500" dir="5400000" sy="-90000" algn="bl" rotWithShape="0"/>
              </a:effectLst>
              <a:latin typeface="Californian FB" panose="0207040306080B030204" charset="0"/>
              <a:cs typeface="Californian FB" panose="0207040306080B03020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33400" y="1219200"/>
            <a:ext cx="89496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endParaRPr lang="en-US" altLang="en-US" sz="2400" dirty="0">
              <a:ln w="15875"/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400" dirty="0">
                <a:ln w="15875"/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Key loggers also known as keystroke loggers, may be defined as the recording of the key pressed on a system and saved it to a file, and the that file is accessed by the person using this malware. Key logger can be software or can be hardware.</a:t>
            </a:r>
            <a:endParaRPr lang="en-US" sz="2400" dirty="0">
              <a:ln w="15875"/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/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endParaRPr lang="en-US" sz="2400" dirty="0">
              <a:ln w="15875"/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400" dirty="0">
                <a:ln w="15875"/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 </a:t>
            </a:r>
            <a:r>
              <a:rPr lang="en-US" sz="2400" b="1" dirty="0">
                <a:ln w="15875"/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Working: </a:t>
            </a:r>
            <a:r>
              <a:rPr lang="en-US" sz="2400" dirty="0">
                <a:ln w="15875"/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Mainly key-loggers are used to steal password or confidential details such as bank information etc. </a:t>
            </a:r>
            <a:endParaRPr lang="en-IN" sz="2400" dirty="0">
              <a:ln w="15875"/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2400" dirty="0">
              <a:ln w="15875"/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/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72675" y="26860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4" name="object 14"/>
          <p:cNvSpPr/>
          <p:nvPr/>
        </p:nvSpPr>
        <p:spPr>
          <a:xfrm>
            <a:off x="94297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6" name="object 16"/>
          <p:cNvSpPr/>
          <p:nvPr/>
        </p:nvSpPr>
        <p:spPr>
          <a:xfrm>
            <a:off x="94297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10400" y="1546860"/>
            <a:ext cx="3567430" cy="3764280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8743950" y="5743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18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u="sng" spc="5" dirty="0">
                <a:ln w="15875"/>
                <a:gradFill>
                  <a:gsLst>
                    <a:gs pos="0">
                      <a:schemeClr val="accent1">
                        <a:lumOff val="-19999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9"/>
                      </a:schemeClr>
                    </a:gs>
                  </a:gsLst>
                  <a:lin ang="0" scaled="0"/>
                </a:gradFill>
                <a:effectLst/>
              </a:rPr>
              <a:t>PROJECT</a:t>
            </a:r>
            <a:r>
              <a:rPr lang="en-US" sz="4000" u="sng" spc="5" dirty="0">
                <a:ln w="15875"/>
                <a:gradFill>
                  <a:gsLst>
                    <a:gs pos="0">
                      <a:schemeClr val="accent1">
                        <a:lumOff val="-19999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9"/>
                      </a:schemeClr>
                    </a:gs>
                  </a:gsLst>
                  <a:lin ang="0" scaled="0"/>
                </a:gradFill>
                <a:effectLst/>
              </a:rPr>
              <a:t>  </a:t>
            </a:r>
            <a:r>
              <a:rPr sz="4000" u="sng" spc="-20" dirty="0">
                <a:ln w="15875"/>
                <a:gradFill>
                  <a:gsLst>
                    <a:gs pos="0">
                      <a:schemeClr val="accent1">
                        <a:lumOff val="-19999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9"/>
                      </a:schemeClr>
                    </a:gs>
                  </a:gsLst>
                  <a:lin ang="0" scaled="0"/>
                </a:gradFill>
                <a:effectLst/>
              </a:rPr>
              <a:t>OVERVIEW</a:t>
            </a:r>
            <a:endParaRPr sz="4000" u="sng" spc="-20" dirty="0">
              <a:ln w="15875"/>
              <a:gradFill>
                <a:gsLst>
                  <a:gs pos="0">
                    <a:schemeClr val="accent1">
                      <a:lumOff val="-19999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9"/>
                    </a:schemeClr>
                  </a:gs>
                </a:gsLst>
                <a:lin ang="0" scaled="0"/>
              </a:gradFill>
              <a:effectLst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838200" y="1905000"/>
            <a:ext cx="7204075" cy="3954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20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Develop a comprehensive understanding of keyloggers, their types, how they work, and effective security measures to prevent keylogging attacks.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3200" dirty="0">
              <a:solidFill>
                <a:srgbClr val="00B05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3200" dirty="0">
              <a:solidFill>
                <a:srgbClr val="00B05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972675" y="26860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6" name="object 16"/>
          <p:cNvSpPr/>
          <p:nvPr/>
        </p:nvSpPr>
        <p:spPr>
          <a:xfrm>
            <a:off x="8743950" y="6276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972675" y="2457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08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spc="2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W</a:t>
            </a:r>
            <a:r>
              <a:rPr sz="3200" u="sng" spc="-2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H</a:t>
            </a:r>
            <a:r>
              <a:rPr sz="3200" u="sng" spc="2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O</a:t>
            </a:r>
            <a:r>
              <a:rPr sz="3200" u="sng" spc="-23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 </a:t>
            </a:r>
            <a:r>
              <a:rPr sz="3200" u="sng" spc="-1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AR</a:t>
            </a:r>
            <a:r>
              <a:rPr sz="3200" u="sng" spc="1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E</a:t>
            </a:r>
            <a:r>
              <a:rPr sz="3200" u="sng" spc="-3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 </a:t>
            </a:r>
            <a:r>
              <a:rPr sz="3200" u="sng" spc="-1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T</a:t>
            </a:r>
            <a:r>
              <a:rPr sz="3200" u="sng" spc="-1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H</a:t>
            </a:r>
            <a:r>
              <a:rPr sz="3200" u="sng" spc="1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E</a:t>
            </a:r>
            <a:r>
              <a:rPr sz="3200" u="sng" spc="-3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 </a:t>
            </a:r>
            <a:r>
              <a:rPr sz="3200" u="sng" spc="-2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E</a:t>
            </a:r>
            <a:r>
              <a:rPr sz="3200" u="sng" spc="3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N</a:t>
            </a:r>
            <a:r>
              <a:rPr sz="3200" u="sng" spc="1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D</a:t>
            </a:r>
            <a:r>
              <a:rPr sz="3200" u="sng" spc="-4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 </a:t>
            </a:r>
            <a:r>
              <a:rPr sz="3200" u="sng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U</a:t>
            </a:r>
            <a:r>
              <a:rPr sz="3200" u="sng" spc="1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S</a:t>
            </a:r>
            <a:r>
              <a:rPr sz="3200" u="sng" spc="-2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E</a:t>
            </a:r>
            <a:r>
              <a:rPr sz="3200" u="sng" spc="-10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R</a:t>
            </a:r>
            <a:r>
              <a:rPr sz="3200" u="sng" spc="5" dirty="0">
                <a:gradFill>
                  <a:gsLst>
                    <a:gs pos="0">
                      <a:srgbClr val="FBFB11"/>
                    </a:gs>
                    <a:gs pos="100000">
                      <a:srgbClr val="838309"/>
                    </a:gs>
                  </a:gsLst>
                  <a:lin scaled="0"/>
                </a:gradFill>
              </a:rPr>
              <a:t>S?</a:t>
            </a:r>
            <a:endParaRPr sz="3200" u="sng" spc="5" dirty="0">
              <a:gradFill>
                <a:gsLst>
                  <a:gs pos="0">
                    <a:srgbClr val="FBFB11"/>
                  </a:gs>
                  <a:gs pos="100000">
                    <a:srgbClr val="838309"/>
                  </a:gs>
                </a:gsLst>
                <a:lin scaled="0"/>
              </a:gra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876300" y="1752600"/>
            <a:ext cx="6938010" cy="3877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Courier New" panose="02070309020205020404" charset="0"/>
                <a:cs typeface="Courier New" panose="02070309020205020404" charset="0"/>
                <a:sym typeface="+mn-ea"/>
              </a:rPr>
              <a:t>End users are the individuals within an organization who interact with various digital platforms, applications, and devices daily. They are often the first line of defense against cyber threats.</a:t>
            </a:r>
            <a:endParaRPr lang="en-US" sz="280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280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280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9048750" y="55911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5" name="object 15"/>
          <p:cNvSpPr/>
          <p:nvPr/>
        </p:nvSpPr>
        <p:spPr>
          <a:xfrm>
            <a:off x="9972675" y="2609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 rot="1020000">
            <a:off x="7417435" y="2065020"/>
            <a:ext cx="2762250" cy="3257550"/>
          </a:xfrm>
          <a:prstGeom prst="rect">
            <a:avLst/>
          </a:prstGeom>
          <a:noFill/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>
                <a:solidFill>
                  <a:srgbClr val="FF0000"/>
                </a:solidFill>
              </a:rPr>
              <a:t>P</a:t>
            </a:r>
            <a:r>
              <a:rPr sz="4250" u="sng" spc="15" dirty="0">
                <a:solidFill>
                  <a:srgbClr val="FF0000"/>
                </a:solidFill>
              </a:rPr>
              <a:t>ROB</a:t>
            </a:r>
            <a:r>
              <a:rPr sz="4250" u="sng" spc="55" dirty="0">
                <a:solidFill>
                  <a:srgbClr val="FF0000"/>
                </a:solidFill>
              </a:rPr>
              <a:t>L</a:t>
            </a:r>
            <a:r>
              <a:rPr sz="4250" u="sng" spc="-20" dirty="0">
                <a:solidFill>
                  <a:srgbClr val="FF0000"/>
                </a:solidFill>
              </a:rPr>
              <a:t>E</a:t>
            </a:r>
            <a:r>
              <a:rPr sz="4250" u="sng" spc="20" dirty="0">
                <a:solidFill>
                  <a:srgbClr val="FF0000"/>
                </a:solidFill>
              </a:rPr>
              <a:t>M</a:t>
            </a:r>
            <a:r>
              <a:rPr sz="4250" u="sng" dirty="0">
                <a:solidFill>
                  <a:srgbClr val="FF0000"/>
                </a:solidFill>
              </a:rPr>
              <a:t>	</a:t>
            </a:r>
            <a:r>
              <a:rPr sz="4250" u="sng" spc="10" dirty="0">
                <a:solidFill>
                  <a:srgbClr val="FF0000"/>
                </a:solidFill>
              </a:rPr>
              <a:t>S</a:t>
            </a:r>
            <a:r>
              <a:rPr sz="4250" u="sng" spc="-370" dirty="0">
                <a:solidFill>
                  <a:srgbClr val="FF0000"/>
                </a:solidFill>
              </a:rPr>
              <a:t>T</a:t>
            </a:r>
            <a:r>
              <a:rPr sz="4250" u="sng" spc="-375" dirty="0">
                <a:solidFill>
                  <a:srgbClr val="FF0000"/>
                </a:solidFill>
              </a:rPr>
              <a:t>A</a:t>
            </a:r>
            <a:r>
              <a:rPr sz="4250" u="sng" spc="15" dirty="0">
                <a:solidFill>
                  <a:srgbClr val="FF0000"/>
                </a:solidFill>
              </a:rPr>
              <a:t>T</a:t>
            </a:r>
            <a:r>
              <a:rPr sz="4250" u="sng" spc="-10" dirty="0">
                <a:solidFill>
                  <a:srgbClr val="FF0000"/>
                </a:solidFill>
              </a:rPr>
              <a:t>E</a:t>
            </a:r>
            <a:r>
              <a:rPr sz="4250" u="sng" spc="-20" dirty="0">
                <a:solidFill>
                  <a:srgbClr val="FF0000"/>
                </a:solidFill>
              </a:rPr>
              <a:t>ME</a:t>
            </a:r>
            <a:r>
              <a:rPr sz="4250" u="sng" spc="10" dirty="0">
                <a:solidFill>
                  <a:srgbClr val="FF0000"/>
                </a:solidFill>
              </a:rPr>
              <a:t>NT</a:t>
            </a:r>
            <a:endParaRPr sz="4250" u="sng" spc="10" dirty="0">
              <a:solidFill>
                <a:srgbClr val="FF0000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833755" y="1905000"/>
            <a:ext cx="7344410" cy="2828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ln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Keyloggers are a significant threat to cybersecurity, leading to unauthorized access to sensitive information , identity theft, and financial fraud.</a:t>
            </a:r>
            <a:endParaRPr kumimoji="0" lang="en-US" altLang="en-US" sz="2400" b="0" i="0" u="none" strike="noStrike" cap="none" normalizeH="0" baseline="0" dirty="0">
              <a:ln/>
              <a:solidFill>
                <a:schemeClr val="bg2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2400" dirty="0">
              <a:ln/>
              <a:solidFill>
                <a:schemeClr val="bg2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ln/>
                <a:solidFill>
                  <a:schemeClr val="bg2">
                    <a:lumMod val="5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urier New" panose="02070309020205020404" charset="0"/>
                <a:cs typeface="Courier New" panose="02070309020205020404" charset="0"/>
                <a:sym typeface="+mn-ea"/>
              </a:rPr>
              <a:t>Affects individuals, businesses, and organizations by compromising data privacy and security. </a:t>
            </a:r>
            <a:endParaRPr lang="en-US" altLang="en-US" sz="2400" dirty="0">
              <a:ln/>
              <a:solidFill>
                <a:schemeClr val="bg2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2400" dirty="0">
              <a:ln/>
              <a:solidFill>
                <a:schemeClr val="bg2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2400" dirty="0">
              <a:ln/>
              <a:solidFill>
                <a:schemeClr val="bg2">
                  <a:lumMod val="5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2" name="object 16"/>
          <p:cNvSpPr/>
          <p:nvPr/>
        </p:nvSpPr>
        <p:spPr>
          <a:xfrm>
            <a:off x="9048750" y="61245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C:\Users\Harih\Downloads\Picture2-removebg-preview.pngPicture2-removebg-preview"/>
          <p:cNvPicPr/>
          <p:nvPr/>
        </p:nvPicPr>
        <p:blipFill>
          <a:blip r:embed="rId1"/>
          <a:srcRect l="29" r="29"/>
          <a:stretch>
            <a:fillRect/>
          </a:stretch>
        </p:blipFill>
        <p:spPr>
          <a:xfrm>
            <a:off x="-304165" y="9144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72675" y="2609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4006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sng" spc="25" dirty="0">
                <a:solidFill>
                  <a:srgbClr val="7030A0"/>
                </a:solidFill>
              </a:rPr>
              <a:t>S</a:t>
            </a:r>
            <a:r>
              <a:rPr sz="3200" u="sng" spc="10" dirty="0">
                <a:solidFill>
                  <a:srgbClr val="7030A0"/>
                </a:solidFill>
              </a:rPr>
              <a:t>O</a:t>
            </a:r>
            <a:r>
              <a:rPr sz="3200" u="sng" spc="25" dirty="0">
                <a:solidFill>
                  <a:srgbClr val="7030A0"/>
                </a:solidFill>
              </a:rPr>
              <a:t>LU</a:t>
            </a:r>
            <a:r>
              <a:rPr sz="3200" u="sng" spc="-35" dirty="0">
                <a:solidFill>
                  <a:srgbClr val="7030A0"/>
                </a:solidFill>
              </a:rPr>
              <a:t>T</a:t>
            </a:r>
            <a:r>
              <a:rPr sz="3200" u="sng" spc="-30" dirty="0">
                <a:solidFill>
                  <a:srgbClr val="7030A0"/>
                </a:solidFill>
              </a:rPr>
              <a:t>I</a:t>
            </a:r>
            <a:r>
              <a:rPr sz="3200" u="sng" spc="10" dirty="0">
                <a:solidFill>
                  <a:srgbClr val="7030A0"/>
                </a:solidFill>
              </a:rPr>
              <a:t>O</a:t>
            </a:r>
            <a:r>
              <a:rPr sz="3200" u="sng" dirty="0">
                <a:solidFill>
                  <a:srgbClr val="7030A0"/>
                </a:solidFill>
              </a:rPr>
              <a:t>N</a:t>
            </a:r>
            <a:r>
              <a:rPr sz="3200" u="sng" spc="-345" dirty="0">
                <a:solidFill>
                  <a:srgbClr val="7030A0"/>
                </a:solidFill>
              </a:rPr>
              <a:t> </a:t>
            </a:r>
            <a:r>
              <a:rPr sz="3200" u="sng" spc="-35" dirty="0">
                <a:solidFill>
                  <a:srgbClr val="7030A0"/>
                </a:solidFill>
              </a:rPr>
              <a:t>A</a:t>
            </a:r>
            <a:r>
              <a:rPr sz="3200" u="sng" spc="-5" dirty="0">
                <a:solidFill>
                  <a:srgbClr val="7030A0"/>
                </a:solidFill>
              </a:rPr>
              <a:t>N</a:t>
            </a:r>
            <a:r>
              <a:rPr sz="3200" u="sng" dirty="0">
                <a:solidFill>
                  <a:srgbClr val="7030A0"/>
                </a:solidFill>
              </a:rPr>
              <a:t>D</a:t>
            </a:r>
            <a:r>
              <a:rPr lang="en-US" sz="3200" u="sng" dirty="0">
                <a:solidFill>
                  <a:srgbClr val="7030A0"/>
                </a:solidFill>
              </a:rPr>
              <a:t> </a:t>
            </a:r>
            <a:r>
              <a:rPr sz="3200" u="sng" spc="-295" dirty="0">
                <a:solidFill>
                  <a:srgbClr val="7030A0"/>
                </a:solidFill>
              </a:rPr>
              <a:t>V</a:t>
            </a:r>
            <a:r>
              <a:rPr sz="3200" u="sng" spc="-35" dirty="0">
                <a:solidFill>
                  <a:srgbClr val="7030A0"/>
                </a:solidFill>
              </a:rPr>
              <a:t>A</a:t>
            </a:r>
            <a:r>
              <a:rPr sz="3200" u="sng" spc="25" dirty="0">
                <a:solidFill>
                  <a:srgbClr val="7030A0"/>
                </a:solidFill>
              </a:rPr>
              <a:t>LU</a:t>
            </a:r>
            <a:r>
              <a:rPr sz="3200" u="sng" dirty="0">
                <a:solidFill>
                  <a:srgbClr val="7030A0"/>
                </a:solidFill>
              </a:rPr>
              <a:t>E</a:t>
            </a:r>
            <a:r>
              <a:rPr sz="3200" u="sng" spc="-65" dirty="0">
                <a:solidFill>
                  <a:srgbClr val="7030A0"/>
                </a:solidFill>
              </a:rPr>
              <a:t> </a:t>
            </a:r>
            <a:r>
              <a:rPr sz="3200" u="sng" spc="-15" dirty="0">
                <a:solidFill>
                  <a:srgbClr val="7030A0"/>
                </a:solidFill>
              </a:rPr>
              <a:t>P</a:t>
            </a:r>
            <a:r>
              <a:rPr sz="3200" u="sng" spc="-30" dirty="0">
                <a:solidFill>
                  <a:srgbClr val="7030A0"/>
                </a:solidFill>
              </a:rPr>
              <a:t>R</a:t>
            </a:r>
            <a:r>
              <a:rPr sz="3200" u="sng" spc="10" dirty="0">
                <a:solidFill>
                  <a:srgbClr val="7030A0"/>
                </a:solidFill>
              </a:rPr>
              <a:t>O</a:t>
            </a:r>
            <a:r>
              <a:rPr sz="3200" u="sng" spc="-15" dirty="0">
                <a:solidFill>
                  <a:srgbClr val="7030A0"/>
                </a:solidFill>
              </a:rPr>
              <a:t>P</a:t>
            </a:r>
            <a:r>
              <a:rPr sz="3200" u="sng" spc="10" dirty="0">
                <a:solidFill>
                  <a:srgbClr val="7030A0"/>
                </a:solidFill>
              </a:rPr>
              <a:t>O</a:t>
            </a:r>
            <a:r>
              <a:rPr sz="3200" u="sng" spc="25" dirty="0">
                <a:solidFill>
                  <a:srgbClr val="7030A0"/>
                </a:solidFill>
              </a:rPr>
              <a:t>S</a:t>
            </a:r>
            <a:r>
              <a:rPr sz="3200" u="sng" spc="-30" dirty="0">
                <a:solidFill>
                  <a:srgbClr val="7030A0"/>
                </a:solidFill>
              </a:rPr>
              <a:t>I</a:t>
            </a:r>
            <a:r>
              <a:rPr sz="3200" u="sng" spc="-35" dirty="0">
                <a:solidFill>
                  <a:srgbClr val="7030A0"/>
                </a:solidFill>
              </a:rPr>
              <a:t>T</a:t>
            </a:r>
            <a:r>
              <a:rPr sz="3200" u="sng" spc="-30" dirty="0">
                <a:solidFill>
                  <a:srgbClr val="7030A0"/>
                </a:solidFill>
              </a:rPr>
              <a:t>I</a:t>
            </a:r>
            <a:r>
              <a:rPr sz="3200" u="sng" spc="10" dirty="0">
                <a:solidFill>
                  <a:srgbClr val="7030A0"/>
                </a:solidFill>
              </a:rPr>
              <a:t>O</a:t>
            </a:r>
            <a:r>
              <a:rPr sz="3200" u="sng" dirty="0">
                <a:solidFill>
                  <a:srgbClr val="7030A0"/>
                </a:solidFill>
              </a:rPr>
              <a:t>N</a:t>
            </a:r>
            <a:endParaRPr sz="3200" u="sng" dirty="0">
              <a:solidFill>
                <a:srgbClr val="7030A0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1447800" y="1295400"/>
            <a:ext cx="769366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base">
              <a:buFont typeface="+mj-lt"/>
              <a:buAutoNum type="arabicPeriod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Anti-Key-logger – As the name suggest these are the software which are anti / against key loggers and main task is to detect key-logger from a computer system.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Anti-Virus – Many anti-virus software also detect key loggers and delete them from the computer system. These are software anti-software so these can not get rid from the hardware key-loggers.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Automatic form filler – This technique can be used by the user to not fill forms on regular bases instead use automatic form filler which will give a shield against key-loggers as keys will not be pressed .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One-Time-Passwords – Using OTP’s as password may be safe as every time we login we have to use a new password.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Patterns or mouse-recognition – On android devices used pattern as a password of applications and on PC use mouse recognition, mouse program uses mouse gestures instead of stylus.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Voice to Text Converter – This software helps to prevent Keylogging which targets a specific part of our keyboard.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1600" dirty="0">
              <a:solidFill>
                <a:schemeClr val="accent2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IN" sz="1600" dirty="0">
              <a:solidFill>
                <a:schemeClr val="accent2">
                  <a:lumMod val="75000"/>
                </a:schemeClr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896475" y="2457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5702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b="0" u="sng" spc="15" dirty="0">
                <a:solidFill>
                  <a:schemeClr val="accent1">
                    <a:lumMod val="75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THE</a:t>
            </a:r>
            <a:r>
              <a:rPr sz="3600" b="0" u="sng" spc="20" dirty="0">
                <a:solidFill>
                  <a:schemeClr val="accent1">
                    <a:lumMod val="75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 </a:t>
            </a:r>
            <a:r>
              <a:rPr sz="3600" b="0" u="sng" spc="10" dirty="0">
                <a:solidFill>
                  <a:schemeClr val="accent1">
                    <a:lumMod val="75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WOW</a:t>
            </a:r>
            <a:r>
              <a:rPr sz="3600" b="0" u="sng" spc="85" dirty="0">
                <a:solidFill>
                  <a:schemeClr val="accent1">
                    <a:lumMod val="75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 </a:t>
            </a:r>
            <a:r>
              <a:rPr sz="3600" b="0" u="sng" spc="10" dirty="0">
                <a:solidFill>
                  <a:schemeClr val="accent1">
                    <a:lumMod val="75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IN</a:t>
            </a:r>
            <a:r>
              <a:rPr sz="3600" b="0" u="sng" spc="-5" dirty="0">
                <a:solidFill>
                  <a:schemeClr val="accent1">
                    <a:lumMod val="75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 </a:t>
            </a:r>
            <a:r>
              <a:rPr sz="3600" b="0" u="sng" spc="15" dirty="0">
                <a:solidFill>
                  <a:schemeClr val="accent1">
                    <a:lumMod val="75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YOUR</a:t>
            </a:r>
            <a:r>
              <a:rPr sz="3600" b="0" u="sng" spc="-10" dirty="0">
                <a:solidFill>
                  <a:schemeClr val="accent1">
                    <a:lumMod val="75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 </a:t>
            </a:r>
            <a:r>
              <a:rPr sz="3600" b="0" u="sng" spc="20" dirty="0">
                <a:solidFill>
                  <a:schemeClr val="accent1">
                    <a:lumMod val="75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SOLUTION</a:t>
            </a:r>
            <a:endParaRPr sz="3600" b="0" u="sng" spc="20" dirty="0">
              <a:solidFill>
                <a:schemeClr val="accent1">
                  <a:lumMod val="75000"/>
                </a:schemeClr>
              </a:solidFill>
              <a:latin typeface="Berlin Sans FB" panose="020E0602020502020306" charset="0"/>
              <a:cs typeface="Berlin Sans FB" panose="020E0602020502020306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85800" y="1752600"/>
            <a:ext cx="8372475" cy="3381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Innovative Approach:</a:t>
            </a:r>
            <a:r>
              <a:rPr lang="en-US" altLang="en-US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Combining technical measures with user education for comprehensive protection.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Demonstration:</a:t>
            </a:r>
            <a:r>
              <a:rPr lang="en-US" altLang="en-US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Real-time demonstration of a simple keylogger to illustrate the threat and the effectiveness of security measures.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Impact:</a:t>
            </a:r>
            <a:r>
              <a:rPr lang="en-US" altLang="en-US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charset="0"/>
                <a:cs typeface="Courier New" panose="02070309020205020404" charset="0"/>
                <a:sym typeface="+mn-ea"/>
              </a:rPr>
              <a:t> Significant reduction in the likelihood of keylogging attacks through proactive measures.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charset="0"/>
              <a:cs typeface="Courier New" panose="02070309020205020404" charset="0"/>
            </a:endParaRPr>
          </a:p>
          <a:p>
            <a:endParaRPr lang="en-IN" dirty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endParaRPr lang="en-IN" dirty="0">
              <a:solidFill>
                <a:srgbClr val="FF0000"/>
              </a:solidFill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6" name="object 6" descr="C:\Users\Harih\Downloads\Picture3-removebg-preview (1).pngPicture3-removebg-preview (1)"/>
          <p:cNvPicPr/>
          <p:nvPr/>
        </p:nvPicPr>
        <p:blipFill>
          <a:blip r:embed="rId1"/>
          <a:srcRect t="1480" b="1480"/>
          <a:stretch>
            <a:fillRect/>
          </a:stretch>
        </p:blipFill>
        <p:spPr>
          <a:xfrm>
            <a:off x="8686800" y="2666998"/>
            <a:ext cx="2466975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4041</Words>
  <Application>WPS Presentation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5" baseType="lpstr">
      <vt:lpstr>Arial</vt:lpstr>
      <vt:lpstr>SimSun</vt:lpstr>
      <vt:lpstr>Wingdings</vt:lpstr>
      <vt:lpstr>Trebuchet MS</vt:lpstr>
      <vt:lpstr>Calibri</vt:lpstr>
      <vt:lpstr>Microsoft YaHei</vt:lpstr>
      <vt:lpstr>Arial Unicode MS</vt:lpstr>
      <vt:lpstr>Snap ITC</vt:lpstr>
      <vt:lpstr>Sitka Small Semibold</vt:lpstr>
      <vt:lpstr>Sitka Subheading</vt:lpstr>
      <vt:lpstr>Sitka Subheading Semibold</vt:lpstr>
      <vt:lpstr>Sitka Text</vt:lpstr>
      <vt:lpstr>Sitka Text Semibold</vt:lpstr>
      <vt:lpstr>Stencil</vt:lpstr>
      <vt:lpstr>Sylfaen</vt:lpstr>
      <vt:lpstr>Tahoma</vt:lpstr>
      <vt:lpstr>Agency FB</vt:lpstr>
      <vt:lpstr>Microsoft Sans Serif</vt:lpstr>
      <vt:lpstr>MingLiU-ExtB</vt:lpstr>
      <vt:lpstr>Microsoft YaHei UI</vt:lpstr>
      <vt:lpstr>Microsoft YaHei UI Light</vt:lpstr>
      <vt:lpstr>Microsoft Yi Baiti</vt:lpstr>
      <vt:lpstr>Algerian</vt:lpstr>
      <vt:lpstr>Arial Black</vt:lpstr>
      <vt:lpstr>Arial Narrow</vt:lpstr>
      <vt:lpstr>Bahnschrift Light Condensed</vt:lpstr>
      <vt:lpstr>Bahnschrift Light</vt:lpstr>
      <vt:lpstr>Bahnschrift SemiBold</vt:lpstr>
      <vt:lpstr>Bahnschrift SemiBold SemiConden</vt:lpstr>
      <vt:lpstr>Bahnschrift</vt:lpstr>
      <vt:lpstr>Cascadia Code Light</vt:lpstr>
      <vt:lpstr>Cascadia Code ExtraLight</vt:lpstr>
      <vt:lpstr>Cascadia Code SemiBold</vt:lpstr>
      <vt:lpstr>Brush Script MT</vt:lpstr>
      <vt:lpstr>Cascadia Mono Light</vt:lpstr>
      <vt:lpstr>Cascadia Mono</vt:lpstr>
      <vt:lpstr>Cascadia Mono SemiLight</vt:lpstr>
      <vt:lpstr>Castellar</vt:lpstr>
      <vt:lpstr>Centaur</vt:lpstr>
      <vt:lpstr>Century</vt:lpstr>
      <vt:lpstr>Engravers MT</vt:lpstr>
      <vt:lpstr>Edwardian Script ITC</vt:lpstr>
      <vt:lpstr>Elephant</vt:lpstr>
      <vt:lpstr>Eras Bold ITC</vt:lpstr>
      <vt:lpstr>Eras Demi ITC</vt:lpstr>
      <vt:lpstr>Felix Titling</vt:lpstr>
      <vt:lpstr>Footlight MT Light</vt:lpstr>
      <vt:lpstr>Forte</vt:lpstr>
      <vt:lpstr>HoloLens MDL2 Assets</vt:lpstr>
      <vt:lpstr>High Tower Text</vt:lpstr>
      <vt:lpstr>Harrington</vt:lpstr>
      <vt:lpstr>Harlow Solid Italic</vt:lpstr>
      <vt:lpstr>Imprint MT Shadow</vt:lpstr>
      <vt:lpstr>Informal Roman</vt:lpstr>
      <vt:lpstr>Ink Free</vt:lpstr>
      <vt:lpstr>Javanese Text</vt:lpstr>
      <vt:lpstr>Lucida Sans</vt:lpstr>
      <vt:lpstr>Lucida Fax</vt:lpstr>
      <vt:lpstr>Lucida Console</vt:lpstr>
      <vt:lpstr>Lucida Calligraphy</vt:lpstr>
      <vt:lpstr>Leelawadee UI Semilight</vt:lpstr>
      <vt:lpstr>Leelawadee</vt:lpstr>
      <vt:lpstr>Kunstler Script</vt:lpstr>
      <vt:lpstr>Lucida Sans Typewriter</vt:lpstr>
      <vt:lpstr>Maiandra GD</vt:lpstr>
      <vt:lpstr>MingLiU_HKSCS-ExtB</vt:lpstr>
      <vt:lpstr>Mistral</vt:lpstr>
      <vt:lpstr>Palatino Linotype</vt:lpstr>
      <vt:lpstr>Palace Script MT</vt:lpstr>
      <vt:lpstr>Onyx</vt:lpstr>
      <vt:lpstr>Osake</vt:lpstr>
      <vt:lpstr>OCR A Extended</vt:lpstr>
      <vt:lpstr>NSimSun</vt:lpstr>
      <vt:lpstr>Nirmala UI Semilight</vt:lpstr>
      <vt:lpstr>Nirmala UI</vt:lpstr>
      <vt:lpstr>Niagara Solid</vt:lpstr>
      <vt:lpstr>Niagara Engraved</vt:lpstr>
      <vt:lpstr>Parchment</vt:lpstr>
      <vt:lpstr>Papyrus</vt:lpstr>
      <vt:lpstr>Segoe Script</vt:lpstr>
      <vt:lpstr>Segoe MDL2 Assets</vt:lpstr>
      <vt:lpstr>Segoe Fluent Icons</vt:lpstr>
      <vt:lpstr>Sans Serif Collection</vt:lpstr>
      <vt:lpstr>Rockwell Extra Bold</vt:lpstr>
      <vt:lpstr>Segoe UI Variable Display Light</vt:lpstr>
      <vt:lpstr>Segoe UI Variable Display Semib</vt:lpstr>
      <vt:lpstr>Segoe UI</vt:lpstr>
      <vt:lpstr>Segoe UI Variable Display</vt:lpstr>
      <vt:lpstr>Segoe UI Symbol</vt:lpstr>
      <vt:lpstr>Segoe UI Semilight</vt:lpstr>
      <vt:lpstr>Segoe UI Variable Text</vt:lpstr>
      <vt:lpstr>Segoe UI Variable Text Light</vt:lpstr>
      <vt:lpstr>Sitka Display Semibold</vt:lpstr>
      <vt:lpstr>Sitka Heading Semibold</vt:lpstr>
      <vt:lpstr>Sitka Small</vt:lpstr>
      <vt:lpstr>Viner Hand ITC</vt:lpstr>
      <vt:lpstr>Vladimir Script</vt:lpstr>
      <vt:lpstr>Vivaldi</vt:lpstr>
      <vt:lpstr>Trebuchet MS</vt:lpstr>
      <vt:lpstr>Times New Roman</vt:lpstr>
      <vt:lpstr>Tempus Sans ITC</vt:lpstr>
      <vt:lpstr>Wide Latin</vt:lpstr>
      <vt:lpstr>Yu Gothic</vt:lpstr>
      <vt:lpstr>Yu Gothic Light</vt:lpstr>
      <vt:lpstr>Yu Gothic Medium</vt:lpstr>
      <vt:lpstr>Yu Gothic UI Light</vt:lpstr>
      <vt:lpstr>Wingdings</vt:lpstr>
      <vt:lpstr>Webdings</vt:lpstr>
      <vt:lpstr>Wingdings 3</vt:lpstr>
      <vt:lpstr>Symbol</vt:lpstr>
      <vt:lpstr>MT Extra</vt:lpstr>
      <vt:lpstr>MS Reference Specialty</vt:lpstr>
      <vt:lpstr>MS Outlook</vt:lpstr>
      <vt:lpstr>Marlett</vt:lpstr>
      <vt:lpstr>LCDMono2</vt:lpstr>
      <vt:lpstr>hooge 05_55</vt:lpstr>
      <vt:lpstr>hooge 05_54</vt:lpstr>
      <vt:lpstr>hooge 05_53</vt:lpstr>
      <vt:lpstr>Bookshelf Symbol 7</vt:lpstr>
      <vt:lpstr>Yu Gothic UI Semilight</vt:lpstr>
      <vt:lpstr>Yu Gothic UI Semibold</vt:lpstr>
      <vt:lpstr>Segoe UI Semibold</vt:lpstr>
      <vt:lpstr>Arial Rounded MT Bold</vt:lpstr>
      <vt:lpstr>Cascadia Code</vt:lpstr>
      <vt:lpstr>Eras Light ITC</vt:lpstr>
      <vt:lpstr>Bahnschrift Light SemiCondensed</vt:lpstr>
      <vt:lpstr>Bahnschrift Condensed</vt:lpstr>
      <vt:lpstr>Calibri Light</vt:lpstr>
      <vt:lpstr>Calisto MT</vt:lpstr>
      <vt:lpstr>Candara</vt:lpstr>
      <vt:lpstr>Dubai Light</vt:lpstr>
      <vt:lpstr>Digital-7 Mono</vt:lpstr>
      <vt:lpstr>Courier New</vt:lpstr>
      <vt:lpstr>Copperplate Gothic Light</vt:lpstr>
      <vt:lpstr>Corbel</vt:lpstr>
      <vt:lpstr>Dungeon</vt:lpstr>
      <vt:lpstr>Ebrima</vt:lpstr>
      <vt:lpstr>Consolas</vt:lpstr>
      <vt:lpstr>Candara Light</vt:lpstr>
      <vt:lpstr>Cascadia Code SemiLight</vt:lpstr>
      <vt:lpstr>Californian FB</vt:lpstr>
      <vt:lpstr>Cambria</vt:lpstr>
      <vt:lpstr>Bahnschrift SemiBold Condensed</vt:lpstr>
      <vt:lpstr>Bahnschrift SemiCondensed</vt:lpstr>
      <vt:lpstr>Cambria Math</vt:lpstr>
      <vt:lpstr>Chiller</vt:lpstr>
      <vt:lpstr>Copperplate Gothic Bold</vt:lpstr>
      <vt:lpstr>Comic Sans MS</vt:lpstr>
      <vt:lpstr>Corbel Light</vt:lpstr>
      <vt:lpstr>Curlz MT</vt:lpstr>
      <vt:lpstr>Bodoni MT Condensed</vt:lpstr>
      <vt:lpstr>Bodoni MT Black</vt:lpstr>
      <vt:lpstr>Bodoni MT</vt:lpstr>
      <vt:lpstr>Bradley Hand ITC</vt:lpstr>
      <vt:lpstr>Bookman Old Style</vt:lpstr>
      <vt:lpstr>Britannic Bold</vt:lpstr>
      <vt:lpstr>Broadway</vt:lpstr>
      <vt:lpstr>Cascadia Mono SemiBold</vt:lpstr>
      <vt:lpstr>Bahnschrift SemiLight</vt:lpstr>
      <vt:lpstr>Baskerville Old Face</vt:lpstr>
      <vt:lpstr>Bell MT</vt:lpstr>
      <vt:lpstr>Bernard MT Condensed</vt:lpstr>
      <vt:lpstr>Cascadia Mono ExtraLight</vt:lpstr>
      <vt:lpstr>Cooper Black</vt:lpstr>
      <vt:lpstr>Book Antiqua</vt:lpstr>
      <vt:lpstr>Blackadder ITC</vt:lpstr>
      <vt:lpstr>Berlin Sans FB Demi</vt:lpstr>
      <vt:lpstr>Berlin Sans FB</vt:lpstr>
      <vt:lpstr>Yu Gothic UI</vt:lpstr>
      <vt:lpstr>Verdana</vt:lpstr>
      <vt:lpstr>Tw Cen MT Condensed Extra Bold</vt:lpstr>
      <vt:lpstr>Tw Cen MT Condensed</vt:lpstr>
      <vt:lpstr>Tw Cen MT</vt:lpstr>
      <vt:lpstr>Sitka Heading</vt:lpstr>
      <vt:lpstr>Sitka Display</vt:lpstr>
      <vt:lpstr>Sitka Banner Semibold</vt:lpstr>
      <vt:lpstr>Sitka Banner</vt:lpstr>
      <vt:lpstr>SimSun-ExtB</vt:lpstr>
      <vt:lpstr>Showcard Gothic</vt:lpstr>
      <vt:lpstr>Segoe UI Variable Text Semiligh</vt:lpstr>
      <vt:lpstr>Segoe UI Variable Text Semibold</vt:lpstr>
      <vt:lpstr>Segoe UI Variable Small Semilig</vt:lpstr>
      <vt:lpstr>Segoe UI Variable Small Semibol</vt:lpstr>
      <vt:lpstr>Segoe UI Variable Small Light</vt:lpstr>
      <vt:lpstr>Segoe UI Variable Small</vt:lpstr>
      <vt:lpstr>Segoe UI Variable Display Semil</vt:lpstr>
      <vt:lpstr>Segoe UI Light</vt:lpstr>
      <vt:lpstr>Segoe UI Historic</vt:lpstr>
      <vt:lpstr>Segoe UI Emoji</vt:lpstr>
      <vt:lpstr>Segoe UI Black</vt:lpstr>
      <vt:lpstr>Segoe Print</vt:lpstr>
      <vt:lpstr>Script MT Bold</vt:lpstr>
      <vt:lpstr>Rockwell Condensed</vt:lpstr>
      <vt:lpstr>Rockwell</vt:lpstr>
      <vt:lpstr>Ravie</vt:lpstr>
      <vt:lpstr>Rage Italic</vt:lpstr>
      <vt:lpstr>Pristina</vt:lpstr>
      <vt:lpstr>Poor Richard</vt:lpstr>
      <vt:lpstr>PMingLiU-ExtB</vt:lpstr>
      <vt:lpstr>Playbill</vt:lpstr>
      <vt:lpstr>Modern No. 20</vt:lpstr>
      <vt:lpstr>Microsoft Uighur</vt:lpstr>
      <vt:lpstr>Bodoni MT Poster Compressed</vt:lpstr>
      <vt:lpstr>Perpetua Titling MT</vt:lpstr>
      <vt:lpstr>Bahnschrift SemiLight Condensed</vt:lpstr>
      <vt:lpstr>Bahnschrift SemiLight SemiConde</vt:lpstr>
      <vt:lpstr>Bauhaus 93</vt:lpstr>
      <vt:lpstr>Century Gothic</vt:lpstr>
      <vt:lpstr>Century Schoolbook</vt:lpstr>
      <vt:lpstr>Colonna MT</vt:lpstr>
      <vt:lpstr>Constantia</vt:lpstr>
      <vt:lpstr>Office Theme</vt:lpstr>
      <vt:lpstr>Student Name</vt:lpstr>
      <vt:lpstr>PROJECT TITLE</vt:lpstr>
      <vt:lpstr>AGENDA</vt:lpstr>
      <vt:lpstr>PowerPoint 演示文稿</vt:lpstr>
      <vt:lpstr>PROJECT	OVERVIEW</vt:lpstr>
      <vt:lpstr>WHO ARE THE END USERS?</vt:lpstr>
      <vt:lpstr>PROBLEM	STATEMENT</vt:lpstr>
      <vt:lpstr>YOUR SOLUTION AND ITS VALUE PROPOSITION</vt:lpstr>
      <vt:lpstr>THE WOW IN YOUR SOLUTION</vt:lpstr>
      <vt:lpstr>PowerPoint 演示文稿</vt:lpstr>
      <vt:lpstr>PowerPoint 演示文稿</vt:lpstr>
      <vt:lpstr>PowerPoint 演示文稿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Harih</cp:lastModifiedBy>
  <cp:revision>3</cp:revision>
  <dcterms:created xsi:type="dcterms:W3CDTF">2024-06-03T05:48:00Z</dcterms:created>
  <dcterms:modified xsi:type="dcterms:W3CDTF">2024-06-12T18:39:13Z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2024-06-03T05:30:00Z</vt:filetime>
  </property>
  <property fmtid="{D5CDD505-2E9C-101B-9397-08002B2CF9AE}" pid="4" name="ICV">
    <vt:lpwstr>AD20ECF360B248A188E4CAAEE19B0C8C_12</vt:lpwstr>
  </property>
  <property fmtid="{D5CDD505-2E9C-101B-9397-08002B2CF9AE}" pid="5" name="KSOProductBuildVer">
    <vt:lpwstr>1033-12.2.0.16909</vt:lpwstr>
  </property>
</Properties>
</file>