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DA611C-CA5E-4CE5-A003-81CA2E15C9A2}">
  <a:tblStyle styleId="{B0DA611C-CA5E-4CE5-A003-81CA2E15C9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bold.fntdata"/><Relationship Id="rId13" Type="http://schemas.openxmlformats.org/officeDocument/2006/relationships/slide" Target="slides/slide7.xml"/><Relationship Id="rId35" Type="http://schemas.openxmlformats.org/officeDocument/2006/relationships/font" Target="fonts/Lato-regular.fntdata"/><Relationship Id="rId12" Type="http://schemas.openxmlformats.org/officeDocument/2006/relationships/slide" Target="slides/slide6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9.xml"/><Relationship Id="rId37" Type="http://schemas.openxmlformats.org/officeDocument/2006/relationships/font" Target="fonts/Lato-italic.fntdata"/><Relationship Id="rId14" Type="http://schemas.openxmlformats.org/officeDocument/2006/relationships/slide" Target="slides/slide8.xml"/><Relationship Id="rId36" Type="http://schemas.openxmlformats.org/officeDocument/2006/relationships/font" Target="fonts/La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La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6beced33a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16beced33a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6beced33a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6beced33a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6beced33a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16beced33a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16beced33a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16beced33a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16beced33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16beced33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16beced33a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16beced33a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17ee6edbd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17ee6edb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17ee6edb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17ee6edb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16beced33a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16beced33a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16beced33a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16beced33a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71d698b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71d698b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16beced33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16beced33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16beced33a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16beced33a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15bf2b4f49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15bf2b4f49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171d698bd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171d698bd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171d698bd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171d698bd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71d698bd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71d698bd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5bf2b51bb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5bf2b51bb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5bf2b4f49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5bf2b4f4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5bf2b51bb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15bf2b51bb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6beced33a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16beced33a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6beced33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16beced33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16beced33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16beced33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amitabhajoy/bengaluru-house-price-data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35800" y="1370950"/>
            <a:ext cx="4958100" cy="20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" sz="5100">
                <a:latin typeface="Comic Sans MS"/>
                <a:ea typeface="Comic Sans MS"/>
                <a:cs typeface="Comic Sans MS"/>
                <a:sym typeface="Comic Sans MS"/>
              </a:rPr>
              <a:t>House Price       </a:t>
            </a:r>
            <a:r>
              <a:rPr lang="en" sz="51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5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5100">
                <a:latin typeface="Comic Sans MS"/>
                <a:ea typeface="Comic Sans MS"/>
                <a:cs typeface="Comic Sans MS"/>
                <a:sym typeface="Comic Sans MS"/>
              </a:rPr>
              <a:t>Prediction</a:t>
            </a:r>
            <a:endParaRPr sz="5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848950" y="3340650"/>
            <a:ext cx="22452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By,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Jofia Joe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Vandana Vijayan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Gana Shankarappa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Sanjo Antony M</a:t>
            </a:r>
            <a:endParaRPr sz="1500"/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75375"/>
            <a:ext cx="70389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2.  DATA CLEANING</a:t>
            </a:r>
            <a:endParaRPr b="1" sz="2200"/>
          </a:p>
        </p:txBody>
      </p:sp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854450"/>
            <a:ext cx="70389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/>
              <a:t>Drop features that are not required to build our model.</a:t>
            </a:r>
            <a:endParaRPr sz="1600"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181150"/>
            <a:ext cx="7429200" cy="12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Area_type</a:t>
            </a:r>
            <a:endParaRPr sz="1400"/>
          </a:p>
          <a:p>
            <a:pPr indent="-3175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Society</a:t>
            </a:r>
            <a:endParaRPr sz="1400"/>
          </a:p>
          <a:p>
            <a:pPr indent="-3175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Balcony</a:t>
            </a:r>
            <a:endParaRPr sz="1400"/>
          </a:p>
          <a:p>
            <a:pPr indent="-3175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Availability</a:t>
            </a:r>
            <a:endParaRPr sz="1400"/>
          </a:p>
        </p:txBody>
      </p:sp>
      <p:sp>
        <p:nvSpPr>
          <p:cNvPr id="194" name="Google Shape;194;p22"/>
          <p:cNvSpPr txBox="1"/>
          <p:nvPr>
            <p:ph type="title"/>
          </p:nvPr>
        </p:nvSpPr>
        <p:spPr>
          <a:xfrm>
            <a:off x="1345700" y="2000925"/>
            <a:ext cx="70389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b)     Handle NA values.</a:t>
            </a:r>
            <a:endParaRPr sz="1600"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675" y="2405750"/>
            <a:ext cx="8100999" cy="275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18575" y="384575"/>
            <a:ext cx="77229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/>
              <a:t>3</a:t>
            </a:r>
            <a:r>
              <a:rPr b="1" lang="en" sz="2650"/>
              <a:t>.  FEATURE ENGINEERING</a:t>
            </a:r>
            <a:endParaRPr b="1"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01" name="Google Shape;201;p23"/>
          <p:cNvSpPr txBox="1"/>
          <p:nvPr/>
        </p:nvSpPr>
        <p:spPr>
          <a:xfrm>
            <a:off x="1218575" y="1133675"/>
            <a:ext cx="78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arenR"/>
            </a:pPr>
            <a:r>
              <a:rPr lang="en">
                <a:solidFill>
                  <a:schemeClr val="lt1"/>
                </a:solidFill>
              </a:rPr>
              <a:t>Add new feature (integer) for bhk (bedroom hall kitchen)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575" y="1803275"/>
            <a:ext cx="7434549" cy="240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/>
        </p:nvSpPr>
        <p:spPr>
          <a:xfrm>
            <a:off x="1218575" y="295475"/>
            <a:ext cx="78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b)	Explore and transform total_sqft feature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300" y="738600"/>
            <a:ext cx="7321325" cy="206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7301" y="2932825"/>
            <a:ext cx="7321326" cy="201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/>
        </p:nvSpPr>
        <p:spPr>
          <a:xfrm>
            <a:off x="1218575" y="295475"/>
            <a:ext cx="78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c)	</a:t>
            </a:r>
            <a:r>
              <a:rPr lang="en">
                <a:solidFill>
                  <a:schemeClr val="lt1"/>
                </a:solidFill>
              </a:rPr>
              <a:t>Add new feature price_per_sqft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575" y="848075"/>
            <a:ext cx="7682549" cy="299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/>
        </p:nvSpPr>
        <p:spPr>
          <a:xfrm>
            <a:off x="1218575" y="295475"/>
            <a:ext cx="78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1323625" y="346650"/>
            <a:ext cx="73479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b="1" lang="en" sz="22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 DIMENSIONALITY REDUCTION</a:t>
            </a:r>
            <a:endParaRPr b="1" sz="22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1452225" y="1151150"/>
            <a:ext cx="7513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Dimensionality reduction is a machine learning (ML) or statistical technique of reducing the amount of random variables in a problem by obtaining a set of principal variables.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1452225" y="1919400"/>
            <a:ext cx="6888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Changed the name of the  locations having less than 10  apartments in that area into “other” category.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225" y="2571750"/>
            <a:ext cx="7219299" cy="230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/>
        </p:nvSpPr>
        <p:spPr>
          <a:xfrm>
            <a:off x="1218575" y="295475"/>
            <a:ext cx="78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1323625" y="346650"/>
            <a:ext cx="73479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1" lang="en" sz="22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 OUTLIER REMOVAL</a:t>
            </a:r>
            <a:endParaRPr b="1" sz="22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27"/>
          <p:cNvSpPr txBox="1"/>
          <p:nvPr/>
        </p:nvSpPr>
        <p:spPr>
          <a:xfrm>
            <a:off x="1299825" y="922550"/>
            <a:ext cx="75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❖"/>
            </a:pPr>
            <a:r>
              <a:rPr lang="en">
                <a:solidFill>
                  <a:schemeClr val="lt1"/>
                </a:solidFill>
              </a:rPr>
              <a:t>An outlier is an value that lies far away from all other values in a given dataset.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1332575" y="1322750"/>
            <a:ext cx="7476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❖"/>
            </a:pPr>
            <a:r>
              <a:rPr lang="en">
                <a:solidFill>
                  <a:schemeClr val="lt1"/>
                </a:solidFill>
              </a:rPr>
              <a:t>Presence of outliers can lead to inconsistencies and further errors in results obtained so it is necessary to remove outliers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1408800" y="2046050"/>
            <a:ext cx="77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By keeping minimum threshold per bhk to be 300 sqft.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675" y="2445525"/>
            <a:ext cx="7277125" cy="26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/>
        </p:nvSpPr>
        <p:spPr>
          <a:xfrm>
            <a:off x="1218575" y="295475"/>
            <a:ext cx="78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0" name="Google Shape;240;p28"/>
          <p:cNvSpPr txBox="1"/>
          <p:nvPr/>
        </p:nvSpPr>
        <p:spPr>
          <a:xfrm>
            <a:off x="1323625" y="346650"/>
            <a:ext cx="73479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5.  OUTLIER REMOVAL</a:t>
            </a:r>
            <a:endParaRPr b="1" sz="22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1180200" y="564725"/>
            <a:ext cx="77352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Based on price per sqft.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Removed properties where for same location, the price of (for example) 3 bedroom apartment is less than 2 bedroom apartment (with same square ft area).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42" name="Google Shape;2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25" y="2086925"/>
            <a:ext cx="8549349" cy="285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/>
        </p:nvSpPr>
        <p:spPr>
          <a:xfrm>
            <a:off x="1218575" y="295475"/>
            <a:ext cx="78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8" name="Google Shape;248;p29"/>
          <p:cNvSpPr txBox="1"/>
          <p:nvPr/>
        </p:nvSpPr>
        <p:spPr>
          <a:xfrm>
            <a:off x="1323625" y="346650"/>
            <a:ext cx="73479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5.  OUTLIER REMOVAL</a:t>
            </a:r>
            <a:endParaRPr b="1" sz="22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29"/>
          <p:cNvSpPr txBox="1"/>
          <p:nvPr/>
        </p:nvSpPr>
        <p:spPr>
          <a:xfrm>
            <a:off x="1299825" y="922550"/>
            <a:ext cx="75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1332575" y="1322750"/>
            <a:ext cx="7476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1180200" y="479340"/>
            <a:ext cx="7735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Using bathroom feature.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Here I am considering, if you have 4 bedroom home and even if you have bathroom in all 4 rooms plus one guest bathroom, you will have total bath = total bed + 1 max. Anything above that is an outlier or a data error and can be removed.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52" name="Google Shape;2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200" y="2246040"/>
            <a:ext cx="7466130" cy="2666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/>
        </p:nvSpPr>
        <p:spPr>
          <a:xfrm>
            <a:off x="1260725" y="725900"/>
            <a:ext cx="75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Columns  - “size” and “price_per_sqft” are dropped and the dataset is ready to be trained.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1242350" y="1126100"/>
            <a:ext cx="75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After removing all outlier dataset has 7251 rows and 5 columns.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9" name="Google Shape;2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25" y="1687875"/>
            <a:ext cx="8238776" cy="29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/>
        </p:nvSpPr>
        <p:spPr>
          <a:xfrm>
            <a:off x="1242350" y="496275"/>
            <a:ext cx="751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b="1" lang="en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 ONE HOT ENCODING FOR LOCATION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31"/>
          <p:cNvSpPr txBox="1"/>
          <p:nvPr/>
        </p:nvSpPr>
        <p:spPr>
          <a:xfrm>
            <a:off x="1242350" y="1126100"/>
            <a:ext cx="75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6" name="Google Shape;2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050" y="1393975"/>
            <a:ext cx="7247327" cy="33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323625" y="1343725"/>
            <a:ext cx="76695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Demonstrates the usage of machine learning algorithms in the prediction of Real estate/House prices in Bangalore.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Literature about research on machine learning prediction of house prices in India is extremely limited.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Use machine learning algorithms to implement this prediction engine for real-life usage by users.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Findings: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Different algorithms can drastically change accuracy.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 poor dataset can negatively affect the predictions.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Sufficient proof of what algorithm is best suitable for this task.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1" name="Google Shape;141;p14"/>
          <p:cNvSpPr txBox="1"/>
          <p:nvPr>
            <p:ph type="title"/>
          </p:nvPr>
        </p:nvSpPr>
        <p:spPr>
          <a:xfrm>
            <a:off x="1263775" y="422300"/>
            <a:ext cx="50640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 sz="2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7. </a:t>
            </a:r>
            <a:r>
              <a:rPr b="1" lang="en" sz="2200"/>
              <a:t>MODEL BUILDING</a:t>
            </a:r>
            <a:endParaRPr b="1" sz="2200"/>
          </a:p>
        </p:txBody>
      </p:sp>
      <p:sp>
        <p:nvSpPr>
          <p:cNvPr id="272" name="Google Shape;272;p32"/>
          <p:cNvSpPr txBox="1"/>
          <p:nvPr>
            <p:ph idx="1" type="body"/>
          </p:nvPr>
        </p:nvSpPr>
        <p:spPr>
          <a:xfrm>
            <a:off x="1297500" y="977000"/>
            <a:ext cx="7038900" cy="11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We used 3 machine learning algorithms to predict the prices of houses namely Linear Regression,Decision Tree and Lasso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However Linear Regression gave the best results. Hence it is used.</a:t>
            </a:r>
            <a:endParaRPr sz="1100"/>
          </a:p>
        </p:txBody>
      </p:sp>
      <p:pic>
        <p:nvPicPr>
          <p:cNvPr id="273" name="Google Shape;2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838" y="2256200"/>
            <a:ext cx="7865919" cy="26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8. TEST THE MODEL</a:t>
            </a:r>
            <a:endParaRPr b="1" sz="2200"/>
          </a:p>
        </p:txBody>
      </p:sp>
      <p:sp>
        <p:nvSpPr>
          <p:cNvPr id="279" name="Google Shape;279;p33"/>
          <p:cNvSpPr txBox="1"/>
          <p:nvPr>
            <p:ph idx="1" type="body"/>
          </p:nvPr>
        </p:nvSpPr>
        <p:spPr>
          <a:xfrm>
            <a:off x="1352600" y="1019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model is used to predict prices for few properties.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predict_price(location, sqft, bath, bhk)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80" name="Google Shape;2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1933275"/>
            <a:ext cx="7342563" cy="29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endParaRPr b="1"/>
          </a:p>
        </p:txBody>
      </p:sp>
      <p:sp>
        <p:nvSpPr>
          <p:cNvPr id="286" name="Google Shape;286;p34"/>
          <p:cNvSpPr txBox="1"/>
          <p:nvPr>
            <p:ph idx="1" type="body"/>
          </p:nvPr>
        </p:nvSpPr>
        <p:spPr>
          <a:xfrm>
            <a:off x="1297500" y="1186550"/>
            <a:ext cx="70389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Although we used different algorithms for house price prediction Linear Regression was found to be the best algorithm as linear regression was able to give the best model score of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84.5% .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7" name="Google Shape;287;p34"/>
          <p:cNvGraphicFramePr/>
          <p:nvPr/>
        </p:nvGraphicFramePr>
        <p:xfrm>
          <a:off x="1461700" y="280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{B0DA611C-CA5E-4CE5-A003-81CA2E15C9A2}</a:tableStyleId>
              </a:tblPr>
              <a:tblGrid>
                <a:gridCol w="3681750"/>
                <a:gridCol w="2350000"/>
              </a:tblGrid>
              <a:tr h="24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Linear Regression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84.5%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Decision Tree Classifier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71.7%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Lasso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72.3%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/>
          <p:nvPr>
            <p:ph type="title"/>
          </p:nvPr>
        </p:nvSpPr>
        <p:spPr>
          <a:xfrm>
            <a:off x="1297500" y="430650"/>
            <a:ext cx="3130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APPLICATIONS</a:t>
            </a:r>
            <a:endParaRPr b="1" sz="2500"/>
          </a:p>
        </p:txBody>
      </p:sp>
      <p:sp>
        <p:nvSpPr>
          <p:cNvPr id="293" name="Google Shape;293;p35"/>
          <p:cNvSpPr txBox="1"/>
          <p:nvPr>
            <p:ph idx="1" type="body"/>
          </p:nvPr>
        </p:nvSpPr>
        <p:spPr>
          <a:xfrm>
            <a:off x="1052550" y="1061050"/>
            <a:ext cx="7038900" cy="29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Using this proposed model, we want people to buy houses and real estate at their rightful prices.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Ensure that they don't get tricked by sketchy agents who just are after their money.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Help Big companies by giving accurate predictions for them to set the pricing.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Save them from a lot of hassle and save a lot of precious time and money.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Correct real estate prices are the essence of the market and we want to ensure that by using this model.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Likewise, house price predictions are also beneficial for property investors to know the pattern of lodging costs in a specific area.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2675" y="3261150"/>
            <a:ext cx="3514975" cy="21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/>
          <p:nvPr>
            <p:ph type="ctrTitle"/>
          </p:nvPr>
        </p:nvSpPr>
        <p:spPr>
          <a:xfrm>
            <a:off x="2455100" y="2152325"/>
            <a:ext cx="5499900" cy="16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5811">
                <a:latin typeface="Comic Sans MS"/>
                <a:ea typeface="Comic Sans MS"/>
                <a:cs typeface="Comic Sans MS"/>
                <a:sym typeface="Comic Sans MS"/>
              </a:rPr>
              <a:t> THANK YOU</a:t>
            </a:r>
            <a:endParaRPr sz="5811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324325" y="494375"/>
            <a:ext cx="50640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</a:t>
            </a:r>
            <a:endParaRPr b="1" sz="21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176325" y="911675"/>
            <a:ext cx="7779900" cy="28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People and real estate agencies buy or sell houses, people buy to live in or as an investment and the agencies buy to run a business.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Everyone should get exactly what they pay for.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Over-valuation/Under-valuation in housing markets has always been an issue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Lack of proper detection measures.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Primary aim - use Machine Learning Techniques and curate them into ML models which can then serve the users.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782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57723" l="33388" r="5144" t="6418"/>
          <a:stretch/>
        </p:blipFill>
        <p:spPr>
          <a:xfrm>
            <a:off x="7020448" y="3836050"/>
            <a:ext cx="2240892" cy="1307448"/>
          </a:xfrm>
          <a:prstGeom prst="cloud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174450" y="336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GAPS IN EXISTING SYSTEM</a:t>
            </a:r>
            <a:endParaRPr b="1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174450" y="1009800"/>
            <a:ext cx="7737600" cy="3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5600">
                <a:latin typeface="Arial"/>
                <a:ea typeface="Arial"/>
                <a:cs typeface="Arial"/>
                <a:sym typeface="Arial"/>
              </a:rPr>
              <a:t>The present method is that the customer approaches a real estate agent to manage his/her investments and suggest suitable estates for his investments.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5600">
                <a:latin typeface="Arial"/>
                <a:ea typeface="Arial"/>
                <a:cs typeface="Arial"/>
                <a:sym typeface="Arial"/>
              </a:rPr>
              <a:t>agents need to be paid a fraction of the amount just for searching a house and setting a price tag for you. 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5600">
                <a:latin typeface="Arial"/>
                <a:ea typeface="Arial"/>
                <a:cs typeface="Arial"/>
                <a:sym typeface="Arial"/>
              </a:rPr>
              <a:t>agents and sellers may have a secret dealing and the customer might be sold an overpriced house without his/her knowledge.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5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people first think of buying a house/Real estate they tend to go online and try to study trends and other related stuff. </a:t>
            </a:r>
            <a:endParaRPr sz="5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 sz="5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doesn’t have detailed knowledge </a:t>
            </a:r>
            <a:r>
              <a:rPr lang="en" sz="5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&amp; accurate information about what the actual price should be. </a:t>
            </a:r>
            <a:endParaRPr sz="5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 sz="5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misinformation about the prices in the internet.</a:t>
            </a:r>
            <a:endParaRPr sz="5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 sz="5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comparing it with multiple estates is highly time-consuming and has a potential risk of incorrect pricing.</a:t>
            </a:r>
            <a:endParaRPr sz="5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3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516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</a:t>
            </a:r>
            <a:endParaRPr b="1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22500" y="1229425"/>
            <a:ext cx="7439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main aim of this project is to foresee house costs in Bengaluru city in view of certain elements like area, size/region, number of rooms, and number of washrooms.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Bengaluru house price dataset is utilized to create the model. 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We have  tried using a few machine learning algorithms in order to find out the best one which can give us the most accurate results 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050" y="3175175"/>
            <a:ext cx="4629150" cy="16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577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TOOLS AND TECHNOLOGIES USED</a:t>
            </a:r>
            <a:endParaRPr b="1"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Python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Numpy and Pandas for Data Cleaning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Matplotlib for Data Visualization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Sklearn for Model Building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Jupyter Notebook as IDE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577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STEPS</a:t>
            </a:r>
            <a:endParaRPr b="1" sz="2750"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Data Collection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Data Cleaning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Dimensionality Reduction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Outlier Detection and Removal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Model Building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Model Testing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75375"/>
            <a:ext cx="7038900" cy="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 sz="2200"/>
              <a:t>IMPORTING DATASET</a:t>
            </a:r>
            <a:endParaRPr b="1" sz="2200"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927375"/>
            <a:ext cx="74292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dataset was downloaded from here :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050" u="sng">
                <a:solidFill>
                  <a:srgbClr val="1A466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https://www.kaggle.com/amitabhajoy/bengaluru-house-price-data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75" y="1420275"/>
            <a:ext cx="8519101" cy="360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75375"/>
            <a:ext cx="70389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ATTRIBUTES IN DATASET</a:t>
            </a:r>
            <a:endParaRPr b="1" sz="2200"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982500"/>
            <a:ext cx="74292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</a:t>
            </a:r>
            <a:r>
              <a:rPr lang="en" sz="1700"/>
              <a:t>rea_type</a:t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Availability</a:t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Location</a:t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Size</a:t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Society</a:t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Total_sqft</a:t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Bath</a:t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Balcony</a:t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Price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