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27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812" y="836866"/>
            <a:ext cx="7047865" cy="3488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9949" y="2274305"/>
            <a:ext cx="4864100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NEXT</a:t>
            </a:r>
            <a:r>
              <a:rPr sz="2000" b="1" spc="-85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000" b="1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GEN</a:t>
            </a:r>
            <a:r>
              <a:rPr sz="2000" b="1" spc="15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000" b="1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EMPLOYABILITY</a:t>
            </a:r>
            <a:r>
              <a:rPr sz="2000" b="1" spc="-90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2000" b="1" spc="-10" dirty="0">
                <a:solidFill>
                  <a:srgbClr val="161D20"/>
                </a:solidFill>
                <a:latin typeface="Algerian" panose="04020705040A02060702" pitchFamily="82" charset="0"/>
                <a:cs typeface="Arial"/>
              </a:rPr>
              <a:t>PROGRAM</a:t>
            </a:r>
            <a:endParaRPr sz="2000" dirty="0">
              <a:latin typeface="Algerian" panose="04020705040A02060702" pitchFamily="8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</a:pPr>
            <a:r>
              <a:rPr sz="20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Creating</a:t>
            </a:r>
            <a:r>
              <a:rPr sz="2000" spc="1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20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a</a:t>
            </a:r>
            <a:r>
              <a:rPr sz="2000" spc="114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200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future-ready</a:t>
            </a:r>
            <a:r>
              <a:rPr sz="2000" spc="7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 </a:t>
            </a:r>
            <a:r>
              <a:rPr sz="2000" spc="-10" dirty="0">
                <a:solidFill>
                  <a:srgbClr val="161D20"/>
                </a:solidFill>
                <a:latin typeface="Baskerville Old Face" panose="02020602080505020303" pitchFamily="18" charset="0"/>
                <a:cs typeface="Arial"/>
              </a:rPr>
              <a:t>workforce</a:t>
            </a:r>
            <a:endParaRPr sz="2000" dirty="0">
              <a:latin typeface="Baskerville Old Face" panose="02020602080505020303" pitchFamily="18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230" y="3582560"/>
            <a:ext cx="2503170" cy="8297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US" sz="1200" b="1" i="1" spc="-10" dirty="0">
                <a:latin typeface="Castellar" panose="020A0402060406010301" pitchFamily="18" charset="0"/>
                <a:cs typeface="Arial"/>
              </a:rPr>
              <a:t>STUDENT DETAILS :</a:t>
            </a:r>
            <a:endParaRPr sz="1200" b="1" i="1" dirty="0">
              <a:latin typeface="Castellar" panose="020A0402060406010301" pitchFamily="18" charset="0"/>
              <a:cs typeface="Arial"/>
            </a:endParaRPr>
          </a:p>
          <a:p>
            <a:pPr marL="107950" marR="5080">
              <a:lnSpc>
                <a:spcPct val="108100"/>
              </a:lnSpc>
              <a:spcBef>
                <a:spcPts val="655"/>
              </a:spcBef>
            </a:pPr>
            <a:r>
              <a:rPr sz="1100" dirty="0">
                <a:latin typeface="Arial"/>
                <a:cs typeface="Arial"/>
              </a:rPr>
              <a:t>Student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Name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lang="en-US" sz="1100" b="1" dirty="0">
                <a:latin typeface="Arial"/>
                <a:cs typeface="Arial"/>
              </a:rPr>
              <a:t>GANAPATHI V</a:t>
            </a:r>
          </a:p>
          <a:p>
            <a:pPr marL="107950" marR="5080">
              <a:lnSpc>
                <a:spcPct val="108100"/>
              </a:lnSpc>
              <a:spcBef>
                <a:spcPts val="655"/>
              </a:spcBef>
            </a:pP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Student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au5135211040</a:t>
            </a:r>
            <a:r>
              <a:rPr lang="en-US" sz="1100" b="1" spc="-10" dirty="0">
                <a:latin typeface="Arial"/>
                <a:cs typeface="Arial"/>
              </a:rPr>
              <a:t>15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0075" y="3688016"/>
            <a:ext cx="148272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100" b="1" i="1" dirty="0">
                <a:latin typeface="Castellar" panose="020A0402060406010301" pitchFamily="18" charset="0"/>
                <a:cs typeface="Arial"/>
              </a:rPr>
              <a:t>COLLEGE NAME  </a:t>
            </a:r>
            <a:r>
              <a:rPr lang="en-US" sz="1100" b="1" dirty="0">
                <a:latin typeface="Castellar" panose="020A0402060406010301" pitchFamily="18" charset="0"/>
                <a:cs typeface="Arial"/>
              </a:rPr>
              <a:t>:</a:t>
            </a:r>
            <a:endParaRPr sz="1100" b="1" dirty="0">
              <a:latin typeface="Castellar" panose="020A0402060406010301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4850" y="3984307"/>
            <a:ext cx="1896745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sz="1100" b="1" dirty="0">
                <a:latin typeface="Arial"/>
                <a:cs typeface="Arial"/>
              </a:rPr>
              <a:t>Annai</a:t>
            </a:r>
            <a:r>
              <a:rPr sz="1100" b="1" spc="25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MiraCollege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of </a:t>
            </a:r>
            <a:r>
              <a:rPr sz="1100" b="1" spc="-40" dirty="0">
                <a:latin typeface="Arial"/>
                <a:cs typeface="Arial"/>
              </a:rPr>
              <a:t>Engineering</a:t>
            </a:r>
            <a:r>
              <a:rPr sz="1100" b="1" spc="18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echnology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812" y="1138300"/>
            <a:ext cx="7773034" cy="3333750"/>
          </a:xfrm>
          <a:custGeom>
            <a:avLst/>
            <a:gdLst/>
            <a:ahLst/>
            <a:cxnLst/>
            <a:rect l="l" t="t" r="r" b="b"/>
            <a:pathLst>
              <a:path w="7773034" h="3333750">
                <a:moveTo>
                  <a:pt x="7767383" y="0"/>
                </a:moveTo>
                <a:lnTo>
                  <a:pt x="7767383" y="3333686"/>
                </a:lnTo>
              </a:path>
              <a:path w="7773034" h="3333750">
                <a:moveTo>
                  <a:pt x="0" y="5079"/>
                </a:moveTo>
                <a:lnTo>
                  <a:pt x="7772463" y="5079"/>
                </a:lnTo>
              </a:path>
              <a:path w="7773034" h="3333750">
                <a:moveTo>
                  <a:pt x="4445" y="0"/>
                </a:moveTo>
                <a:lnTo>
                  <a:pt x="4445" y="3333686"/>
                </a:lnTo>
              </a:path>
              <a:path w="7773034" h="3333750">
                <a:moveTo>
                  <a:pt x="0" y="3329241"/>
                </a:moveTo>
                <a:lnTo>
                  <a:pt x="7772463" y="332924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" y="755078"/>
            <a:ext cx="7715250" cy="3712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Modelling</a:t>
            </a:r>
            <a:r>
              <a:rPr sz="1550" b="1" u="sng" spc="210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&amp;</a:t>
            </a:r>
            <a:r>
              <a:rPr sz="1550" b="1" u="sng" spc="-20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latin typeface="Algerian" panose="04020705040A02060702" pitchFamily="82" charset="0"/>
                <a:cs typeface="Arial"/>
              </a:rPr>
              <a:t>Results</a:t>
            </a:r>
            <a:endParaRPr sz="1550" u="sng" dirty="0">
              <a:latin typeface="Algerian" panose="04020705040A02060702" pitchFamily="82" charset="0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220"/>
              </a:spcBef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MODELLING:</a:t>
            </a:r>
            <a:endParaRPr sz="1400" i="1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575310" marR="175895" indent="-286385">
              <a:lnSpc>
                <a:spcPct val="969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b="1" i="1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Modeling</a:t>
            </a:r>
            <a:r>
              <a:rPr sz="1400" dirty="0">
                <a:latin typeface="Bell MT" panose="02020503060305020303" pitchFamily="18" charset="0"/>
                <a:cs typeface="Arial"/>
              </a:rPr>
              <a:t>:Utilize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Django's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ORM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design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implementthe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spc="2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schema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project.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Define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models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buses,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reservations,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users,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any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relevant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entities.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Establish</a:t>
            </a:r>
            <a:r>
              <a:rPr sz="1400" spc="-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appropriate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relationships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betweenthese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models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(such</a:t>
            </a:r>
            <a:r>
              <a:rPr sz="1400" spc="-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as </a:t>
            </a:r>
            <a:r>
              <a:rPr sz="1400" dirty="0">
                <a:latin typeface="Bell MT" panose="02020503060305020303" pitchFamily="18" charset="0"/>
                <a:cs typeface="Arial"/>
              </a:rPr>
              <a:t>one-to-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many</a:t>
            </a:r>
            <a:r>
              <a:rPr sz="1400" spc="-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many-</a:t>
            </a:r>
            <a:r>
              <a:rPr sz="1400" dirty="0">
                <a:latin typeface="Bell MT" panose="02020503060305020303" pitchFamily="18" charset="0"/>
                <a:cs typeface="Arial"/>
              </a:rPr>
              <a:t>to-many) to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accurately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represent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structure.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75310" marR="5080" indent="-286385" algn="just">
              <a:lnSpc>
                <a:spcPct val="954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b="1" i="1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Interaction</a:t>
            </a:r>
            <a:r>
              <a:rPr sz="1400" b="1" i="1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Modeling</a:t>
            </a:r>
            <a:r>
              <a:rPr sz="1400" i="1" dirty="0">
                <a:latin typeface="Bell MT" panose="02020503060305020303" pitchFamily="18" charset="0"/>
                <a:cs typeface="Arial"/>
              </a:rPr>
              <a:t>:</a:t>
            </a:r>
            <a:r>
              <a:rPr sz="1400" dirty="0">
                <a:latin typeface="Bell MT" panose="02020503060305020303" pitchFamily="18" charset="0"/>
                <a:cs typeface="Arial"/>
              </a:rPr>
              <a:t>Modelthe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interaction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flow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through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wireframes</a:t>
            </a:r>
            <a:r>
              <a:rPr sz="1400" spc="2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mockups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visualize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design.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Consider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journey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from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searching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making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receiving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confirmation.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Iterate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designs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based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usability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testing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feedbackto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optimize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experience.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RESULTS:</a:t>
            </a: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satisfactionon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website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Easier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way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easier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efficientway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5776" y="570230"/>
            <a:ext cx="184302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sng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Homepage</a:t>
            </a:r>
            <a:endParaRPr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392" y="4000246"/>
            <a:ext cx="7962900" cy="760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dirty="0">
                <a:latin typeface="Bell MT" panose="02020503060305020303" pitchFamily="18" charset="0"/>
                <a:cs typeface="Arial"/>
              </a:rPr>
              <a:t>The</a:t>
            </a:r>
            <a:r>
              <a:rPr sz="1400" b="1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Home</a:t>
            </a:r>
            <a:r>
              <a:rPr sz="1400" b="1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consists</a:t>
            </a:r>
            <a:r>
              <a:rPr sz="1400" b="1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of</a:t>
            </a:r>
            <a:r>
              <a:rPr sz="1400" b="1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</a:t>
            </a:r>
            <a:r>
              <a:rPr sz="1400" b="1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friendly</a:t>
            </a:r>
            <a:r>
              <a:rPr sz="1400" b="1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b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easier</a:t>
            </a:r>
            <a:r>
              <a:rPr sz="1400" b="1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navigation</a:t>
            </a:r>
            <a:r>
              <a:rPr sz="1400" b="1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to</a:t>
            </a:r>
            <a:r>
              <a:rPr sz="1400" b="1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all</a:t>
            </a:r>
            <a:r>
              <a:rPr sz="1400" b="1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the</a:t>
            </a:r>
            <a:r>
              <a:rPr sz="1400" b="1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pages</a:t>
            </a:r>
            <a:r>
              <a:rPr sz="1400" b="1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like</a:t>
            </a:r>
            <a:r>
              <a:rPr sz="1400" b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Find</a:t>
            </a:r>
            <a:r>
              <a:rPr sz="1400" b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25" dirty="0">
                <a:latin typeface="Bell MT" panose="02020503060305020303" pitchFamily="18" charset="0"/>
                <a:cs typeface="Arial"/>
              </a:rPr>
              <a:t>Bus</a:t>
            </a:r>
            <a:endParaRPr sz="1400" b="1" dirty="0">
              <a:latin typeface="Bell MT" panose="02020503060305020303" pitchFamily="18" charset="0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Bell MT" panose="02020503060305020303" pitchFamily="18" charset="0"/>
                <a:cs typeface="Arial"/>
              </a:rPr>
              <a:t>,</a:t>
            </a:r>
            <a:r>
              <a:rPr sz="1400" b="1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See</a:t>
            </a:r>
            <a:r>
              <a:rPr sz="1400" b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Bookings</a:t>
            </a:r>
            <a:r>
              <a:rPr sz="1400" b="1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Registrationpages</a:t>
            </a:r>
            <a:r>
              <a:rPr sz="1400" b="1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50" dirty="0">
                <a:latin typeface="Bell MT" panose="02020503060305020303" pitchFamily="18" charset="0"/>
                <a:cs typeface="Arial"/>
              </a:rPr>
              <a:t>.</a:t>
            </a:r>
            <a:endParaRPr sz="1400" b="1" dirty="0">
              <a:latin typeface="Bell MT" panose="020205030603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b="1" dirty="0">
                <a:latin typeface="Bell MT" panose="02020503060305020303" pitchFamily="18" charset="0"/>
                <a:cs typeface="Arial"/>
              </a:rPr>
              <a:t>It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provides</a:t>
            </a:r>
            <a:r>
              <a:rPr sz="1400" b="1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easy</a:t>
            </a:r>
            <a:r>
              <a:rPr sz="1400" b="1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access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so</a:t>
            </a:r>
            <a:r>
              <a:rPr sz="1400" b="1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b="1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all</a:t>
            </a:r>
            <a:r>
              <a:rPr sz="1400" b="1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people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can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use</a:t>
            </a:r>
            <a:r>
              <a:rPr sz="1400" b="1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the</a:t>
            </a:r>
            <a:r>
              <a:rPr sz="1400" b="1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website</a:t>
            </a:r>
            <a:r>
              <a:rPr sz="1400" b="1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without</a:t>
            </a:r>
            <a:r>
              <a:rPr sz="1400" b="1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dirty="0">
                <a:latin typeface="Bell MT" panose="02020503060305020303" pitchFamily="18" charset="0"/>
                <a:cs typeface="Arial"/>
              </a:rPr>
              <a:t>any</a:t>
            </a:r>
            <a:r>
              <a:rPr sz="1400" b="1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Arial"/>
              </a:rPr>
              <a:t>issues</a:t>
            </a:r>
            <a:endParaRPr sz="1400" b="1" dirty="0">
              <a:latin typeface="Bell MT" panose="02020503060305020303" pitchFamily="18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2E91B-3787-B1F3-2016-6727965DF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" r="388" b="6538"/>
          <a:stretch/>
        </p:blipFill>
        <p:spPr>
          <a:xfrm>
            <a:off x="381000" y="962660"/>
            <a:ext cx="8182292" cy="2980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12" y="1185925"/>
            <a:ext cx="8420735" cy="3448050"/>
          </a:xfrm>
          <a:custGeom>
            <a:avLst/>
            <a:gdLst/>
            <a:ahLst/>
            <a:cxnLst/>
            <a:rect l="l" t="t" r="r" b="b"/>
            <a:pathLst>
              <a:path w="8420735" h="3448050">
                <a:moveTo>
                  <a:pt x="8415083" y="0"/>
                </a:moveTo>
                <a:lnTo>
                  <a:pt x="8415083" y="3447986"/>
                </a:lnTo>
              </a:path>
              <a:path w="8420735" h="3448050">
                <a:moveTo>
                  <a:pt x="0" y="4952"/>
                </a:moveTo>
                <a:lnTo>
                  <a:pt x="8420163" y="4952"/>
                </a:lnTo>
              </a:path>
              <a:path w="8420735" h="3448050">
                <a:moveTo>
                  <a:pt x="4445" y="0"/>
                </a:moveTo>
                <a:lnTo>
                  <a:pt x="4445" y="3447986"/>
                </a:lnTo>
              </a:path>
              <a:path w="8420735" h="3448050">
                <a:moveTo>
                  <a:pt x="0" y="3442906"/>
                </a:moveTo>
                <a:lnTo>
                  <a:pt x="8420163" y="344290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29200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12" y="798131"/>
            <a:ext cx="8420735" cy="37332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125"/>
              </a:spcBef>
            </a:pPr>
            <a:r>
              <a:rPr sz="1400" i="1" dirty="0">
                <a:latin typeface="Algerian" panose="04020705040A02060702" pitchFamily="82" charset="0"/>
                <a:cs typeface="Arial"/>
              </a:rPr>
              <a:t>About-</a:t>
            </a:r>
            <a:r>
              <a:rPr sz="1400" i="1" spc="-10" dirty="0">
                <a:latin typeface="Algerian" panose="04020705040A02060702" pitchFamily="82" charset="0"/>
                <a:cs typeface="Arial"/>
              </a:rPr>
              <a:t>Us-</a:t>
            </a:r>
            <a:r>
              <a:rPr sz="1400" i="1" spc="-20" dirty="0">
                <a:latin typeface="Algerian" panose="04020705040A02060702" pitchFamily="82" charset="0"/>
                <a:cs typeface="Arial"/>
              </a:rPr>
              <a:t>Page</a:t>
            </a:r>
            <a:endParaRPr sz="1400" i="1" dirty="0">
              <a:latin typeface="Algerian" panose="04020705040A02060702" pitchFamily="8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About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298450" indent="-286385">
              <a:lnSpc>
                <a:spcPct val="95400"/>
              </a:lnSpc>
              <a:spcBef>
                <a:spcPts val="35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Provide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brief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overview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company's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history,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founding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date,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key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milestones,and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vision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drives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operations.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Communicate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company's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mission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statement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core </a:t>
            </a:r>
            <a:r>
              <a:rPr sz="1400" dirty="0">
                <a:latin typeface="Bell MT" panose="02020503060305020303" pitchFamily="18" charset="0"/>
                <a:cs typeface="Arial"/>
              </a:rPr>
              <a:t>values,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outlining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its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commitment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convenient,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reliable,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affordable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travel </a:t>
            </a:r>
            <a:r>
              <a:rPr sz="1400" dirty="0">
                <a:latin typeface="Bell MT" panose="02020503060305020303" pitchFamily="18" charset="0"/>
                <a:cs typeface="Arial"/>
              </a:rPr>
              <a:t>solutions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customers.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 indent="-286385">
              <a:lnSpc>
                <a:spcPct val="116399"/>
              </a:lnSpc>
              <a:spcBef>
                <a:spcPts val="120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Introduce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behind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key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as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founders,developers,designers,and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customersupportrepresentatives.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Share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brief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bios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profiles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>
              <a:lnSpc>
                <a:spcPts val="1580"/>
              </a:lnSpc>
              <a:spcBef>
                <a:spcPts val="26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members,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highlighting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expertise,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passion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innovation,</a:t>
            </a:r>
            <a:r>
              <a:rPr sz="1400" spc="40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dedication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delivering </a:t>
            </a:r>
            <a:r>
              <a:rPr sz="1400" dirty="0">
                <a:latin typeface="Bell MT" panose="02020503060305020303" pitchFamily="18" charset="0"/>
                <a:cs typeface="Arial"/>
              </a:rPr>
              <a:t>exceptionalservice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1650" indent="-286385">
              <a:lnSpc>
                <a:spcPts val="1650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Showcase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testimonials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success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stories</a:t>
            </a:r>
            <a:r>
              <a:rPr sz="1400" spc="-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demonstrate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positive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impact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users'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experiences.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Highlight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400" dirty="0">
                <a:latin typeface="Bell MT" panose="02020503060305020303" pitchFamily="18" charset="0"/>
                <a:cs typeface="Arial"/>
              </a:rPr>
              <a:t>life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examples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satisfied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</a:t>
            </a:r>
            <a:r>
              <a:rPr sz="1400" spc="-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who </a:t>
            </a:r>
            <a:r>
              <a:rPr sz="1400" dirty="0">
                <a:latin typeface="Bell MT" panose="02020503060305020303" pitchFamily="18" charset="0"/>
                <a:cs typeface="Arial"/>
              </a:rPr>
              <a:t>have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benefited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fromthe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convenience,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ease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use,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reliability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reservation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service.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Include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quotes,</a:t>
            </a:r>
            <a:r>
              <a:rPr sz="1400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photos,or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videos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authenticity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credibility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testimonials.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537" y="1119250"/>
            <a:ext cx="8039734" cy="3552825"/>
          </a:xfrm>
          <a:custGeom>
            <a:avLst/>
            <a:gdLst/>
            <a:ahLst/>
            <a:cxnLst/>
            <a:rect l="l" t="t" r="r" b="b"/>
            <a:pathLst>
              <a:path w="8039734" h="3552825">
                <a:moveTo>
                  <a:pt x="8034083" y="0"/>
                </a:moveTo>
                <a:lnTo>
                  <a:pt x="8034083" y="3552761"/>
                </a:lnTo>
              </a:path>
              <a:path w="8039734" h="3552825">
                <a:moveTo>
                  <a:pt x="0" y="4445"/>
                </a:moveTo>
                <a:lnTo>
                  <a:pt x="8039163" y="4445"/>
                </a:lnTo>
              </a:path>
              <a:path w="8039734" h="3552825">
                <a:moveTo>
                  <a:pt x="4445" y="0"/>
                </a:moveTo>
                <a:lnTo>
                  <a:pt x="4445" y="3552761"/>
                </a:lnTo>
              </a:path>
              <a:path w="8039734" h="3552825">
                <a:moveTo>
                  <a:pt x="0" y="3547681"/>
                </a:moveTo>
                <a:lnTo>
                  <a:pt x="8039163" y="354768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259" y="727862"/>
            <a:ext cx="7704455" cy="373910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444875">
              <a:lnSpc>
                <a:spcPct val="100000"/>
              </a:lnSpc>
              <a:spcBef>
                <a:spcPts val="810"/>
              </a:spcBef>
            </a:pPr>
            <a:r>
              <a:rPr sz="1400" i="1" dirty="0">
                <a:latin typeface="Algerian" panose="04020705040A02060702" pitchFamily="82" charset="0"/>
                <a:cs typeface="Arial"/>
              </a:rPr>
              <a:t>Service-</a:t>
            </a:r>
            <a:r>
              <a:rPr sz="1400" i="1" spc="-20" dirty="0">
                <a:latin typeface="Algerian" panose="04020705040A02060702" pitchFamily="82" charset="0"/>
                <a:cs typeface="Arial"/>
              </a:rPr>
              <a:t>Page</a:t>
            </a:r>
            <a:endParaRPr sz="1400" i="1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sevices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307975" marR="88265" indent="-295910">
              <a:lnSpc>
                <a:spcPts val="1650"/>
              </a:lnSpc>
              <a:spcBef>
                <a:spcPts val="204"/>
              </a:spcBef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b="1" i="1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:Provide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detailed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informationabout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offered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through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-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types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(e.g.,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one-way,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round-trip),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reservation </a:t>
            </a:r>
            <a:r>
              <a:rPr sz="1400" dirty="0">
                <a:latin typeface="Bell MT" panose="02020503060305020303" pitchFamily="18" charset="0"/>
                <a:cs typeface="Arial"/>
              </a:rPr>
              <a:t>options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(e.g.,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selection,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flexible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dates),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any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special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offers</a:t>
            </a:r>
            <a:r>
              <a:rPr sz="1400" spc="-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discounts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customers.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307975" marR="266700" indent="-295910">
              <a:lnSpc>
                <a:spcPct val="104900"/>
              </a:lnSpc>
              <a:spcBef>
                <a:spcPts val="157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Customer</a:t>
            </a:r>
            <a:r>
              <a:rPr sz="1400" b="1" i="1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-10" dirty="0">
                <a:latin typeface="Bell MT" panose="02020503060305020303" pitchFamily="18" charset="0"/>
                <a:cs typeface="Arial"/>
              </a:rPr>
              <a:t>SupportServices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:Outline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customersupportservicesprovided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assistusers </a:t>
            </a:r>
            <a:r>
              <a:rPr sz="1350" dirty="0">
                <a:latin typeface="Bell MT" panose="02020503060305020303" pitchFamily="18" charset="0"/>
                <a:cs typeface="Arial"/>
              </a:rPr>
              <a:t>throughout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their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journey, such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as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24/7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helpline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assistance,live</a:t>
            </a:r>
            <a:r>
              <a:rPr sz="1350" spc="-17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chat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support,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email</a:t>
            </a:r>
            <a:r>
              <a:rPr sz="135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support. Highlight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responsiveness,</a:t>
            </a:r>
            <a:r>
              <a:rPr sz="135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professionalism,</a:t>
            </a:r>
            <a:r>
              <a:rPr sz="135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expertise</a:t>
            </a:r>
            <a:r>
              <a:rPr sz="135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of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customer</a:t>
            </a:r>
            <a:r>
              <a:rPr sz="135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support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team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in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addressing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userinquiries,</a:t>
            </a:r>
            <a:r>
              <a:rPr sz="135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resolving</a:t>
            </a:r>
            <a:r>
              <a:rPr sz="135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issues,</a:t>
            </a:r>
            <a:r>
              <a:rPr sz="135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ensuring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positive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350" dirty="0">
                <a:latin typeface="Bell MT" panose="02020503060305020303" pitchFamily="18" charset="0"/>
                <a:cs typeface="Arial"/>
              </a:rPr>
              <a:t> for</a:t>
            </a:r>
            <a:r>
              <a:rPr sz="135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customers.</a:t>
            </a:r>
            <a:endParaRPr sz="135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350" dirty="0">
              <a:latin typeface="Bell MT" panose="02020503060305020303" pitchFamily="18" charset="0"/>
              <a:cs typeface="Arial"/>
            </a:endParaRPr>
          </a:p>
          <a:p>
            <a:pPr marL="307975" marR="5080" indent="-295910" algn="just">
              <a:lnSpc>
                <a:spcPct val="99500"/>
              </a:lnSpc>
              <a:spcBef>
                <a:spcPts val="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AdditionalValue-Added</a:t>
            </a:r>
            <a:r>
              <a:rPr sz="1400" b="1" i="1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i="1" dirty="0">
                <a:latin typeface="Bell MT" panose="02020503060305020303" pitchFamily="18" charset="0"/>
                <a:cs typeface="Arial"/>
              </a:rPr>
              <a:t>:</a:t>
            </a:r>
            <a:r>
              <a:rPr sz="1400" dirty="0">
                <a:latin typeface="Bell MT" panose="02020503060305020303" pitchFamily="18" charset="0"/>
                <a:cs typeface="Arial"/>
              </a:rPr>
              <a:t>Showcase</a:t>
            </a:r>
            <a:r>
              <a:rPr sz="1400" spc="45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any</a:t>
            </a:r>
            <a:r>
              <a:rPr sz="1400" spc="3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additional</a:t>
            </a:r>
            <a:r>
              <a:rPr sz="1400" spc="4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value-added</a:t>
            </a:r>
            <a:r>
              <a:rPr sz="1400" spc="3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3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offered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400" dirty="0">
                <a:latin typeface="Bell MT" panose="02020503060305020303" pitchFamily="18" charset="0"/>
                <a:cs typeface="Arial"/>
              </a:rPr>
              <a:t>enhance</a:t>
            </a:r>
            <a:r>
              <a:rPr sz="1400" spc="4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4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40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3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customers,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4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3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insurance</a:t>
            </a:r>
            <a:r>
              <a:rPr sz="1400" spc="3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options, </a:t>
            </a:r>
            <a:r>
              <a:rPr sz="1400" dirty="0">
                <a:latin typeface="Bell MT" panose="02020503060305020303" pitchFamily="18" charset="0"/>
                <a:cs typeface="Arial"/>
              </a:rPr>
              <a:t>shuttle</a:t>
            </a:r>
            <a:r>
              <a:rPr sz="1400" spc="4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services,or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partner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discounts</a:t>
            </a:r>
            <a:r>
              <a:rPr sz="1400" spc="3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4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accommodations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4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activities.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Emphasize</a:t>
            </a:r>
            <a:r>
              <a:rPr sz="1400" spc="40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convenience,</a:t>
            </a:r>
            <a:r>
              <a:rPr sz="1400" spc="3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reliability,</a:t>
            </a:r>
            <a:r>
              <a:rPr sz="1400" spc="3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affordability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these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3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meeting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diverse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needs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preferences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travelers.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412" y="1176400"/>
            <a:ext cx="7896859" cy="3543300"/>
          </a:xfrm>
          <a:custGeom>
            <a:avLst/>
            <a:gdLst/>
            <a:ahLst/>
            <a:cxnLst/>
            <a:rect l="l" t="t" r="r" b="b"/>
            <a:pathLst>
              <a:path w="7896859" h="3543300">
                <a:moveTo>
                  <a:pt x="7891208" y="0"/>
                </a:moveTo>
                <a:lnTo>
                  <a:pt x="7891208" y="3543236"/>
                </a:lnTo>
              </a:path>
              <a:path w="7896859" h="3543300">
                <a:moveTo>
                  <a:pt x="0" y="5079"/>
                </a:moveTo>
                <a:lnTo>
                  <a:pt x="7896288" y="5079"/>
                </a:lnTo>
              </a:path>
              <a:path w="7896859" h="3543300">
                <a:moveTo>
                  <a:pt x="4445" y="0"/>
                </a:moveTo>
                <a:lnTo>
                  <a:pt x="4445" y="3543236"/>
                </a:lnTo>
              </a:path>
              <a:path w="7896859" h="3543300">
                <a:moveTo>
                  <a:pt x="0" y="3538791"/>
                </a:moveTo>
                <a:lnTo>
                  <a:pt x="7896288" y="353879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215" y="819848"/>
            <a:ext cx="7364095" cy="3889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8305" algn="ctr">
              <a:lnSpc>
                <a:spcPct val="100000"/>
              </a:lnSpc>
              <a:spcBef>
                <a:spcPts val="125"/>
              </a:spcBef>
            </a:pPr>
            <a:r>
              <a:rPr sz="1400" i="1" dirty="0">
                <a:latin typeface="Algerian" panose="04020705040A02060702" pitchFamily="82" charset="0"/>
                <a:cs typeface="Arial"/>
              </a:rPr>
              <a:t>Departments-</a:t>
            </a:r>
            <a:r>
              <a:rPr sz="1400" i="1" spc="-20" dirty="0">
                <a:latin typeface="Algerian" panose="04020705040A02060702" pitchFamily="82" charset="0"/>
                <a:cs typeface="Arial"/>
              </a:rPr>
              <a:t>Page</a:t>
            </a:r>
            <a:endParaRPr sz="1400" i="1" dirty="0">
              <a:latin typeface="Algerian" panose="04020705040A02060702" pitchFamily="8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departments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page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informations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34290" indent="-286385">
              <a:lnSpc>
                <a:spcPct val="98400"/>
              </a:lnSpc>
              <a:spcBef>
                <a:spcPts val="150"/>
              </a:spcBef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OperationalDepartments</a:t>
            </a:r>
            <a:r>
              <a:rPr sz="1400" b="1" i="1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Overview</a:t>
            </a:r>
            <a:r>
              <a:rPr sz="1400" dirty="0">
                <a:latin typeface="Bell MT" panose="02020503060305020303" pitchFamily="18" charset="0"/>
                <a:cs typeface="Arial"/>
              </a:rPr>
              <a:t>:Provide</a:t>
            </a:r>
            <a:r>
              <a:rPr sz="1400" spc="-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 overview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 operational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departments </a:t>
            </a:r>
            <a:r>
              <a:rPr sz="1400" dirty="0">
                <a:latin typeface="Bell MT" panose="02020503060305020303" pitchFamily="18" charset="0"/>
                <a:cs typeface="Arial"/>
              </a:rPr>
              <a:t>within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organization,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department,customerservice</a:t>
            </a:r>
            <a:r>
              <a:rPr sz="1400" spc="-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department,</a:t>
            </a:r>
            <a:r>
              <a:rPr sz="1400" spc="-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technical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support</a:t>
            </a:r>
            <a:r>
              <a:rPr sz="1400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department.</a:t>
            </a:r>
            <a:r>
              <a:rPr sz="1400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Explain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role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responsibilities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each</a:t>
            </a:r>
            <a:r>
              <a:rPr sz="1400" spc="-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</a:t>
            </a:r>
            <a:r>
              <a:rPr sz="1400" spc="-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in </a:t>
            </a:r>
            <a:r>
              <a:rPr sz="1400" dirty="0">
                <a:latin typeface="Bell MT" panose="02020503060305020303" pitchFamily="18" charset="0"/>
                <a:cs typeface="Arial"/>
              </a:rPr>
              <a:t>ensuring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smooth</a:t>
            </a:r>
            <a:r>
              <a:rPr sz="1400" spc="-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operationof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platform.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 indent="-286385">
              <a:lnSpc>
                <a:spcPct val="999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TeamMembers</a:t>
            </a:r>
            <a:r>
              <a:rPr sz="1400" b="1" i="1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Roles</a:t>
            </a:r>
            <a:r>
              <a:rPr sz="1400" dirty="0">
                <a:latin typeface="Bell MT" panose="02020503060305020303" pitchFamily="18" charset="0"/>
                <a:cs typeface="Arial"/>
              </a:rPr>
              <a:t>:Highlight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2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associated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each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department, </a:t>
            </a:r>
            <a:r>
              <a:rPr sz="1400" dirty="0">
                <a:latin typeface="Bell MT" panose="02020503060305020303" pitchFamily="18" charset="0"/>
                <a:cs typeface="Arial"/>
              </a:rPr>
              <a:t>along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respective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roles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areas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expertise.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include </a:t>
            </a:r>
            <a:r>
              <a:rPr sz="1400" dirty="0">
                <a:latin typeface="Bell MT" panose="02020503060305020303" pitchFamily="18" charset="0"/>
                <a:cs typeface="Arial"/>
              </a:rPr>
              <a:t>departmentheads,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managers,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supervisors,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staff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members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responsible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executing day-</a:t>
            </a:r>
            <a:r>
              <a:rPr sz="1400" dirty="0">
                <a:latin typeface="Bell MT" panose="02020503060305020303" pitchFamily="18" charset="0"/>
                <a:cs typeface="Arial"/>
              </a:rPr>
              <a:t>to-day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tasks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supportto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</a:t>
            </a:r>
            <a:r>
              <a:rPr sz="1400" spc="-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stakeholders.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63500" indent="-286385">
              <a:lnSpc>
                <a:spcPct val="950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Collaboration and</a:t>
            </a:r>
            <a:r>
              <a:rPr sz="1400" b="1" i="1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Communication</a:t>
            </a:r>
            <a:r>
              <a:rPr sz="1400" b="1" i="1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Channels</a:t>
            </a:r>
            <a:r>
              <a:rPr sz="1400" i="1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Describe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howdifferentdepartments </a:t>
            </a:r>
            <a:r>
              <a:rPr sz="1400" dirty="0">
                <a:latin typeface="Bell MT" panose="02020503060305020303" pitchFamily="18" charset="0"/>
                <a:cs typeface="Arial"/>
              </a:rPr>
              <a:t>collaborate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communicate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each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achieve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common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goals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deliver </a:t>
            </a:r>
            <a:r>
              <a:rPr sz="1400" dirty="0">
                <a:latin typeface="Bell MT" panose="02020503060305020303" pitchFamily="18" charset="0"/>
                <a:cs typeface="Arial"/>
              </a:rPr>
              <a:t>exceptionalservice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customers.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Highlight</a:t>
            </a:r>
            <a:r>
              <a:rPr sz="1400" spc="3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communicationchannels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used,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as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team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meetings,project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managementtools,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internal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messaging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platforms,to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facilitate </a:t>
            </a:r>
            <a:r>
              <a:rPr sz="1400" dirty="0">
                <a:latin typeface="Bell MT" panose="02020503060305020303" pitchFamily="18" charset="0"/>
                <a:cs typeface="Arial"/>
              </a:rPr>
              <a:t>seamless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coordinationand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sharing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across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departments.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312" y="1071625"/>
            <a:ext cx="7430134" cy="3762375"/>
          </a:xfrm>
          <a:custGeom>
            <a:avLst/>
            <a:gdLst/>
            <a:ahLst/>
            <a:cxnLst/>
            <a:rect l="l" t="t" r="r" b="b"/>
            <a:pathLst>
              <a:path w="7430134" h="3762375">
                <a:moveTo>
                  <a:pt x="7424483" y="0"/>
                </a:moveTo>
                <a:lnTo>
                  <a:pt x="7424483" y="3762311"/>
                </a:lnTo>
              </a:path>
              <a:path w="7430134" h="3762375">
                <a:moveTo>
                  <a:pt x="0" y="4445"/>
                </a:moveTo>
                <a:lnTo>
                  <a:pt x="7429563" y="4445"/>
                </a:lnTo>
              </a:path>
              <a:path w="7430134" h="3762375">
                <a:moveTo>
                  <a:pt x="4445" y="0"/>
                </a:moveTo>
                <a:lnTo>
                  <a:pt x="4445" y="3762311"/>
                </a:lnTo>
              </a:path>
              <a:path w="7430134" h="3762375">
                <a:moveTo>
                  <a:pt x="0" y="3757231"/>
                </a:moveTo>
                <a:lnTo>
                  <a:pt x="7429563" y="375723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38725"/>
            <a:ext cx="9143999" cy="571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" y="601905"/>
            <a:ext cx="7531734" cy="3731471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Future</a:t>
            </a:r>
            <a:r>
              <a:rPr sz="1550" b="1" u="sng" spc="105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Enhancements</a:t>
            </a:r>
            <a:r>
              <a:rPr sz="1550" b="1" u="sng" spc="-1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: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765810" marR="78105" indent="-286385">
              <a:lnSpc>
                <a:spcPct val="99300"/>
              </a:lnSpc>
              <a:spcBef>
                <a:spcPts val="1005"/>
              </a:spcBef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Mobile</a:t>
            </a:r>
            <a:r>
              <a:rPr sz="1400" b="1" i="1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App</a:t>
            </a:r>
            <a:r>
              <a:rPr sz="1400" b="1" i="1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Development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:Considerdeveloping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mobile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app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version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reservationplatform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cater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who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booktickets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manage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reservations</a:t>
            </a:r>
            <a:r>
              <a:rPr sz="1400" spc="2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smartphones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tablets.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app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offer</a:t>
            </a:r>
            <a:r>
              <a:rPr sz="1400" spc="-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additional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push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notifications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updates,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GPS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tracking</a:t>
            </a:r>
            <a:r>
              <a:rPr sz="1400" spc="3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 buses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in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400" dirty="0">
                <a:latin typeface="Bell MT" panose="02020503060305020303" pitchFamily="18" charset="0"/>
                <a:cs typeface="Arial"/>
              </a:rPr>
              <a:t>time,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seamless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mobile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options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enhanced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convenience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accessibility.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65810" marR="269240" indent="-286385">
              <a:lnSpc>
                <a:spcPct val="99300"/>
              </a:lnSpc>
              <a:spcBef>
                <a:spcPts val="135"/>
              </a:spcBef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Advanced</a:t>
            </a:r>
            <a:r>
              <a:rPr sz="1400" b="1" i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Analytics</a:t>
            </a:r>
            <a:r>
              <a:rPr sz="1400" b="1" i="1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Personalization</a:t>
            </a:r>
            <a:r>
              <a:rPr sz="1400" b="1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b="1" spc="-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Implement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advanced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analytics</a:t>
            </a:r>
            <a:r>
              <a:rPr sz="1400" spc="3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machine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learning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algorithms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analyze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behavior,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preferences,</a:t>
            </a:r>
            <a:r>
              <a:rPr sz="1400" spc="-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booking </a:t>
            </a:r>
            <a:r>
              <a:rPr sz="1400" dirty="0">
                <a:latin typeface="Bell MT" panose="02020503060305020303" pitchFamily="18" charset="0"/>
                <a:cs typeface="Arial"/>
              </a:rPr>
              <a:t>patterns.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personalize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by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offering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targeted </a:t>
            </a:r>
            <a:r>
              <a:rPr sz="1400" dirty="0">
                <a:latin typeface="Bell MT" panose="02020503060305020303" pitchFamily="18" charset="0"/>
                <a:cs typeface="Arial"/>
              </a:rPr>
              <a:t>recommendations,customized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promotions,and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tailored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3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suggestions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based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individual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preferences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past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history.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help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increase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engagement,loyalty,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conversionrates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platform.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65810" marR="5080" indent="-286385">
              <a:lnSpc>
                <a:spcPct val="96100"/>
              </a:lnSpc>
              <a:spcBef>
                <a:spcPts val="190"/>
              </a:spcBef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b="1" i="1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b="1" i="1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Transportation</a:t>
            </a:r>
            <a:r>
              <a:rPr sz="1400" b="1" i="1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Networks</a:t>
            </a:r>
            <a:r>
              <a:rPr sz="1400" b="1" spc="20" dirty="0">
                <a:latin typeface="Bell MT" panose="02020503060305020303" pitchFamily="18" charset="0"/>
                <a:cs typeface="Arial"/>
              </a:rPr>
              <a:t>:</a:t>
            </a:r>
            <a:r>
              <a:rPr sz="1400" b="1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Explore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opportunities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integrate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transportation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networks,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railways, </a:t>
            </a:r>
            <a:r>
              <a:rPr sz="1400" dirty="0">
                <a:latin typeface="Bell MT" panose="02020503060305020303" pitchFamily="18" charset="0"/>
                <a:cs typeface="Arial"/>
              </a:rPr>
              <a:t>airlines,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ride-sharing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services.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enable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seamlesslyplan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multi- </a:t>
            </a:r>
            <a:r>
              <a:rPr sz="1400" dirty="0">
                <a:latin typeface="Bell MT" panose="02020503060305020303" pitchFamily="18" charset="0"/>
                <a:cs typeface="Arial"/>
              </a:rPr>
              <a:t>modal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journeys,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connecting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tickets,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access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integrated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itineraries </a:t>
            </a:r>
            <a:r>
              <a:rPr sz="1400" dirty="0">
                <a:latin typeface="Bell MT" panose="02020503060305020303" pitchFamily="18" charset="0"/>
                <a:cs typeface="Arial"/>
              </a:rPr>
              <a:t>through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single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platform.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562" y="1071625"/>
            <a:ext cx="7449184" cy="3552825"/>
          </a:xfrm>
          <a:custGeom>
            <a:avLst/>
            <a:gdLst/>
            <a:ahLst/>
            <a:cxnLst/>
            <a:rect l="l" t="t" r="r" b="b"/>
            <a:pathLst>
              <a:path w="7449184" h="3552825">
                <a:moveTo>
                  <a:pt x="7443533" y="0"/>
                </a:moveTo>
                <a:lnTo>
                  <a:pt x="7443533" y="3552761"/>
                </a:lnTo>
              </a:path>
              <a:path w="7449184" h="3552825">
                <a:moveTo>
                  <a:pt x="0" y="5079"/>
                </a:moveTo>
                <a:lnTo>
                  <a:pt x="7448613" y="5079"/>
                </a:lnTo>
              </a:path>
              <a:path w="7449184" h="3552825">
                <a:moveTo>
                  <a:pt x="4445" y="0"/>
                </a:moveTo>
                <a:lnTo>
                  <a:pt x="4445" y="3552761"/>
                </a:lnTo>
              </a:path>
              <a:path w="7449184" h="3552825">
                <a:moveTo>
                  <a:pt x="0" y="3548316"/>
                </a:moveTo>
                <a:lnTo>
                  <a:pt x="7448613" y="354831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660" y="651785"/>
            <a:ext cx="7707630" cy="45243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Conclusion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851535" marR="5080" indent="-276860" algn="just">
              <a:lnSpc>
                <a:spcPts val="1650"/>
              </a:lnSpc>
              <a:spcBef>
                <a:spcPts val="850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Achievements</a:t>
            </a:r>
            <a:r>
              <a:rPr sz="1400" b="1" i="1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32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Milestones</a:t>
            </a:r>
            <a:r>
              <a:rPr sz="1400" dirty="0">
                <a:latin typeface="Bell MT" panose="02020503060305020303" pitchFamily="18" charset="0"/>
                <a:cs typeface="Arial"/>
              </a:rPr>
              <a:t>:Reflecton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achievements</a:t>
            </a:r>
            <a:r>
              <a:rPr sz="1400" spc="4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3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milestones</a:t>
            </a:r>
            <a:r>
              <a:rPr sz="1400" spc="4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reached </a:t>
            </a:r>
            <a:r>
              <a:rPr sz="1400" dirty="0">
                <a:latin typeface="Bell MT" panose="02020503060305020303" pitchFamily="18" charset="0"/>
                <a:cs typeface="Arial"/>
              </a:rPr>
              <a:t>throughout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development</a:t>
            </a:r>
            <a:r>
              <a:rPr sz="1400" spc="3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lifecycle.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Highlight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key</a:t>
            </a:r>
            <a:r>
              <a:rPr sz="1400" spc="3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accomplishments,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such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37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successfulimplementationof</a:t>
            </a:r>
            <a:r>
              <a:rPr sz="1400" spc="41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core</a:t>
            </a:r>
            <a:r>
              <a:rPr sz="1400" spc="29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features,</a:t>
            </a:r>
            <a:r>
              <a:rPr sz="1400" spc="31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34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295" dirty="0">
                <a:latin typeface="Bell MT" panose="02020503060305020303" pitchFamily="18" charset="0"/>
                <a:cs typeface="Arial"/>
              </a:rPr>
              <a:t> 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payment </a:t>
            </a:r>
            <a:r>
              <a:rPr sz="1400" dirty="0">
                <a:latin typeface="Bell MT" panose="02020503060305020303" pitchFamily="18" charset="0"/>
                <a:cs typeface="Arial"/>
              </a:rPr>
              <a:t>gateways,</a:t>
            </a:r>
            <a:r>
              <a:rPr sz="1400" spc="2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deploymentto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production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environment.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851535" marR="243840" indent="-276860">
              <a:lnSpc>
                <a:spcPct val="995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b="1" i="1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Feedback</a:t>
            </a:r>
            <a:r>
              <a:rPr sz="1400" b="1" i="1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Impact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Discuss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feedback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received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from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during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beta </a:t>
            </a:r>
            <a:r>
              <a:rPr sz="1400" dirty="0">
                <a:latin typeface="Bell MT" panose="02020503060305020303" pitchFamily="18" charset="0"/>
                <a:cs typeface="Arial"/>
              </a:rPr>
              <a:t>testing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post-launch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surveys.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Summarize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satisfaction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any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areas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improvementidentified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by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users.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Additionally,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analyze</a:t>
            </a:r>
            <a:r>
              <a:rPr sz="1400" spc="3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impact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facilitating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convenient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851535" marR="457200" indent="-276860">
              <a:lnSpc>
                <a:spcPts val="165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Lessons</a:t>
            </a:r>
            <a:r>
              <a:rPr sz="1400" b="1" i="1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Learned</a:t>
            </a:r>
            <a:r>
              <a:rPr sz="1400" b="1" i="1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Future</a:t>
            </a:r>
            <a:r>
              <a:rPr sz="1400" b="1" i="1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Directions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Share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insights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gained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from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project, </a:t>
            </a:r>
            <a:r>
              <a:rPr sz="1400" dirty="0">
                <a:latin typeface="Bell MT" panose="02020503060305020303" pitchFamily="18" charset="0"/>
                <a:cs typeface="Arial"/>
              </a:rPr>
              <a:t>including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challenges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faced,lessons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learned,and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best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practices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identified.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851535">
              <a:lnSpc>
                <a:spcPts val="1605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Reflecton areas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where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improvements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could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made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future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projects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or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851535" marR="445770">
              <a:lnSpc>
                <a:spcPts val="1650"/>
              </a:lnSpc>
              <a:spcBef>
                <a:spcPts val="204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iterations.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Discuss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potential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future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directions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additional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features,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expansions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into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new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markets,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orintegration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othertravel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services.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5"/>
              </a:spcBef>
            </a:pPr>
            <a:r>
              <a:rPr sz="950" dirty="0">
                <a:latin typeface="Arial"/>
                <a:cs typeface="Arial"/>
              </a:rPr>
              <a:t>Source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: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2190750"/>
            <a:ext cx="6781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200" b="1" dirty="0">
                <a:solidFill>
                  <a:srgbClr val="1F3366"/>
                </a:solidFill>
                <a:latin typeface="Algerian" panose="04020705040A02060702" pitchFamily="82" charset="0"/>
              </a:rPr>
              <a:t>Thank</a:t>
            </a:r>
            <a:r>
              <a:rPr sz="7200" b="1" spc="-100" dirty="0">
                <a:solidFill>
                  <a:srgbClr val="1F3366"/>
                </a:solidFill>
                <a:latin typeface="Algerian" panose="04020705040A02060702" pitchFamily="82" charset="0"/>
              </a:rPr>
              <a:t> </a:t>
            </a:r>
            <a:r>
              <a:rPr sz="7200" b="1" spc="-20" dirty="0">
                <a:solidFill>
                  <a:srgbClr val="1F3366"/>
                </a:solidFill>
                <a:latin typeface="Algerian" panose="04020705040A02060702" pitchFamily="82" charset="0"/>
              </a:rPr>
              <a:t>You!</a:t>
            </a:r>
            <a:endParaRPr sz="72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914407"/>
            <a:ext cx="9143999" cy="3162299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801" y="1047528"/>
            <a:ext cx="44303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CAPST</a:t>
            </a:r>
            <a:r>
              <a:rPr sz="2000" b="1" spc="17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ONE</a:t>
            </a:r>
            <a:r>
              <a:rPr sz="2000" b="1" spc="4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sz="2000" b="1" spc="185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2000" b="1" spc="-1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SHOWCASE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2687002"/>
            <a:ext cx="6324599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189" algn="ctr">
              <a:lnSpc>
                <a:spcPct val="100000"/>
              </a:lnSpc>
              <a:spcBef>
                <a:spcPts val="125"/>
              </a:spcBef>
            </a:pPr>
            <a:r>
              <a:rPr lang="en-US" sz="2400" b="1" dirty="0">
                <a:solidFill>
                  <a:schemeClr val="bg1"/>
                </a:solidFill>
                <a:effectLst>
                  <a:glow rad="19050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/>
              </a:rPr>
              <a:t>Project</a:t>
            </a:r>
            <a:r>
              <a:rPr lang="en-US" sz="2400" b="1" spc="45" dirty="0">
                <a:solidFill>
                  <a:schemeClr val="bg1"/>
                </a:solidFill>
                <a:effectLst>
                  <a:glow rad="19050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/>
              </a:rPr>
              <a:t> </a:t>
            </a:r>
            <a:r>
              <a:rPr lang="en-US" sz="2400" b="1" spc="-20" dirty="0">
                <a:solidFill>
                  <a:schemeClr val="bg1"/>
                </a:solidFill>
                <a:effectLst>
                  <a:glow rad="19050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/>
              </a:rPr>
              <a:t>Title</a:t>
            </a: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Bus</a:t>
            </a:r>
            <a:r>
              <a:rPr sz="2000" b="1" i="1" spc="1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Reservation</a:t>
            </a:r>
            <a:r>
              <a:rPr sz="2000" b="1" i="1" spc="105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System</a:t>
            </a:r>
            <a:r>
              <a:rPr sz="2000" b="1" i="1" spc="105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using</a:t>
            </a:r>
            <a:r>
              <a:rPr sz="2000" b="1" i="1" spc="10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Python</a:t>
            </a:r>
            <a:r>
              <a:rPr sz="2000" b="1" i="1" spc="18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and</a:t>
            </a:r>
            <a:r>
              <a:rPr sz="2000" b="1" i="1" spc="5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effectLst>
                  <a:glow>
                    <a:schemeClr val="accent1"/>
                  </a:glow>
                </a:effectLst>
                <a:latin typeface="Arial"/>
                <a:cs typeface="Arial"/>
              </a:rPr>
              <a:t>Django</a:t>
            </a:r>
            <a:endParaRPr sz="2000" b="1" i="1" dirty="0">
              <a:solidFill>
                <a:srgbClr val="7030A0"/>
              </a:solidFill>
              <a:effectLst>
                <a:glow>
                  <a:schemeClr val="accent1"/>
                </a:glow>
              </a:effectLst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958065"/>
            <a:ext cx="8458200" cy="52899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Abstract</a:t>
            </a:r>
            <a:r>
              <a:rPr sz="1500" b="1" spc="-9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Problem</a:t>
            </a:r>
            <a:r>
              <a:rPr sz="1500" b="1" spc="-4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Statement</a:t>
            </a:r>
            <a:r>
              <a:rPr sz="1500" b="1" spc="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Project</a:t>
            </a:r>
            <a:r>
              <a:rPr sz="1500" b="1" spc="-6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Overview</a:t>
            </a:r>
            <a:r>
              <a:rPr sz="1500" b="1" spc="8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Proposed</a:t>
            </a:r>
            <a:r>
              <a:rPr sz="1500" b="1" spc="-4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Solution</a:t>
            </a:r>
            <a:r>
              <a:rPr sz="1500" b="1" spc="4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endParaRPr sz="1500" b="1" dirty="0">
              <a:latin typeface="Algerian" panose="04020705040A02060702" pitchFamily="82" charset="0"/>
              <a:cs typeface="Arial"/>
            </a:endParaRPr>
          </a:p>
          <a:p>
            <a:pPr marL="141605" algn="ctr">
              <a:lnSpc>
                <a:spcPct val="100000"/>
              </a:lnSpc>
              <a:spcBef>
                <a:spcPts val="225"/>
              </a:spcBef>
            </a:pP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Technology</a:t>
            </a:r>
            <a:r>
              <a:rPr sz="1500" b="1" spc="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Used</a:t>
            </a:r>
            <a:r>
              <a:rPr sz="1500" b="1" spc="-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Modelling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&amp;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Results</a:t>
            </a:r>
            <a:r>
              <a:rPr sz="1500" b="1" spc="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|</a:t>
            </a:r>
            <a:r>
              <a:rPr sz="1500" b="1" spc="-10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Conclusion</a:t>
            </a:r>
            <a:endParaRPr sz="1500" b="1" dirty="0">
              <a:latin typeface="Algerian" panose="04020705040A02060702" pitchFamily="82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" y="1023683"/>
            <a:ext cx="9130030" cy="3662679"/>
            <a:chOff x="14287" y="1023683"/>
            <a:chExt cx="9130030" cy="3662679"/>
          </a:xfrm>
        </p:grpSpPr>
        <p:sp>
          <p:nvSpPr>
            <p:cNvPr id="3" name="object 3"/>
            <p:cNvSpPr/>
            <p:nvPr/>
          </p:nvSpPr>
          <p:spPr>
            <a:xfrm>
              <a:off x="461962" y="1024001"/>
              <a:ext cx="8001634" cy="3657600"/>
            </a:xfrm>
            <a:custGeom>
              <a:avLst/>
              <a:gdLst/>
              <a:ahLst/>
              <a:cxnLst/>
              <a:rect l="l" t="t" r="r" b="b"/>
              <a:pathLst>
                <a:path w="8001634" h="3657600">
                  <a:moveTo>
                    <a:pt x="7995983" y="0"/>
                  </a:moveTo>
                  <a:lnTo>
                    <a:pt x="7995983" y="3657536"/>
                  </a:lnTo>
                </a:path>
                <a:path w="8001634" h="3657600">
                  <a:moveTo>
                    <a:pt x="0" y="4445"/>
                  </a:moveTo>
                  <a:lnTo>
                    <a:pt x="8001063" y="4445"/>
                  </a:lnTo>
                </a:path>
                <a:path w="8001634" h="3657600">
                  <a:moveTo>
                    <a:pt x="4445" y="0"/>
                  </a:moveTo>
                  <a:lnTo>
                    <a:pt x="4445" y="3657536"/>
                  </a:lnTo>
                </a:path>
                <a:path w="8001634" h="3657600">
                  <a:moveTo>
                    <a:pt x="0" y="3652456"/>
                  </a:moveTo>
                  <a:lnTo>
                    <a:pt x="8001063" y="3652456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87" y="4676774"/>
              <a:ext cx="9130030" cy="9525"/>
            </a:xfrm>
            <a:custGeom>
              <a:avLst/>
              <a:gdLst/>
              <a:ahLst/>
              <a:cxn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042" y="664781"/>
            <a:ext cx="8124825" cy="39648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Abstract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550" dirty="0">
              <a:latin typeface="Arial"/>
              <a:cs typeface="Arial"/>
            </a:endParaRPr>
          </a:p>
          <a:p>
            <a:pPr marL="527050" marR="5080" indent="-285750" algn="just">
              <a:lnSpc>
                <a:spcPts val="165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Purpose</a:t>
            </a:r>
            <a:r>
              <a:rPr sz="1400" dirty="0">
                <a:latin typeface="Bell MT" panose="02020503060305020303" pitchFamily="18" charset="0"/>
                <a:cs typeface="Arial"/>
              </a:rPr>
              <a:t>:The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projectaims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develop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web-based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allows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easily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search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for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seats,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make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online,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2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convenient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efficientway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plan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travel.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27050" marR="203200" indent="-285750">
              <a:lnSpc>
                <a:spcPts val="165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include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as user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authentication,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management (including</a:t>
            </a:r>
            <a:r>
              <a:rPr sz="140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availability),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selectionand</a:t>
            </a:r>
            <a:r>
              <a:rPr sz="140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also </a:t>
            </a:r>
            <a:r>
              <a:rPr sz="1400" dirty="0">
                <a:latin typeface="Bell MT" panose="02020503060305020303" pitchFamily="18" charset="0"/>
                <a:cs typeface="Arial"/>
              </a:rPr>
              <a:t>cancelling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booked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buses.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27050" marR="548640" indent="-285750">
              <a:lnSpc>
                <a:spcPct val="96100"/>
              </a:lnSpc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Technology</a:t>
            </a:r>
            <a:r>
              <a:rPr sz="1400" b="1" i="1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Stack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Built</a:t>
            </a:r>
            <a:r>
              <a:rPr sz="140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using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Python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Django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web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framework,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utilizes </a:t>
            </a:r>
            <a:r>
              <a:rPr sz="1400" dirty="0">
                <a:latin typeface="Bell MT" panose="02020503060305020303" pitchFamily="18" charset="0"/>
                <a:cs typeface="Arial"/>
              </a:rPr>
              <a:t>Django’s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built-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authentication</a:t>
            </a:r>
            <a:r>
              <a:rPr sz="1400" spc="2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management,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third- </a:t>
            </a:r>
            <a:r>
              <a:rPr sz="1400" dirty="0">
                <a:latin typeface="Bell MT" panose="02020503060305020303" pitchFamily="18" charset="0"/>
                <a:cs typeface="Arial"/>
              </a:rPr>
              <a:t>party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gateways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secure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transactions.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527050" marR="5080" indent="-285750">
              <a:lnSpc>
                <a:spcPts val="165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Objective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By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creating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intuitive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user-friendly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interface,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aims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streamline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process,enhancing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both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passengers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while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providing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robust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scalable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solution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managing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online.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37" y="1043050"/>
            <a:ext cx="7592059" cy="3333750"/>
          </a:xfrm>
          <a:custGeom>
            <a:avLst/>
            <a:gdLst/>
            <a:ahLst/>
            <a:cxnLst/>
            <a:rect l="l" t="t" r="r" b="b"/>
            <a:pathLst>
              <a:path w="7592059" h="3333750">
                <a:moveTo>
                  <a:pt x="7586408" y="0"/>
                </a:moveTo>
                <a:lnTo>
                  <a:pt x="7586408" y="3333686"/>
                </a:lnTo>
              </a:path>
              <a:path w="7592059" h="3333750">
                <a:moveTo>
                  <a:pt x="0" y="4445"/>
                </a:moveTo>
                <a:lnTo>
                  <a:pt x="7591488" y="4445"/>
                </a:lnTo>
              </a:path>
              <a:path w="7592059" h="3333750">
                <a:moveTo>
                  <a:pt x="4445" y="0"/>
                </a:moveTo>
                <a:lnTo>
                  <a:pt x="4445" y="3333686"/>
                </a:lnTo>
              </a:path>
              <a:path w="7592059" h="3333750">
                <a:moveTo>
                  <a:pt x="0" y="3328606"/>
                </a:moveTo>
                <a:lnTo>
                  <a:pt x="7591488" y="3328606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42" y="689292"/>
            <a:ext cx="7664450" cy="366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Problem</a:t>
            </a:r>
            <a:r>
              <a:rPr sz="1550" b="1" u="sng" spc="7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Statement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727710" marR="459105" indent="-295910">
              <a:lnSpc>
                <a:spcPct val="98400"/>
              </a:lnSpc>
              <a:spcBef>
                <a:spcPts val="132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Inefficient</a:t>
            </a:r>
            <a:r>
              <a:rPr sz="1400" b="1" i="1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b="1" i="1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Process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Currently,</a:t>
            </a:r>
            <a:r>
              <a:rPr sz="1400" spc="3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there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lack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user-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friendly </a:t>
            </a:r>
            <a:r>
              <a:rPr sz="1400" dirty="0">
                <a:latin typeface="Bell MT" panose="02020503060305020303" pitchFamily="18" charset="0"/>
                <a:cs typeface="Arial"/>
              </a:rPr>
              <a:t>platforms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online.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Existing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systems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may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 err="1">
                <a:latin typeface="Bell MT" panose="02020503060305020303" pitchFamily="18" charset="0"/>
                <a:cs typeface="Arial"/>
              </a:rPr>
              <a:t>sufferfrom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complicated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 err="1">
                <a:latin typeface="Bell MT" panose="02020503060305020303" pitchFamily="18" charset="0"/>
                <a:cs typeface="Arial"/>
              </a:rPr>
              <a:t>interfaces,limited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lack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with </a:t>
            </a:r>
            <a:r>
              <a:rPr sz="140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gateways,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leading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frustration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inconvenience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727710" marR="5080" indent="-295910">
              <a:lnSpc>
                <a:spcPct val="100600"/>
              </a:lnSpc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ManualManagementfor</a:t>
            </a:r>
            <a:r>
              <a:rPr sz="1400" b="1" i="1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:Bus</a:t>
            </a:r>
            <a:r>
              <a:rPr sz="1400" spc="-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oftenrely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manual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processes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managing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reservations,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leading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inefficiencies,</a:t>
            </a:r>
            <a:r>
              <a:rPr sz="1400" spc="-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errors,</a:t>
            </a:r>
            <a:r>
              <a:rPr sz="1400" spc="50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difficulties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maintaining</a:t>
            </a:r>
            <a:r>
              <a:rPr sz="1400" spc="3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up-</a:t>
            </a:r>
            <a:r>
              <a:rPr sz="1400" dirty="0">
                <a:latin typeface="Bell MT" panose="02020503060305020303" pitchFamily="18" charset="0"/>
                <a:cs typeface="Arial"/>
              </a:rPr>
              <a:t>to-date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information.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There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need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centralized, </a:t>
            </a:r>
            <a:r>
              <a:rPr sz="1400" dirty="0">
                <a:latin typeface="Bell MT" panose="02020503060305020303" pitchFamily="18" charset="0"/>
                <a:cs typeface="Arial"/>
              </a:rPr>
              <a:t>automated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enables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efficiently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and </a:t>
            </a:r>
            <a:r>
              <a:rPr sz="1400" dirty="0">
                <a:latin typeface="Bell MT" panose="02020503060305020303" pitchFamily="18" charset="0"/>
                <a:cs typeface="Arial"/>
              </a:rPr>
              <a:t>improve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overall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operations.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727710" marR="72390" indent="-295910">
              <a:lnSpc>
                <a:spcPct val="103600"/>
              </a:lnSpc>
              <a:spcBef>
                <a:spcPts val="5"/>
              </a:spcBef>
            </a:pPr>
            <a:r>
              <a:rPr sz="1350" b="1" i="1" dirty="0">
                <a:latin typeface="Bell MT" panose="02020503060305020303" pitchFamily="18" charset="0"/>
                <a:cs typeface="Arial"/>
              </a:rPr>
              <a:t>Lack</a:t>
            </a:r>
            <a:r>
              <a:rPr sz="1350" b="1" i="1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of</a:t>
            </a:r>
            <a:r>
              <a:rPr sz="1350" b="1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Real-Time</a:t>
            </a:r>
            <a:r>
              <a:rPr sz="1350" b="1" i="1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Updates</a:t>
            </a:r>
            <a:r>
              <a:rPr sz="1350" dirty="0">
                <a:latin typeface="Bell MT" panose="02020503060305020303" pitchFamily="18" charset="0"/>
                <a:cs typeface="Arial"/>
              </a:rPr>
              <a:t>:</a:t>
            </a:r>
            <a:r>
              <a:rPr sz="135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Users</a:t>
            </a:r>
            <a:r>
              <a:rPr sz="135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may</a:t>
            </a:r>
            <a:r>
              <a:rPr sz="135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face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challenges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in</a:t>
            </a:r>
            <a:r>
              <a:rPr sz="135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obtaining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350" dirty="0">
                <a:latin typeface="Bell MT" panose="02020503060305020303" pitchFamily="18" charset="0"/>
                <a:cs typeface="Arial"/>
              </a:rPr>
              <a:t>time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updates</a:t>
            </a:r>
            <a:r>
              <a:rPr sz="135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on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availability,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35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reservations,</a:t>
            </a:r>
            <a:r>
              <a:rPr sz="135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resulting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in</a:t>
            </a:r>
            <a:r>
              <a:rPr sz="135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uncertainty</a:t>
            </a:r>
            <a:r>
              <a:rPr sz="135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inconvenience</a:t>
            </a:r>
            <a:r>
              <a:rPr sz="135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0" dirty="0">
                <a:latin typeface="Bell MT" panose="02020503060305020303" pitchFamily="18" charset="0"/>
                <a:cs typeface="Arial"/>
              </a:rPr>
              <a:t>when </a:t>
            </a:r>
            <a:r>
              <a:rPr sz="1350" dirty="0">
                <a:latin typeface="Bell MT" panose="02020503060305020303" pitchFamily="18" charset="0"/>
                <a:cs typeface="Arial"/>
              </a:rPr>
              <a:t>planning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their</a:t>
            </a:r>
            <a:r>
              <a:rPr sz="135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travel.</a:t>
            </a:r>
            <a:r>
              <a:rPr sz="135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solution</a:t>
            </a:r>
            <a:r>
              <a:rPr sz="135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is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required</a:t>
            </a:r>
            <a:r>
              <a:rPr sz="135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to</a:t>
            </a:r>
            <a:r>
              <a:rPr sz="135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provide</a:t>
            </a:r>
            <a:r>
              <a:rPr sz="135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accurate</a:t>
            </a:r>
            <a:r>
              <a:rPr sz="1350" spc="-3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timely</a:t>
            </a:r>
            <a:r>
              <a:rPr sz="135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35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350" spc="-10" dirty="0" err="1">
                <a:latin typeface="Bell MT" panose="02020503060305020303" pitchFamily="18" charset="0"/>
                <a:cs typeface="Arial"/>
              </a:rPr>
              <a:t>users,enhancing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their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experience</a:t>
            </a:r>
            <a:r>
              <a:rPr sz="135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9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facilitating</a:t>
            </a:r>
            <a:r>
              <a:rPr sz="135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 err="1">
                <a:latin typeface="Bell MT" panose="02020503060305020303" pitchFamily="18" charset="0"/>
                <a:cs typeface="Arial"/>
              </a:rPr>
              <a:t>smoothertravel</a:t>
            </a:r>
            <a:r>
              <a:rPr sz="135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planning.</a:t>
            </a:r>
            <a:endParaRPr sz="135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019175"/>
            <a:ext cx="8439150" cy="3371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95875"/>
            <a:ext cx="9143999" cy="476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42" y="669607"/>
            <a:ext cx="5540375" cy="3669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Project</a:t>
            </a:r>
            <a:r>
              <a:rPr sz="1550" b="1" u="sng" spc="12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Overview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727710" marR="84455" indent="-286385">
              <a:lnSpc>
                <a:spcPct val="105100"/>
              </a:lnSpc>
              <a:spcBef>
                <a:spcPts val="965"/>
              </a:spcBef>
            </a:pPr>
            <a:r>
              <a:rPr sz="1350" b="1" i="1" dirty="0">
                <a:latin typeface="Bell MT" panose="02020503060305020303" pitchFamily="18" charset="0"/>
                <a:cs typeface="Arial"/>
              </a:rPr>
              <a:t>Booking</a:t>
            </a:r>
            <a:r>
              <a:rPr sz="1350" b="1" i="1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Buses</a:t>
            </a:r>
            <a:r>
              <a:rPr sz="1350" b="1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Made</a:t>
            </a:r>
            <a:r>
              <a:rPr sz="1350" b="1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b="1" i="1" dirty="0">
                <a:latin typeface="Bell MT" panose="02020503060305020303" pitchFamily="18" charset="0"/>
                <a:cs typeface="Arial"/>
              </a:rPr>
              <a:t>Easy</a:t>
            </a:r>
            <a:r>
              <a:rPr sz="1350" i="1" dirty="0">
                <a:latin typeface="Bell MT" panose="02020503060305020303" pitchFamily="18" charset="0"/>
                <a:cs typeface="Arial"/>
              </a:rPr>
              <a:t>:</a:t>
            </a:r>
            <a:r>
              <a:rPr sz="1350" i="1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We're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creating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website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where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25" dirty="0">
                <a:latin typeface="Bell MT" panose="02020503060305020303" pitchFamily="18" charset="0"/>
                <a:cs typeface="Arial"/>
              </a:rPr>
              <a:t>you </a:t>
            </a:r>
            <a:r>
              <a:rPr sz="1350" dirty="0">
                <a:latin typeface="Bell MT" panose="02020503060305020303" pitchFamily="18" charset="0"/>
                <a:cs typeface="Arial"/>
              </a:rPr>
              <a:t>can</a:t>
            </a:r>
            <a:r>
              <a:rPr sz="135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easily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find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and</a:t>
            </a:r>
            <a:r>
              <a:rPr sz="135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book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bus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tickets</a:t>
            </a:r>
            <a:r>
              <a:rPr sz="135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online.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No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more</a:t>
            </a:r>
            <a:r>
              <a:rPr sz="135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standing </a:t>
            </a:r>
            <a:r>
              <a:rPr sz="1350" dirty="0">
                <a:latin typeface="Bell MT" panose="02020503060305020303" pitchFamily="18" charset="0"/>
                <a:cs typeface="Arial"/>
              </a:rPr>
              <a:t>in long</a:t>
            </a:r>
            <a:r>
              <a:rPr sz="1350" spc="-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lines or</a:t>
            </a:r>
            <a:r>
              <a:rPr sz="1350" spc="-80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struggling with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 confusingwebsites.</a:t>
            </a:r>
            <a:r>
              <a:rPr sz="135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Justa fewclicks,and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you're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all</a:t>
            </a:r>
            <a:r>
              <a:rPr sz="135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350" dirty="0">
                <a:latin typeface="Bell MT" panose="02020503060305020303" pitchFamily="18" charset="0"/>
                <a:cs typeface="Arial"/>
              </a:rPr>
              <a:t>setforyour</a:t>
            </a:r>
            <a:r>
              <a:rPr sz="135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350" spc="-10" dirty="0">
                <a:latin typeface="Bell MT" panose="02020503060305020303" pitchFamily="18" charset="0"/>
                <a:cs typeface="Arial"/>
              </a:rPr>
              <a:t>journey!</a:t>
            </a:r>
            <a:endParaRPr sz="135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350" i="1" dirty="0">
              <a:latin typeface="Bell MT" panose="02020503060305020303" pitchFamily="18" charset="0"/>
              <a:cs typeface="Arial"/>
            </a:endParaRPr>
          </a:p>
          <a:p>
            <a:pPr marL="727710" marR="5080" indent="-286385">
              <a:lnSpc>
                <a:spcPct val="984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Hassle-Free</a:t>
            </a:r>
            <a:r>
              <a:rPr sz="1400" b="1" i="1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TravelPlanning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:Our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platform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let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you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check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pick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your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seats, and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securely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online.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Say </a:t>
            </a:r>
            <a:r>
              <a:rPr sz="1400" dirty="0">
                <a:latin typeface="Bell MT" panose="02020503060305020303" pitchFamily="18" charset="0"/>
                <a:cs typeface="Arial"/>
              </a:rPr>
              <a:t>goodbye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last-</a:t>
            </a:r>
            <a:r>
              <a:rPr sz="1400" dirty="0">
                <a:latin typeface="Bell MT" panose="02020503060305020303" pitchFamily="18" charset="0"/>
                <a:cs typeface="Arial"/>
              </a:rPr>
              <a:t>minute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worries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about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finding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or </a:t>
            </a:r>
            <a:r>
              <a:rPr sz="1400" dirty="0">
                <a:latin typeface="Bell MT" panose="02020503060305020303" pitchFamily="18" charset="0"/>
                <a:cs typeface="Arial"/>
              </a:rPr>
              <a:t>missing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out on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your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preferred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–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we've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got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you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covered!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441325" algn="just">
              <a:lnSpc>
                <a:spcPts val="1664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Convenientfor</a:t>
            </a:r>
            <a:r>
              <a:rPr sz="1400" b="1" i="1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OperatorsToo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have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27710" marR="374650" algn="just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an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easy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time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managing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system. </a:t>
            </a:r>
            <a:r>
              <a:rPr sz="1400" dirty="0">
                <a:latin typeface="Bell MT" panose="02020503060305020303" pitchFamily="18" charset="0"/>
                <a:cs typeface="Arial"/>
              </a:rPr>
              <a:t>They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can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</a:t>
            </a:r>
            <a:r>
              <a:rPr sz="1400" spc="2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track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bookings,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keep </a:t>
            </a:r>
            <a:r>
              <a:rPr sz="1400" dirty="0">
                <a:latin typeface="Bell MT" panose="02020503060305020303" pitchFamily="18" charset="0"/>
                <a:cs typeface="Arial"/>
              </a:rPr>
              <a:t>everything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running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smoothly,making</a:t>
            </a:r>
            <a:r>
              <a:rPr sz="1400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travel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hassle-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free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 marL="727710" algn="just">
              <a:lnSpc>
                <a:spcPts val="1580"/>
              </a:lnSpc>
            </a:pPr>
            <a:r>
              <a:rPr sz="1400" dirty="0">
                <a:latin typeface="Bell MT" panose="02020503060305020303" pitchFamily="18" charset="0"/>
                <a:cs typeface="Arial"/>
              </a:rPr>
              <a:t>foreveryone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involved.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662" y="1109725"/>
            <a:ext cx="8154034" cy="3333750"/>
          </a:xfrm>
          <a:custGeom>
            <a:avLst/>
            <a:gdLst/>
            <a:ahLst/>
            <a:cxnLst/>
            <a:rect l="l" t="t" r="r" b="b"/>
            <a:pathLst>
              <a:path w="8154034" h="3333750">
                <a:moveTo>
                  <a:pt x="8148383" y="0"/>
                </a:moveTo>
                <a:lnTo>
                  <a:pt x="8148383" y="3333686"/>
                </a:lnTo>
              </a:path>
              <a:path w="8154034" h="3333750">
                <a:moveTo>
                  <a:pt x="0" y="5079"/>
                </a:moveTo>
                <a:lnTo>
                  <a:pt x="8153463" y="5079"/>
                </a:lnTo>
              </a:path>
              <a:path w="8154034" h="3333750">
                <a:moveTo>
                  <a:pt x="4445" y="0"/>
                </a:moveTo>
                <a:lnTo>
                  <a:pt x="4445" y="3333686"/>
                </a:lnTo>
              </a:path>
              <a:path w="8154034" h="3333750">
                <a:moveTo>
                  <a:pt x="0" y="3329241"/>
                </a:moveTo>
                <a:lnTo>
                  <a:pt x="8153463" y="332924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" y="620207"/>
            <a:ext cx="8448040" cy="391812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50" b="1" u="sng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Proposed</a:t>
            </a:r>
            <a:r>
              <a:rPr sz="1550" b="1" u="sng" spc="75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1550" b="1" u="sng" spc="-1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Solution</a:t>
            </a:r>
            <a:endParaRPr sz="155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  <a:p>
            <a:pPr marL="889635" marR="422275" indent="-276860" algn="just">
              <a:lnSpc>
                <a:spcPts val="1650"/>
              </a:lnSpc>
              <a:spcBef>
                <a:spcPts val="1070"/>
              </a:spcBef>
            </a:pP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Project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provides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solution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problems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Ticket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simplified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</a:t>
            </a:r>
            <a:r>
              <a:rPr sz="1400" spc="4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way</a:t>
            </a:r>
            <a:r>
              <a:rPr sz="1400" spc="3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.</a:t>
            </a:r>
            <a:r>
              <a:rPr sz="1400" spc="3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Our</a:t>
            </a:r>
            <a:r>
              <a:rPr sz="1400" spc="4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websitet</a:t>
            </a:r>
            <a:r>
              <a:rPr sz="1400" spc="4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contains</a:t>
            </a:r>
            <a:r>
              <a:rPr sz="1400" spc="4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following</a:t>
            </a:r>
            <a:r>
              <a:rPr sz="1400" spc="4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features</a:t>
            </a:r>
            <a:r>
              <a:rPr sz="1400" spc="4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4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4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make</a:t>
            </a:r>
            <a:r>
              <a:rPr sz="1400" spc="4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4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Bus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process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very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easier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889635" marR="80645" indent="-276860" algn="just">
              <a:lnSpc>
                <a:spcPct val="100600"/>
              </a:lnSpc>
            </a:pPr>
            <a:r>
              <a:rPr sz="1400" b="1" i="1" spc="-25" dirty="0">
                <a:latin typeface="Bell MT" panose="02020503060305020303" pitchFamily="18" charset="0"/>
                <a:cs typeface="Arial"/>
              </a:rPr>
              <a:t>User-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Friendly</a:t>
            </a:r>
            <a:r>
              <a:rPr sz="1400" b="1" i="1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Develop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clean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intuitive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website,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allowing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easily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search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view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 schedules,and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</a:t>
            </a:r>
            <a:r>
              <a:rPr sz="1400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based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their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preferences.</a:t>
            </a:r>
            <a:r>
              <a:rPr sz="1400" spc="-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interface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should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responsive</a:t>
            </a:r>
            <a:r>
              <a:rPr sz="1400" spc="-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accessible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across</a:t>
            </a:r>
            <a:r>
              <a:rPr sz="1400" spc="-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differentdevices.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889635" marR="5080" indent="-276860" algn="just">
              <a:lnSpc>
                <a:spcPct val="10280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Comprehensive</a:t>
            </a:r>
            <a:r>
              <a:rPr sz="1400" b="1" i="1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2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Create</a:t>
            </a:r>
            <a:r>
              <a:rPr sz="1400" spc="3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comprehensive</a:t>
            </a:r>
            <a:r>
              <a:rPr sz="1400" spc="2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spc="3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store</a:t>
            </a:r>
            <a:r>
              <a:rPr sz="1400" spc="3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about </a:t>
            </a:r>
            <a:r>
              <a:rPr sz="1400" dirty="0">
                <a:latin typeface="Bell MT" panose="02020503060305020303" pitchFamily="18" charset="0"/>
                <a:cs typeface="Arial"/>
              </a:rPr>
              <a:t>buses,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routes,</a:t>
            </a:r>
            <a:r>
              <a:rPr sz="1400" spc="4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schedules,seat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availability,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pricing.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database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serve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backbone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 the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system,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enabling</a:t>
            </a:r>
            <a:r>
              <a:rPr sz="1400" spc="1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efficientretrieval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management</a:t>
            </a:r>
            <a:r>
              <a:rPr sz="1400" spc="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data.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889635" marR="128905" indent="-276860" algn="just">
              <a:lnSpc>
                <a:spcPts val="1650"/>
              </a:lnSpc>
              <a:spcBef>
                <a:spcPts val="5"/>
              </a:spcBef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b="1" i="1" spc="21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Authentication</a:t>
            </a:r>
            <a:r>
              <a:rPr sz="1400" b="1" i="1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and</a:t>
            </a:r>
            <a:r>
              <a:rPr sz="1400" b="1" i="1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Profiles</a:t>
            </a:r>
            <a:r>
              <a:rPr sz="140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Implement</a:t>
            </a:r>
            <a:r>
              <a:rPr sz="1400" spc="25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</a:t>
            </a:r>
            <a:r>
              <a:rPr sz="1400" spc="2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authentication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system</a:t>
            </a:r>
            <a:r>
              <a:rPr sz="1400" spc="2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to </a:t>
            </a:r>
            <a:r>
              <a:rPr sz="1400" dirty="0">
                <a:latin typeface="Bell MT" panose="02020503060305020303" pitchFamily="18" charset="0"/>
                <a:cs typeface="Arial"/>
              </a:rPr>
              <a:t>create accounts,</a:t>
            </a:r>
            <a:r>
              <a:rPr sz="1400" spc="-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log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securely,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-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profiles.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dirty="0">
                <a:latin typeface="Bell MT" panose="02020503060305020303" pitchFamily="18" charset="0"/>
                <a:cs typeface="Arial"/>
              </a:rPr>
              <a:t> should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able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view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their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</a:t>
            </a:r>
            <a:r>
              <a:rPr sz="1400" spc="-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history,</a:t>
            </a:r>
            <a:r>
              <a:rPr sz="1400" spc="-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 personal</a:t>
            </a:r>
            <a:r>
              <a:rPr sz="1400" spc="-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information,and</a:t>
            </a:r>
            <a:r>
              <a:rPr sz="1400" spc="-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manage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preferences.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" y="700151"/>
            <a:ext cx="9130030" cy="3986529"/>
            <a:chOff x="14287" y="700151"/>
            <a:chExt cx="9130030" cy="3986529"/>
          </a:xfrm>
        </p:grpSpPr>
        <p:sp>
          <p:nvSpPr>
            <p:cNvPr id="3" name="object 3"/>
            <p:cNvSpPr/>
            <p:nvPr/>
          </p:nvSpPr>
          <p:spPr>
            <a:xfrm>
              <a:off x="290512" y="700151"/>
              <a:ext cx="8201659" cy="3981450"/>
            </a:xfrm>
            <a:custGeom>
              <a:avLst/>
              <a:gdLst/>
              <a:ahLst/>
              <a:cxnLst/>
              <a:rect l="l" t="t" r="r" b="b"/>
              <a:pathLst>
                <a:path w="8201659" h="3981450">
                  <a:moveTo>
                    <a:pt x="8196008" y="0"/>
                  </a:moveTo>
                  <a:lnTo>
                    <a:pt x="8196008" y="3981386"/>
                  </a:lnTo>
                </a:path>
                <a:path w="8201659" h="3981450">
                  <a:moveTo>
                    <a:pt x="0" y="5079"/>
                  </a:moveTo>
                  <a:lnTo>
                    <a:pt x="8201088" y="5079"/>
                  </a:lnTo>
                </a:path>
                <a:path w="8201659" h="3981450">
                  <a:moveTo>
                    <a:pt x="4445" y="0"/>
                  </a:moveTo>
                  <a:lnTo>
                    <a:pt x="4445" y="3981386"/>
                  </a:lnTo>
                </a:path>
                <a:path w="8201659" h="3981450">
                  <a:moveTo>
                    <a:pt x="0" y="3976941"/>
                  </a:moveTo>
                  <a:lnTo>
                    <a:pt x="8201088" y="3976941"/>
                  </a:lnTo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87" y="4676774"/>
              <a:ext cx="9130030" cy="9525"/>
            </a:xfrm>
            <a:custGeom>
              <a:avLst/>
              <a:gdLst/>
              <a:ahLst/>
              <a:cxn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6350"/>
            <a:ext cx="9143999" cy="571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84" y="708024"/>
            <a:ext cx="7718425" cy="357097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8450" marR="217804" indent="-286385">
              <a:lnSpc>
                <a:spcPct val="96200"/>
              </a:lnSpc>
              <a:spcBef>
                <a:spcPts val="190"/>
              </a:spcBef>
            </a:pPr>
            <a:r>
              <a:rPr sz="1400" b="1" i="1" spc="2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b="1" i="1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20" dirty="0">
                <a:latin typeface="Bell MT" panose="02020503060305020303" pitchFamily="18" charset="0"/>
                <a:cs typeface="Arial"/>
              </a:rPr>
              <a:t>ManagementDashboard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:Provide</a:t>
            </a:r>
            <a:r>
              <a:rPr sz="1400" spc="-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-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dedicated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dashboard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manage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services.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dashboard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5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operators</a:t>
            </a:r>
            <a:r>
              <a:rPr sz="1400" spc="1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add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new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buses, update</a:t>
            </a:r>
            <a:r>
              <a:rPr sz="1400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routes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and </a:t>
            </a:r>
            <a:r>
              <a:rPr sz="1400" dirty="0">
                <a:latin typeface="Bell MT" panose="02020503060305020303" pitchFamily="18" charset="0"/>
                <a:cs typeface="Arial"/>
              </a:rPr>
              <a:t>schedules,manage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availability,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track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bookings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real-time.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5080" indent="-286385" algn="just">
              <a:lnSpc>
                <a:spcPts val="1650"/>
              </a:lnSpc>
            </a:pPr>
            <a:r>
              <a:rPr sz="1400" b="1" i="1" dirty="0">
                <a:latin typeface="Bell MT" panose="02020503060305020303" pitchFamily="18" charset="0"/>
                <a:cs typeface="Arial"/>
              </a:rPr>
              <a:t>Dynamic</a:t>
            </a:r>
            <a:r>
              <a:rPr sz="1400" b="1" i="1" spc="21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b="1" i="1" spc="1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Selection</a:t>
            </a:r>
            <a:r>
              <a:rPr sz="1400" dirty="0">
                <a:latin typeface="Bell MT" panose="02020503060305020303" pitchFamily="18" charset="0"/>
                <a:cs typeface="Arial"/>
              </a:rPr>
              <a:t>:Implementa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dynamic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selectionfeature</a:t>
            </a:r>
            <a:r>
              <a:rPr sz="1400" spc="229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2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allows</a:t>
            </a:r>
            <a:r>
              <a:rPr sz="1400" spc="3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view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select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available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on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bus.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should</a:t>
            </a:r>
            <a:r>
              <a:rPr sz="1400" spc="7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able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see</a:t>
            </a:r>
            <a:r>
              <a:rPr sz="1400" spc="1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which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seats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are</a:t>
            </a:r>
            <a:r>
              <a:rPr sz="1400" spc="17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already </a:t>
            </a:r>
            <a:r>
              <a:rPr sz="1400" dirty="0">
                <a:latin typeface="Bell MT" panose="02020503060305020303" pitchFamily="18" charset="0"/>
                <a:cs typeface="Arial"/>
              </a:rPr>
              <a:t>booked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choose</a:t>
            </a:r>
            <a:r>
              <a:rPr sz="1400" spc="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preferred</a:t>
            </a:r>
            <a:r>
              <a:rPr sz="1400" spc="-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seating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arrangement.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 dirty="0">
              <a:latin typeface="Bell MT" panose="02020503060305020303" pitchFamily="18" charset="0"/>
              <a:cs typeface="Arial"/>
            </a:endParaRPr>
          </a:p>
          <a:p>
            <a:pPr marL="298450" marR="314325" indent="-286385">
              <a:lnSpc>
                <a:spcPct val="100600"/>
              </a:lnSpc>
            </a:pPr>
            <a:r>
              <a:rPr sz="1400" b="1" i="1" spc="-10" dirty="0">
                <a:latin typeface="Bell MT" panose="02020503060305020303" pitchFamily="18" charset="0"/>
                <a:cs typeface="Arial"/>
              </a:rPr>
              <a:t>Real-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Time</a:t>
            </a:r>
            <a:r>
              <a:rPr sz="1400" b="1" i="1" spc="-4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Availability</a:t>
            </a:r>
            <a:r>
              <a:rPr sz="1400" b="1" i="1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dirty="0">
                <a:latin typeface="Bell MT" panose="02020503060305020303" pitchFamily="18" charset="0"/>
                <a:cs typeface="Arial"/>
              </a:rPr>
              <a:t>Updates</a:t>
            </a:r>
            <a:r>
              <a:rPr sz="1400" dirty="0">
                <a:latin typeface="Bell MT" panose="02020503060305020303" pitchFamily="18" charset="0"/>
                <a:cs typeface="Arial"/>
              </a:rPr>
              <a:t>:Ensure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that</a:t>
            </a:r>
            <a:r>
              <a:rPr sz="1400" spc="2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seat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availability</a:t>
            </a:r>
            <a:r>
              <a:rPr sz="1400" spc="28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</a:t>
            </a:r>
            <a:r>
              <a:rPr sz="1400" spc="1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is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updated</a:t>
            </a:r>
            <a:r>
              <a:rPr sz="1400" spc="1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real- </a:t>
            </a:r>
            <a:r>
              <a:rPr sz="1400" dirty="0">
                <a:latin typeface="Bell MT" panose="02020503060305020303" pitchFamily="18" charset="0"/>
                <a:cs typeface="Arial"/>
              </a:rPr>
              <a:t>time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provide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accurate</a:t>
            </a:r>
            <a:r>
              <a:rPr sz="1400" spc="2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up-</a:t>
            </a:r>
            <a:r>
              <a:rPr sz="1400" dirty="0">
                <a:latin typeface="Bell MT" panose="02020503060305020303" pitchFamily="18" charset="0"/>
                <a:cs typeface="Arial"/>
              </a:rPr>
              <a:t>to-date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information.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This</a:t>
            </a:r>
            <a:r>
              <a:rPr sz="1400" spc="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will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prevent </a:t>
            </a:r>
            <a:r>
              <a:rPr sz="1400" dirty="0">
                <a:latin typeface="Bell MT" panose="02020503060305020303" pitchFamily="18" charset="0"/>
                <a:cs typeface="Arial"/>
              </a:rPr>
              <a:t>overbooking</a:t>
            </a:r>
            <a:r>
              <a:rPr sz="1400" spc="5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and</a:t>
            </a:r>
            <a:r>
              <a:rPr sz="1400" spc="2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reduce</a:t>
            </a:r>
            <a:r>
              <a:rPr sz="1400" spc="4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likelihood</a:t>
            </a:r>
            <a:r>
              <a:rPr sz="1400" spc="1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conflicts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during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</a:t>
            </a:r>
            <a:r>
              <a:rPr sz="1400" spc="5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process.</a:t>
            </a:r>
            <a:endParaRPr sz="1400" dirty="0">
              <a:latin typeface="Bell MT" panose="020205030603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400" i="1" dirty="0">
              <a:latin typeface="Bell MT" panose="02020503060305020303" pitchFamily="18" charset="0"/>
              <a:cs typeface="Arial"/>
            </a:endParaRPr>
          </a:p>
          <a:p>
            <a:pPr marL="298450" marR="235585" indent="-286385">
              <a:lnSpc>
                <a:spcPct val="98400"/>
              </a:lnSpc>
            </a:pPr>
            <a:r>
              <a:rPr sz="1400" b="1" i="1" spc="10" dirty="0">
                <a:latin typeface="Bell MT" panose="02020503060305020303" pitchFamily="18" charset="0"/>
                <a:cs typeface="Arial"/>
              </a:rPr>
              <a:t>Secure</a:t>
            </a:r>
            <a:r>
              <a:rPr sz="1400" b="1" i="1" spc="-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b="1" i="1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b="1" i="1" spc="10" dirty="0">
                <a:latin typeface="Bell MT" panose="02020503060305020303" pitchFamily="18" charset="0"/>
                <a:cs typeface="Arial"/>
              </a:rPr>
              <a:t>Integration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:</a:t>
            </a:r>
            <a:r>
              <a:rPr sz="1400" spc="-18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Integrate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a</a:t>
            </a:r>
            <a:r>
              <a:rPr sz="1400" spc="-4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secure</a:t>
            </a:r>
            <a:r>
              <a:rPr sz="1400" spc="4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payment</a:t>
            </a:r>
            <a:r>
              <a:rPr sz="1400" spc="204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gateway</a:t>
            </a:r>
            <a:r>
              <a:rPr sz="1400" spc="18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10" dirty="0">
                <a:latin typeface="Bell MT" panose="02020503060305020303" pitchFamily="18" charset="0"/>
                <a:cs typeface="Arial"/>
              </a:rPr>
              <a:t>facilitate</a:t>
            </a:r>
            <a:r>
              <a:rPr sz="1400" spc="1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online </a:t>
            </a:r>
            <a:r>
              <a:rPr sz="1400" dirty="0">
                <a:latin typeface="Bell MT" panose="02020503060305020303" pitchFamily="18" charset="0"/>
                <a:cs typeface="Arial"/>
              </a:rPr>
              <a:t>transactions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for</a:t>
            </a:r>
            <a:r>
              <a:rPr sz="1400" spc="-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bus</a:t>
            </a:r>
            <a:r>
              <a:rPr sz="1400" spc="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reservations.</a:t>
            </a:r>
            <a:r>
              <a:rPr sz="1400" spc="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Users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should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be</a:t>
            </a:r>
            <a:r>
              <a:rPr sz="1400" spc="2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able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to</a:t>
            </a:r>
            <a:r>
              <a:rPr sz="1400" spc="3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pay</a:t>
            </a:r>
            <a:r>
              <a:rPr sz="1400" spc="3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using</a:t>
            </a:r>
            <a:r>
              <a:rPr sz="1400" spc="10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various</a:t>
            </a:r>
            <a:r>
              <a:rPr sz="1400" spc="26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payment </a:t>
            </a:r>
            <a:r>
              <a:rPr sz="1400" dirty="0">
                <a:latin typeface="Bell MT" panose="02020503060305020303" pitchFamily="18" charset="0"/>
                <a:cs typeface="Arial"/>
              </a:rPr>
              <a:t>methods,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such</a:t>
            </a:r>
            <a:r>
              <a:rPr sz="1400" spc="-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as</a:t>
            </a:r>
            <a:r>
              <a:rPr sz="1400" spc="8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credit/debit</a:t>
            </a:r>
            <a:r>
              <a:rPr sz="1400" spc="9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cards,mobile</a:t>
            </a:r>
            <a:r>
              <a:rPr sz="1400" spc="6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wallets,</a:t>
            </a:r>
            <a:r>
              <a:rPr sz="1400" spc="19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or</a:t>
            </a:r>
            <a:r>
              <a:rPr sz="1400" spc="1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net</a:t>
            </a:r>
            <a:r>
              <a:rPr sz="1400" spc="10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banking,</a:t>
            </a:r>
            <a:r>
              <a:rPr sz="1400" spc="27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with</a:t>
            </a:r>
            <a:r>
              <a:rPr sz="1400" spc="165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confidence</a:t>
            </a:r>
            <a:r>
              <a:rPr sz="1400" spc="-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in</a:t>
            </a:r>
            <a:r>
              <a:rPr sz="1400" spc="75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25" dirty="0">
                <a:latin typeface="Bell MT" panose="02020503060305020303" pitchFamily="18" charset="0"/>
                <a:cs typeface="Arial"/>
              </a:rPr>
              <a:t>the </a:t>
            </a:r>
            <a:r>
              <a:rPr sz="1400" dirty="0">
                <a:latin typeface="Bell MT" panose="02020503060305020303" pitchFamily="18" charset="0"/>
                <a:cs typeface="Arial"/>
              </a:rPr>
              <a:t>security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of</a:t>
            </a:r>
            <a:r>
              <a:rPr sz="1400" spc="-11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their</a:t>
            </a:r>
            <a:r>
              <a:rPr sz="1400" spc="114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personaland</a:t>
            </a:r>
            <a:r>
              <a:rPr sz="1400" spc="120" dirty="0">
                <a:latin typeface="Bell MT" panose="02020503060305020303" pitchFamily="18" charset="0"/>
                <a:cs typeface="Arial"/>
              </a:rPr>
              <a:t> </a:t>
            </a:r>
            <a:r>
              <a:rPr sz="1400" dirty="0">
                <a:latin typeface="Bell MT" panose="02020503060305020303" pitchFamily="18" charset="0"/>
                <a:cs typeface="Arial"/>
              </a:rPr>
              <a:t>financial</a:t>
            </a:r>
            <a:r>
              <a:rPr sz="1400" spc="290" dirty="0">
                <a:latin typeface="Bell MT" panose="02020503060305020303" pitchFamily="18" charset="0"/>
                <a:cs typeface="Arial"/>
              </a:rPr>
              <a:t> </a:t>
            </a:r>
            <a:r>
              <a:rPr sz="1400" spc="-10" dirty="0">
                <a:latin typeface="Bell MT" panose="02020503060305020303" pitchFamily="18" charset="0"/>
                <a:cs typeface="Arial"/>
              </a:rPr>
              <a:t>information.</a:t>
            </a:r>
            <a:endParaRPr sz="1400" dirty="0">
              <a:latin typeface="Bell MT" panose="020205030603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2" y="814450"/>
            <a:ext cx="7439659" cy="3543300"/>
          </a:xfrm>
          <a:custGeom>
            <a:avLst/>
            <a:gdLst/>
            <a:ahLst/>
            <a:cxnLst/>
            <a:rect l="l" t="t" r="r" b="b"/>
            <a:pathLst>
              <a:path w="7439659" h="3543300">
                <a:moveTo>
                  <a:pt x="7434008" y="0"/>
                </a:moveTo>
                <a:lnTo>
                  <a:pt x="7434008" y="3543236"/>
                </a:lnTo>
              </a:path>
              <a:path w="7439659" h="3543300">
                <a:moveTo>
                  <a:pt x="0" y="5079"/>
                </a:moveTo>
                <a:lnTo>
                  <a:pt x="7439088" y="5079"/>
                </a:lnTo>
              </a:path>
              <a:path w="7439659" h="3543300">
                <a:moveTo>
                  <a:pt x="4445" y="0"/>
                </a:moveTo>
                <a:lnTo>
                  <a:pt x="4445" y="3543236"/>
                </a:lnTo>
              </a:path>
              <a:path w="7439659" h="3543300">
                <a:moveTo>
                  <a:pt x="0" y="3538791"/>
                </a:moveTo>
                <a:lnTo>
                  <a:pt x="7439088" y="3538791"/>
                </a:lnTo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6825"/>
            <a:ext cx="9143999" cy="57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65" dirty="0"/>
              <a:t> </a:t>
            </a:r>
            <a:r>
              <a:rPr dirty="0"/>
              <a:t>Gen</a:t>
            </a:r>
            <a:r>
              <a:rPr spc="-95" dirty="0"/>
              <a:t> </a:t>
            </a:r>
            <a:r>
              <a:rPr dirty="0"/>
              <a:t>Employability</a:t>
            </a:r>
            <a:r>
              <a:rPr spc="-12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07975" marR="50800" indent="-295910">
              <a:lnSpc>
                <a:spcPts val="1650"/>
              </a:lnSpc>
              <a:spcBef>
                <a:spcPts val="204"/>
              </a:spcBef>
            </a:pPr>
            <a:r>
              <a:rPr b="1" i="1" dirty="0">
                <a:latin typeface="Bell MT" panose="02020503060305020303" pitchFamily="18" charset="0"/>
              </a:rPr>
              <a:t>Email</a:t>
            </a:r>
            <a:r>
              <a:rPr b="1" i="1" spc="85" dirty="0">
                <a:latin typeface="Bell MT" panose="02020503060305020303" pitchFamily="18" charset="0"/>
              </a:rPr>
              <a:t> </a:t>
            </a:r>
            <a:r>
              <a:rPr b="1" i="1" dirty="0">
                <a:latin typeface="Bell MT" panose="02020503060305020303" pitchFamily="18" charset="0"/>
              </a:rPr>
              <a:t>Notifications</a:t>
            </a:r>
            <a:r>
              <a:rPr dirty="0">
                <a:latin typeface="Bell MT" panose="02020503060305020303" pitchFamily="18" charset="0"/>
              </a:rPr>
              <a:t>:</a:t>
            </a:r>
            <a:r>
              <a:rPr spc="8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Set</a:t>
            </a:r>
            <a:r>
              <a:rPr spc="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up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automated</a:t>
            </a:r>
            <a:r>
              <a:rPr spc="30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email</a:t>
            </a:r>
            <a:r>
              <a:rPr spc="1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notifications</a:t>
            </a:r>
            <a:r>
              <a:rPr spc="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to</a:t>
            </a:r>
            <a:r>
              <a:rPr spc="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confirm</a:t>
            </a:r>
            <a:r>
              <a:rPr spc="12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bookings,provide </a:t>
            </a:r>
            <a:r>
              <a:rPr dirty="0">
                <a:latin typeface="Bell MT" panose="02020503060305020303" pitchFamily="18" charset="0"/>
              </a:rPr>
              <a:t>booking</a:t>
            </a:r>
            <a:r>
              <a:rPr spc="1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details,</a:t>
            </a:r>
            <a:r>
              <a:rPr spc="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send</a:t>
            </a:r>
            <a:r>
              <a:rPr spc="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reminders</a:t>
            </a:r>
            <a:r>
              <a:rPr spc="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about</a:t>
            </a:r>
            <a:r>
              <a:rPr spc="18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upcoming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trips.</a:t>
            </a:r>
            <a:r>
              <a:rPr spc="10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These</a:t>
            </a:r>
            <a:r>
              <a:rPr spc="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notifications</a:t>
            </a:r>
            <a:r>
              <a:rPr spc="70" dirty="0">
                <a:latin typeface="Bell MT" panose="02020503060305020303" pitchFamily="18" charset="0"/>
              </a:rPr>
              <a:t> </a:t>
            </a:r>
            <a:r>
              <a:rPr spc="-20" dirty="0">
                <a:latin typeface="Bell MT" panose="02020503060305020303" pitchFamily="18" charset="0"/>
              </a:rPr>
              <a:t>will </a:t>
            </a:r>
            <a:r>
              <a:rPr dirty="0">
                <a:latin typeface="Bell MT" panose="02020503060305020303" pitchFamily="18" charset="0"/>
              </a:rPr>
              <a:t>enhance</a:t>
            </a:r>
            <a:r>
              <a:rPr spc="204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14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user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experience</a:t>
            </a:r>
            <a:r>
              <a:rPr spc="13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2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keep</a:t>
            </a:r>
            <a:r>
              <a:rPr spc="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users</a:t>
            </a:r>
            <a:r>
              <a:rPr spc="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informed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throughout</a:t>
            </a:r>
            <a:r>
              <a:rPr spc="2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2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reservation process.</a:t>
            </a: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i="1" spc="-10" dirty="0">
              <a:latin typeface="Bell MT" panose="02020503060305020303" pitchFamily="18" charset="0"/>
            </a:endParaRPr>
          </a:p>
          <a:p>
            <a:pPr marL="307975" marR="5080" indent="-295910">
              <a:lnSpc>
                <a:spcPct val="96200"/>
              </a:lnSpc>
            </a:pPr>
            <a:r>
              <a:rPr b="1" i="1" spc="10" dirty="0">
                <a:latin typeface="Bell MT" panose="02020503060305020303" pitchFamily="18" charset="0"/>
              </a:rPr>
              <a:t>Feedback</a:t>
            </a:r>
            <a:r>
              <a:rPr b="1" i="1" spc="-75" dirty="0">
                <a:latin typeface="Bell MT" panose="02020503060305020303" pitchFamily="18" charset="0"/>
              </a:rPr>
              <a:t> </a:t>
            </a:r>
            <a:r>
              <a:rPr b="1" i="1" spc="10" dirty="0">
                <a:latin typeface="Bell MT" panose="02020503060305020303" pitchFamily="18" charset="0"/>
              </a:rPr>
              <a:t>and</a:t>
            </a:r>
            <a:r>
              <a:rPr b="1" i="1" dirty="0">
                <a:latin typeface="Bell MT" panose="02020503060305020303" pitchFamily="18" charset="0"/>
              </a:rPr>
              <a:t> </a:t>
            </a:r>
            <a:r>
              <a:rPr b="1" i="1" spc="10" dirty="0">
                <a:latin typeface="Bell MT" panose="02020503060305020303" pitchFamily="18" charset="0"/>
              </a:rPr>
              <a:t>Support</a:t>
            </a:r>
            <a:r>
              <a:rPr spc="10" dirty="0">
                <a:latin typeface="Bell MT" panose="02020503060305020303" pitchFamily="18" charset="0"/>
              </a:rPr>
              <a:t>:Include</a:t>
            </a:r>
            <a:r>
              <a:rPr spc="-10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features</a:t>
            </a:r>
            <a:r>
              <a:rPr spc="18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for</a:t>
            </a:r>
            <a:r>
              <a:rPr spc="20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users</a:t>
            </a:r>
            <a:r>
              <a:rPr spc="90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to</a:t>
            </a:r>
            <a:r>
              <a:rPr spc="80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provide</a:t>
            </a:r>
            <a:r>
              <a:rPr spc="17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feedbackon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spc="10" dirty="0">
                <a:latin typeface="Bell MT" panose="02020503060305020303" pitchFamily="18" charset="0"/>
              </a:rPr>
              <a:t>their</a:t>
            </a:r>
            <a:r>
              <a:rPr spc="18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booking </a:t>
            </a:r>
            <a:r>
              <a:rPr dirty="0">
                <a:latin typeface="Bell MT" panose="02020503060305020303" pitchFamily="18" charset="0"/>
              </a:rPr>
              <a:t>experience</a:t>
            </a:r>
            <a:r>
              <a:rPr spc="-8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and</a:t>
            </a:r>
            <a:r>
              <a:rPr spc="-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seek</a:t>
            </a:r>
            <a:r>
              <a:rPr spc="-1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support</a:t>
            </a:r>
            <a:r>
              <a:rPr spc="-1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in</a:t>
            </a:r>
            <a:r>
              <a:rPr spc="-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case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of</a:t>
            </a:r>
            <a:r>
              <a:rPr spc="1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any</a:t>
            </a:r>
            <a:r>
              <a:rPr dirty="0">
                <a:latin typeface="Bell MT" panose="02020503060305020303" pitchFamily="18" charset="0"/>
              </a:rPr>
              <a:t> issues</a:t>
            </a:r>
            <a:r>
              <a:rPr spc="-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or</a:t>
            </a:r>
            <a:r>
              <a:rPr spc="1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concerns.</a:t>
            </a:r>
            <a:r>
              <a:rPr spc="-1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This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will</a:t>
            </a:r>
            <a:r>
              <a:rPr spc="11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help</a:t>
            </a:r>
            <a:r>
              <a:rPr spc="-10" dirty="0">
                <a:latin typeface="Bell MT" panose="02020503060305020303" pitchFamily="18" charset="0"/>
              </a:rPr>
              <a:t> </a:t>
            </a:r>
            <a:r>
              <a:rPr spc="-25" dirty="0">
                <a:latin typeface="Bell MT" panose="02020503060305020303" pitchFamily="18" charset="0"/>
              </a:rPr>
              <a:t>in </a:t>
            </a:r>
            <a:r>
              <a:rPr spc="-10" dirty="0">
                <a:latin typeface="Bell MT" panose="02020503060305020303" pitchFamily="18" charset="0"/>
              </a:rPr>
              <a:t>continuously</a:t>
            </a:r>
            <a:r>
              <a:rPr spc="-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improving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0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platform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addressing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spc="-15" dirty="0">
                <a:latin typeface="Bell MT" panose="02020503060305020303" pitchFamily="18" charset="0"/>
              </a:rPr>
              <a:t>any</a:t>
            </a:r>
            <a:r>
              <a:rPr spc="-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customer</a:t>
            </a:r>
            <a:r>
              <a:rPr spc="-15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inquiries</a:t>
            </a:r>
            <a:r>
              <a:rPr spc="-6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promptly.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pc="-10" dirty="0">
              <a:latin typeface="Bell MT" panose="02020503060305020303" pitchFamily="18" charset="0"/>
            </a:endParaRPr>
          </a:p>
          <a:p>
            <a:pPr marL="307975" marR="158115" indent="-295910">
              <a:lnSpc>
                <a:spcPct val="99900"/>
              </a:lnSpc>
            </a:pPr>
            <a:r>
              <a:rPr b="1" i="1" dirty="0">
                <a:latin typeface="Bell MT" panose="02020503060305020303" pitchFamily="18" charset="0"/>
              </a:rPr>
              <a:t>Scalability</a:t>
            </a:r>
            <a:r>
              <a:rPr b="1" i="1" spc="-50" dirty="0">
                <a:latin typeface="Bell MT" panose="02020503060305020303" pitchFamily="18" charset="0"/>
              </a:rPr>
              <a:t> </a:t>
            </a:r>
            <a:r>
              <a:rPr b="1" i="1" dirty="0">
                <a:latin typeface="Bell MT" panose="02020503060305020303" pitchFamily="18" charset="0"/>
              </a:rPr>
              <a:t>and</a:t>
            </a:r>
            <a:r>
              <a:rPr b="1" i="1" spc="-60" dirty="0">
                <a:latin typeface="Bell MT" panose="02020503060305020303" pitchFamily="18" charset="0"/>
              </a:rPr>
              <a:t> </a:t>
            </a:r>
            <a:r>
              <a:rPr b="1" i="1" spc="-20" dirty="0">
                <a:latin typeface="Bell MT" panose="02020503060305020303" pitchFamily="18" charset="0"/>
              </a:rPr>
              <a:t>Performance</a:t>
            </a:r>
            <a:r>
              <a:rPr spc="-20" dirty="0">
                <a:latin typeface="Bell MT" panose="02020503060305020303" pitchFamily="18" charset="0"/>
              </a:rPr>
              <a:t>:Designthe</a:t>
            </a:r>
            <a:r>
              <a:rPr spc="-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system</a:t>
            </a:r>
            <a:r>
              <a:rPr spc="-85" dirty="0">
                <a:latin typeface="Bell MT" panose="02020503060305020303" pitchFamily="18" charset="0"/>
              </a:rPr>
              <a:t> </a:t>
            </a:r>
            <a:r>
              <a:rPr spc="-20" dirty="0">
                <a:latin typeface="Bell MT" panose="02020503060305020303" pitchFamily="18" charset="0"/>
              </a:rPr>
              <a:t>with</a:t>
            </a:r>
            <a:r>
              <a:rPr spc="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scalability</a:t>
            </a:r>
            <a:r>
              <a:rPr spc="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performance</a:t>
            </a:r>
            <a:r>
              <a:rPr spc="-145" dirty="0">
                <a:latin typeface="Bell MT" panose="02020503060305020303" pitchFamily="18" charset="0"/>
              </a:rPr>
              <a:t> </a:t>
            </a:r>
            <a:r>
              <a:rPr spc="-25" dirty="0">
                <a:latin typeface="Bell MT" panose="02020503060305020303" pitchFamily="18" charset="0"/>
              </a:rPr>
              <a:t>in </a:t>
            </a:r>
            <a:r>
              <a:rPr dirty="0">
                <a:latin typeface="Bell MT" panose="02020503060305020303" pitchFamily="18" charset="0"/>
              </a:rPr>
              <a:t>mind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to</a:t>
            </a:r>
            <a:r>
              <a:rPr spc="-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handle</a:t>
            </a:r>
            <a:r>
              <a:rPr spc="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</a:t>
            </a:r>
            <a:r>
              <a:rPr spc="-3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large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number</a:t>
            </a:r>
            <a:r>
              <a:rPr spc="-8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of</a:t>
            </a:r>
            <a:r>
              <a:rPr spc="-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concurrent</a:t>
            </a:r>
            <a:r>
              <a:rPr spc="-1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users</a:t>
            </a:r>
            <a:r>
              <a:rPr spc="-2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and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accommodate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future</a:t>
            </a:r>
            <a:r>
              <a:rPr spc="-11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growth. Utilize</a:t>
            </a:r>
            <a:r>
              <a:rPr spc="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caching</a:t>
            </a:r>
            <a:r>
              <a:rPr spc="1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mechanisms,</a:t>
            </a:r>
            <a:r>
              <a:rPr spc="-12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optimize</a:t>
            </a:r>
            <a:r>
              <a:rPr spc="-9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database</a:t>
            </a:r>
            <a:r>
              <a:rPr spc="-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queries,</a:t>
            </a:r>
            <a:r>
              <a:rPr spc="-15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and</a:t>
            </a:r>
            <a:r>
              <a:rPr dirty="0">
                <a:latin typeface="Bell MT" panose="02020503060305020303" pitchFamily="18" charset="0"/>
              </a:rPr>
              <a:t> employ</a:t>
            </a:r>
            <a:r>
              <a:rPr spc="-175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scalable infrastructure</a:t>
            </a:r>
            <a:r>
              <a:rPr dirty="0">
                <a:latin typeface="Bell MT" panose="02020503060305020303" pitchFamily="18" charset="0"/>
              </a:rPr>
              <a:t> to</a:t>
            </a:r>
            <a:r>
              <a:rPr spc="-1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ensure smoothoperation</a:t>
            </a:r>
            <a:r>
              <a:rPr spc="-1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even</a:t>
            </a:r>
            <a:r>
              <a:rPr spc="-18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during peak</a:t>
            </a:r>
            <a:r>
              <a:rPr spc="-1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usage</a:t>
            </a:r>
            <a:r>
              <a:rPr spc="-8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periods.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>
              <a:latin typeface="Bell MT" panose="02020503060305020303" pitchFamily="18" charset="0"/>
            </a:endParaRPr>
          </a:p>
          <a:p>
            <a:pPr marL="307975" marR="225425" indent="-295910">
              <a:lnSpc>
                <a:spcPts val="1650"/>
              </a:lnSpc>
            </a:pPr>
            <a:r>
              <a:rPr dirty="0">
                <a:latin typeface="Bell MT" panose="02020503060305020303" pitchFamily="18" charset="0"/>
              </a:rPr>
              <a:t>These</a:t>
            </a:r>
            <a:r>
              <a:rPr spc="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features</a:t>
            </a:r>
            <a:r>
              <a:rPr spc="15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of our website</a:t>
            </a:r>
            <a:r>
              <a:rPr spc="15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solve</a:t>
            </a:r>
            <a:r>
              <a:rPr spc="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4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problems</a:t>
            </a:r>
            <a:r>
              <a:rPr spc="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in</a:t>
            </a:r>
            <a:r>
              <a:rPr spc="-3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Bus</a:t>
            </a:r>
            <a:r>
              <a:rPr spc="6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Ticket</a:t>
            </a:r>
            <a:r>
              <a:rPr spc="1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Booking</a:t>
            </a:r>
            <a:r>
              <a:rPr spc="150" dirty="0">
                <a:latin typeface="Bell MT" panose="02020503060305020303" pitchFamily="18" charset="0"/>
              </a:rPr>
              <a:t> </a:t>
            </a:r>
            <a:r>
              <a:rPr spc="-10" dirty="0">
                <a:latin typeface="Bell MT" panose="02020503060305020303" pitchFamily="18" charset="0"/>
              </a:rPr>
              <a:t>process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makes</a:t>
            </a:r>
            <a:r>
              <a:rPr spc="16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the</a:t>
            </a:r>
            <a:r>
              <a:rPr spc="15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process</a:t>
            </a:r>
            <a:r>
              <a:rPr spc="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more</a:t>
            </a:r>
            <a:r>
              <a:rPr spc="70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easy</a:t>
            </a:r>
            <a:r>
              <a:rPr spc="7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and</a:t>
            </a:r>
            <a:r>
              <a:rPr spc="145" dirty="0">
                <a:latin typeface="Bell MT" panose="02020503060305020303" pitchFamily="18" charset="0"/>
              </a:rPr>
              <a:t> </a:t>
            </a:r>
            <a:r>
              <a:rPr dirty="0">
                <a:latin typeface="Bell MT" panose="02020503060305020303" pitchFamily="18" charset="0"/>
              </a:rPr>
              <a:t>efficient</a:t>
            </a:r>
            <a:r>
              <a:rPr spc="-90" dirty="0">
                <a:latin typeface="Bell MT" panose="02020503060305020303" pitchFamily="18" charset="0"/>
              </a:rPr>
              <a:t> </a:t>
            </a:r>
            <a:r>
              <a:rPr spc="-50" dirty="0">
                <a:latin typeface="Bell MT" panose="020205030603050203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725"/>
            <a:ext cx="8982074" cy="438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1714500"/>
            <a:ext cx="7715250" cy="25812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287" y="4676775"/>
            <a:ext cx="9130030" cy="9525"/>
          </a:xfrm>
          <a:custGeom>
            <a:avLst/>
            <a:gdLst/>
            <a:ahLst/>
            <a:cxn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095875"/>
            <a:ext cx="9143999" cy="476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560" y="109156"/>
            <a:ext cx="3333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042" y="4841589"/>
            <a:ext cx="448309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Source</a:t>
            </a:r>
            <a:r>
              <a:rPr sz="900" spc="-50" dirty="0">
                <a:latin typeface="Arial"/>
                <a:cs typeface="Arial"/>
              </a:rPr>
              <a:t> 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897" y="771842"/>
            <a:ext cx="2318703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Technology</a:t>
            </a:r>
            <a:r>
              <a:rPr sz="2000" b="1" spc="17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 </a:t>
            </a:r>
            <a:r>
              <a:rPr sz="2000" b="1" spc="-20" dirty="0">
                <a:solidFill>
                  <a:srgbClr val="1F2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/>
              </a:rPr>
              <a:t>Used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6882" y="1306766"/>
            <a:ext cx="1249427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stellar" panose="020A0402060406010301" pitchFamily="18" charset="0"/>
                <a:cs typeface="Arial"/>
              </a:rPr>
              <a:t>Front-</a:t>
            </a:r>
            <a:r>
              <a:rPr sz="1400" spc="-25" dirty="0">
                <a:latin typeface="Castellar" panose="020A0402060406010301" pitchFamily="18" charset="0"/>
                <a:cs typeface="Arial"/>
              </a:rPr>
              <a:t>end</a:t>
            </a:r>
            <a:endParaRPr sz="1400" dirty="0">
              <a:latin typeface="Castellar" panose="020A0402060406010301" pitchFamily="18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8626" y="1306766"/>
            <a:ext cx="124942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astellar" panose="020A0402060406010301" pitchFamily="18" charset="0"/>
                <a:cs typeface="Arial"/>
              </a:rPr>
              <a:t>Back-</a:t>
            </a:r>
            <a:r>
              <a:rPr sz="1400" spc="-25" dirty="0">
                <a:latin typeface="Castellar" panose="020A0402060406010301" pitchFamily="18" charset="0"/>
                <a:cs typeface="Arial"/>
              </a:rPr>
              <a:t>end</a:t>
            </a:r>
            <a:endParaRPr sz="1400" dirty="0">
              <a:latin typeface="Castellar" panose="020A0402060406010301" pitchFamily="18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2076</Words>
  <Application>Microsoft Office PowerPoint</Application>
  <PresentationFormat>On-screen Show (16:9)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Baskerville Old Face</vt:lpstr>
      <vt:lpstr>Bell MT</vt:lpstr>
      <vt:lpstr>Castellar</vt:lpstr>
      <vt:lpstr>Office Theme</vt:lpstr>
      <vt:lpstr>PowerPoint Presentation</vt:lpstr>
      <vt:lpstr>CAPST 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ganapathi</dc:creator>
  <cp:lastModifiedBy>ganapathi</cp:lastModifiedBy>
  <cp:revision>1</cp:revision>
  <dcterms:created xsi:type="dcterms:W3CDTF">2024-04-08T08:03:30Z</dcterms:created>
  <dcterms:modified xsi:type="dcterms:W3CDTF">2024-04-09T05:31:47Z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  <property fmtid="{D5CDD505-2E9C-101B-9397-08002B2CF9AE}" pid="4" name="Producer">
    <vt:lpwstr>3-Heights(TM) PDF Security Shell 4.8.25.2 (http://www.pdf-tools.com)</vt:lpwstr>
  </property>
</Properties>
</file>