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58" r:id="rId10"/>
    <p:sldId id="263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23" autoAdjust="0"/>
    <p:restoredTop sz="94660"/>
  </p:normalViewPr>
  <p:slideViewPr>
    <p:cSldViewPr>
      <p:cViewPr varScale="1">
        <p:scale>
          <a:sx n="115" d="100"/>
          <a:sy n="115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3935D6-6394-47A9-B40D-12D35F8E7735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4BC960E-14CF-4ABC-A0FD-56B32A68C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2" y="106205"/>
            <a:ext cx="9703359" cy="70407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93968" cy="230748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5400" i="1" u="sng" dirty="0" smtClean="0"/>
              <a:t>DRIVERS AUTO-HEART MONITORING SYSTEM</a:t>
            </a:r>
            <a:endParaRPr lang="en-IN" sz="5400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5517232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GANAPATHY </a:t>
            </a:r>
            <a:r>
              <a:rPr lang="en-IN" sz="2000" dirty="0" smtClean="0">
                <a:solidFill>
                  <a:schemeClr val="bg1"/>
                </a:solidFill>
              </a:rPr>
              <a:t>U E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AKHIL V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AKSHAY BALACHANDRAN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8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xplosion 1 26"/>
          <p:cNvSpPr/>
          <p:nvPr/>
        </p:nvSpPr>
        <p:spPr>
          <a:xfrm>
            <a:off x="5196535" y="2811041"/>
            <a:ext cx="332532" cy="324036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16232" y="4791261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V="1">
            <a:off x="3379504" y="2919053"/>
            <a:ext cx="1880944" cy="192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</p:cNvCxnSpPr>
          <p:nvPr/>
        </p:nvCxnSpPr>
        <p:spPr>
          <a:xfrm flipV="1">
            <a:off x="3748280" y="3135077"/>
            <a:ext cx="1672061" cy="183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Akshay bal\Picture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16002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401" y="3717032"/>
            <a:ext cx="160337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stCxn id="6" idx="7"/>
          </p:cNvCxnSpPr>
          <p:nvPr/>
        </p:nvCxnSpPr>
        <p:spPr>
          <a:xfrm>
            <a:off x="3685008" y="4843988"/>
            <a:ext cx="161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2339752" y="4843988"/>
            <a:ext cx="103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H="1">
            <a:off x="2195736" y="5098574"/>
            <a:ext cx="1183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</p:cNvCxnSpPr>
          <p:nvPr/>
        </p:nvCxnSpPr>
        <p:spPr>
          <a:xfrm>
            <a:off x="3685008" y="5098574"/>
            <a:ext cx="1511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95736" y="232460"/>
            <a:ext cx="425903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dirty="0" smtClean="0">
                <a:solidFill>
                  <a:prstClr val="black"/>
                </a:solidFill>
              </a:rPr>
              <a:t>      </a:t>
            </a:r>
            <a:r>
              <a:rPr lang="en-IN" sz="2800" dirty="0" smtClean="0">
                <a:solidFill>
                  <a:prstClr val="black"/>
                </a:solidFill>
              </a:rPr>
              <a:t>BRAKING </a:t>
            </a:r>
            <a:r>
              <a:rPr lang="en-IN" sz="2800" dirty="0">
                <a:solidFill>
                  <a:prstClr val="black"/>
                </a:solidFill>
              </a:rPr>
              <a:t>SYSTEM</a:t>
            </a:r>
            <a:r>
              <a:rPr lang="en-IN" dirty="0">
                <a:solidFill>
                  <a:prstClr val="black"/>
                </a:solidFill>
              </a:rPr>
              <a:t/>
            </a:r>
            <a:br>
              <a:rPr lang="en-IN" dirty="0">
                <a:solidFill>
                  <a:prstClr val="black"/>
                </a:solidFill>
              </a:rPr>
            </a:b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9672" y="1012413"/>
            <a:ext cx="52383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The normal </a:t>
            </a:r>
            <a:r>
              <a:rPr lang="en-IN" sz="2800" b="1" dirty="0" smtClean="0"/>
              <a:t>braking </a:t>
            </a:r>
            <a:r>
              <a:rPr lang="en-IN" sz="2800" b="1" dirty="0"/>
              <a:t>System in a car consist of a pedal, a </a:t>
            </a:r>
            <a:r>
              <a:rPr lang="en-IN" sz="2800" b="1" dirty="0" smtClean="0"/>
              <a:t>bra</a:t>
            </a:r>
            <a:r>
              <a:rPr lang="en-IN" sz="2800" b="1" dirty="0"/>
              <a:t>k</a:t>
            </a:r>
            <a:r>
              <a:rPr lang="en-IN" sz="2800" b="1" dirty="0" smtClean="0"/>
              <a:t>ing </a:t>
            </a:r>
            <a:r>
              <a:rPr lang="en-IN" sz="2800" b="1" dirty="0"/>
              <a:t>chamber and a connector which takes the </a:t>
            </a:r>
            <a:r>
              <a:rPr lang="en-IN" sz="2800" b="1" i="1" dirty="0"/>
              <a:t>Hydraulic fluid</a:t>
            </a:r>
            <a:r>
              <a:rPr lang="en-IN" sz="2800" b="1" dirty="0"/>
              <a:t> to the </a:t>
            </a:r>
            <a:r>
              <a:rPr lang="en-IN" sz="2800" b="1" dirty="0" smtClean="0"/>
              <a:t>braking </a:t>
            </a:r>
            <a:r>
              <a:rPr lang="en-IN" sz="2800" b="1" dirty="0"/>
              <a:t>chamber.</a:t>
            </a:r>
            <a:endParaRPr lang="en-IN" sz="2800" b="1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62801" y="2973059"/>
            <a:ext cx="585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8164" y="2973059"/>
            <a:ext cx="10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BRAKE FLUID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38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38889E-6 3.7037E-6 C -0.0033 0.00463 -0.00556 0.00972 -0.00903 0.01412 C -0.01129 0.02338 -0.01528 0.02708 -0.01962 0.03449 C -0.03091 0.05417 -0.01528 0.02778 -0.02414 0.04653 C -0.02709 0.05278 -0.03299 0.05509 -0.03785 0.05671 C -0.04827 0.06597 -0.04341 0.06343 -0.05139 0.06667 C -0.05365 0.06968 -0.0573 0.07107 -0.05903 0.07477 C -0.06112 0.07894 -0.06007 0.08472 -0.06198 0.08889 C -0.06459 0.09468 -0.06789 0.09908 -0.07257 0.10116 C -0.07518 0.10579 -0.07761 0.11065 -0.08021 0.11528 C -0.08212 0.11875 -0.08629 0.12523 -0.08629 0.12523 C -0.08959 0.13658 -0.09202 0.15116 -0.09844 0.15972 C -0.10001 0.16505 -0.09983 0.17176 -0.10296 0.17593 C -0.10973 0.18495 -0.11702 0.19005 -0.1257 0.19398 C -0.12813 0.19745 -0.13004 0.19977 -0.13178 0.20417 C -0.13316 0.20787 -0.13334 0.21366 -0.13629 0.2162 C -0.13785 0.21759 -0.14688 0.22107 -0.15001 0.22222 C -0.15035 0.22315 -0.15573 0.24236 -0.15591 0.24259 C -0.15712 0.24421 -0.15903 0.24375 -0.1606 0.24445 C -0.1665 0.24977 -0.17327 0.2544 -0.18021 0.25671 C -0.18542 0.26111 -0.18751 0.26296 -0.18924 0.27083 C -0.18872 0.27408 -0.19011 0.27917 -0.18785 0.28079 C -0.18473 0.28287 -0.18073 0.27963 -0.17726 0.27894 C -0.15435 0.27408 -0.19132 0.28009 -0.15591 0.27477 C -0.13108 0.28611 -0.10452 0.28357 -0.07865 0.28704 C -0.0606 0.29259 -0.0533 0.29421 -0.11667 0.28704 C -0.12518 0.28611 -0.13646 0.27847 -0.14532 0.27685 C -0.15747 0.2713 -0.15139 0.27199 -0.16355 0.27477 C -0.16632 0.28565 -0.17119 0.28658 -0.18021 0.28704 C -0.20539 0.2882 -0.23073 0.2882 -0.25591 0.28889 C -0.34132 0.28634 -0.29775 0.29931 -0.3257 0.28079 " pathEditMode="relative" ptsTypes="ffffffffffffffffffffffffffffffA">
                                      <p:cBhvr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0322" y="1170185"/>
            <a:ext cx="7520940" cy="3579849"/>
          </a:xfrm>
        </p:spPr>
        <p:txBody>
          <a:bodyPr/>
          <a:lstStyle/>
          <a:p>
            <a:pPr marL="114300" indent="0">
              <a:buNone/>
            </a:pPr>
            <a:r>
              <a:rPr lang="en-IN" sz="2800" dirty="0"/>
              <a:t>.The </a:t>
            </a:r>
            <a:r>
              <a:rPr lang="en-IN" sz="2800" dirty="0" smtClean="0"/>
              <a:t>braking </a:t>
            </a:r>
            <a:r>
              <a:rPr lang="en-IN" sz="2800" dirty="0"/>
              <a:t>system can be designed in a way that the </a:t>
            </a:r>
            <a:r>
              <a:rPr lang="en-IN" sz="2800" dirty="0" smtClean="0"/>
              <a:t>brake </a:t>
            </a:r>
            <a:r>
              <a:rPr lang="en-IN" sz="2800" dirty="0"/>
              <a:t>fluid can be bypassed to the </a:t>
            </a:r>
            <a:r>
              <a:rPr lang="en-IN" sz="2800" dirty="0" smtClean="0"/>
              <a:t>braking </a:t>
            </a:r>
            <a:r>
              <a:rPr lang="en-IN" sz="2800" dirty="0"/>
              <a:t>chamber without the driver actually pressing the pedal in case of situation when driver looses the control over it.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401" y="4388521"/>
            <a:ext cx="1603375" cy="212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2215132" y="3642078"/>
            <a:ext cx="4552528" cy="2874429"/>
            <a:chOff x="2195736" y="3135077"/>
            <a:chExt cx="4552528" cy="2874429"/>
          </a:xfrm>
        </p:grpSpPr>
        <p:sp>
          <p:nvSpPr>
            <p:cNvPr id="39" name="Oval 38"/>
            <p:cNvSpPr/>
            <p:nvPr/>
          </p:nvSpPr>
          <p:spPr>
            <a:xfrm>
              <a:off x="3316232" y="4791261"/>
              <a:ext cx="43204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1" name="Straight Connector 40"/>
            <p:cNvCxnSpPr>
              <a:stCxn id="39" idx="6"/>
            </p:cNvCxnSpPr>
            <p:nvPr/>
          </p:nvCxnSpPr>
          <p:spPr>
            <a:xfrm flipV="1">
              <a:off x="3748280" y="3135077"/>
              <a:ext cx="1672061" cy="1836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3" descr="C:\Users\Akshay bal\Pictures\images (1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33056"/>
              <a:ext cx="160020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/>
            <p:cNvCxnSpPr>
              <a:stCxn id="39" idx="7"/>
            </p:cNvCxnSpPr>
            <p:nvPr/>
          </p:nvCxnSpPr>
          <p:spPr>
            <a:xfrm>
              <a:off x="3685008" y="4843988"/>
              <a:ext cx="16127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1"/>
            </p:cNvCxnSpPr>
            <p:nvPr/>
          </p:nvCxnSpPr>
          <p:spPr>
            <a:xfrm flipH="1">
              <a:off x="2339752" y="4843988"/>
              <a:ext cx="10397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9" idx="3"/>
            </p:cNvCxnSpPr>
            <p:nvPr/>
          </p:nvCxnSpPr>
          <p:spPr>
            <a:xfrm flipH="1">
              <a:off x="2195736" y="5098574"/>
              <a:ext cx="11837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</p:cNvCxnSpPr>
            <p:nvPr/>
          </p:nvCxnSpPr>
          <p:spPr>
            <a:xfrm>
              <a:off x="3685008" y="5098574"/>
              <a:ext cx="15115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39" idx="1"/>
          </p:cNvCxnSpPr>
          <p:nvPr/>
        </p:nvCxnSpPr>
        <p:spPr>
          <a:xfrm flipV="1">
            <a:off x="3398900" y="4149080"/>
            <a:ext cx="1061267" cy="120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60167" y="3429000"/>
            <a:ext cx="255849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211960" y="3642078"/>
            <a:ext cx="248207" cy="50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16016" y="3429000"/>
            <a:ext cx="4514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xplosion 1 67"/>
          <p:cNvSpPr/>
          <p:nvPr/>
        </p:nvSpPr>
        <p:spPr>
          <a:xfrm>
            <a:off x="4300059" y="3607547"/>
            <a:ext cx="288032" cy="2880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Explosion 1 1"/>
          <p:cNvSpPr/>
          <p:nvPr/>
        </p:nvSpPr>
        <p:spPr>
          <a:xfrm>
            <a:off x="5215931" y="3380598"/>
            <a:ext cx="260624" cy="2880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918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1.85185E-6 C 0.00503 0.01921 -0.00226 -0.00579 0.00468 0.00995 C 0.00624 0.01366 0.00607 0.01852 0.00763 0.02222 C 0.00937 0.02639 0.01371 0.03426 0.01371 0.03426 C 0.01319 0.04514 0.01336 0.05602 0.01215 0.06667 C 0.01128 0.07407 0.00086 0.08356 -0.00296 0.08889 C -0.00487 0.09606 -0.00643 0.10162 -0.0106 0.10694 C -0.01303 0.11759 -0.01112 0.11111 -0.01806 0.12523 L -0.01806 0.12523 C -0.01997 0.13287 -0.0198 0.13704 -0.02414 0.14143 C -0.03143 0.14884 -0.03907 0.15486 -0.04532 0.16366 C -0.04775 0.17315 -0.05695 0.18194 -0.06355 0.18773 C -0.07014 0.20092 -0.07032 0.22083 -0.08178 0.22616 C -0.07744 0.26551 -0.05122 0.24143 -0.01511 0.24028 C 0.00225 0.24167 0.01996 0.24074 0.03645 0.24838 C 0.03906 0.24768 0.04149 0.24722 0.04409 0.2463 C 0.04565 0.24583 0.04756 0.24282 0.04861 0.24444 C 0.04947 0.24583 0.0467 0.24745 0.04548 0.24838 C 0.0427 0.25023 0.03645 0.25255 0.03645 0.25255 C -0.00105 0.25069 -0.02171 0.24421 -0.05903 0.24236 C -0.06719 0.23495 -0.06945 0.2331 -0.07865 0.23032 C -0.09237 0.23264 -0.08751 0.23194 -0.09688 0.24028 C -0.20348 0.23842 -0.16459 0.23842 -0.21355 0.23842 " pathEditMode="relative" ptsTypes="fffffffFffffffffffffffA">
                                      <p:cBhvr>
                                        <p:cTn id="6" dur="3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8800" i="1" dirty="0" smtClean="0"/>
              <a:t>THANK YOU.</a:t>
            </a:r>
            <a:endParaRPr lang="en-IN" sz="8800" i="1" dirty="0"/>
          </a:p>
        </p:txBody>
      </p:sp>
    </p:spTree>
    <p:extLst>
      <p:ext uri="{BB962C8B-B14F-4D97-AF65-F5344CB8AC3E}">
        <p14:creationId xmlns:p14="http://schemas.microsoft.com/office/powerpoint/2010/main" xmlns="" val="15480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       </a:t>
            </a:r>
            <a:r>
              <a:rPr lang="en-IN" sz="4000" u="sng" dirty="0" smtClean="0"/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/>
                </a:solidFill>
              </a:rPr>
              <a:t>“Projects are done so as to improve the way we live, if it doesn’t, then its like a dead rubber. Through this project , we try our bit to enhance the health sector which makes our life easier</a:t>
            </a:r>
            <a:r>
              <a:rPr lang="en-IN" sz="2800" dirty="0" smtClean="0"/>
              <a:t>”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</a:rPr>
              <a:t>Project to help mankind.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</a:rPr>
              <a:t>Project to improve health sector as it in turn improves the quality of life.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</a:rPr>
              <a:t>Cost effective and can be implemented with great </a:t>
            </a:r>
            <a:r>
              <a:rPr lang="en-IN" sz="2800" dirty="0" smtClean="0">
                <a:solidFill>
                  <a:prstClr val="black"/>
                </a:solidFill>
              </a:rPr>
              <a:t>accuracy.</a:t>
            </a:r>
          </a:p>
          <a:p>
            <a:pPr lvl="0"/>
            <a:endParaRPr lang="en-IN" sz="2800" dirty="0" smtClean="0">
              <a:solidFill>
                <a:prstClr val="black"/>
              </a:solidFill>
            </a:endParaRPr>
          </a:p>
          <a:p>
            <a:pPr lvl="0"/>
            <a:endParaRPr lang="en-IN" sz="2800" dirty="0" smtClean="0">
              <a:solidFill>
                <a:prstClr val="black"/>
              </a:solidFill>
            </a:endParaRPr>
          </a:p>
          <a:p>
            <a:pPr lvl="0"/>
            <a:endParaRPr lang="en-IN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42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                  </a:t>
            </a:r>
            <a:r>
              <a:rPr lang="en-IN" sz="4000" u="sng" dirty="0" smtClean="0"/>
              <a:t>METHODOLOGY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The project make use of 3 different sensors which act as inputs to the main controller.</a:t>
            </a: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4283969" y="4756005"/>
            <a:ext cx="178042" cy="109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43608" y="2204864"/>
            <a:ext cx="6912768" cy="4464496"/>
            <a:chOff x="1043608" y="2636912"/>
            <a:chExt cx="6552728" cy="4032448"/>
          </a:xfrm>
        </p:grpSpPr>
        <p:sp>
          <p:nvSpPr>
            <p:cNvPr id="5" name="Oval 4"/>
            <p:cNvSpPr/>
            <p:nvPr/>
          </p:nvSpPr>
          <p:spPr>
            <a:xfrm>
              <a:off x="3275856" y="2636912"/>
              <a:ext cx="1836204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AURDINO</a:t>
              </a:r>
              <a:endParaRPr lang="en-IN" dirty="0"/>
            </a:p>
          </p:txBody>
        </p: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 flipH="1">
              <a:off x="2267746" y="3435927"/>
              <a:ext cx="1277016" cy="119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43608" y="4033679"/>
              <a:ext cx="1862646" cy="907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HEART RATE SENSOR</a:t>
              </a:r>
              <a:endParaRPr lang="en-IN" dirty="0"/>
            </a:p>
          </p:txBody>
        </p:sp>
        <p:cxnSp>
          <p:nvCxnSpPr>
            <p:cNvPr id="15" name="Straight Arrow Connector 14"/>
            <p:cNvCxnSpPr>
              <a:stCxn id="5" idx="4"/>
            </p:cNvCxnSpPr>
            <p:nvPr/>
          </p:nvCxnSpPr>
          <p:spPr>
            <a:xfrm>
              <a:off x="4193958" y="3573016"/>
              <a:ext cx="18002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419873" y="4033679"/>
              <a:ext cx="1728192" cy="907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PULSE RATE SENSOR</a:t>
              </a:r>
              <a:endParaRPr lang="en-IN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211960" y="3356992"/>
              <a:ext cx="180020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24128" y="4033679"/>
              <a:ext cx="1872208" cy="907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ECG SENSOR</a:t>
              </a:r>
              <a:endParaRPr lang="en-IN" dirty="0"/>
            </a:p>
          </p:txBody>
        </p:sp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>
              <a:off x="1974931" y="4941168"/>
              <a:ext cx="9144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98168" y="5855568"/>
              <a:ext cx="2953951" cy="813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i="1" dirty="0" smtClean="0"/>
                <a:t>RASPBERRY PI</a:t>
              </a:r>
              <a:endParaRPr lang="en-IN" i="1" dirty="0"/>
            </a:p>
          </p:txBody>
        </p:sp>
        <p:cxnSp>
          <p:nvCxnSpPr>
            <p:cNvPr id="32" name="Straight Arrow Connector 31"/>
            <p:cNvCxnSpPr>
              <a:stCxn id="22" idx="2"/>
            </p:cNvCxnSpPr>
            <p:nvPr/>
          </p:nvCxnSpPr>
          <p:spPr>
            <a:xfrm flipH="1">
              <a:off x="5292080" y="4941168"/>
              <a:ext cx="1368152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2966256">
            <a:off x="1524315" y="5352462"/>
            <a:ext cx="15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9642350">
            <a:off x="5868970" y="5178454"/>
            <a:ext cx="14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37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 smtClean="0"/>
              <a:t>HEARTBEAT SENSOR</a:t>
            </a:r>
            <a:r>
              <a:rPr lang="en-IN" sz="2400" dirty="0" smtClean="0"/>
              <a:t>-The Heart sensor or the heartbeat sensor takes in the values of the heartbeats of the driver. </a:t>
            </a:r>
          </a:p>
          <a:p>
            <a:pPr marL="0" indent="0">
              <a:buNone/>
            </a:pPr>
            <a:r>
              <a:rPr lang="en-IN" sz="1800" i="1" dirty="0" smtClean="0"/>
              <a:t>Position-Placed on the seatbelt such that it can constantly be on touch with the left hand side of chest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36723"/>
            <a:ext cx="3151038" cy="27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1" y="3573017"/>
            <a:ext cx="3815034" cy="266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97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u="sng" dirty="0" smtClean="0"/>
              <a:t>PULSE RATE SENSOR</a:t>
            </a:r>
            <a:r>
              <a:rPr lang="en-IN" sz="2400" dirty="0" smtClean="0"/>
              <a:t>-The Pulse Rate Sensor evaluates the pulse of the driver and is fed to the Microcontroller.</a:t>
            </a:r>
          </a:p>
          <a:p>
            <a:r>
              <a:rPr lang="en-IN" sz="2400" i="1" dirty="0" smtClean="0"/>
              <a:t>Position-Placed on the steering in such a way that the fingers are always In contact with the sensor to take in the value.</a:t>
            </a:r>
          </a:p>
          <a:p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97941"/>
            <a:ext cx="4250366" cy="241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8940" y="3797941"/>
            <a:ext cx="3209444" cy="25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37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 smtClean="0"/>
              <a:t>ECG SENSOR</a:t>
            </a:r>
            <a:r>
              <a:rPr lang="en-IN" sz="2400" dirty="0" smtClean="0"/>
              <a:t> – The ECG(Electro Cardio Graph) Sensor is placed on the backrest of the driver in just a way that real time ECG variations can be monitored and fed to the Microcontroller.</a:t>
            </a:r>
          </a:p>
          <a:p>
            <a:pPr marL="0" indent="0">
              <a:buNone/>
            </a:pPr>
            <a:endParaRPr lang="en-IN" sz="24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8891"/>
            <a:ext cx="3396809" cy="274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4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083846" cy="4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4766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</a:t>
            </a:r>
            <a:r>
              <a:rPr lang="en-IN" b="1" u="sng" dirty="0" smtClean="0"/>
              <a:t>NORMAL ECG  LEVEL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xmlns="" val="15670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2969"/>
            <a:ext cx="9144000" cy="446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40466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 </a:t>
            </a:r>
            <a:r>
              <a:rPr lang="en-IN" sz="2400" u="sng" dirty="0" smtClean="0"/>
              <a:t>VARIATION FROM NORMAL ECG LEVEL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xmlns="" val="33768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                            </a:t>
            </a:r>
            <a:r>
              <a:rPr lang="en-IN" sz="2400" u="sng" dirty="0" smtClean="0"/>
              <a:t>BLOCK DIAGRAM</a:t>
            </a:r>
            <a:endParaRPr lang="en-IN" sz="240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15616" y="908720"/>
            <a:ext cx="6457045" cy="568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79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901</TotalTime>
  <Words>327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DRIVERS AUTO-HEART MONITORING SYSTEM</vt:lpstr>
      <vt:lpstr>                       INTRODUCTION </vt:lpstr>
      <vt:lpstr>                  METHODOLOGY </vt:lpstr>
      <vt:lpstr>SENSORS</vt:lpstr>
      <vt:lpstr>Slide 5</vt:lpstr>
      <vt:lpstr>Slide 6</vt:lpstr>
      <vt:lpstr>Slide 7</vt:lpstr>
      <vt:lpstr>Slide 8</vt:lpstr>
      <vt:lpstr>                             BLOCK DIAGRAM</vt:lpstr>
      <vt:lpstr>Slide 10</vt:lpstr>
      <vt:lpstr>Slide 11</vt:lpstr>
      <vt:lpstr>Slide 12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AUTO-HEART MONITORING SYSTEM</dc:title>
  <dc:creator>Akshay bal</dc:creator>
  <cp:lastModifiedBy>User</cp:lastModifiedBy>
  <cp:revision>35</cp:revision>
  <dcterms:created xsi:type="dcterms:W3CDTF">2016-03-28T17:22:52Z</dcterms:created>
  <dcterms:modified xsi:type="dcterms:W3CDTF">2016-04-03T16:06:15Z</dcterms:modified>
</cp:coreProperties>
</file>