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D2A1B7-244E-4A4B-A178-2FE1D7FE36A8}" type="datetimeFigureOut">
              <a:rPr lang="en-US" smtClean="0"/>
              <a:t>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2A1B7-244E-4A4B-A178-2FE1D7FE36A8}"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2A1B7-244E-4A4B-A178-2FE1D7FE36A8}"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2A1B7-244E-4A4B-A178-2FE1D7FE36A8}"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D2A1B7-244E-4A4B-A178-2FE1D7FE36A8}" type="datetimeFigureOut">
              <a:rPr lang="en-US" smtClean="0"/>
              <a:t>10/2/2017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D2A1B7-244E-4A4B-A178-2FE1D7FE36A8}"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D2A1B7-244E-4A4B-A178-2FE1D7FE36A8}" type="datetimeFigureOut">
              <a:rPr lang="en-US" smtClean="0"/>
              <a:t>10/2/2017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D2A1B7-244E-4A4B-A178-2FE1D7FE36A8}" type="datetimeFigureOut">
              <a:rPr lang="en-US" smtClean="0"/>
              <a:t>10/2/2017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2A1B7-244E-4A4B-A178-2FE1D7FE36A8}" type="datetimeFigureOut">
              <a:rPr lang="en-US" smtClean="0"/>
              <a:t>10/2/2017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2A1B7-244E-4A4B-A178-2FE1D7FE36A8}"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D2A1B7-244E-4A4B-A178-2FE1D7FE36A8}" type="datetimeFigureOut">
              <a:rPr lang="en-US" smtClean="0"/>
              <a:t>10/2/2017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CA71F-F64B-4E92-B440-91061225BE2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A1B7-244E-4A4B-A178-2FE1D7FE36A8}" type="datetimeFigureOut">
              <a:rPr lang="en-US" smtClean="0"/>
              <a:t>1/1/2010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CA71F-F64B-4E92-B440-91061225BE2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79248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HARDWARES AND SOFTWARES REQURIED. </a:t>
            </a:r>
            <a:endParaRPr lang="en-US" sz="2800" b="1" dirty="0">
              <a:latin typeface="Times New Roman" pitchFamily="18" charset="0"/>
              <a:cs typeface="Times New Roman" pitchFamily="18" charset="0"/>
            </a:endParaRPr>
          </a:p>
        </p:txBody>
      </p:sp>
      <p:sp>
        <p:nvSpPr>
          <p:cNvPr id="5" name="TextBox 4"/>
          <p:cNvSpPr txBox="1"/>
          <p:nvPr/>
        </p:nvSpPr>
        <p:spPr>
          <a:xfrm>
            <a:off x="152400" y="838200"/>
            <a:ext cx="8534400" cy="1200329"/>
          </a:xfrm>
          <a:prstGeom prst="rect">
            <a:avLst/>
          </a:prstGeom>
          <a:noFill/>
        </p:spPr>
        <p:txBody>
          <a:bodyPr wrap="square" rtlCol="0">
            <a:spAutoFit/>
          </a:bodyPr>
          <a:lstStyle/>
          <a:p>
            <a:pPr>
              <a:buFont typeface="Wingdings" pitchFamily="2" charset="2"/>
              <a:buChar char="q"/>
            </a:pPr>
            <a:r>
              <a:rPr lang="en-US" dirty="0" smtClean="0">
                <a:latin typeface="Times New Roman" pitchFamily="18" charset="0"/>
                <a:cs typeface="Times New Roman" pitchFamily="18" charset="0"/>
              </a:rPr>
              <a:t>  Emotive </a:t>
            </a:r>
            <a:r>
              <a:rPr lang="en-US" dirty="0" err="1" smtClean="0">
                <a:latin typeface="Times New Roman" pitchFamily="18" charset="0"/>
                <a:cs typeface="Times New Roman" pitchFamily="18" charset="0"/>
              </a:rPr>
              <a:t>Epoc</a:t>
            </a:r>
            <a:r>
              <a:rPr lang="en-US" dirty="0" smtClean="0">
                <a:latin typeface="Times New Roman" pitchFamily="18" charset="0"/>
                <a:cs typeface="Times New Roman" pitchFamily="18" charset="0"/>
              </a:rPr>
              <a:t>.</a:t>
            </a:r>
          </a:p>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Xavier Control Panel.</a:t>
            </a:r>
          </a:p>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Raspberry Pi- 3B.</a:t>
            </a:r>
          </a:p>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t>L-293D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6" name="TextBox 5"/>
          <p:cNvSpPr txBox="1"/>
          <p:nvPr/>
        </p:nvSpPr>
        <p:spPr>
          <a:xfrm>
            <a:off x="304800" y="2514600"/>
            <a:ext cx="8610600" cy="3970318"/>
          </a:xfrm>
          <a:prstGeom prst="rect">
            <a:avLst/>
          </a:prstGeom>
          <a:noFill/>
        </p:spPr>
        <p:txBody>
          <a:bodyPr wrap="square" rtlCol="0">
            <a:spAutoFit/>
          </a:bodyPr>
          <a:lstStyle/>
          <a:p>
            <a:r>
              <a:rPr lang="en-US" b="1" i="1" u="sng" dirty="0" smtClean="0">
                <a:latin typeface="Times New Roman" pitchFamily="18" charset="0"/>
                <a:cs typeface="Times New Roman" pitchFamily="18" charset="0"/>
              </a:rPr>
              <a:t>EMOTIVE EPOC</a:t>
            </a:r>
            <a:r>
              <a:rPr lang="en-US" b="1" i="1" dirty="0" smtClean="0">
                <a:latin typeface="Times New Roman" pitchFamily="18" charset="0"/>
                <a:cs typeface="Times New Roman" pitchFamily="18" charset="0"/>
              </a:rPr>
              <a:t> : EEG Electrode (Hardware) . </a:t>
            </a:r>
          </a:p>
          <a:p>
            <a:pPr>
              <a:buFont typeface="Arial" pitchFamily="34" charset="0"/>
              <a:buChar char="•"/>
            </a:pPr>
            <a:r>
              <a:rPr lang="en-US" dirty="0" smtClean="0">
                <a:latin typeface="Times New Roman" pitchFamily="18" charset="0"/>
                <a:cs typeface="Times New Roman" pitchFamily="18" charset="0"/>
              </a:rPr>
              <a:t> It is </a:t>
            </a: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neuroheadset</a:t>
            </a:r>
            <a:r>
              <a:rPr lang="en-US" dirty="0">
                <a:latin typeface="Times New Roman" pitchFamily="18" charset="0"/>
                <a:cs typeface="Times New Roman" pitchFamily="18" charset="0"/>
              </a:rPr>
              <a:t> that is used in the field of </a:t>
            </a:r>
            <a:r>
              <a:rPr lang="en-US" dirty="0" smtClean="0">
                <a:latin typeface="Times New Roman" pitchFamily="18" charset="0"/>
                <a:cs typeface="Times New Roman" pitchFamily="18" charset="0"/>
              </a:rPr>
              <a:t>research, industrial and gaming applications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It </a:t>
            </a:r>
            <a:r>
              <a:rPr lang="en-US" dirty="0">
                <a:latin typeface="Times New Roman" pitchFamily="18" charset="0"/>
                <a:cs typeface="Times New Roman" pitchFamily="18" charset="0"/>
              </a:rPr>
              <a:t>consists of 14 channels and is placed on the head such that all the 14 electrodes are </a:t>
            </a:r>
            <a:r>
              <a:rPr lang="en-US" dirty="0" smtClean="0">
                <a:latin typeface="Times New Roman" pitchFamily="18" charset="0"/>
                <a:cs typeface="Times New Roman" pitchFamily="18" charset="0"/>
              </a:rPr>
              <a:t>in              contact </a:t>
            </a:r>
            <a:r>
              <a:rPr lang="en-US" dirty="0">
                <a:latin typeface="Times New Roman" pitchFamily="18" charset="0"/>
                <a:cs typeface="Times New Roman" pitchFamily="18" charset="0"/>
              </a:rPr>
              <a:t>with the scalp to detect the EEG signal</a:t>
            </a:r>
            <a:r>
              <a:rPr lang="en-US" dirty="0" smtClean="0">
                <a:latin typeface="Times New Roman" pitchFamily="18" charset="0"/>
                <a:cs typeface="Times New Roman" pitchFamily="18" charset="0"/>
              </a:rPr>
              <a:t>.</a:t>
            </a:r>
          </a:p>
          <a:p>
            <a:pPr>
              <a:buFont typeface="Arial" pitchFamily="34" charset="0"/>
              <a:buChar char="•"/>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headset also consists of gyroscope which detects the orientation of the head</a:t>
            </a:r>
            <a:r>
              <a:rPr lang="en-US" dirty="0" smtClean="0">
                <a:latin typeface="Times New Roman" pitchFamily="18" charset="0"/>
                <a:cs typeface="Times New Roman" pitchFamily="18" charset="0"/>
              </a:rPr>
              <a:t>.</a:t>
            </a:r>
          </a:p>
          <a:p>
            <a:pPr>
              <a:buFont typeface="Arial" pitchFamily="34" charset="0"/>
              <a:buChar char="•"/>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headset can wirelessly connected to a computer using an USB transceiver which helps to transfer the brain signals and thus, it can be </a:t>
            </a:r>
            <a:r>
              <a:rPr lang="en-US" dirty="0" err="1" smtClean="0">
                <a:latin typeface="Times New Roman" pitchFamily="18" charset="0"/>
                <a:cs typeface="Times New Roman" pitchFamily="18" charset="0"/>
              </a:rPr>
              <a:t>analysed</a:t>
            </a:r>
            <a:r>
              <a:rPr lang="en-US" dirty="0" smtClean="0">
                <a:latin typeface="Times New Roman" pitchFamily="18" charset="0"/>
                <a:cs typeface="Times New Roman" pitchFamily="18" charset="0"/>
              </a:rPr>
              <a:t> easily.</a:t>
            </a:r>
          </a:p>
          <a:p>
            <a:r>
              <a:rPr lang="en-US" b="1" i="1" dirty="0">
                <a:latin typeface="Times New Roman" pitchFamily="18" charset="0"/>
                <a:cs typeface="Times New Roman" pitchFamily="18" charset="0"/>
              </a:rPr>
              <a:t> </a:t>
            </a:r>
            <a:endParaRPr lang="en-US" b="1" i="1" dirty="0" smtClean="0">
              <a:latin typeface="Times New Roman" pitchFamily="18" charset="0"/>
              <a:cs typeface="Times New Roman" pitchFamily="18" charset="0"/>
            </a:endParaRPr>
          </a:p>
          <a:p>
            <a:endParaRPr lang="en-US" b="1" i="1" dirty="0" smtClean="0">
              <a:latin typeface="Times New Roman" pitchFamily="18" charset="0"/>
              <a:cs typeface="Times New Roman" pitchFamily="18" charset="0"/>
            </a:endParaRPr>
          </a:p>
          <a:p>
            <a:endParaRPr lang="en-US" b="1" i="1" u="sng" dirty="0" smtClean="0">
              <a:latin typeface="Times New Roman" pitchFamily="18" charset="0"/>
              <a:cs typeface="Times New Roman" pitchFamily="18" charset="0"/>
            </a:endParaRPr>
          </a:p>
          <a:p>
            <a:endParaRPr lang="en-US" b="1" i="1" u="sng" dirty="0" smtClean="0">
              <a:latin typeface="Times New Roman" pitchFamily="18" charset="0"/>
              <a:cs typeface="Times New Roman" pitchFamily="18" charset="0"/>
            </a:endParaRPr>
          </a:p>
          <a:p>
            <a:r>
              <a:rPr lang="en-US" b="1" i="1" u="sng" dirty="0" smtClean="0">
                <a:latin typeface="Times New Roman" pitchFamily="18" charset="0"/>
                <a:cs typeface="Times New Roman" pitchFamily="18" charset="0"/>
              </a:rPr>
              <a:t> </a:t>
            </a:r>
          </a:p>
          <a:p>
            <a:endParaRPr lang="en-US" dirty="0"/>
          </a:p>
        </p:txBody>
      </p:sp>
      <p:pic>
        <p:nvPicPr>
          <p:cNvPr id="12292" name="Picture 4" descr="Image result for emotiv epoc labelings"/>
          <p:cNvPicPr>
            <a:picLocks noChangeAspect="1" noChangeArrowheads="1"/>
          </p:cNvPicPr>
          <p:nvPr/>
        </p:nvPicPr>
        <p:blipFill>
          <a:blip r:embed="rId2"/>
          <a:srcRect/>
          <a:stretch>
            <a:fillRect/>
          </a:stretch>
        </p:blipFill>
        <p:spPr bwMode="auto">
          <a:xfrm>
            <a:off x="1066800" y="4876800"/>
            <a:ext cx="2520000" cy="1600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610600" cy="4247317"/>
          </a:xfrm>
          <a:prstGeom prst="rect">
            <a:avLst/>
          </a:prstGeom>
          <a:noFill/>
        </p:spPr>
        <p:txBody>
          <a:bodyPr wrap="square" rtlCol="0">
            <a:spAutoFit/>
          </a:bodyPr>
          <a:lstStyle/>
          <a:p>
            <a:r>
              <a:rPr lang="en-US" dirty="0" smtClean="0"/>
              <a:t>EMOTIV</a:t>
            </a:r>
          </a:p>
          <a:p>
            <a:endParaRPr lang="en-US" dirty="0" smtClean="0"/>
          </a:p>
          <a:p>
            <a:pPr>
              <a:buFont typeface="Arial" pitchFamily="34" charset="0"/>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Emotiv</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Systems is an Australian electronics innovation company developing technologies to evolve human computer interaction incorporating non-conscious cues into the human-computer dialog to emulate human to human interaction.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Developing </a:t>
            </a:r>
            <a:r>
              <a:rPr lang="en-US" dirty="0">
                <a:latin typeface="Times New Roman" pitchFamily="18" charset="0"/>
                <a:cs typeface="Times New Roman" pitchFamily="18" charset="0"/>
              </a:rPr>
              <a:t>brain–computer interfaces based on electroencephalography (EEG) technology, </a:t>
            </a:r>
            <a:r>
              <a:rPr lang="en-US" dirty="0" err="1">
                <a:latin typeface="Times New Roman" pitchFamily="18" charset="0"/>
                <a:cs typeface="Times New Roman" pitchFamily="18" charset="0"/>
              </a:rPr>
              <a:t>Emotiv</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Systems  </a:t>
            </a:r>
            <a:r>
              <a:rPr lang="en-US" dirty="0">
                <a:latin typeface="Times New Roman" pitchFamily="18" charset="0"/>
                <a:cs typeface="Times New Roman" pitchFamily="18" charset="0"/>
              </a:rPr>
              <a:t>produced the EPOC near headset, a peripheral targeting the gaming market for Windows, OS X and Linux platforms.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EPOC has 16 electrodes and </a:t>
            </a:r>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originally designed to work as a brain-computer interface (BCI) input device</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company was founded in Australia in 2003 by technology entrepreneurs Tan Le, Nam Do, Allan Snyder, and Neil </a:t>
            </a:r>
            <a:r>
              <a:rPr lang="en-US" dirty="0" err="1">
                <a:latin typeface="Times New Roman" pitchFamily="18" charset="0"/>
                <a:cs typeface="Times New Roman" pitchFamily="18" charset="0"/>
              </a:rPr>
              <a:t>Weste</a:t>
            </a:r>
            <a:r>
              <a:rPr lang="en-US" dirty="0">
                <a:latin typeface="Times New Roman" pitchFamily="18" charset="0"/>
                <a:cs typeface="Times New Roman" pitchFamily="18" charset="0"/>
              </a:rPr>
              <a:t>.</a:t>
            </a:r>
          </a:p>
        </p:txBody>
      </p:sp>
      <p:pic>
        <p:nvPicPr>
          <p:cNvPr id="21506" name="Picture 2"/>
          <p:cNvPicPr>
            <a:picLocks noChangeAspect="1" noChangeArrowheads="1"/>
          </p:cNvPicPr>
          <p:nvPr/>
        </p:nvPicPr>
        <p:blipFill>
          <a:blip r:embed="rId2"/>
          <a:srcRect/>
          <a:stretch>
            <a:fillRect/>
          </a:stretch>
        </p:blipFill>
        <p:spPr bwMode="auto">
          <a:xfrm>
            <a:off x="4953000" y="4419600"/>
            <a:ext cx="3874233" cy="2209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8839200" cy="2862322"/>
          </a:xfrm>
          <a:prstGeom prst="rect">
            <a:avLst/>
          </a:prstGeom>
          <a:noFill/>
        </p:spPr>
        <p:txBody>
          <a:bodyPr wrap="square" rtlCol="0">
            <a:spAutoFit/>
          </a:bodyPr>
          <a:lstStyle/>
          <a:p>
            <a:r>
              <a:rPr lang="en-US" dirty="0" smtClean="0"/>
              <a:t>HEDSET:</a:t>
            </a:r>
          </a:p>
          <a:p>
            <a:endParaRPr lang="en-US" dirty="0"/>
          </a:p>
          <a:p>
            <a:r>
              <a:rPr lang="en-US" dirty="0"/>
              <a:t>The kit consists of: </a:t>
            </a:r>
            <a:endParaRPr lang="en-US" dirty="0" smtClean="0"/>
          </a:p>
          <a:p>
            <a:endParaRPr lang="en-US" dirty="0"/>
          </a:p>
          <a:p>
            <a:pPr>
              <a:buFont typeface="Arial" pitchFamily="34" charset="0"/>
              <a:buChar char="•"/>
            </a:pPr>
            <a:r>
              <a:rPr lang="en-US" dirty="0" smtClean="0"/>
              <a:t>EMOTIV </a:t>
            </a:r>
            <a:r>
              <a:rPr lang="en-US" dirty="0"/>
              <a:t>EPOC Headset </a:t>
            </a:r>
          </a:p>
          <a:p>
            <a:pPr>
              <a:buFont typeface="Arial" pitchFamily="34" charset="0"/>
              <a:buChar char="•"/>
            </a:pPr>
            <a:r>
              <a:rPr lang="en-US" dirty="0" smtClean="0"/>
              <a:t>Sensors </a:t>
            </a:r>
            <a:endParaRPr lang="en-US" dirty="0"/>
          </a:p>
          <a:p>
            <a:pPr>
              <a:buFont typeface="Arial" pitchFamily="34" charset="0"/>
              <a:buChar char="•"/>
            </a:pPr>
            <a:r>
              <a:rPr lang="en-US" dirty="0" smtClean="0"/>
              <a:t>USB </a:t>
            </a:r>
            <a:r>
              <a:rPr lang="en-US" dirty="0"/>
              <a:t>Receiver </a:t>
            </a:r>
          </a:p>
          <a:p>
            <a:pPr>
              <a:buFont typeface="Arial" pitchFamily="34" charset="0"/>
              <a:buChar char="•"/>
            </a:pPr>
            <a:r>
              <a:rPr lang="en-US" dirty="0" smtClean="0"/>
              <a:t>Saline Solution</a:t>
            </a:r>
          </a:p>
          <a:p>
            <a:endParaRPr lang="en-US" dirty="0"/>
          </a:p>
          <a:p>
            <a:endParaRPr lang="en-US" dirty="0"/>
          </a:p>
        </p:txBody>
      </p:sp>
      <p:pic>
        <p:nvPicPr>
          <p:cNvPr id="22530" name="Picture 2"/>
          <p:cNvPicPr>
            <a:picLocks noChangeAspect="1" noChangeArrowheads="1"/>
          </p:cNvPicPr>
          <p:nvPr/>
        </p:nvPicPr>
        <p:blipFill>
          <a:blip r:embed="rId2"/>
          <a:srcRect/>
          <a:stretch>
            <a:fillRect/>
          </a:stretch>
        </p:blipFill>
        <p:spPr bwMode="auto">
          <a:xfrm>
            <a:off x="2971800" y="2590800"/>
            <a:ext cx="5791200" cy="3505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8458200" cy="5632311"/>
          </a:xfrm>
          <a:prstGeom prst="rect">
            <a:avLst/>
          </a:prstGeom>
        </p:spPr>
        <p:txBody>
          <a:bodyPr wrap="square">
            <a:spAutoFit/>
          </a:bodyPr>
          <a:lstStyle/>
          <a:p>
            <a:r>
              <a:rPr lang="en-US" b="1" dirty="0" smtClean="0"/>
              <a:t>EMOTIV EPOC HEADSET SETUP</a:t>
            </a:r>
          </a:p>
          <a:p>
            <a:endParaRPr lang="en-US" b="1" dirty="0"/>
          </a:p>
          <a:p>
            <a:r>
              <a:rPr lang="en-US" b="1" dirty="0"/>
              <a:t>Step 1 - Initial charging of headset. </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a:t>Step 2 - Hydrating the Sensors </a:t>
            </a:r>
            <a:endParaRPr lang="en-US" dirty="0"/>
          </a:p>
          <a:p>
            <a:endParaRPr lang="en-US" dirty="0" smtClean="0"/>
          </a:p>
          <a:p>
            <a:endParaRPr lang="en-US" dirty="0"/>
          </a:p>
          <a:p>
            <a:endParaRPr lang="en-US" dirty="0" smtClean="0"/>
          </a:p>
          <a:p>
            <a:endParaRPr lang="en-US" dirty="0"/>
          </a:p>
          <a:p>
            <a:endParaRPr lang="en-US" dirty="0" smtClean="0"/>
          </a:p>
          <a:p>
            <a:r>
              <a:rPr lang="en-US" dirty="0" smtClean="0"/>
              <a:t> </a:t>
            </a:r>
          </a:p>
          <a:p>
            <a:endParaRPr lang="en-US" b="1" dirty="0" smtClean="0">
              <a:latin typeface="Times New Roman" pitchFamily="18" charset="0"/>
              <a:cs typeface="Times New Roman" pitchFamily="18" charset="0"/>
            </a:endParaRPr>
          </a:p>
          <a:p>
            <a:endParaRPr lang="en-US" dirty="0"/>
          </a:p>
        </p:txBody>
      </p:sp>
      <p:pic>
        <p:nvPicPr>
          <p:cNvPr id="23554" name="Picture 2"/>
          <p:cNvPicPr>
            <a:picLocks noChangeAspect="1" noChangeArrowheads="1"/>
          </p:cNvPicPr>
          <p:nvPr/>
        </p:nvPicPr>
        <p:blipFill>
          <a:blip r:embed="rId2"/>
          <a:srcRect/>
          <a:stretch>
            <a:fillRect/>
          </a:stretch>
        </p:blipFill>
        <p:spPr bwMode="auto">
          <a:xfrm>
            <a:off x="1524000" y="2133600"/>
            <a:ext cx="3429000" cy="990600"/>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1524000" y="1295400"/>
            <a:ext cx="3429000" cy="838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10600" cy="4524315"/>
          </a:xfrm>
          <a:prstGeom prst="rect">
            <a:avLst/>
          </a:prstGeom>
          <a:noFill/>
        </p:spPr>
        <p:txBody>
          <a:bodyPr wrap="square" rtlCol="0">
            <a:spAutoFit/>
          </a:bodyPr>
          <a:lstStyle/>
          <a:p>
            <a:r>
              <a:rPr lang="en-US" b="1" dirty="0"/>
              <a:t>Step 3 - Sensor Assembly </a:t>
            </a:r>
            <a:endParaRPr lang="en-US" dirty="0" smtClean="0"/>
          </a:p>
          <a:p>
            <a:endParaRPr lang="en-US" dirty="0" smtClean="0"/>
          </a:p>
          <a:p>
            <a:endParaRPr lang="en-US" dirty="0"/>
          </a:p>
          <a:p>
            <a:endParaRPr lang="en-US" dirty="0" smtClean="0"/>
          </a:p>
          <a:p>
            <a:endParaRPr lang="en-US" dirty="0"/>
          </a:p>
          <a:p>
            <a:endParaRPr lang="en-US" dirty="0" smtClean="0"/>
          </a:p>
          <a:p>
            <a:r>
              <a:rPr lang="en-US" b="1" dirty="0"/>
              <a:t>Step 4 - Pairing the </a:t>
            </a:r>
            <a:r>
              <a:rPr lang="en-US" b="1" dirty="0" err="1"/>
              <a:t>Neuroheadset</a:t>
            </a:r>
            <a:r>
              <a:rPr lang="en-US" b="1" dirty="0"/>
              <a:t> </a:t>
            </a:r>
            <a:endParaRPr lang="en-US" dirty="0"/>
          </a:p>
          <a:p>
            <a:endParaRPr lang="en-US" dirty="0" smtClean="0"/>
          </a:p>
          <a:p>
            <a:endParaRPr lang="en-US" dirty="0"/>
          </a:p>
          <a:p>
            <a:endParaRPr lang="en-US" dirty="0" smtClean="0"/>
          </a:p>
          <a:p>
            <a:endParaRPr lang="en-US" dirty="0"/>
          </a:p>
          <a:p>
            <a:r>
              <a:rPr lang="en-US" dirty="0" smtClean="0"/>
              <a:t> </a:t>
            </a:r>
          </a:p>
          <a:p>
            <a:endParaRPr lang="en-US" dirty="0" smtClean="0"/>
          </a:p>
          <a:p>
            <a:r>
              <a:rPr lang="en-US" b="1" dirty="0"/>
              <a:t>Step 5 </a:t>
            </a:r>
            <a:r>
              <a:rPr lang="en-US" b="1" i="1" dirty="0"/>
              <a:t>- Headset Placement </a:t>
            </a:r>
            <a:endParaRPr lang="en-US" b="1" i="1" dirty="0" smtClean="0"/>
          </a:p>
          <a:p>
            <a:endParaRPr lang="en-US" b="1" i="1" dirty="0"/>
          </a:p>
          <a:p>
            <a:endParaRPr lang="en-US" dirty="0"/>
          </a:p>
        </p:txBody>
      </p:sp>
      <p:pic>
        <p:nvPicPr>
          <p:cNvPr id="24578" name="Picture 2"/>
          <p:cNvPicPr>
            <a:picLocks noChangeAspect="1" noChangeArrowheads="1"/>
          </p:cNvPicPr>
          <p:nvPr/>
        </p:nvPicPr>
        <p:blipFill>
          <a:blip r:embed="rId2"/>
          <a:srcRect/>
          <a:stretch>
            <a:fillRect/>
          </a:stretch>
        </p:blipFill>
        <p:spPr bwMode="auto">
          <a:xfrm>
            <a:off x="3429000" y="228600"/>
            <a:ext cx="1928812" cy="1548547"/>
          </a:xfrm>
          <a:prstGeom prst="rect">
            <a:avLst/>
          </a:prstGeom>
          <a:noFill/>
          <a:ln w="9525">
            <a:noFill/>
            <a:miter lim="800000"/>
            <a:headEnd/>
            <a:tailEnd/>
          </a:ln>
          <a:effectLst/>
        </p:spPr>
      </p:pic>
      <p:pic>
        <p:nvPicPr>
          <p:cNvPr id="24580" name="Picture 4"/>
          <p:cNvPicPr>
            <a:picLocks noChangeAspect="1" noChangeArrowheads="1"/>
          </p:cNvPicPr>
          <p:nvPr/>
        </p:nvPicPr>
        <p:blipFill>
          <a:blip r:embed="rId3"/>
          <a:srcRect/>
          <a:stretch>
            <a:fillRect/>
          </a:stretch>
        </p:blipFill>
        <p:spPr bwMode="auto">
          <a:xfrm>
            <a:off x="685800" y="2438400"/>
            <a:ext cx="5715000" cy="1323938"/>
          </a:xfrm>
          <a:prstGeom prst="rect">
            <a:avLst/>
          </a:prstGeom>
          <a:noFill/>
          <a:ln w="9525">
            <a:noFill/>
            <a:miter lim="800000"/>
            <a:headEnd/>
            <a:tailEnd/>
          </a:ln>
          <a:effectLst/>
        </p:spPr>
      </p:pic>
      <p:pic>
        <p:nvPicPr>
          <p:cNvPr id="24581" name="Picture 5"/>
          <p:cNvPicPr>
            <a:picLocks noChangeAspect="1" noChangeArrowheads="1"/>
          </p:cNvPicPr>
          <p:nvPr/>
        </p:nvPicPr>
        <p:blipFill>
          <a:blip r:embed="rId4"/>
          <a:srcRect/>
          <a:stretch>
            <a:fillRect/>
          </a:stretch>
        </p:blipFill>
        <p:spPr bwMode="auto">
          <a:xfrm>
            <a:off x="685800" y="4876800"/>
            <a:ext cx="1700748" cy="1752600"/>
          </a:xfrm>
          <a:prstGeom prst="rect">
            <a:avLst/>
          </a:prstGeom>
          <a:noFill/>
          <a:ln w="9525">
            <a:noFill/>
            <a:miter lim="800000"/>
            <a:headEnd/>
            <a:tailEnd/>
          </a:ln>
          <a:effectLst/>
        </p:spPr>
      </p:pic>
      <p:pic>
        <p:nvPicPr>
          <p:cNvPr id="24582" name="Picture 6"/>
          <p:cNvPicPr>
            <a:picLocks noChangeAspect="1" noChangeArrowheads="1"/>
          </p:cNvPicPr>
          <p:nvPr/>
        </p:nvPicPr>
        <p:blipFill>
          <a:blip r:embed="rId5"/>
          <a:srcRect/>
          <a:stretch>
            <a:fillRect/>
          </a:stretch>
        </p:blipFill>
        <p:spPr bwMode="auto">
          <a:xfrm>
            <a:off x="2743200" y="4876800"/>
            <a:ext cx="1600200" cy="1835924"/>
          </a:xfrm>
          <a:prstGeom prst="rect">
            <a:avLst/>
          </a:prstGeom>
          <a:noFill/>
          <a:ln w="9525">
            <a:noFill/>
            <a:miter lim="800000"/>
            <a:headEnd/>
            <a:tailEnd/>
          </a:ln>
          <a:effectLst/>
        </p:spPr>
      </p:pic>
      <p:pic>
        <p:nvPicPr>
          <p:cNvPr id="24583" name="Picture 7"/>
          <p:cNvPicPr>
            <a:picLocks noChangeAspect="1" noChangeArrowheads="1"/>
          </p:cNvPicPr>
          <p:nvPr/>
        </p:nvPicPr>
        <p:blipFill>
          <a:blip r:embed="rId6" cstate="print"/>
          <a:srcRect/>
          <a:stretch>
            <a:fillRect/>
          </a:stretch>
        </p:blipFill>
        <p:spPr bwMode="auto">
          <a:xfrm>
            <a:off x="4953000" y="4953000"/>
            <a:ext cx="1600200" cy="168365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839200" cy="4247317"/>
          </a:xfrm>
          <a:prstGeom prst="rect">
            <a:avLst/>
          </a:prstGeom>
        </p:spPr>
        <p:txBody>
          <a:bodyPr wrap="square">
            <a:spAutoFit/>
          </a:bodyPr>
          <a:lstStyle/>
          <a:p>
            <a:r>
              <a:rPr lang="en-US" b="1" dirty="0"/>
              <a:t>XAVIER CONTROL </a:t>
            </a:r>
            <a:r>
              <a:rPr lang="en-US" b="1" dirty="0" smtClean="0"/>
              <a:t>PANEL</a:t>
            </a:r>
          </a:p>
          <a:p>
            <a:r>
              <a:rPr lang="en-US" dirty="0" smtClean="0"/>
              <a:t>The </a:t>
            </a:r>
            <a:r>
              <a:rPr lang="en-US" dirty="0"/>
              <a:t>Xavier Control Panel is an open source SDK developed by the EMOTIV Inc. which helps to give an interactive environment for the user, controlled by the EMOTIV EPOC headset. </a:t>
            </a:r>
            <a:endParaRPr lang="en-US" dirty="0" smtClean="0"/>
          </a:p>
          <a:p>
            <a:endParaRPr lang="en-US" dirty="0" smtClean="0"/>
          </a:p>
          <a:p>
            <a:r>
              <a:rPr lang="en-US" dirty="0" smtClean="0"/>
              <a:t>The </a:t>
            </a:r>
            <a:r>
              <a:rPr lang="en-US" dirty="0"/>
              <a:t>following features are included in the interface: </a:t>
            </a:r>
            <a:endParaRPr lang="en-US" dirty="0" smtClean="0"/>
          </a:p>
          <a:p>
            <a:pPr>
              <a:buFont typeface="Arial" pitchFamily="34" charset="0"/>
              <a:buChar char="•"/>
            </a:pPr>
            <a:r>
              <a:rPr lang="en-US" dirty="0" smtClean="0"/>
              <a:t> The </a:t>
            </a:r>
            <a:r>
              <a:rPr lang="en-US" dirty="0"/>
              <a:t>contact quality of the electrodes with the scalp can be determined once the USB transceiver is connected to the headset. </a:t>
            </a:r>
            <a:endParaRPr lang="en-US" dirty="0" smtClean="0"/>
          </a:p>
          <a:p>
            <a:endParaRPr lang="en-US" dirty="0" smtClean="0"/>
          </a:p>
          <a:p>
            <a:pPr>
              <a:buFont typeface="Arial" pitchFamily="34" charset="0"/>
              <a:buChar char="•"/>
            </a:pPr>
            <a:r>
              <a:rPr lang="en-US" dirty="0"/>
              <a:t> The above figure shows contact quality of 14 electrodes to capture EEG data and 2 electrodes as reference electrodes. The EEG data is captured by the electrodes only after reference electrodes are in proper contact with the scalp</a:t>
            </a:r>
            <a:r>
              <a:rPr lang="en-US" dirty="0" smtClean="0"/>
              <a:t>.</a:t>
            </a:r>
          </a:p>
          <a:p>
            <a:endParaRPr lang="en-US" dirty="0" smtClean="0"/>
          </a:p>
          <a:p>
            <a:pPr>
              <a:buFont typeface="Arial" pitchFamily="34" charset="0"/>
              <a:buChar char="•"/>
            </a:pPr>
            <a:r>
              <a:rPr lang="en-US" dirty="0"/>
              <a:t> </a:t>
            </a:r>
            <a:r>
              <a:rPr lang="en-US" dirty="0" smtClean="0"/>
              <a:t>The </a:t>
            </a:r>
            <a:r>
              <a:rPr lang="en-US" dirty="0"/>
              <a:t>contact quality is indicated by </a:t>
            </a:r>
            <a:r>
              <a:rPr lang="en-US" dirty="0" err="1"/>
              <a:t>colours</a:t>
            </a:r>
            <a:r>
              <a:rPr lang="en-US" dirty="0"/>
              <a:t> as follows: </a:t>
            </a:r>
            <a:endParaRPr lang="en-US" dirty="0" smtClean="0"/>
          </a:p>
          <a:p>
            <a:r>
              <a:rPr lang="en-US" dirty="0"/>
              <a:t> </a:t>
            </a:r>
            <a:endParaRPr lang="en-US" dirty="0" smtClean="0"/>
          </a:p>
          <a:p>
            <a:endParaRPr lang="en-US" dirty="0"/>
          </a:p>
        </p:txBody>
      </p:sp>
      <p:pic>
        <p:nvPicPr>
          <p:cNvPr id="25602" name="Picture 2" descr="C:\Users\User\Desktop\f328aca95b8edc44908f5430eb056deb.jpg"/>
          <p:cNvPicPr>
            <a:picLocks noChangeAspect="1" noChangeArrowheads="1"/>
          </p:cNvPicPr>
          <p:nvPr/>
        </p:nvPicPr>
        <p:blipFill>
          <a:blip r:embed="rId2"/>
          <a:srcRect/>
          <a:stretch>
            <a:fillRect/>
          </a:stretch>
        </p:blipFill>
        <p:spPr bwMode="auto">
          <a:xfrm>
            <a:off x="1524000" y="3810000"/>
            <a:ext cx="4433454" cy="2743200"/>
          </a:xfrm>
          <a:prstGeom prst="rect">
            <a:avLst/>
          </a:prstGeom>
          <a:noFill/>
        </p:spPr>
      </p:pic>
      <p:pic>
        <p:nvPicPr>
          <p:cNvPr id="25603" name="Picture 3"/>
          <p:cNvPicPr>
            <a:picLocks noChangeAspect="1" noChangeArrowheads="1"/>
          </p:cNvPicPr>
          <p:nvPr/>
        </p:nvPicPr>
        <p:blipFill>
          <a:blip r:embed="rId3"/>
          <a:srcRect/>
          <a:stretch>
            <a:fillRect/>
          </a:stretch>
        </p:blipFill>
        <p:spPr bwMode="auto">
          <a:xfrm>
            <a:off x="7086600" y="5715000"/>
            <a:ext cx="828675" cy="8191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8610600" cy="3416320"/>
          </a:xfrm>
          <a:prstGeom prst="rect">
            <a:avLst/>
          </a:prstGeom>
        </p:spPr>
        <p:txBody>
          <a:bodyPr wrap="square">
            <a:spAutoFit/>
          </a:bodyPr>
          <a:lstStyle/>
          <a:p>
            <a:r>
              <a:rPr lang="en-US" b="1" dirty="0"/>
              <a:t>MENTAL COMMANDS </a:t>
            </a:r>
          </a:p>
          <a:p>
            <a:r>
              <a:rPr lang="en-US" dirty="0"/>
              <a:t>The Xavier Control helps to train and detect mental commands and help to test the same using an interactive environment. </a:t>
            </a:r>
            <a:endParaRPr lang="en-US" dirty="0" smtClean="0"/>
          </a:p>
          <a:p>
            <a:r>
              <a:rPr lang="en-US" dirty="0"/>
              <a:t>The list of actions that can be trained are: </a:t>
            </a:r>
            <a:endParaRPr lang="en-US" dirty="0" smtClean="0"/>
          </a:p>
          <a:p>
            <a:pPr marL="342900" indent="-342900">
              <a:buAutoNum type="arabicPeriod"/>
            </a:pPr>
            <a:r>
              <a:rPr lang="en-US" dirty="0" smtClean="0"/>
              <a:t>PUSH </a:t>
            </a:r>
          </a:p>
          <a:p>
            <a:pPr marL="342900" indent="-342900">
              <a:buAutoNum type="arabicPeriod"/>
            </a:pPr>
            <a:r>
              <a:rPr lang="en-US" dirty="0" smtClean="0"/>
              <a:t>PULL </a:t>
            </a:r>
          </a:p>
          <a:p>
            <a:pPr marL="342900" indent="-342900">
              <a:buAutoNum type="arabicPeriod"/>
            </a:pPr>
            <a:r>
              <a:rPr lang="en-US" dirty="0" smtClean="0"/>
              <a:t>LEFT </a:t>
            </a:r>
          </a:p>
          <a:p>
            <a:pPr marL="342900" indent="-342900">
              <a:buAutoNum type="arabicPeriod"/>
            </a:pPr>
            <a:r>
              <a:rPr lang="en-US" dirty="0" smtClean="0"/>
              <a:t>RIGHT </a:t>
            </a:r>
          </a:p>
          <a:p>
            <a:pPr marL="342900" indent="-342900">
              <a:buAutoNum type="arabicPeriod"/>
            </a:pPr>
            <a:r>
              <a:rPr lang="en-US" dirty="0" smtClean="0"/>
              <a:t>ROTATE </a:t>
            </a:r>
            <a:r>
              <a:rPr lang="en-US" dirty="0"/>
              <a:t>CLOCKWISE </a:t>
            </a:r>
            <a:endParaRPr lang="en-US" dirty="0" smtClean="0"/>
          </a:p>
          <a:p>
            <a:pPr marL="342900" indent="-342900">
              <a:buAutoNum type="arabicPeriod"/>
            </a:pPr>
            <a:r>
              <a:rPr lang="en-US" dirty="0" smtClean="0"/>
              <a:t>ROTATE </a:t>
            </a:r>
            <a:r>
              <a:rPr lang="en-US" dirty="0"/>
              <a:t>ANTI-CLOCKWISE </a:t>
            </a:r>
            <a:endParaRPr lang="en-US" dirty="0" smtClean="0"/>
          </a:p>
          <a:p>
            <a:pPr marL="342900" indent="-342900">
              <a:buAutoNum type="arabicPeriod"/>
            </a:pPr>
            <a:r>
              <a:rPr lang="en-US" dirty="0" smtClean="0"/>
              <a:t>LIFT&amp;DROP </a:t>
            </a:r>
          </a:p>
          <a:p>
            <a:pPr marL="342900" indent="-342900">
              <a:buAutoNum type="arabicPeriod"/>
            </a:pPr>
            <a:r>
              <a:rPr lang="en-US" dirty="0" smtClean="0"/>
              <a:t>NEUTRAL </a:t>
            </a:r>
            <a:endParaRPr lang="en-US" dirty="0"/>
          </a:p>
        </p:txBody>
      </p:sp>
      <p:sp>
        <p:nvSpPr>
          <p:cNvPr id="5" name="Rectangle 4"/>
          <p:cNvSpPr/>
          <p:nvPr/>
        </p:nvSpPr>
        <p:spPr>
          <a:xfrm>
            <a:off x="228600" y="3657600"/>
            <a:ext cx="8153400" cy="2862322"/>
          </a:xfrm>
          <a:prstGeom prst="rect">
            <a:avLst/>
          </a:prstGeom>
        </p:spPr>
        <p:txBody>
          <a:bodyPr wrap="square">
            <a:spAutoFit/>
          </a:bodyPr>
          <a:lstStyle/>
          <a:p>
            <a:r>
              <a:rPr lang="en-US" b="1" dirty="0" err="1" smtClean="0"/>
              <a:t>I.Training</a:t>
            </a:r>
            <a:r>
              <a:rPr lang="en-US" b="1" dirty="0" smtClean="0"/>
              <a:t> </a:t>
            </a:r>
            <a:endParaRPr lang="en-US" b="1" dirty="0"/>
          </a:p>
          <a:p>
            <a:r>
              <a:rPr lang="en-US" dirty="0"/>
              <a:t>The mental command NEUTRAL has to be trained in beginning to unlock all the other actions .Each of the action can be trained for 8 seconds. The responsiveness of the mental commands depends on the skill rating. The Skill rating increases every time the action is trained, that is, each time the action is trained, the accuracy of the action being retrieved increases. </a:t>
            </a:r>
          </a:p>
          <a:p>
            <a:r>
              <a:rPr lang="en-US" b="1" dirty="0"/>
              <a:t>II. Action </a:t>
            </a:r>
          </a:p>
          <a:p>
            <a:r>
              <a:rPr lang="en-US" dirty="0"/>
              <a:t>Once the mental commands are trained, the SDK can be put in ACTION mode and the block starts to move in the direction the user thinks in, that is, when the user thinks to push the block, the block gets pushed inward. </a:t>
            </a:r>
          </a:p>
        </p:txBody>
      </p:sp>
      <p:pic>
        <p:nvPicPr>
          <p:cNvPr id="26626" name="Picture 2" descr="C:\Users\User\Desktop\images.jpg"/>
          <p:cNvPicPr>
            <a:picLocks noChangeAspect="1" noChangeArrowheads="1"/>
          </p:cNvPicPr>
          <p:nvPr/>
        </p:nvPicPr>
        <p:blipFill>
          <a:blip r:embed="rId2">
            <a:lum bright="10000"/>
          </a:blip>
          <a:srcRect/>
          <a:stretch>
            <a:fillRect/>
          </a:stretch>
        </p:blipFill>
        <p:spPr bwMode="auto">
          <a:xfrm>
            <a:off x="4191000" y="914400"/>
            <a:ext cx="4648200" cy="2895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8382000" cy="4801314"/>
          </a:xfrm>
          <a:prstGeom prst="rect">
            <a:avLst/>
          </a:prstGeom>
        </p:spPr>
        <p:txBody>
          <a:bodyPr wrap="square">
            <a:spAutoFit/>
          </a:bodyPr>
          <a:lstStyle/>
          <a:p>
            <a:r>
              <a:rPr lang="en-US" b="1" dirty="0"/>
              <a:t>FACIAL COMMANDS </a:t>
            </a:r>
          </a:p>
          <a:p>
            <a:endParaRPr lang="en-US" dirty="0" smtClean="0"/>
          </a:p>
          <a:p>
            <a:r>
              <a:rPr lang="en-US" dirty="0" smtClean="0"/>
              <a:t>The </a:t>
            </a:r>
            <a:r>
              <a:rPr lang="en-US" dirty="0"/>
              <a:t>Xavier control panel also helps to detect the facial commands of the person wearing the headset. </a:t>
            </a:r>
          </a:p>
          <a:p>
            <a:r>
              <a:rPr lang="en-US" dirty="0"/>
              <a:t>The facial commands that can be detected are: </a:t>
            </a:r>
            <a:endParaRPr lang="en-US" dirty="0" smtClean="0"/>
          </a:p>
          <a:p>
            <a:r>
              <a:rPr lang="en-US" dirty="0" smtClean="0"/>
              <a:t>1.BLINK  </a:t>
            </a:r>
          </a:p>
          <a:p>
            <a:r>
              <a:rPr lang="en-US" dirty="0" smtClean="0"/>
              <a:t>2.LEFT </a:t>
            </a:r>
            <a:r>
              <a:rPr lang="en-US" dirty="0"/>
              <a:t>WINK </a:t>
            </a:r>
            <a:endParaRPr lang="en-US" dirty="0" smtClean="0"/>
          </a:p>
          <a:p>
            <a:r>
              <a:rPr lang="en-US" dirty="0" smtClean="0"/>
              <a:t>3.RIGHT </a:t>
            </a:r>
            <a:r>
              <a:rPr lang="en-US" dirty="0"/>
              <a:t>WINK </a:t>
            </a:r>
            <a:endParaRPr lang="en-US" dirty="0" smtClean="0"/>
          </a:p>
          <a:p>
            <a:r>
              <a:rPr lang="en-US" dirty="0" smtClean="0"/>
              <a:t>4.SMILE</a:t>
            </a:r>
          </a:p>
          <a:p>
            <a:r>
              <a:rPr lang="en-US" dirty="0" smtClean="0"/>
              <a:t> </a:t>
            </a:r>
            <a:r>
              <a:rPr lang="en-US" dirty="0"/>
              <a:t>5.RAISED </a:t>
            </a:r>
            <a:r>
              <a:rPr lang="en-US" dirty="0" smtClean="0"/>
              <a:t>EYEBROWS</a:t>
            </a:r>
          </a:p>
          <a:p>
            <a:r>
              <a:rPr lang="en-US" dirty="0" smtClean="0"/>
              <a:t> 6.FROWN</a:t>
            </a:r>
          </a:p>
          <a:p>
            <a:r>
              <a:rPr lang="en-US" dirty="0" smtClean="0"/>
              <a:t> </a:t>
            </a:r>
            <a:r>
              <a:rPr lang="en-US" dirty="0"/>
              <a:t>7.LAUGH </a:t>
            </a:r>
            <a:endParaRPr lang="en-US" dirty="0" smtClean="0"/>
          </a:p>
          <a:p>
            <a:endParaRPr lang="en-US" dirty="0"/>
          </a:p>
          <a:p>
            <a:r>
              <a:rPr lang="en-US" dirty="0"/>
              <a:t>The facial commands can be divided as</a:t>
            </a:r>
            <a:r>
              <a:rPr lang="en-US" dirty="0" smtClean="0"/>
              <a:t>:</a:t>
            </a:r>
          </a:p>
          <a:p>
            <a:r>
              <a:rPr lang="en-US" dirty="0" smtClean="0"/>
              <a:t> </a:t>
            </a:r>
            <a:r>
              <a:rPr lang="en-US" b="1" dirty="0"/>
              <a:t>Upper face action:</a:t>
            </a:r>
            <a:r>
              <a:rPr lang="en-US" dirty="0"/>
              <a:t> Surprise, Frown </a:t>
            </a:r>
            <a:endParaRPr lang="en-US" dirty="0" smtClean="0"/>
          </a:p>
          <a:p>
            <a:r>
              <a:rPr lang="en-US" b="1" dirty="0" smtClean="0"/>
              <a:t>Eye </a:t>
            </a:r>
            <a:r>
              <a:rPr lang="en-US" b="1" dirty="0"/>
              <a:t>related action: </a:t>
            </a:r>
            <a:r>
              <a:rPr lang="en-US" dirty="0"/>
              <a:t>Blink, wink right/left </a:t>
            </a:r>
            <a:endParaRPr lang="en-US" dirty="0" smtClean="0"/>
          </a:p>
          <a:p>
            <a:r>
              <a:rPr lang="en-US" b="1" dirty="0" smtClean="0"/>
              <a:t>Lower </a:t>
            </a:r>
            <a:r>
              <a:rPr lang="en-US" b="1" dirty="0"/>
              <a:t>face action: </a:t>
            </a:r>
            <a:r>
              <a:rPr lang="en-US" dirty="0"/>
              <a:t>Smile, Clench, Laugh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1"/>
            <a:ext cx="8305800" cy="4801314"/>
          </a:xfrm>
          <a:prstGeom prst="rect">
            <a:avLst/>
          </a:prstGeom>
        </p:spPr>
        <p:txBody>
          <a:bodyPr wrap="square">
            <a:spAutoFit/>
          </a:bodyPr>
          <a:lstStyle/>
          <a:p>
            <a:r>
              <a:rPr lang="en-US" b="1" dirty="0"/>
              <a:t>POWER VALUES OF FACIAL &amp; MENTAL </a:t>
            </a:r>
            <a:r>
              <a:rPr lang="en-US" b="1" dirty="0" smtClean="0"/>
              <a:t>COMMANDS:</a:t>
            </a:r>
          </a:p>
          <a:p>
            <a:r>
              <a:rPr lang="en-US" b="1" dirty="0" smtClean="0"/>
              <a:t> </a:t>
            </a:r>
            <a:endParaRPr lang="en-US" b="1" dirty="0"/>
          </a:p>
          <a:p>
            <a:r>
              <a:rPr lang="en-US" dirty="0"/>
              <a:t>The EMOTIV EPOC provides an API (Application Program Interface) which gives a library of functions which can be used to determine the facial, mental commands along with the intensity of the thought which is defined as Power which is in the range of 0 and 1. </a:t>
            </a:r>
            <a:endParaRPr lang="en-US" dirty="0" smtClean="0"/>
          </a:p>
          <a:p>
            <a:endParaRPr lang="en-US" dirty="0"/>
          </a:p>
          <a:p>
            <a:r>
              <a:rPr lang="en-US" dirty="0" smtClean="0"/>
              <a:t>The </a:t>
            </a:r>
            <a:r>
              <a:rPr lang="en-US" dirty="0"/>
              <a:t>power values for the mental commands gives the information about how intense the thought is being made by the user , that is, a power value tending to 1 determines that the person is thinking about the trained thought intensively and vice-versa. </a:t>
            </a:r>
            <a:endParaRPr lang="en-US" dirty="0" smtClean="0"/>
          </a:p>
          <a:p>
            <a:endParaRPr lang="en-US" dirty="0"/>
          </a:p>
          <a:p>
            <a:r>
              <a:rPr lang="en-US" dirty="0" smtClean="0"/>
              <a:t>The </a:t>
            </a:r>
            <a:r>
              <a:rPr lang="en-US" dirty="0"/>
              <a:t>EMOTIV EPOC headset determines the facial command and is send across to the USB transceiver as an ASCII character. </a:t>
            </a:r>
            <a:endParaRPr lang="en-US" dirty="0" smtClean="0"/>
          </a:p>
          <a:p>
            <a:endParaRPr lang="en-US" dirty="0" smtClean="0"/>
          </a:p>
          <a:p>
            <a:r>
              <a:rPr lang="en-US" dirty="0"/>
              <a:t>The facial expression BLINK, WINK LEFT and WINK RIGHT will always have a power value of 1 during their respective events as it can be defined by only a single degree of movement. The </a:t>
            </a:r>
            <a:r>
              <a:rPr lang="en-US" dirty="0" smtClean="0"/>
              <a:t> </a:t>
            </a:r>
            <a:r>
              <a:rPr lang="en-US" dirty="0"/>
              <a:t>graph shows the number of blinks the user has made in a period of time and it also indicates that it has taken amplitude values of either 0 or 1. </a:t>
            </a:r>
          </a:p>
        </p:txBody>
      </p:sp>
      <p:pic>
        <p:nvPicPr>
          <p:cNvPr id="5" name="Picture 2"/>
          <p:cNvPicPr>
            <a:picLocks noChangeAspect="1" noChangeArrowheads="1"/>
          </p:cNvPicPr>
          <p:nvPr/>
        </p:nvPicPr>
        <p:blipFill>
          <a:blip r:embed="rId2"/>
          <a:srcRect/>
          <a:stretch>
            <a:fillRect/>
          </a:stretch>
        </p:blipFill>
        <p:spPr bwMode="auto">
          <a:xfrm>
            <a:off x="5791200" y="5029200"/>
            <a:ext cx="2592334" cy="1663381"/>
          </a:xfrm>
          <a:prstGeom prst="rect">
            <a:avLst/>
          </a:prstGeom>
          <a:noFill/>
          <a:ln w="9525">
            <a:no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685800" y="5105400"/>
            <a:ext cx="2574235" cy="1600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Picture 5"/>
          <p:cNvPicPr>
            <a:picLocks noChangeAspect="1" noChangeArrowheads="1"/>
          </p:cNvPicPr>
          <p:nvPr/>
        </p:nvPicPr>
        <p:blipFill>
          <a:blip r:embed="rId2"/>
          <a:srcRect/>
          <a:stretch>
            <a:fillRect/>
          </a:stretch>
        </p:blipFill>
        <p:spPr bwMode="auto">
          <a:xfrm>
            <a:off x="990600" y="2895600"/>
            <a:ext cx="3210335" cy="3566160"/>
          </a:xfrm>
          <a:prstGeom prst="rect">
            <a:avLst/>
          </a:prstGeom>
          <a:noFill/>
          <a:ln w="9525">
            <a:noFill/>
            <a:miter lim="800000"/>
            <a:headEnd/>
            <a:tailEnd/>
          </a:ln>
          <a:effectLst/>
        </p:spPr>
      </p:pic>
      <p:sp>
        <p:nvSpPr>
          <p:cNvPr id="8" name="Rectangle 7"/>
          <p:cNvSpPr/>
          <p:nvPr/>
        </p:nvSpPr>
        <p:spPr>
          <a:xfrm>
            <a:off x="381000" y="228600"/>
            <a:ext cx="8305800" cy="2585323"/>
          </a:xfrm>
          <a:prstGeom prst="rect">
            <a:avLst/>
          </a:prstGeom>
        </p:spPr>
        <p:txBody>
          <a:bodyPr wrap="square">
            <a:spAutoFit/>
          </a:bodyPr>
          <a:lstStyle/>
          <a:p>
            <a:r>
              <a:rPr lang="en-US" dirty="0"/>
              <a:t>The facial commands that are sent from the head set will have the ASCII character </a:t>
            </a:r>
            <a:r>
              <a:rPr lang="en-US" dirty="0" err="1" smtClean="0"/>
              <a:t>etermining</a:t>
            </a:r>
            <a:r>
              <a:rPr lang="en-US" dirty="0" smtClean="0"/>
              <a:t> </a:t>
            </a:r>
            <a:r>
              <a:rPr lang="en-US" dirty="0"/>
              <a:t>the facial expression and the power values. S50 is an example of data that is sent from the head set and it defines that the facial expression of the user is smile and has a power value of 0.5. </a:t>
            </a:r>
          </a:p>
          <a:p>
            <a:r>
              <a:rPr lang="en-US" dirty="0"/>
              <a:t>The mental command specific events are declared and can be trained until the desired skill rating is obtained. The trained commands can be stored in the user profile that is created by the user .The headset makes the trained data as a reference and return the command user thinks in real time. The snippet below shows real time thought of commands PUSH and NEUTRAL that were initially trained by the user.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3416320"/>
          </a:xfrm>
          <a:prstGeom prst="rect">
            <a:avLst/>
          </a:prstGeom>
          <a:noFill/>
        </p:spPr>
        <p:txBody>
          <a:bodyPr wrap="square" rtlCol="0">
            <a:spAutoFit/>
          </a:bodyPr>
          <a:lstStyle/>
          <a:p>
            <a:r>
              <a:rPr lang="en-US" b="1" i="1" u="sng" dirty="0" smtClean="0">
                <a:latin typeface="Times New Roman" pitchFamily="18" charset="0"/>
                <a:cs typeface="Times New Roman" pitchFamily="18" charset="0"/>
              </a:rPr>
              <a:t>XAVIER CONTROL PANEL </a:t>
            </a:r>
            <a:r>
              <a:rPr lang="en-US" b="1" i="1" dirty="0" smtClean="0">
                <a:latin typeface="Times New Roman" pitchFamily="18" charset="0"/>
                <a:cs typeface="Times New Roman" pitchFamily="18" charset="0"/>
              </a:rPr>
              <a:t>: Brain monitoring interface (software).</a:t>
            </a:r>
          </a:p>
          <a:p>
            <a:pPr>
              <a:buFont typeface="Arial" pitchFamily="34" charset="0"/>
              <a:buChar char="•"/>
            </a:pPr>
            <a:r>
              <a:rPr lang="en-US" dirty="0"/>
              <a:t> </a:t>
            </a:r>
            <a:r>
              <a:rPr lang="en-US" dirty="0" smtClean="0"/>
              <a:t>The </a:t>
            </a:r>
            <a:r>
              <a:rPr lang="en-US" dirty="0"/>
              <a:t>headset can be interfaced with </a:t>
            </a:r>
            <a:r>
              <a:rPr lang="en-US" dirty="0" err="1"/>
              <a:t>emotiv</a:t>
            </a:r>
            <a:r>
              <a:rPr lang="en-US" dirty="0"/>
              <a:t> SDK Xavier Control Panel which gives the </a:t>
            </a:r>
            <a:r>
              <a:rPr lang="en-US" dirty="0" smtClean="0"/>
              <a:t> quality </a:t>
            </a:r>
            <a:r>
              <a:rPr lang="en-US" dirty="0"/>
              <a:t>of contact of electrodes with the scalp. </a:t>
            </a:r>
            <a:endParaRPr lang="en-US" dirty="0"/>
          </a:p>
          <a:p>
            <a:pPr>
              <a:buFont typeface="Arial" pitchFamily="34" charset="0"/>
              <a:buChar char="•"/>
            </a:pPr>
            <a:r>
              <a:rPr lang="en-US" dirty="0" smtClean="0"/>
              <a:t> The </a:t>
            </a:r>
            <a:r>
              <a:rPr lang="en-US" dirty="0"/>
              <a:t>control panel also offers interfaces called </a:t>
            </a:r>
            <a:r>
              <a:rPr lang="en-US" dirty="0" err="1"/>
              <a:t>EmoEngine</a:t>
            </a:r>
            <a:r>
              <a:rPr lang="en-US" dirty="0"/>
              <a:t> which helps to connect directly to the headset and </a:t>
            </a:r>
            <a:r>
              <a:rPr lang="en-US" dirty="0" err="1"/>
              <a:t>EmoComposer</a:t>
            </a:r>
            <a:r>
              <a:rPr lang="en-US" dirty="0"/>
              <a:t> which can emulate the </a:t>
            </a:r>
            <a:r>
              <a:rPr lang="en-US" dirty="0" err="1"/>
              <a:t>behaviour</a:t>
            </a:r>
            <a:r>
              <a:rPr lang="en-US" dirty="0"/>
              <a:t> of </a:t>
            </a:r>
            <a:r>
              <a:rPr lang="en-US" dirty="0" err="1"/>
              <a:t>EmoEngine</a:t>
            </a:r>
            <a:r>
              <a:rPr lang="en-US" dirty="0"/>
              <a:t> without connecting to a headset</a:t>
            </a:r>
            <a:r>
              <a:rPr lang="en-US" dirty="0" smtClean="0"/>
              <a:t>.</a:t>
            </a:r>
          </a:p>
          <a:p>
            <a:pPr>
              <a:buFont typeface="Arial" pitchFamily="34" charset="0"/>
              <a:buChar char="•"/>
            </a:pPr>
            <a:r>
              <a:rPr lang="en-US" dirty="0" smtClean="0"/>
              <a:t>It gets </a:t>
            </a:r>
            <a:r>
              <a:rPr lang="en-US" dirty="0"/>
              <a:t>acquainted with EEG and brain </a:t>
            </a:r>
            <a:r>
              <a:rPr lang="en-US" dirty="0" smtClean="0"/>
              <a:t>monitoring.</a:t>
            </a:r>
          </a:p>
          <a:p>
            <a:pPr>
              <a:buFont typeface="Arial" pitchFamily="34" charset="0"/>
              <a:buChar char="•"/>
            </a:pPr>
            <a:r>
              <a:rPr lang="en-US" dirty="0" smtClean="0"/>
              <a:t> Fit </a:t>
            </a:r>
            <a:r>
              <a:rPr lang="en-US" dirty="0"/>
              <a:t>and connect </a:t>
            </a:r>
            <a:r>
              <a:rPr lang="en-US" dirty="0" smtClean="0"/>
              <a:t>the </a:t>
            </a:r>
            <a:r>
              <a:rPr lang="en-US" dirty="0"/>
              <a:t>EEG headset, set base lines (eyes open/eyes closed), monitor and record performance metrics, facial expressions and practice mental commands. Begin self assessment via this easy to use desktop </a:t>
            </a:r>
            <a:r>
              <a:rPr lang="en-US" dirty="0" smtClean="0"/>
              <a:t>application</a:t>
            </a:r>
          </a:p>
          <a:p>
            <a:endParaRPr lang="en-US" i="1" dirty="0" smtClean="0">
              <a:latin typeface="Times New Roman" pitchFamily="18" charset="0"/>
              <a:cs typeface="Times New Roman" pitchFamily="18" charset="0"/>
            </a:endParaRPr>
          </a:p>
          <a:p>
            <a:r>
              <a:rPr lang="en-US" dirty="0" smtClean="0"/>
              <a:t>       </a:t>
            </a:r>
            <a:endParaRPr lang="en-US" dirty="0"/>
          </a:p>
        </p:txBody>
      </p:sp>
      <p:pic>
        <p:nvPicPr>
          <p:cNvPr id="1025" name="Picture 1"/>
          <p:cNvPicPr>
            <a:picLocks noChangeAspect="1" noChangeArrowheads="1"/>
          </p:cNvPicPr>
          <p:nvPr/>
        </p:nvPicPr>
        <p:blipFill>
          <a:blip r:embed="rId2"/>
          <a:srcRect/>
          <a:stretch>
            <a:fillRect/>
          </a:stretch>
        </p:blipFill>
        <p:spPr bwMode="auto">
          <a:xfrm>
            <a:off x="609600" y="3581400"/>
            <a:ext cx="3535680" cy="2209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458200" cy="2308324"/>
          </a:xfrm>
          <a:prstGeom prst="rect">
            <a:avLst/>
          </a:prstGeom>
          <a:noFill/>
        </p:spPr>
        <p:txBody>
          <a:bodyPr wrap="square" rtlCol="0">
            <a:spAutoFit/>
          </a:bodyPr>
          <a:lstStyle/>
          <a:p>
            <a:r>
              <a:rPr lang="en-US" b="1" i="1" u="sng" dirty="0" smtClean="0">
                <a:latin typeface="Times New Roman" pitchFamily="18" charset="0"/>
                <a:cs typeface="Times New Roman" pitchFamily="18" charset="0"/>
              </a:rPr>
              <a:t>RASPBERRY PI - 3B </a:t>
            </a:r>
            <a:r>
              <a:rPr lang="en-US" dirty="0" smtClean="0"/>
              <a:t>: </a:t>
            </a:r>
            <a:r>
              <a:rPr lang="en-US" b="1" i="1" dirty="0" err="1" smtClean="0">
                <a:latin typeface="Times New Roman" pitchFamily="18" charset="0"/>
                <a:cs typeface="Times New Roman" pitchFamily="18" charset="0"/>
              </a:rPr>
              <a:t>Microcontrolloer</a:t>
            </a:r>
            <a:r>
              <a:rPr lang="en-US" b="1" i="1" dirty="0" smtClean="0">
                <a:latin typeface="Times New Roman" pitchFamily="18" charset="0"/>
                <a:cs typeface="Times New Roman" pitchFamily="18" charset="0"/>
              </a:rPr>
              <a:t> (Hardware).</a:t>
            </a:r>
          </a:p>
          <a:p>
            <a:pPr>
              <a:buFont typeface="Arial" pitchFamily="34" charset="0"/>
              <a:buChar char="•"/>
            </a:pPr>
            <a:r>
              <a:rPr lang="en-US" dirty="0" smtClean="0"/>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various signals that are obtained from the headset can be used to control a real time situation using a </a:t>
            </a:r>
            <a:r>
              <a:rPr lang="en-US" dirty="0" smtClean="0">
                <a:latin typeface="Times New Roman" pitchFamily="18" charset="0"/>
                <a:cs typeface="Times New Roman" pitchFamily="18" charset="0"/>
              </a:rPr>
              <a:t>microcontroller.</a:t>
            </a:r>
          </a:p>
          <a:p>
            <a:pPr>
              <a:buFont typeface="Arial" pitchFamily="34" charset="0"/>
              <a:buChar char="•"/>
            </a:pPr>
            <a:r>
              <a:rPr lang="en-US" dirty="0" smtClean="0">
                <a:latin typeface="Times New Roman" pitchFamily="18" charset="0"/>
                <a:cs typeface="Times New Roman" pitchFamily="18" charset="0"/>
              </a:rPr>
              <a:t>T he </a:t>
            </a:r>
            <a:r>
              <a:rPr lang="en-US" dirty="0">
                <a:latin typeface="Times New Roman" pitchFamily="18" charset="0"/>
                <a:cs typeface="Times New Roman" pitchFamily="18" charset="0"/>
              </a:rPr>
              <a:t>controller can be programmed such that each of the signals it receives can enable GPIO pins which are further connected to other external hardware. </a:t>
            </a:r>
          </a:p>
          <a:p>
            <a:pPr>
              <a:buFont typeface="Arial" pitchFamily="34" charset="0"/>
              <a:buChar char="•"/>
            </a:pP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signal that are obtained from the headset is transferred to a Raspberry-pi over </a:t>
            </a:r>
            <a:r>
              <a:rPr lang="en-US" dirty="0" err="1">
                <a:latin typeface="Times New Roman" pitchFamily="18" charset="0"/>
                <a:cs typeface="Times New Roman" pitchFamily="18" charset="0"/>
              </a:rPr>
              <a:t>Wi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a:t>
            </a:r>
            <a:r>
              <a:rPr lang="en-US" dirty="0">
                <a:latin typeface="Times New Roman" pitchFamily="18" charset="0"/>
                <a:cs typeface="Times New Roman" pitchFamily="18" charset="0"/>
              </a:rPr>
              <a:t> using socket connection and each of the data it receives makes the motor run in clockwise or counter-clockwise direction. </a:t>
            </a:r>
            <a:endParaRPr lang="en-US" i="1" dirty="0">
              <a:latin typeface="Times New Roman" pitchFamily="18" charset="0"/>
              <a:cs typeface="Times New Roman" pitchFamily="18" charset="0"/>
            </a:endParaRPr>
          </a:p>
        </p:txBody>
      </p:sp>
      <p:sp>
        <p:nvSpPr>
          <p:cNvPr id="5" name="TextBox 4"/>
          <p:cNvSpPr txBox="1"/>
          <p:nvPr/>
        </p:nvSpPr>
        <p:spPr>
          <a:xfrm>
            <a:off x="228600" y="3810000"/>
            <a:ext cx="8534400" cy="2308324"/>
          </a:xfrm>
          <a:prstGeom prst="rect">
            <a:avLst/>
          </a:prstGeom>
          <a:noFill/>
        </p:spPr>
        <p:txBody>
          <a:bodyPr wrap="square" rtlCol="0">
            <a:spAutoFit/>
          </a:bodyPr>
          <a:lstStyle/>
          <a:p>
            <a:r>
              <a:rPr lang="en-US" b="1" i="1" u="sng" dirty="0">
                <a:latin typeface="Times New Roman" pitchFamily="18" charset="0"/>
                <a:cs typeface="Times New Roman" pitchFamily="18" charset="0"/>
              </a:rPr>
              <a:t>L-293D </a:t>
            </a:r>
            <a:r>
              <a:rPr lang="en-US" b="1" i="1" dirty="0" smtClean="0">
                <a:latin typeface="Times New Roman" pitchFamily="18" charset="0"/>
                <a:cs typeface="Times New Roman" pitchFamily="18" charset="0"/>
              </a:rPr>
              <a:t> : Motor driver (Hardware)</a:t>
            </a:r>
          </a:p>
          <a:p>
            <a:pPr>
              <a:buFont typeface="Arial" pitchFamily="34" charset="0"/>
              <a:buChar char="•"/>
            </a:pPr>
            <a:r>
              <a:rPr lang="en-US" dirty="0" smtClean="0"/>
              <a:t> The </a:t>
            </a:r>
            <a:r>
              <a:rPr lang="en-US" dirty="0"/>
              <a:t>voltage given at the output of Raspberry-pi is not sufficient to run a DC motor and hence the latter cannot be controlled directly through the GPIO pins</a:t>
            </a:r>
            <a:r>
              <a:rPr lang="en-US" dirty="0" smtClean="0"/>
              <a:t>.</a:t>
            </a:r>
          </a:p>
          <a:p>
            <a:pPr>
              <a:buFont typeface="Arial" pitchFamily="34" charset="0"/>
              <a:buChar char="•"/>
            </a:pPr>
            <a:r>
              <a:rPr lang="en-US" dirty="0"/>
              <a:t> </a:t>
            </a:r>
            <a:r>
              <a:rPr lang="en-US" dirty="0" smtClean="0"/>
              <a:t>A </a:t>
            </a:r>
            <a:r>
              <a:rPr lang="en-US" dirty="0"/>
              <a:t>motor driver is a device which can run the motor using an external power source and control its direction depending on inputs from the GPIO pins of Raspberry-Pi. </a:t>
            </a:r>
            <a:endParaRPr lang="en-US" dirty="0" smtClean="0"/>
          </a:p>
          <a:p>
            <a:pPr>
              <a:buFont typeface="Arial" pitchFamily="34" charset="0"/>
              <a:buChar char="•"/>
            </a:pPr>
            <a:r>
              <a:rPr lang="en-US" dirty="0"/>
              <a:t> </a:t>
            </a:r>
            <a:r>
              <a:rPr lang="en-US" dirty="0" smtClean="0"/>
              <a:t>The </a:t>
            </a:r>
            <a:r>
              <a:rPr lang="en-US" dirty="0"/>
              <a:t>motor driver L-293D is a 16 pin IC which can supply a maximum current of 600mA and drive motors up to 36v and control two motors simultaneously. </a:t>
            </a:r>
            <a:endParaRPr lang="en-US" dirty="0" smtClean="0"/>
          </a:p>
          <a:p>
            <a:endParaRPr lang="en-US" dirty="0"/>
          </a:p>
        </p:txBody>
      </p:sp>
      <p:sp>
        <p:nvSpPr>
          <p:cNvPr id="15362" name="AutoShape 2" descr="Image result for raspberry pi 3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Image result for raspberry pi 3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5" name="Picture 5"/>
          <p:cNvPicPr>
            <a:picLocks noChangeAspect="1" noChangeArrowheads="1"/>
          </p:cNvPicPr>
          <p:nvPr/>
        </p:nvPicPr>
        <p:blipFill>
          <a:blip r:embed="rId2"/>
          <a:srcRect/>
          <a:stretch>
            <a:fillRect/>
          </a:stretch>
        </p:blipFill>
        <p:spPr bwMode="auto">
          <a:xfrm>
            <a:off x="1066800" y="2438400"/>
            <a:ext cx="2015067" cy="1295400"/>
          </a:xfrm>
          <a:prstGeom prst="rect">
            <a:avLst/>
          </a:prstGeom>
          <a:noFill/>
          <a:ln w="9525">
            <a:noFill/>
            <a:miter lim="800000"/>
            <a:headEnd/>
            <a:tailEnd/>
          </a:ln>
          <a:effectLst/>
        </p:spPr>
      </p:pic>
      <p:sp>
        <p:nvSpPr>
          <p:cNvPr id="15367" name="AutoShape 7" descr="Image result for l293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9" name="AutoShape 9" descr="Image result for l293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1" name="AutoShape 11" descr="Image result for l293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3" name="AutoShape 13" descr="Image result for l293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75" name="AutoShape 15" descr="Image result for l293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6200"/>
            <a:ext cx="8610600" cy="523220"/>
          </a:xfrm>
          <a:prstGeom prst="rect">
            <a:avLst/>
          </a:prstGeom>
          <a:noFill/>
        </p:spPr>
        <p:txBody>
          <a:bodyPr wrap="square" rtlCol="0">
            <a:spAutoFit/>
          </a:bodyPr>
          <a:lstStyle/>
          <a:p>
            <a:pPr algn="ctr"/>
            <a:r>
              <a:rPr lang="en-US" sz="2800" b="1" u="sng" dirty="0" smtClean="0">
                <a:latin typeface="Times New Roman" pitchFamily="18" charset="0"/>
                <a:cs typeface="Times New Roman" pitchFamily="18" charset="0"/>
              </a:rPr>
              <a:t>EEG ELECTRODES</a:t>
            </a:r>
            <a:endParaRPr lang="en-US" sz="2800" b="1" u="sng" dirty="0">
              <a:latin typeface="Times New Roman" pitchFamily="18" charset="0"/>
              <a:cs typeface="Times New Roman" pitchFamily="18" charset="0"/>
            </a:endParaRPr>
          </a:p>
        </p:txBody>
      </p:sp>
      <p:sp>
        <p:nvSpPr>
          <p:cNvPr id="5" name="TextBox 4"/>
          <p:cNvSpPr txBox="1"/>
          <p:nvPr/>
        </p:nvSpPr>
        <p:spPr>
          <a:xfrm>
            <a:off x="152400" y="1295400"/>
            <a:ext cx="8763000" cy="5078313"/>
          </a:xfrm>
          <a:prstGeom prst="rect">
            <a:avLst/>
          </a:prstGeom>
          <a:noFill/>
        </p:spPr>
        <p:txBody>
          <a:bodyPr wrap="square" rtlCol="0">
            <a:spAutoFit/>
          </a:bodyPr>
          <a:lstStyle/>
          <a:p>
            <a:pPr>
              <a:buFont typeface="Wingdings" pitchFamily="2" charset="2"/>
              <a:buChar char="q"/>
            </a:pPr>
            <a:r>
              <a:rPr lang="en-US" dirty="0" smtClean="0"/>
              <a:t>  What is EEG?</a:t>
            </a:r>
          </a:p>
          <a:p>
            <a:endParaRPr lang="en-US" dirty="0"/>
          </a:p>
          <a:p>
            <a:pPr>
              <a:buFont typeface="Wingdings" pitchFamily="2" charset="2"/>
              <a:buChar char="q"/>
            </a:pPr>
            <a:r>
              <a:rPr lang="en-US" dirty="0" smtClean="0"/>
              <a:t>  What are the parameters of EEG electrodes?</a:t>
            </a:r>
          </a:p>
          <a:p>
            <a:r>
              <a:rPr lang="en-US" dirty="0"/>
              <a:t> </a:t>
            </a:r>
            <a:endParaRPr lang="en-US" dirty="0" smtClean="0"/>
          </a:p>
          <a:p>
            <a:pPr>
              <a:buFont typeface="Wingdings" pitchFamily="2" charset="2"/>
              <a:buChar char="q"/>
            </a:pPr>
            <a:r>
              <a:rPr lang="en-US" dirty="0" smtClean="0"/>
              <a:t>  What are the different EEG electrodes available?</a:t>
            </a:r>
          </a:p>
          <a:p>
            <a:r>
              <a:rPr lang="en-US" dirty="0"/>
              <a:t> </a:t>
            </a:r>
            <a:endParaRPr lang="en-US" dirty="0" smtClean="0"/>
          </a:p>
          <a:p>
            <a:pPr>
              <a:buFont typeface="Wingdings" pitchFamily="2" charset="2"/>
              <a:buChar char="q"/>
            </a:pPr>
            <a:r>
              <a:rPr lang="en-US" dirty="0" smtClean="0"/>
              <a:t>  What is Emotive Epoch? </a:t>
            </a:r>
          </a:p>
          <a:p>
            <a:r>
              <a:rPr lang="en-US" dirty="0"/>
              <a:t> </a:t>
            </a:r>
            <a:r>
              <a:rPr lang="en-US" dirty="0" smtClean="0"/>
              <a:t>       What are the different components?</a:t>
            </a:r>
          </a:p>
          <a:p>
            <a:r>
              <a:rPr lang="en-US" dirty="0"/>
              <a:t> </a:t>
            </a:r>
            <a:r>
              <a:rPr lang="en-US" dirty="0" smtClean="0"/>
              <a:t>       How to setup Emotive </a:t>
            </a:r>
            <a:r>
              <a:rPr lang="en-US" dirty="0" err="1" smtClean="0"/>
              <a:t>Epoc</a:t>
            </a:r>
            <a:r>
              <a:rPr lang="en-US" dirty="0" smtClean="0"/>
              <a:t> hardware?</a:t>
            </a:r>
          </a:p>
          <a:p>
            <a:r>
              <a:rPr lang="en-US" dirty="0"/>
              <a:t> </a:t>
            </a:r>
            <a:r>
              <a:rPr lang="en-US" dirty="0" smtClean="0"/>
              <a:t>       How to interface the Emotive hardware?</a:t>
            </a:r>
          </a:p>
          <a:p>
            <a:r>
              <a:rPr lang="en-US" dirty="0"/>
              <a:t> </a:t>
            </a:r>
            <a:r>
              <a:rPr lang="en-US" dirty="0" smtClean="0"/>
              <a:t>       What are the different  features of Emotive </a:t>
            </a:r>
            <a:r>
              <a:rPr lang="en-US" dirty="0" err="1" smtClean="0"/>
              <a:t>Epoc</a:t>
            </a:r>
            <a:r>
              <a:rPr lang="en-US" dirty="0" smtClean="0"/>
              <a:t>?</a:t>
            </a:r>
          </a:p>
          <a:p>
            <a:r>
              <a:rPr lang="en-US" dirty="0"/>
              <a:t> </a:t>
            </a:r>
            <a:r>
              <a:rPr lang="en-US" dirty="0" smtClean="0"/>
              <a:t>       How to extract the signals?</a:t>
            </a:r>
          </a:p>
          <a:p>
            <a:endParaRPr lang="en-US" dirty="0"/>
          </a:p>
          <a:p>
            <a:endParaRPr lang="en-US" dirty="0" smtClean="0"/>
          </a:p>
          <a:p>
            <a:r>
              <a:rPr lang="en-US" dirty="0"/>
              <a:t> </a:t>
            </a:r>
            <a:r>
              <a:rPr lang="en-US" dirty="0" smtClean="0"/>
              <a:t>   </a:t>
            </a:r>
          </a:p>
          <a:p>
            <a:endParaRPr lang="en-US" dirty="0"/>
          </a:p>
          <a:p>
            <a:r>
              <a:rPr lang="en-US" dirty="0" smtClean="0"/>
              <a:t> </a:t>
            </a:r>
          </a:p>
          <a:p>
            <a:pPr marL="342900" indent="-342900"/>
            <a:r>
              <a:rPr lang="en-US" dirty="0"/>
              <a:t> </a:t>
            </a:r>
            <a:r>
              <a:rPr lang="en-US" dirty="0" smtClean="0"/>
              <a:t>                         </a:t>
            </a:r>
            <a:endParaRPr lang="en-US" dirty="0"/>
          </a:p>
        </p:txBody>
      </p:sp>
      <p:pic>
        <p:nvPicPr>
          <p:cNvPr id="16386" name="Picture 2" descr="C:\Users\User\Desktop\System-2-EEG-analyzer-1-Electrodes-2-Battery-packtransmitter-3-802154.png"/>
          <p:cNvPicPr>
            <a:picLocks noChangeAspect="1" noChangeArrowheads="1"/>
          </p:cNvPicPr>
          <p:nvPr/>
        </p:nvPicPr>
        <p:blipFill>
          <a:blip r:embed="rId2"/>
          <a:srcRect/>
          <a:stretch>
            <a:fillRect/>
          </a:stretch>
        </p:blipFill>
        <p:spPr bwMode="auto">
          <a:xfrm>
            <a:off x="5867400" y="4648200"/>
            <a:ext cx="2819400" cy="198729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763000" cy="637097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What is EEG? </a:t>
            </a:r>
          </a:p>
          <a:p>
            <a:endParaRPr lang="en-US" sz="2400" b="1" i="1" dirty="0" smtClean="0">
              <a:latin typeface="Times New Roman" pitchFamily="18" charset="0"/>
              <a:cs typeface="Times New Roman" pitchFamily="18" charset="0"/>
            </a:endParaRPr>
          </a:p>
          <a:p>
            <a:pPr>
              <a:buFont typeface="Arial" pitchFamily="34" charset="0"/>
              <a:buChar char="•"/>
            </a:pPr>
            <a:r>
              <a:rPr lang="en-US" b="1" dirty="0" smtClean="0"/>
              <a:t> Electroencephalography</a:t>
            </a:r>
            <a:r>
              <a:rPr lang="en-US" dirty="0" smtClean="0"/>
              <a:t> </a:t>
            </a:r>
            <a:r>
              <a:rPr lang="en-US" dirty="0"/>
              <a:t>(EEG) is an electrophysiological monitoring method to record electrical activity of the brain</a:t>
            </a:r>
            <a:r>
              <a:rPr lang="en-US" dirty="0" smtClean="0"/>
              <a:t>.</a:t>
            </a:r>
          </a:p>
          <a:p>
            <a:pPr>
              <a:buFont typeface="Arial" pitchFamily="34" charset="0"/>
              <a:buChar char="•"/>
            </a:pPr>
            <a:r>
              <a:rPr lang="en-US" dirty="0" smtClean="0"/>
              <a:t> EEG </a:t>
            </a:r>
            <a:r>
              <a:rPr lang="en-US" dirty="0"/>
              <a:t>measures voltage fluctuations resulting from ionic current within the neurons of the brain. In clinical contexts, EEG refers to the recording of the brain's spontaneous electrical activity over a period of time, as recorded from multiple electrodes placed on the scalp. </a:t>
            </a:r>
            <a:endParaRPr lang="en-US" dirty="0" smtClean="0"/>
          </a:p>
          <a:p>
            <a:pPr>
              <a:buFont typeface="Arial" pitchFamily="34" charset="0"/>
              <a:buChar char="•"/>
            </a:pPr>
            <a:r>
              <a:rPr lang="en-US" dirty="0" smtClean="0"/>
              <a:t> The </a:t>
            </a:r>
            <a:r>
              <a:rPr lang="en-US" dirty="0"/>
              <a:t>electroencephalogram is a varying potential observed between two electrodes placed at two separate points on the scalp. </a:t>
            </a: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USES: EEG </a:t>
            </a:r>
            <a:r>
              <a:rPr lang="en-US" dirty="0"/>
              <a:t>is used to diagnose epilepsy, which causes abnormalities in normal EEG readings. It is also used to diagnose sleep disorders, depth of anesthesia, coma, encephalopathy, and brain death. EEG is the method to diagnose of tumors, stroke and other focal brain disorders. </a:t>
            </a:r>
            <a:endParaRPr lang="en-US" dirty="0" smtClean="0"/>
          </a:p>
          <a:p>
            <a:endParaRPr lang="en-US" dirty="0"/>
          </a:p>
        </p:txBody>
      </p:sp>
      <p:pic>
        <p:nvPicPr>
          <p:cNvPr id="17410" name="Picture 2"/>
          <p:cNvPicPr>
            <a:picLocks noChangeAspect="1" noChangeArrowheads="1"/>
          </p:cNvPicPr>
          <p:nvPr/>
        </p:nvPicPr>
        <p:blipFill>
          <a:blip r:embed="rId2"/>
          <a:srcRect/>
          <a:stretch>
            <a:fillRect/>
          </a:stretch>
        </p:blipFill>
        <p:spPr bwMode="auto">
          <a:xfrm>
            <a:off x="838200" y="3276600"/>
            <a:ext cx="1933574" cy="1600200"/>
          </a:xfrm>
          <a:prstGeom prst="rect">
            <a:avLst/>
          </a:prstGeom>
          <a:noFill/>
          <a:ln w="9525">
            <a:noFill/>
            <a:miter lim="800000"/>
            <a:headEnd/>
            <a:tailEnd/>
          </a:ln>
          <a:effectLst/>
        </p:spPr>
      </p:pic>
      <p:pic>
        <p:nvPicPr>
          <p:cNvPr id="17411" name="Picture 3" descr="C:\Users\User\Desktop\download.jpg"/>
          <p:cNvPicPr>
            <a:picLocks noChangeAspect="1" noChangeArrowheads="1"/>
          </p:cNvPicPr>
          <p:nvPr/>
        </p:nvPicPr>
        <p:blipFill>
          <a:blip r:embed="rId3"/>
          <a:srcRect/>
          <a:stretch>
            <a:fillRect/>
          </a:stretch>
        </p:blipFill>
        <p:spPr bwMode="auto">
          <a:xfrm>
            <a:off x="4648200" y="3276600"/>
            <a:ext cx="2024063" cy="1295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0"/>
            <a:ext cx="8839200" cy="7263527"/>
          </a:xfrm>
          <a:prstGeom prst="rect">
            <a:avLst/>
          </a:prstGeom>
          <a:noFill/>
        </p:spPr>
        <p:txBody>
          <a:bodyPr wrap="square" rtlCol="0">
            <a:spAutoFit/>
          </a:bodyPr>
          <a:lstStyle/>
          <a:p>
            <a:r>
              <a:rPr lang="en-US" dirty="0" smtClean="0"/>
              <a:t>  </a:t>
            </a:r>
            <a:r>
              <a:rPr lang="en-US" sz="2400" b="1" dirty="0" smtClean="0">
                <a:latin typeface="Times New Roman" pitchFamily="18" charset="0"/>
                <a:cs typeface="Times New Roman" pitchFamily="18" charset="0"/>
              </a:rPr>
              <a:t>What are the parameters for placement of EEG electrodes?</a:t>
            </a:r>
          </a:p>
          <a:p>
            <a:endParaRPr lang="en-US" sz="2400" b="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CORTICAL HOMUNCULUS:</a:t>
            </a:r>
          </a:p>
          <a:p>
            <a:pPr>
              <a:buFont typeface="Arial" pitchFamily="34" charset="0"/>
              <a:buChar char="•"/>
            </a:pPr>
            <a:r>
              <a:rPr lang="en-US" sz="2000" dirty="0" smtClean="0">
                <a:latin typeface="Times New Roman" pitchFamily="18" charset="0"/>
                <a:cs typeface="Times New Roman" pitchFamily="18" charset="0"/>
              </a:rPr>
              <a:t> A cortical homunculus is a distorted representation of the human body, based on a neurological "map" of the areas of brain dedicated to motor functions, or sensory functions, for different parts of the body. </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Homunculus is Latin for "little man", and was a term used in alchemy and folklore prior to the concept being utilized in scientific literature. A cortical homunculus, or "cortex man", illustrates the concept of a representation of the body lying within the brain</a:t>
            </a:r>
            <a:r>
              <a:rPr lang="en-US" sz="2000" b="1" dirty="0" smtClean="0"/>
              <a:t>.</a:t>
            </a:r>
          </a:p>
          <a:p>
            <a:endParaRPr lang="en-US" sz="2000" b="1" dirty="0"/>
          </a:p>
          <a:p>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motor homunculus </a:t>
            </a:r>
            <a:r>
              <a:rPr lang="en-US" sz="2000" dirty="0">
                <a:latin typeface="Times New Roman" pitchFamily="18" charset="0"/>
                <a:cs typeface="Times New Roman" pitchFamily="18" charset="0"/>
              </a:rPr>
              <a:t>represents a map of brain areas dedicated to motor processing for different anatomical divisions of the body. The primary motor cortex is located in the </a:t>
            </a:r>
            <a:r>
              <a:rPr lang="en-US" sz="2000" dirty="0" err="1">
                <a:latin typeface="Times New Roman" pitchFamily="18" charset="0"/>
                <a:cs typeface="Times New Roman" pitchFamily="18" charset="0"/>
              </a:rPr>
              <a:t>precentral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gyrus</a:t>
            </a:r>
            <a:r>
              <a:rPr lang="en-US" sz="2000" dirty="0">
                <a:latin typeface="Times New Roman" pitchFamily="18" charset="0"/>
                <a:cs typeface="Times New Roman" pitchFamily="18" charset="0"/>
              </a:rPr>
              <a:t>, and handles signals coming from the </a:t>
            </a:r>
            <a:r>
              <a:rPr lang="en-US" sz="2000" dirty="0" err="1">
                <a:latin typeface="Times New Roman" pitchFamily="18" charset="0"/>
                <a:cs typeface="Times New Roman" pitchFamily="18" charset="0"/>
              </a:rPr>
              <a:t>premotor</a:t>
            </a:r>
            <a:r>
              <a:rPr lang="en-US" sz="2000" dirty="0">
                <a:latin typeface="Times New Roman" pitchFamily="18" charset="0"/>
                <a:cs typeface="Times New Roman" pitchFamily="18" charset="0"/>
              </a:rPr>
              <a:t> area of the frontal lobes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sensory homunculus </a:t>
            </a:r>
            <a:r>
              <a:rPr lang="en-US" sz="2000" dirty="0">
                <a:latin typeface="Times New Roman" pitchFamily="18" charset="0"/>
                <a:cs typeface="Times New Roman" pitchFamily="18" charset="0"/>
              </a:rPr>
              <a:t>represents a map of brain areas dedicated to sensory processing for different anatomical divisions of the body. The primary sensory </a:t>
            </a:r>
            <a:r>
              <a:rPr lang="en-US" sz="2000" dirty="0" smtClean="0">
                <a:latin typeface="Times New Roman" pitchFamily="18" charset="0"/>
                <a:cs typeface="Times New Roman" pitchFamily="18" charset="0"/>
              </a:rPr>
              <a:t>cortex </a:t>
            </a:r>
            <a:r>
              <a:rPr lang="en-US" sz="2000" dirty="0">
                <a:latin typeface="Times New Roman" pitchFamily="18" charset="0"/>
                <a:cs typeface="Times New Roman" pitchFamily="18" charset="0"/>
              </a:rPr>
              <a:t>handles signals coming from the thalamus. These signals are transmitted from the gyro to the brain stem and spinal cord via corresponding nerves</a:t>
            </a:r>
            <a:r>
              <a:rPr lang="en-US" sz="2000" i="1"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endParaRPr lang="en-US" sz="2000" b="1" i="1" dirty="0" smtClean="0">
              <a:latin typeface="Times New Roman" pitchFamily="18" charset="0"/>
              <a:cs typeface="Times New Roman" pitchFamily="18" charset="0"/>
            </a:endParaRPr>
          </a:p>
          <a:p>
            <a:endParaRPr lang="en-US" sz="2000" b="1" i="1"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4062651"/>
          </a:xfrm>
          <a:prstGeom prst="rect">
            <a:avLst/>
          </a:prstGeom>
          <a:noFill/>
        </p:spPr>
        <p:txBody>
          <a:bodyPr wrap="square" rtlCol="0">
            <a:spAutoFit/>
          </a:bodyPr>
          <a:lstStyle/>
          <a:p>
            <a:r>
              <a:rPr lang="en-US" sz="2000" b="1" i="1" dirty="0" smtClean="0">
                <a:latin typeface="Times New Roman" pitchFamily="18" charset="0"/>
                <a:cs typeface="Times New Roman" pitchFamily="18" charset="0"/>
              </a:rPr>
              <a:t>10-20 SYSTEM:</a:t>
            </a:r>
          </a:p>
          <a:p>
            <a:endParaRPr lang="en-US" dirty="0" smtClean="0"/>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10–20 system or International 10–20 system is an internationally recognized method to describe and apply the location of scalp electrodes in the context of an EEG test or experiment.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system is based on the relationship between the location of an electrode and the underlying area of cerebral cortex. The "10" and "20" refer to the fact that the actual distances between adjacent electrodes are either 10% or 20% of the total front–back or right–left distance of the </a:t>
            </a:r>
            <a:r>
              <a:rPr lang="en-US" dirty="0" smtClean="0">
                <a:latin typeface="Times New Roman" pitchFamily="18" charset="0"/>
                <a:cs typeface="Times New Roman" pitchFamily="18" charset="0"/>
              </a:rPr>
              <a:t>skull</a:t>
            </a:r>
          </a:p>
          <a:p>
            <a:endParaRPr lang="en-US" dirty="0"/>
          </a:p>
          <a:p>
            <a:endParaRPr lang="en-US" dirty="0" smtClean="0"/>
          </a:p>
          <a:p>
            <a:endParaRPr lang="en-US" dirty="0" smtClean="0"/>
          </a:p>
          <a:p>
            <a:endParaRPr lang="en-US" dirty="0"/>
          </a:p>
        </p:txBody>
      </p:sp>
      <p:pic>
        <p:nvPicPr>
          <p:cNvPr id="19458" name="Picture 2"/>
          <p:cNvPicPr>
            <a:picLocks noChangeAspect="1" noChangeArrowheads="1"/>
          </p:cNvPicPr>
          <p:nvPr/>
        </p:nvPicPr>
        <p:blipFill>
          <a:blip r:embed="rId2"/>
          <a:srcRect/>
          <a:stretch>
            <a:fillRect/>
          </a:stretch>
        </p:blipFill>
        <p:spPr bwMode="auto">
          <a:xfrm>
            <a:off x="2514600" y="3200400"/>
            <a:ext cx="5562600" cy="3429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1200329"/>
          </a:xfrm>
          <a:prstGeom prst="rect">
            <a:avLst/>
          </a:prstGeom>
          <a:noFill/>
        </p:spPr>
        <p:txBody>
          <a:bodyPr wrap="square" rtlCol="0">
            <a:spAutoFit/>
          </a:bodyPr>
          <a:lstStyle/>
          <a:p>
            <a:r>
              <a:rPr lang="en-US" dirty="0" smtClean="0"/>
              <a:t>What are the different electrodes available?</a:t>
            </a:r>
          </a:p>
          <a:p>
            <a:endParaRPr lang="en-US" dirty="0"/>
          </a:p>
          <a:p>
            <a:endParaRPr lang="en-US" dirty="0" smtClean="0"/>
          </a:p>
          <a:p>
            <a:endParaRPr lang="en-US" dirty="0"/>
          </a:p>
        </p:txBody>
      </p:sp>
      <p:pic>
        <p:nvPicPr>
          <p:cNvPr id="20482" name="Picture 2"/>
          <p:cNvPicPr>
            <a:picLocks noChangeAspect="1" noChangeArrowheads="1"/>
          </p:cNvPicPr>
          <p:nvPr/>
        </p:nvPicPr>
        <p:blipFill>
          <a:blip r:embed="rId2"/>
          <a:srcRect/>
          <a:stretch>
            <a:fillRect/>
          </a:stretch>
        </p:blipFill>
        <p:spPr bwMode="auto">
          <a:xfrm>
            <a:off x="762000" y="838200"/>
            <a:ext cx="2743200" cy="2186492"/>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4495800" y="914400"/>
            <a:ext cx="3048000" cy="2095886"/>
          </a:xfrm>
          <a:prstGeom prst="rect">
            <a:avLst/>
          </a:prstGeom>
          <a:noFill/>
          <a:ln w="9525">
            <a:noFill/>
            <a:miter lim="800000"/>
            <a:headEnd/>
            <a:tailEnd/>
          </a:ln>
          <a:effectLst/>
        </p:spPr>
      </p:pic>
      <p:pic>
        <p:nvPicPr>
          <p:cNvPr id="20484" name="Picture 4"/>
          <p:cNvPicPr>
            <a:picLocks noChangeAspect="1" noChangeArrowheads="1"/>
          </p:cNvPicPr>
          <p:nvPr/>
        </p:nvPicPr>
        <p:blipFill>
          <a:blip r:embed="rId4"/>
          <a:srcRect/>
          <a:stretch>
            <a:fillRect/>
          </a:stretch>
        </p:blipFill>
        <p:spPr bwMode="auto">
          <a:xfrm>
            <a:off x="685800" y="3581400"/>
            <a:ext cx="3060318" cy="2819400"/>
          </a:xfrm>
          <a:prstGeom prst="rect">
            <a:avLst/>
          </a:prstGeom>
          <a:noFill/>
          <a:ln w="9525">
            <a:noFill/>
            <a:miter lim="800000"/>
            <a:headEnd/>
            <a:tailEnd/>
          </a:ln>
          <a:effectLst/>
        </p:spPr>
      </p:pic>
      <p:pic>
        <p:nvPicPr>
          <p:cNvPr id="20485" name="Picture 5"/>
          <p:cNvPicPr>
            <a:picLocks noChangeAspect="1" noChangeArrowheads="1"/>
          </p:cNvPicPr>
          <p:nvPr/>
        </p:nvPicPr>
        <p:blipFill>
          <a:blip r:embed="rId5"/>
          <a:srcRect/>
          <a:stretch>
            <a:fillRect/>
          </a:stretch>
        </p:blipFill>
        <p:spPr bwMode="auto">
          <a:xfrm>
            <a:off x="4953000" y="3657600"/>
            <a:ext cx="3118669" cy="2438400"/>
          </a:xfrm>
          <a:prstGeom prst="rect">
            <a:avLst/>
          </a:prstGeom>
          <a:noFill/>
          <a:ln w="9525">
            <a:noFill/>
            <a:miter lim="800000"/>
            <a:headEnd/>
            <a:tailEnd/>
          </a:ln>
          <a:effectLst/>
        </p:spPr>
      </p:pic>
      <p:sp>
        <p:nvSpPr>
          <p:cNvPr id="9" name="Rectangle 8"/>
          <p:cNvSpPr/>
          <p:nvPr/>
        </p:nvSpPr>
        <p:spPr>
          <a:xfrm>
            <a:off x="762000" y="3048000"/>
            <a:ext cx="2801986" cy="369332"/>
          </a:xfrm>
          <a:prstGeom prst="rect">
            <a:avLst/>
          </a:prstGeom>
        </p:spPr>
        <p:txBody>
          <a:bodyPr wrap="none">
            <a:spAutoFit/>
          </a:bodyPr>
          <a:lstStyle/>
          <a:p>
            <a:r>
              <a:rPr lang="en-US" b="1" i="1" dirty="0"/>
              <a:t>Cap type EEG Electrode Set </a:t>
            </a:r>
            <a:endParaRPr lang="en-US" dirty="0"/>
          </a:p>
        </p:txBody>
      </p:sp>
      <p:sp>
        <p:nvSpPr>
          <p:cNvPr id="10" name="Rectangle 9"/>
          <p:cNvSpPr/>
          <p:nvPr/>
        </p:nvSpPr>
        <p:spPr>
          <a:xfrm>
            <a:off x="5105400" y="3048000"/>
            <a:ext cx="2394823" cy="369332"/>
          </a:xfrm>
          <a:prstGeom prst="rect">
            <a:avLst/>
          </a:prstGeom>
        </p:spPr>
        <p:txBody>
          <a:bodyPr wrap="none">
            <a:spAutoFit/>
          </a:bodyPr>
          <a:lstStyle/>
          <a:p>
            <a:r>
              <a:rPr lang="en-US" b="1" i="1" dirty="0"/>
              <a:t>EEG Electrode Headset </a:t>
            </a:r>
            <a:endParaRPr lang="en-US" dirty="0"/>
          </a:p>
        </p:txBody>
      </p:sp>
      <p:sp>
        <p:nvSpPr>
          <p:cNvPr id="11" name="Rectangle 10"/>
          <p:cNvSpPr/>
          <p:nvPr/>
        </p:nvSpPr>
        <p:spPr>
          <a:xfrm>
            <a:off x="1143000" y="6324600"/>
            <a:ext cx="2052165" cy="369332"/>
          </a:xfrm>
          <a:prstGeom prst="rect">
            <a:avLst/>
          </a:prstGeom>
        </p:spPr>
        <p:txBody>
          <a:bodyPr wrap="none">
            <a:spAutoFit/>
          </a:bodyPr>
          <a:lstStyle/>
          <a:p>
            <a:r>
              <a:rPr lang="en-US" b="1" i="1" dirty="0" err="1"/>
              <a:t>OpenBCI</a:t>
            </a:r>
            <a:r>
              <a:rPr lang="en-US" b="1" i="1" dirty="0"/>
              <a:t>-Ganglion </a:t>
            </a:r>
            <a:r>
              <a:rPr lang="en-US" b="1" i="1" dirty="0" smtClean="0"/>
              <a:t> </a:t>
            </a:r>
            <a:endParaRPr lang="en-US" dirty="0"/>
          </a:p>
        </p:txBody>
      </p:sp>
      <p:sp>
        <p:nvSpPr>
          <p:cNvPr id="12" name="Rectangle 11"/>
          <p:cNvSpPr/>
          <p:nvPr/>
        </p:nvSpPr>
        <p:spPr>
          <a:xfrm>
            <a:off x="5181600" y="6172200"/>
            <a:ext cx="2793970" cy="369332"/>
          </a:xfrm>
          <a:prstGeom prst="rect">
            <a:avLst/>
          </a:prstGeom>
        </p:spPr>
        <p:txBody>
          <a:bodyPr wrap="none">
            <a:spAutoFit/>
          </a:bodyPr>
          <a:lstStyle/>
          <a:p>
            <a:r>
              <a:rPr lang="en-US" b="1" i="1" dirty="0"/>
              <a:t>A Simple EEG Electrode Set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4078005</TotalTime>
  <Words>1816</Words>
  <Application>Microsoft Office PowerPoint</Application>
  <PresentationFormat>On-screen Show (4:3)</PresentationFormat>
  <Paragraphs>187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cp:revision>
  <dcterms:created xsi:type="dcterms:W3CDTF">2009-12-31T18:43:03Z</dcterms:created>
  <dcterms:modified xsi:type="dcterms:W3CDTF">2017-10-02T17:28:33Z</dcterms:modified>
</cp:coreProperties>
</file>