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1.xml><?xml version="1.0" encoding="utf-8"?>
<a:tblStyleLst xmlns:a="http://schemas.openxmlformats.org/drawingml/2006/main" xmlns:r="http://schemas.openxmlformats.org/officeDocument/2006/relationships" def="{90651C3A-4460-11DB-9652-00E08161165F}">
  <a:tblStyle styleId="{BFD41459-EC80-4F27-988E-40F6F61C26E2}" styleName="Table_0">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tableStyles" Target="tableStyles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10: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10: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3: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p1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7: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9: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5"/>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5"/>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6"/>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6" name="Shape 36"/>
        <p:cNvGrpSpPr/>
        <p:nvPr/>
      </p:nvGrpSpPr>
      <p:grpSpPr>
        <a:xfrm>
          <a:off x="0" y="0"/>
          <a:ext cx="0" cy="0"/>
          <a:chOff x="0" y="0"/>
          <a:chExt cx="0" cy="0"/>
        </a:xfrm>
      </p:grpSpPr>
      <p:sp>
        <p:nvSpPr>
          <p:cNvPr id="37" name="Google Shape;37;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0" name="Shape 40"/>
        <p:cNvGrpSpPr/>
        <p:nvPr/>
      </p:nvGrpSpPr>
      <p:grpSpPr>
        <a:xfrm>
          <a:off x="0" y="0"/>
          <a:ext cx="0" cy="0"/>
          <a:chOff x="0" y="0"/>
          <a:chExt cx="0" cy="0"/>
        </a:xfrm>
      </p:grpSpPr>
      <p:sp>
        <p:nvSpPr>
          <p:cNvPr id="41" name="Google Shape;41;p1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8"/>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3" name="Google Shape;43;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8"/>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6" name="Shape 46"/>
        <p:cNvGrpSpPr/>
        <p:nvPr/>
      </p:nvGrpSpPr>
      <p:grpSpPr>
        <a:xfrm>
          <a:off x="0" y="0"/>
          <a:ext cx="0" cy="0"/>
          <a:chOff x="0" y="0"/>
          <a:chExt cx="0" cy="0"/>
        </a:xfrm>
      </p:grpSpPr>
      <p:sp>
        <p:nvSpPr>
          <p:cNvPr id="47" name="Google Shape;47;p19"/>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9"/>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9" name="Google Shape;49;p19"/>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0" name="Google Shape;50;p1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9"/>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14"/>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4"/>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14"/>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14"/>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4"/>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4"/>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14"/>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 name="Google Shape;18;p14"/>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14"/>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 name="Google Shape;20;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 name="Google Shape;21;p1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22" name="Google Shape;22;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3" name="Google Shape;23;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4" name="Google Shape;24;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13.jpg"/><Relationship Id="rId6" Type="http://schemas.openxmlformats.org/officeDocument/2006/relationships/image" Target="../media/image18.jpg"/><Relationship Id="rId7"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 name="Google Shape;63;p1"/>
          <p:cNvSpPr txBox="1"/>
          <p:nvPr>
            <p:ph type="ctrTitle"/>
          </p:nvPr>
        </p:nvSpPr>
        <p:spPr>
          <a:xfrm>
            <a:off x="-828675" y="19665"/>
            <a:ext cx="9982200" cy="1001556"/>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SzPts val="1400"/>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66" name="Google Shape;66;p1"/>
          <p:cNvSpPr txBox="1"/>
          <p:nvPr/>
        </p:nvSpPr>
        <p:spPr>
          <a:xfrm>
            <a:off x="2662425" y="2884325"/>
            <a:ext cx="6491100" cy="186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latin typeface="Times New Roman"/>
                <a:ea typeface="Times New Roman"/>
                <a:cs typeface="Times New Roman"/>
                <a:sym typeface="Times New Roman"/>
              </a:rPr>
              <a:t>STUDENT NAME: GANAPATHY N</a:t>
            </a:r>
            <a:endParaRPr sz="2200">
              <a:latin typeface="Times New Roman"/>
              <a:ea typeface="Times New Roman"/>
              <a:cs typeface="Times New Roman"/>
              <a:sym typeface="Times New Roman"/>
            </a:endParaRPr>
          </a:p>
          <a:p>
            <a:pPr indent="0" lvl="0" marL="0" rtl="0" algn="l">
              <a:spcBef>
                <a:spcPts val="0"/>
              </a:spcBef>
              <a:spcAft>
                <a:spcPts val="0"/>
              </a:spcAft>
              <a:buNone/>
            </a:pPr>
            <a:r>
              <a:rPr lang="en-US" sz="2200">
                <a:latin typeface="Times New Roman"/>
                <a:ea typeface="Times New Roman"/>
                <a:cs typeface="Times New Roman"/>
                <a:sym typeface="Times New Roman"/>
              </a:rPr>
              <a:t>REGISTER NO : 312211607</a:t>
            </a:r>
            <a:endParaRPr sz="2200">
              <a:latin typeface="Times New Roman"/>
              <a:ea typeface="Times New Roman"/>
              <a:cs typeface="Times New Roman"/>
              <a:sym typeface="Times New Roman"/>
            </a:endParaRPr>
          </a:p>
          <a:p>
            <a:pPr indent="0" lvl="0" marL="0" rtl="0" algn="l">
              <a:spcBef>
                <a:spcPts val="0"/>
              </a:spcBef>
              <a:spcAft>
                <a:spcPts val="0"/>
              </a:spcAft>
              <a:buNone/>
            </a:pPr>
            <a:r>
              <a:rPr lang="en-US" sz="2200">
                <a:latin typeface="Times New Roman"/>
                <a:ea typeface="Times New Roman"/>
                <a:cs typeface="Times New Roman"/>
                <a:sym typeface="Times New Roman"/>
              </a:rPr>
              <a:t>NM ID:7A3D7D039E2078B89ED4314374959068</a:t>
            </a:r>
            <a:endParaRPr sz="2200">
              <a:latin typeface="Times New Roman"/>
              <a:ea typeface="Times New Roman"/>
              <a:cs typeface="Times New Roman"/>
              <a:sym typeface="Times New Roman"/>
            </a:endParaRPr>
          </a:p>
          <a:p>
            <a:pPr indent="0" lvl="0" marL="0" rtl="0" algn="l">
              <a:spcBef>
                <a:spcPts val="0"/>
              </a:spcBef>
              <a:spcAft>
                <a:spcPts val="0"/>
              </a:spcAft>
              <a:buNone/>
            </a:pPr>
            <a:r>
              <a:rPr lang="en-US" sz="2200">
                <a:latin typeface="Times New Roman"/>
                <a:ea typeface="Times New Roman"/>
                <a:cs typeface="Times New Roman"/>
                <a:sym typeface="Times New Roman"/>
              </a:rPr>
              <a:t>DEPARTMENT: COMMERCE GENERAL </a:t>
            </a:r>
            <a:endParaRPr sz="2200">
              <a:latin typeface="Times New Roman"/>
              <a:ea typeface="Times New Roman"/>
              <a:cs typeface="Times New Roman"/>
              <a:sym typeface="Times New Roman"/>
            </a:endParaRPr>
          </a:p>
          <a:p>
            <a:pPr indent="0" lvl="0" marL="0" rtl="0" algn="l">
              <a:spcBef>
                <a:spcPts val="0"/>
              </a:spcBef>
              <a:spcAft>
                <a:spcPts val="0"/>
              </a:spcAft>
              <a:buNone/>
            </a:pPr>
            <a:r>
              <a:rPr lang="en-US" sz="2200">
                <a:latin typeface="Times New Roman"/>
                <a:ea typeface="Times New Roman"/>
                <a:cs typeface="Times New Roman"/>
                <a:sym typeface="Times New Roman"/>
              </a:rPr>
              <a:t>COLLEGE: THIRUTHANGAL NADAR COLLEGE</a:t>
            </a:r>
            <a:endParaRPr sz="22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graphicFrame>
        <p:nvGraphicFramePr>
          <p:cNvPr id="201" name="Google Shape;201;p10"/>
          <p:cNvGraphicFramePr/>
          <p:nvPr/>
        </p:nvGraphicFramePr>
        <p:xfrm>
          <a:off x="464112" y="1179900"/>
          <a:ext cx="3000000" cy="3000000"/>
        </p:xfrm>
        <a:graphic>
          <a:graphicData uri="http://schemas.openxmlformats.org/drawingml/2006/table">
            <a:tbl>
              <a:tblPr>
                <a:noFill/>
                <a:tableStyleId>{BFD41459-EC80-4F27-988E-40F6F61C26E2}</a:tableStyleId>
              </a:tblPr>
              <a:tblGrid>
                <a:gridCol w="2119600"/>
                <a:gridCol w="2318300"/>
                <a:gridCol w="4195025"/>
              </a:tblGrid>
              <a:tr h="329425">
                <a:tc>
                  <a:txBody>
                    <a:bodyPr/>
                    <a:lstStyle/>
                    <a:p>
                      <a:pPr indent="0" lvl="0" marL="0" marR="0" rtl="0" algn="l">
                        <a:lnSpc>
                          <a:spcPct val="115000"/>
                        </a:lnSpc>
                        <a:spcBef>
                          <a:spcPts val="0"/>
                        </a:spcBef>
                        <a:spcAft>
                          <a:spcPts val="0"/>
                        </a:spcAft>
                        <a:buClr>
                          <a:srgbClr val="000000"/>
                        </a:buClr>
                        <a:buSzPts val="1000"/>
                        <a:buFont typeface="Arial"/>
                        <a:buNone/>
                      </a:pPr>
                      <a:r>
                        <a:t/>
                      </a:r>
                      <a:endParaRPr sz="1000" u="none" cap="none" strike="noStrike"/>
                    </a:p>
                  </a:txBody>
                  <a:tcPr marT="63500" marB="63500" marR="63500" marL="63500" anchor="b">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COUNTA of EmpID</a:t>
                      </a:r>
                      <a:endParaRPr sz="1000" u="none" cap="none" strike="noStrike"/>
                    </a:p>
                  </a:txBody>
                  <a:tcPr marT="63500" marB="63500" marR="63500" marL="63500" anchor="b">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COUNTA of Performance Score</a:t>
                      </a:r>
                      <a:endParaRPr sz="1000" u="none" cap="none" strike="noStrike"/>
                    </a:p>
                  </a:txBody>
                  <a:tcPr marT="63500" marB="63500" marR="63500" marL="63500" anchor="b">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29425">
                <a:tc>
                  <a:txBody>
                    <a:bodyPr/>
                    <a:lstStyle/>
                    <a:p>
                      <a:pPr indent="0" lvl="0" marL="0" marR="0" rtl="0" algn="l">
                        <a:lnSpc>
                          <a:spcPct val="115000"/>
                        </a:lnSpc>
                        <a:spcBef>
                          <a:spcPts val="0"/>
                        </a:spcBef>
                        <a:spcAft>
                          <a:spcPts val="0"/>
                        </a:spcAft>
                        <a:buClr>
                          <a:srgbClr val="000000"/>
                        </a:buClr>
                        <a:buSzPts val="1000"/>
                        <a:buFont typeface="Arial"/>
                        <a:buNone/>
                      </a:pPr>
                      <a:r>
                        <a:t/>
                      </a:r>
                      <a:endParaRPr b="1" sz="1000" u="none" cap="none" strike="noStrike"/>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0</a:t>
                      </a:r>
                      <a:endParaRPr sz="1000" u="none" cap="none" strike="noStrike"/>
                    </a:p>
                  </a:txBody>
                  <a:tcPr marT="63500" marB="63500" marR="63500" marL="63500" anchor="b">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0</a:t>
                      </a:r>
                      <a:endParaRPr sz="1000" u="none" cap="none" strike="noStrike"/>
                    </a:p>
                  </a:txBody>
                  <a:tcPr marT="63500" marB="63500" marR="63500" marL="63500" anchor="b">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solidFill>
                      <a:srgbClr val="FFFFFF"/>
                    </a:solidFill>
                  </a:tcPr>
                </a:tc>
              </a:tr>
              <a:tr h="329425">
                <a:tc>
                  <a:txBody>
                    <a:bodyPr/>
                    <a:lstStyle/>
                    <a:p>
                      <a:pPr indent="0" lvl="0" marL="0" marR="0" rtl="0" algn="l">
                        <a:lnSpc>
                          <a:spcPct val="115000"/>
                        </a:lnSpc>
                        <a:spcBef>
                          <a:spcPts val="0"/>
                        </a:spcBef>
                        <a:spcAft>
                          <a:spcPts val="0"/>
                        </a:spcAft>
                        <a:buClr>
                          <a:srgbClr val="000000"/>
                        </a:buClr>
                        <a:buSzPts val="1000"/>
                        <a:buFont typeface="Arial"/>
                        <a:buNone/>
                      </a:pPr>
                      <a:r>
                        <a:rPr b="1" lang="en-US" sz="1000" u="none" cap="none" strike="noStrike"/>
                        <a:t>Aaden</a:t>
                      </a:r>
                      <a:endParaRPr b="1" sz="1000" u="none" cap="none" strike="noStrike"/>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1</a:t>
                      </a:r>
                      <a:endParaRPr sz="1000" u="none" cap="none" strike="noStrike"/>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1</a:t>
                      </a:r>
                      <a:endParaRPr sz="1000" u="none" cap="none" strike="noStrike"/>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Clr>
                          <a:srgbClr val="000000"/>
                        </a:buClr>
                        <a:buSzPts val="1000"/>
                        <a:buFont typeface="Arial"/>
                        <a:buNone/>
                      </a:pPr>
                      <a:r>
                        <a:rPr b="1" lang="en-US" sz="1000" u="none" cap="none" strike="noStrike"/>
                        <a:t>Aaliyah</a:t>
                      </a:r>
                      <a:endParaRPr b="1" sz="1000" u="none" cap="none" strike="noStrike"/>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1</a:t>
                      </a:r>
                      <a:endParaRPr sz="1000" u="none" cap="none" strike="noStrike"/>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1</a:t>
                      </a:r>
                      <a:endParaRPr sz="1000" u="none" cap="none" strike="noStrike"/>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Clr>
                          <a:srgbClr val="000000"/>
                        </a:buClr>
                        <a:buSzPts val="1000"/>
                        <a:buFont typeface="Arial"/>
                        <a:buNone/>
                      </a:pPr>
                      <a:r>
                        <a:rPr b="1" lang="en-US" sz="1000" u="none" cap="none" strike="noStrike"/>
                        <a:t>Aarav</a:t>
                      </a:r>
                      <a:endParaRPr b="1" sz="1000" u="none" cap="none" strike="noStrike"/>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1</a:t>
                      </a:r>
                      <a:endParaRPr sz="1000" u="none" cap="none" strike="noStrike"/>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1</a:t>
                      </a:r>
                      <a:endParaRPr sz="1000" u="none" cap="none" strike="noStrike"/>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Clr>
                          <a:srgbClr val="000000"/>
                        </a:buClr>
                        <a:buSzPts val="1000"/>
                        <a:buFont typeface="Arial"/>
                        <a:buNone/>
                      </a:pPr>
                      <a:r>
                        <a:rPr b="1" lang="en-US" sz="1000" u="none" cap="none" strike="noStrike"/>
                        <a:t>Aaron</a:t>
                      </a:r>
                      <a:endParaRPr b="1" sz="1000" u="none" cap="none" strike="noStrike"/>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2</a:t>
                      </a:r>
                      <a:endParaRPr sz="1000" u="none" cap="none" strike="noStrike"/>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2</a:t>
                      </a:r>
                      <a:endParaRPr sz="1000" u="none" cap="none" strike="noStrike"/>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Clr>
                          <a:srgbClr val="000000"/>
                        </a:buClr>
                        <a:buSzPts val="1000"/>
                        <a:buFont typeface="Arial"/>
                        <a:buNone/>
                      </a:pPr>
                      <a:r>
                        <a:rPr b="1" lang="en-US" sz="1000" u="none" cap="none" strike="noStrike"/>
                        <a:t>Abagail</a:t>
                      </a:r>
                      <a:endParaRPr b="1" sz="1000" u="none" cap="none" strike="noStrike"/>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3</a:t>
                      </a:r>
                      <a:endParaRPr sz="1000" u="none" cap="none" strike="noStrike"/>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3</a:t>
                      </a:r>
                      <a:endParaRPr sz="1000" u="none" cap="none" strike="noStrike"/>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Clr>
                          <a:srgbClr val="000000"/>
                        </a:buClr>
                        <a:buSzPts val="1000"/>
                        <a:buFont typeface="Arial"/>
                        <a:buNone/>
                      </a:pPr>
                      <a:r>
                        <a:rPr b="1" lang="en-US" sz="1000" u="none" cap="none" strike="noStrike"/>
                        <a:t>Abbigail</a:t>
                      </a:r>
                      <a:endParaRPr b="1" sz="1000" u="none" cap="none" strike="noStrike"/>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3</a:t>
                      </a:r>
                      <a:endParaRPr sz="1000" u="none" cap="none" strike="noStrike"/>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3</a:t>
                      </a:r>
                      <a:endParaRPr sz="1000" u="none" cap="none" strike="noStrike"/>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Clr>
                          <a:srgbClr val="000000"/>
                        </a:buClr>
                        <a:buSzPts val="1000"/>
                        <a:buFont typeface="Arial"/>
                        <a:buNone/>
                      </a:pPr>
                      <a:r>
                        <a:rPr b="1" lang="en-US" sz="1000" u="none" cap="none" strike="noStrike"/>
                        <a:t>Abby</a:t>
                      </a:r>
                      <a:endParaRPr b="1" sz="1000" u="none" cap="none" strike="noStrike"/>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3</a:t>
                      </a:r>
                      <a:endParaRPr sz="1000" u="none" cap="none" strike="noStrike"/>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3</a:t>
                      </a:r>
                      <a:endParaRPr sz="1000" u="none" cap="none" strike="noStrike"/>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Clr>
                          <a:srgbClr val="000000"/>
                        </a:buClr>
                        <a:buSzPts val="1000"/>
                        <a:buFont typeface="Arial"/>
                        <a:buNone/>
                      </a:pPr>
                      <a:r>
                        <a:rPr b="1" lang="en-US" sz="1000" u="none" cap="none" strike="noStrike"/>
                        <a:t>Abdellah</a:t>
                      </a:r>
                      <a:endParaRPr b="1" sz="1000" u="none" cap="none" strike="noStrike"/>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1</a:t>
                      </a:r>
                      <a:endParaRPr sz="1000" u="none" cap="none" strike="noStrike"/>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1</a:t>
                      </a:r>
                      <a:endParaRPr sz="1000" u="none" cap="none" strike="noStrike"/>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Clr>
                          <a:srgbClr val="000000"/>
                        </a:buClr>
                        <a:buSzPts val="1000"/>
                        <a:buFont typeface="Arial"/>
                        <a:buNone/>
                      </a:pPr>
                      <a:r>
                        <a:rPr b="1" lang="en-US" sz="1000" u="none" cap="none" strike="noStrike"/>
                        <a:t>Abdiel</a:t>
                      </a:r>
                      <a:endParaRPr b="1" sz="1000" u="none" cap="none" strike="noStrike"/>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1</a:t>
                      </a:r>
                      <a:endParaRPr sz="1000" u="none" cap="none" strike="noStrike"/>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1</a:t>
                      </a:r>
                      <a:endParaRPr sz="1000" u="none" cap="none" strike="noStrike"/>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Clr>
                          <a:srgbClr val="000000"/>
                        </a:buClr>
                        <a:buSzPts val="1000"/>
                        <a:buFont typeface="Arial"/>
                        <a:buNone/>
                      </a:pPr>
                      <a:r>
                        <a:rPr b="1" lang="en-US" sz="1000" u="none" cap="none" strike="noStrike"/>
                        <a:t>Abdullah</a:t>
                      </a:r>
                      <a:endParaRPr b="1" sz="1000" u="none" cap="none" strike="noStrike"/>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4</a:t>
                      </a:r>
                      <a:endParaRPr sz="1000" u="none" cap="none" strike="noStrike"/>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4</a:t>
                      </a:r>
                      <a:endParaRPr sz="1000" u="none" cap="none" strike="noStrike"/>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Clr>
                          <a:srgbClr val="000000"/>
                        </a:buClr>
                        <a:buSzPts val="1000"/>
                        <a:buFont typeface="Arial"/>
                        <a:buNone/>
                      </a:pPr>
                      <a:r>
                        <a:rPr b="1" lang="en-US" sz="1000" u="none" cap="none" strike="noStrike"/>
                        <a:t>Abel</a:t>
                      </a:r>
                      <a:endParaRPr b="1" sz="1000" u="none" cap="none" strike="noStrike"/>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4</a:t>
                      </a:r>
                      <a:endParaRPr sz="1000" u="none" cap="none" strike="noStrike"/>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4</a:t>
                      </a:r>
                      <a:endParaRPr sz="1000" u="none" cap="none" strike="noStrike"/>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Clr>
                          <a:srgbClr val="000000"/>
                        </a:buClr>
                        <a:buSzPts val="1000"/>
                        <a:buFont typeface="Arial"/>
                        <a:buNone/>
                      </a:pPr>
                      <a:r>
                        <a:rPr b="1" lang="en-US" sz="1000" u="none" cap="none" strike="noStrike"/>
                        <a:t>Abigayle</a:t>
                      </a:r>
                      <a:endParaRPr b="1" sz="1000" u="none" cap="none" strike="noStrike"/>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1</a:t>
                      </a:r>
                      <a:endParaRPr sz="1000" u="none" cap="none" strike="noStrike"/>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1</a:t>
                      </a:r>
                      <a:endParaRPr sz="1000" u="none" cap="none" strike="noStrike"/>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Clr>
                          <a:srgbClr val="000000"/>
                        </a:buClr>
                        <a:buSzPts val="1000"/>
                        <a:buFont typeface="Arial"/>
                        <a:buNone/>
                      </a:pPr>
                      <a:r>
                        <a:rPr b="1" lang="en-US" sz="1000" u="none" cap="none" strike="noStrike"/>
                        <a:t>Abram</a:t>
                      </a:r>
                      <a:endParaRPr b="1" sz="1000" u="none" cap="none" strike="noStrike"/>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1</a:t>
                      </a:r>
                      <a:endParaRPr sz="1000" u="none" cap="none" strike="noStrike"/>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1</a:t>
                      </a:r>
                      <a:endParaRPr sz="1000" u="none" cap="none" strike="noStrike"/>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Clr>
                          <a:srgbClr val="000000"/>
                        </a:buClr>
                        <a:buSzPts val="1000"/>
                        <a:buFont typeface="Arial"/>
                        <a:buNone/>
                      </a:pPr>
                      <a:r>
                        <a:rPr b="1" lang="en-US" sz="1000" u="none" cap="none" strike="noStrike"/>
                        <a:t>Abril</a:t>
                      </a:r>
                      <a:endParaRPr b="1" sz="1000" u="none" cap="none" strike="noStrike"/>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2</a:t>
                      </a:r>
                      <a:endParaRPr sz="1000" u="none" cap="none" strike="noStrike"/>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2</a:t>
                      </a:r>
                      <a:endParaRPr sz="1000" u="none" cap="none" strike="noStrike"/>
                    </a:p>
                  </a:txBody>
                  <a:tcPr marT="63500" marB="63500" marR="63500" marL="63500" anchor="b">
                    <a:lnR cap="flat" cmpd="sng" w="12700">
                      <a:solidFill>
                        <a:srgbClr val="000000"/>
                      </a:solidFill>
                      <a:prstDash val="solid"/>
                      <a:round/>
                      <a:headEnd len="sm" w="sm" type="none"/>
                      <a:tailEnd len="sm" w="sm" type="none"/>
                    </a:lnR>
                    <a:solidFill>
                      <a:srgbClr val="FFFFFF"/>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207" name="Google Shape;207;p1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8" name="Google Shape;208;p11"/>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209" name="Google Shape;209;p11"/>
          <p:cNvSpPr txBox="1"/>
          <p:nvPr/>
        </p:nvSpPr>
        <p:spPr>
          <a:xfrm>
            <a:off x="739775" y="291147"/>
            <a:ext cx="3303900" cy="758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4800"/>
              <a:buFont typeface="Trebuchet MS"/>
              <a:buNone/>
            </a:pPr>
            <a:r>
              <a:rPr b="1" i="0" lang="en-US" sz="4800" u="none" cap="none" strike="noStrike">
                <a:solidFill>
                  <a:schemeClr val="dk1"/>
                </a:solidFill>
                <a:latin typeface="Trebuchet MS"/>
                <a:ea typeface="Trebuchet MS"/>
                <a:cs typeface="Trebuchet MS"/>
                <a:sym typeface="Trebuchet MS"/>
              </a:rPr>
              <a:t>MODELLING</a:t>
            </a:r>
            <a:endParaRPr b="0" i="0" sz="4800" u="none" cap="none" strike="noStrike">
              <a:solidFill>
                <a:schemeClr val="dk1"/>
              </a:solidFill>
              <a:latin typeface="Trebuchet MS"/>
              <a:ea typeface="Trebuchet MS"/>
              <a:cs typeface="Trebuchet MS"/>
              <a:sym typeface="Trebuchet MS"/>
            </a:endParaRPr>
          </a:p>
        </p:txBody>
      </p:sp>
      <p:sp>
        <p:nvSpPr>
          <p:cNvPr id="210" name="Google Shape;210;p11"/>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211" name="Google Shape;211;p11"/>
          <p:cNvPicPr preferRelativeResize="0"/>
          <p:nvPr/>
        </p:nvPicPr>
        <p:blipFill rotWithShape="1">
          <a:blip r:embed="rId4">
            <a:alphaModFix/>
          </a:blip>
          <a:srcRect b="0" l="0" r="0" t="0"/>
          <a:stretch/>
        </p:blipFill>
        <p:spPr>
          <a:xfrm>
            <a:off x="152400" y="1201725"/>
            <a:ext cx="9201150" cy="4895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17" name="Google Shape;217;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18" name="Google Shape;218;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219" name="Google Shape;219;p12"/>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20" name="Google Shape;220;p12"/>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pic>
        <p:nvPicPr>
          <p:cNvPr id="221" name="Google Shape;221;p12"/>
          <p:cNvPicPr preferRelativeResize="0"/>
          <p:nvPr/>
        </p:nvPicPr>
        <p:blipFill rotWithShape="1">
          <a:blip r:embed="rId4">
            <a:alphaModFix/>
          </a:blip>
          <a:srcRect b="0" l="0" r="0" t="0"/>
          <a:stretch/>
        </p:blipFill>
        <p:spPr>
          <a:xfrm>
            <a:off x="755325" y="1695450"/>
            <a:ext cx="8445826" cy="4877075"/>
          </a:xfrm>
          <a:prstGeom prst="rect">
            <a:avLst/>
          </a:prstGeom>
          <a:noFill/>
          <a:ln>
            <a:noFill/>
          </a:ln>
        </p:spPr>
      </p:pic>
      <p:sp>
        <p:nvSpPr>
          <p:cNvPr id="222" name="Google Shape;222;p12"/>
          <p:cNvSpPr txBox="1"/>
          <p:nvPr/>
        </p:nvSpPr>
        <p:spPr>
          <a:xfrm>
            <a:off x="1050197" y="537600"/>
            <a:ext cx="4704900" cy="92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000000"/>
                </a:solidFill>
                <a:latin typeface="Trebuchet MS"/>
                <a:ea typeface="Trebuchet MS"/>
                <a:cs typeface="Trebuchet MS"/>
                <a:sym typeface="Trebuchet MS"/>
              </a:rPr>
              <a:t>RESULT</a:t>
            </a:r>
            <a:endParaRPr b="1" i="0" sz="48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3"/>
          <p:cNvSpPr txBox="1"/>
          <p:nvPr/>
        </p:nvSpPr>
        <p:spPr>
          <a:xfrm>
            <a:off x="905065" y="1709309"/>
            <a:ext cx="8666400" cy="436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The study reveals that the performances of the Executives are being evaluated through KPA system.</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The KPA system and PCCS card are playing vital role in evaluation of the performance without any bias.</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 Marks/ Grading being done at the year end based on the actual performance against the committed task at the beginning of the year.</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Based on the Marks/ Grade obtained, the Incentives and Promotions are awarded.</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 At the year end actual performance of the individual is first self evaluated and submitted to the reporting officers for awarding marks which are subsequently endorsed/modified by the reviewing officers.</a:t>
            </a:r>
            <a:endParaRPr b="0" i="0" sz="1800" u="none" cap="none" strike="noStrike">
              <a:solidFill>
                <a:srgbClr val="000000"/>
              </a:solidFill>
              <a:latin typeface="Times New Roman"/>
              <a:ea typeface="Times New Roman"/>
              <a:cs typeface="Times New Roman"/>
              <a:sym typeface="Times New Roman"/>
            </a:endParaRPr>
          </a:p>
        </p:txBody>
      </p:sp>
      <p:sp>
        <p:nvSpPr>
          <p:cNvPr id="228" name="Google Shape;228;p13"/>
          <p:cNvSpPr txBox="1"/>
          <p:nvPr/>
        </p:nvSpPr>
        <p:spPr>
          <a:xfrm flipH="1">
            <a:off x="1189388" y="612429"/>
            <a:ext cx="3892500" cy="92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000000"/>
                </a:solidFill>
                <a:latin typeface="Trebuchet MS"/>
                <a:ea typeface="Trebuchet MS"/>
                <a:cs typeface="Trebuchet MS"/>
                <a:sym typeface="Trebuchet MS"/>
              </a:rPr>
              <a:t>CONCLUSION</a:t>
            </a:r>
            <a:endParaRPr b="1" i="0" sz="48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6" cy="6858466"/>
            <a:chOff x="7448612" y="0"/>
            <a:chExt cx="4743796" cy="6858466"/>
          </a:xfrm>
        </p:grpSpPr>
        <p:sp>
          <p:nvSpPr>
            <p:cNvPr id="73" name="Google Shape;73;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 name="Google Shape;76;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 name="Google Shape;86;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91" name="Google Shape;91;p2"/>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0F0F0F"/>
                </a:solidFill>
                <a:latin typeface="Times New Roman"/>
                <a:ea typeface="Times New Roman"/>
                <a:cs typeface="Times New Roman"/>
                <a:sym typeface="Times New Roman"/>
              </a:rPr>
              <a:t>Employee Performance Analysis using Excel</a:t>
            </a:r>
            <a:endParaRPr b="0" i="0" sz="2800" u="none" cap="none" strike="noStrike">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97" name="Google Shape;97;p3"/>
          <p:cNvGrpSpPr/>
          <p:nvPr/>
        </p:nvGrpSpPr>
        <p:grpSpPr>
          <a:xfrm>
            <a:off x="7448612" y="0"/>
            <a:ext cx="4743796" cy="6858466"/>
            <a:chOff x="7448612" y="0"/>
            <a:chExt cx="4743796" cy="6858466"/>
          </a:xfrm>
        </p:grpSpPr>
        <p:sp>
          <p:nvSpPr>
            <p:cNvPr id="98" name="Google Shape;98;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 name="Google Shape;100;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2" name="Google Shape;102;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 name="Google Shape;103;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 name="Google Shape;104;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7" name="Google Shape;107;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 name="Google Shape;108;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0" name="Google Shape;110;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AGENDA</a:t>
            </a:r>
            <a:endParaRPr/>
          </a:p>
        </p:txBody>
      </p:sp>
      <p:sp>
        <p:nvSpPr>
          <p:cNvPr id="116" name="Google Shape;116;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17" name="Google Shape;117;p3"/>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Problem Statement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Project Overview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End Users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Our Solution and Proposition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Dataset Description</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Modelling Approach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Results and Discussion</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Conclusion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4"/>
          <p:cNvGrpSpPr/>
          <p:nvPr/>
        </p:nvGrpSpPr>
        <p:grpSpPr>
          <a:xfrm>
            <a:off x="7991475" y="2933700"/>
            <a:ext cx="2762251" cy="3257550"/>
            <a:chOff x="7991475" y="2933700"/>
            <a:chExt cx="2762251" cy="3257550"/>
          </a:xfrm>
        </p:grpSpPr>
        <p:sp>
          <p:nvSpPr>
            <p:cNvPr id="123" name="Google Shape;123;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4" name="Google Shape;124;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125" name="Google Shape;125;p4"/>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126" name="Google Shape;126;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7" name="Google Shape;127;p4"/>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PROBLEM	STATEMENT</a:t>
            </a:r>
            <a:endParaRPr sz="4250"/>
          </a:p>
        </p:txBody>
      </p:sp>
      <p:pic>
        <p:nvPicPr>
          <p:cNvPr id="128" name="Google Shape;128;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9" name="Google Shape;129;p4"/>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30" name="Google Shape;130;p4"/>
          <p:cNvSpPr txBox="1"/>
          <p:nvPr/>
        </p:nvSpPr>
        <p:spPr>
          <a:xfrm>
            <a:off x="1163050" y="2448264"/>
            <a:ext cx="5637000" cy="3417000"/>
          </a:xfrm>
          <a:prstGeom prst="rect">
            <a:avLst/>
          </a:prstGeom>
          <a:noFill/>
          <a:ln>
            <a:noFill/>
          </a:ln>
        </p:spPr>
        <p:txBody>
          <a:bodyPr anchorCtr="0" anchor="t" bIns="91425" lIns="91425" spcFirstLastPara="1" rIns="91425" wrap="square" tIns="91425">
            <a:spAutoFit/>
          </a:bodyPr>
          <a:lstStyle/>
          <a:p>
            <a:pPr indent="-419100" lvl="0" marL="457200" marR="0" rtl="0" algn="l">
              <a:lnSpc>
                <a:spcPct val="100000"/>
              </a:lnSpc>
              <a:spcBef>
                <a:spcPts val="0"/>
              </a:spcBef>
              <a:spcAft>
                <a:spcPts val="0"/>
              </a:spcAft>
              <a:buClr>
                <a:srgbClr val="000000"/>
              </a:buClr>
              <a:buSzPts val="3000"/>
              <a:buFont typeface="Times New Roman"/>
              <a:buChar char="●"/>
            </a:pPr>
            <a:r>
              <a:rPr b="0" i="0" lang="en-US" sz="3000" u="none" cap="none" strike="noStrike">
                <a:solidFill>
                  <a:srgbClr val="000000"/>
                </a:solidFill>
                <a:latin typeface="Times New Roman"/>
                <a:ea typeface="Times New Roman"/>
                <a:cs typeface="Times New Roman"/>
                <a:sym typeface="Times New Roman"/>
              </a:rPr>
              <a:t>This analysis will help uncover patterns and insights that can inform better decision-making regarding workforce management and development.  </a:t>
            </a:r>
            <a:endParaRPr b="0" i="0" sz="3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5"/>
          <p:cNvGrpSpPr/>
          <p:nvPr/>
        </p:nvGrpSpPr>
        <p:grpSpPr>
          <a:xfrm>
            <a:off x="8658225" y="2647950"/>
            <a:ext cx="3533775" cy="3810000"/>
            <a:chOff x="8658225" y="2647950"/>
            <a:chExt cx="3533775" cy="3810000"/>
          </a:xfrm>
        </p:grpSpPr>
        <p:sp>
          <p:nvSpPr>
            <p:cNvPr id="136" name="Google Shape;136;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7" name="Google Shape;137;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138" name="Google Shape;138;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0" name="Google Shape;140;p5"/>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PROJECT	OVERVIEW</a:t>
            </a:r>
            <a:endParaRPr sz="4250"/>
          </a:p>
        </p:txBody>
      </p:sp>
      <p:pic>
        <p:nvPicPr>
          <p:cNvPr id="141" name="Google Shape;141;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2" name="Google Shape;142;p5"/>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43" name="Google Shape;143;p5"/>
          <p:cNvSpPr txBox="1"/>
          <p:nvPr/>
        </p:nvSpPr>
        <p:spPr>
          <a:xfrm>
            <a:off x="990600" y="2133600"/>
            <a:ext cx="79248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D0D0D"/>
              </a:buClr>
              <a:buSzPts val="2400"/>
              <a:buFont typeface="Arial"/>
              <a:buChar char="•"/>
            </a:pPr>
            <a:r>
              <a:rPr b="0" i="0" lang="en-US" sz="2400" u="none" cap="none" strike="noStrike">
                <a:solidFill>
                  <a:srgbClr val="0D0D0D"/>
                </a:solidFill>
                <a:latin typeface="Times New Roman"/>
                <a:ea typeface="Times New Roman"/>
                <a:cs typeface="Times New Roman"/>
                <a:sym typeface="Times New Roman"/>
              </a:rPr>
              <a: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4" name="Google Shape;144;p5"/>
          <p:cNvSpPr txBox="1"/>
          <p:nvPr/>
        </p:nvSpPr>
        <p:spPr>
          <a:xfrm>
            <a:off x="990600" y="2094850"/>
            <a:ext cx="7924800" cy="3785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D0D0D"/>
                </a:solidFill>
                <a:latin typeface="Times New Roman"/>
                <a:ea typeface="Times New Roman"/>
                <a:cs typeface="Times New Roman"/>
                <a:sym typeface="Times New Roman"/>
              </a:rPr>
              <a:t>This project aims to analyze workforce data to uncover trends in performance, retention and satisfaction. By analyzing various employee metrics such as demographics, performance reviews tenure and turnover.</a:t>
            </a:r>
            <a:endParaRPr b="0" i="0" sz="36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0" name="Google Shape;150;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1" name="Google Shape;151;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2" name="Google Shape;152;p6"/>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3200"/>
              <a:buFont typeface="Trebuchet MS"/>
              <a:buNone/>
            </a:pPr>
            <a:r>
              <a:rPr lang="en-US" sz="3200"/>
              <a:t>WHO ARE THE END USERS?</a:t>
            </a:r>
            <a:endParaRPr sz="3200"/>
          </a:p>
        </p:txBody>
      </p:sp>
      <p:pic>
        <p:nvPicPr>
          <p:cNvPr id="153" name="Google Shape;153;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4" name="Google Shape;154;p6"/>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55" name="Google Shape;155;p6"/>
          <p:cNvSpPr txBox="1"/>
          <p:nvPr/>
        </p:nvSpPr>
        <p:spPr>
          <a:xfrm>
            <a:off x="1213098" y="2860422"/>
            <a:ext cx="9753600" cy="113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56" name="Google Shape;156;p6"/>
          <p:cNvSpPr txBox="1"/>
          <p:nvPr/>
        </p:nvSpPr>
        <p:spPr>
          <a:xfrm>
            <a:off x="1365498" y="3012822"/>
            <a:ext cx="97536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57" name="Google Shape;157;p6"/>
          <p:cNvPicPr preferRelativeResize="0"/>
          <p:nvPr/>
        </p:nvPicPr>
        <p:blipFill rotWithShape="1">
          <a:blip r:embed="rId4">
            <a:alphaModFix/>
          </a:blip>
          <a:srcRect b="0" l="0" r="0" t="0"/>
          <a:stretch/>
        </p:blipFill>
        <p:spPr>
          <a:xfrm>
            <a:off x="2294748" y="2011240"/>
            <a:ext cx="3013800" cy="1714500"/>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568"/>
              </a:srgbClr>
            </a:outerShdw>
          </a:effectLst>
        </p:spPr>
      </p:pic>
      <p:pic>
        <p:nvPicPr>
          <p:cNvPr id="158" name="Google Shape;158;p6"/>
          <p:cNvPicPr preferRelativeResize="0"/>
          <p:nvPr/>
        </p:nvPicPr>
        <p:blipFill rotWithShape="1">
          <a:blip r:embed="rId5">
            <a:alphaModFix/>
          </a:blip>
          <a:srcRect b="0" l="0" r="0" t="0"/>
          <a:stretch/>
        </p:blipFill>
        <p:spPr>
          <a:xfrm>
            <a:off x="819326" y="4792247"/>
            <a:ext cx="3248025" cy="1409700"/>
          </a:xfrm>
          <a:prstGeom prst="rect">
            <a:avLst/>
          </a:prstGeom>
          <a:noFill/>
          <a:ln>
            <a:noFill/>
          </a:ln>
        </p:spPr>
      </p:pic>
      <p:pic>
        <p:nvPicPr>
          <p:cNvPr id="159" name="Google Shape;159;p6"/>
          <p:cNvPicPr preferRelativeResize="0"/>
          <p:nvPr/>
        </p:nvPicPr>
        <p:blipFill rotWithShape="1">
          <a:blip r:embed="rId6">
            <a:alphaModFix/>
          </a:blip>
          <a:srcRect b="0" l="0" r="0" t="0"/>
          <a:stretch/>
        </p:blipFill>
        <p:spPr>
          <a:xfrm>
            <a:off x="6553200" y="1763590"/>
            <a:ext cx="2209800" cy="2209800"/>
          </a:xfrm>
          <a:prstGeom prst="rect">
            <a:avLst/>
          </a:prstGeom>
          <a:noFill/>
          <a:ln>
            <a:noFill/>
          </a:ln>
        </p:spPr>
      </p:pic>
      <p:pic>
        <p:nvPicPr>
          <p:cNvPr id="160" name="Google Shape;160;p6"/>
          <p:cNvPicPr preferRelativeResize="0"/>
          <p:nvPr/>
        </p:nvPicPr>
        <p:blipFill rotWithShape="1">
          <a:blip r:embed="rId7">
            <a:alphaModFix/>
          </a:blip>
          <a:srcRect b="0" l="0" r="0" t="0"/>
          <a:stretch/>
        </p:blipFill>
        <p:spPr>
          <a:xfrm>
            <a:off x="5144675" y="3409133"/>
            <a:ext cx="3131541" cy="313154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7"/>
          <p:cNvSpPr/>
          <p:nvPr/>
        </p:nvSpPr>
        <p:spPr>
          <a:xfrm>
            <a:off x="0" y="1476375"/>
            <a:ext cx="2695500" cy="3248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7" name="Google Shape;167;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8" name="Google Shape;168;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9" name="Google Shape;169;p7"/>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3600"/>
              <a:buFont typeface="Trebuchet MS"/>
              <a:buNone/>
            </a:pPr>
            <a:r>
              <a:rPr lang="en-US" sz="3600"/>
              <a:t>OUR SOLUTION AND ITS VALUE PROPOSITION</a:t>
            </a:r>
            <a:endParaRPr/>
          </a:p>
        </p:txBody>
      </p:sp>
      <p:pic>
        <p:nvPicPr>
          <p:cNvPr id="170" name="Google Shape;170;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71" name="Google Shape;171;p7"/>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pic>
        <p:nvPicPr>
          <p:cNvPr id="172" name="Google Shape;172;p7"/>
          <p:cNvPicPr preferRelativeResize="0"/>
          <p:nvPr/>
        </p:nvPicPr>
        <p:blipFill rotWithShape="1">
          <a:blip r:embed="rId4">
            <a:alphaModFix/>
          </a:blip>
          <a:srcRect b="0" l="0" r="0" t="0"/>
          <a:stretch/>
        </p:blipFill>
        <p:spPr>
          <a:xfrm>
            <a:off x="0" y="1476375"/>
            <a:ext cx="2695574" cy="3248025"/>
          </a:xfrm>
          <a:prstGeom prst="rect">
            <a:avLst/>
          </a:prstGeom>
          <a:noFill/>
          <a:ln>
            <a:noFill/>
          </a:ln>
        </p:spPr>
      </p:pic>
      <p:sp>
        <p:nvSpPr>
          <p:cNvPr id="173" name="Google Shape;173;p7"/>
          <p:cNvSpPr txBox="1"/>
          <p:nvPr/>
        </p:nvSpPr>
        <p:spPr>
          <a:xfrm flipH="1">
            <a:off x="2748000" y="2478965"/>
            <a:ext cx="6696000" cy="21375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Conditional formatting -Highlight  blanks  </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                            Filter                           -Remove blanks </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                            Formula                       -Performance analysis</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                            Pivot table                   -Summarize information</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                            Graph                          –Data visualization</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8"/>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4800"/>
              <a:buFont typeface="Trebuchet MS"/>
              <a:buNone/>
            </a:pPr>
            <a:r>
              <a:rPr lang="en-US"/>
              <a:t>Dataset Description</a:t>
            </a:r>
            <a:endParaRPr/>
          </a:p>
        </p:txBody>
      </p:sp>
      <p:sp>
        <p:nvSpPr>
          <p:cNvPr id="179" name="Google Shape;179;p8"/>
          <p:cNvSpPr txBox="1"/>
          <p:nvPr/>
        </p:nvSpPr>
        <p:spPr>
          <a:xfrm>
            <a:off x="755325" y="1368049"/>
            <a:ext cx="8356800" cy="1339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Times New Roman"/>
                <a:ea typeface="Times New Roman"/>
                <a:cs typeface="Times New Roman"/>
                <a:sym typeface="Times New Roman"/>
              </a:rPr>
              <a:t>A collection of data</a:t>
            </a:r>
            <a:endParaRPr b="0" i="0" sz="19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Times New Roman"/>
                <a:ea typeface="Times New Roman"/>
                <a:cs typeface="Times New Roman"/>
                <a:sym typeface="Times New Roman"/>
              </a:rPr>
              <a:t>A dataset is a structured collection of data that is organized and stored for processing or analysis. It can include many different types of data,</a:t>
            </a:r>
            <a:endParaRPr b="0" i="0" sz="1900" u="none" cap="none" strike="noStrike">
              <a:solidFill>
                <a:srgbClr val="000000"/>
              </a:solidFill>
              <a:latin typeface="Times New Roman"/>
              <a:ea typeface="Times New Roman"/>
              <a:cs typeface="Times New Roman"/>
              <a:sym typeface="Times New Roman"/>
            </a:endParaRPr>
          </a:p>
        </p:txBody>
      </p:sp>
      <p:sp>
        <p:nvSpPr>
          <p:cNvPr id="180" name="Google Shape;180;p8"/>
          <p:cNvSpPr txBox="1"/>
          <p:nvPr/>
        </p:nvSpPr>
        <p:spPr>
          <a:xfrm>
            <a:off x="755325" y="2931675"/>
            <a:ext cx="8356800" cy="162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Times New Roman"/>
                <a:ea typeface="Times New Roman"/>
                <a:cs typeface="Times New Roman"/>
                <a:sym typeface="Times New Roman"/>
              </a:rPr>
              <a:t>A research study</a:t>
            </a:r>
            <a:endParaRPr b="0" i="0" sz="19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Times New Roman"/>
                <a:ea typeface="Times New Roman"/>
                <a:cs typeface="Times New Roman"/>
                <a:sym typeface="Times New Roman"/>
              </a:rPr>
              <a:t>A dataset can also refer to a collection of raw statistics and information generated by a research study. Datasets produced by non-profit organizations or government agencies can usually be downloaded for free. </a:t>
            </a:r>
            <a:endParaRPr b="0" i="0" sz="1900" u="none" cap="none" strike="noStrike">
              <a:solidFill>
                <a:srgbClr val="000000"/>
              </a:solidFill>
              <a:latin typeface="Times New Roman"/>
              <a:ea typeface="Times New Roman"/>
              <a:cs typeface="Times New Roman"/>
              <a:sym typeface="Times New Roman"/>
            </a:endParaRPr>
          </a:p>
        </p:txBody>
      </p:sp>
      <p:sp>
        <p:nvSpPr>
          <p:cNvPr id="181" name="Google Shape;181;p8"/>
          <p:cNvSpPr txBox="1"/>
          <p:nvPr/>
        </p:nvSpPr>
        <p:spPr>
          <a:xfrm flipH="1">
            <a:off x="755325" y="4842350"/>
            <a:ext cx="8356800" cy="133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Times New Roman"/>
                <a:ea typeface="Times New Roman"/>
                <a:cs typeface="Times New Roman"/>
                <a:sym typeface="Times New Roman"/>
              </a:rPr>
              <a:t>A job description</a:t>
            </a:r>
            <a:endParaRPr b="0" i="0" sz="19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Times New Roman"/>
                <a:ea typeface="Times New Roman"/>
                <a:cs typeface="Times New Roman"/>
                <a:sym typeface="Times New Roman"/>
              </a:rPr>
              <a:t>A job description dataset can include information about a job's role, job portal, job description, benefits, skills, responsibilities, company name, and company profile</a:t>
            </a:r>
            <a:endParaRPr b="0" i="0" sz="19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9"/>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2D83C3"/>
              </a:buClr>
              <a:buSzPts val="1100"/>
              <a:buFont typeface="Trebuchet MS"/>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87" name="Google Shape;187;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8" name="Google Shape;188;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9" name="Google Shape;189;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0" name="Google Shape;190;p9"/>
          <p:cNvSpPr/>
          <p:nvPr/>
        </p:nvSpPr>
        <p:spPr>
          <a:xfrm>
            <a:off x="66675" y="3381373"/>
            <a:ext cx="2466900" cy="3419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9"/>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THE "WOW" IN OUR SOLUTION</a:t>
            </a:r>
            <a:endParaRPr sz="4250"/>
          </a:p>
        </p:txBody>
      </p:sp>
      <p:sp>
        <p:nvSpPr>
          <p:cNvPr id="192" name="Google Shape;192;p9"/>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93" name="Google Shape;193;p9"/>
          <p:cNvSpPr txBox="1"/>
          <p:nvPr/>
        </p:nvSpPr>
        <p:spPr>
          <a:xfrm>
            <a:off x="2743200" y="2354703"/>
            <a:ext cx="8534100" cy="9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Calibri"/>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94" name="Google Shape;194;p9"/>
          <p:cNvSpPr txBox="1"/>
          <p:nvPr/>
        </p:nvSpPr>
        <p:spPr>
          <a:xfrm>
            <a:off x="2526025" y="2332025"/>
            <a:ext cx="6694200" cy="4571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Employees</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Scorecards can help managers track employee performance over time, and identify areas where employees may need training or development. They can also help managers identify employees who are meeting or exceeding expectations, and those who may need more help. Scorecards can be tailored to fit the needs of each company and can be used for any type of employee, from hourly workers to managers. </a:t>
            </a:r>
            <a:endParaRPr b="0" i="0" sz="2400" u="none" cap="none" strike="noStrike">
              <a:solidFill>
                <a:srgbClr val="000000"/>
              </a:solidFill>
              <a:latin typeface="Times New Roman"/>
              <a:ea typeface="Times New Roman"/>
              <a:cs typeface="Times New Roman"/>
              <a:sym typeface="Times New Roman"/>
            </a:endParaRPr>
          </a:p>
        </p:txBody>
      </p:sp>
      <p:pic>
        <p:nvPicPr>
          <p:cNvPr id="195" name="Google Shape;195;p9"/>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