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Oswald Bold" charset="1" panose="00000800000000000000"/>
      <p:regular r:id="rId21"/>
    </p:embeddedFont>
    <p:embeddedFont>
      <p:font typeface="Montserrat Classic Bold" charset="1" panose="00000800000000000000"/>
      <p:regular r:id="rId22"/>
    </p:embeddedFont>
    <p:embeddedFont>
      <p:font typeface="Canva Sans" charset="1" panose="020B0503030501040103"/>
      <p:regular r:id="rId23"/>
    </p:embeddedFont>
    <p:embeddedFont>
      <p:font typeface="Canva Sans Bold" charset="1" panose="020B0803030501040103"/>
      <p:regular r:id="rId24"/>
    </p:embeddedFont>
    <p:embeddedFont>
      <p:font typeface="Canva Sans Bold Italics" charset="1" panose="020B0803030501040103"/>
      <p:regular r:id="rId25"/>
    </p:embeddedFont>
    <p:embeddedFont>
      <p:font typeface="Open Sauce" charset="1" panose="00000500000000000000"/>
      <p:regular r:id="rId26"/>
    </p:embeddedFont>
    <p:embeddedFont>
      <p:font typeface="Open Sauce Bold" charset="1" panose="00000800000000000000"/>
      <p:regular r:id="rId27"/>
    </p:embeddedFont>
    <p:embeddedFont>
      <p:font typeface="Oswald" charset="1" panose="00000500000000000000"/>
      <p:regular r:id="rId28"/>
    </p:embeddedFont>
    <p:embeddedFont>
      <p:font typeface="DM Sans" charset="1" panose="000000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4113450"/>
            <a:ext cx="9815307" cy="3858705"/>
            <a:chOff x="0" y="0"/>
            <a:chExt cx="1895495" cy="745179"/>
          </a:xfrm>
        </p:grpSpPr>
        <p:sp>
          <p:nvSpPr>
            <p:cNvPr name="Freeform 6" id="6"/>
            <p:cNvSpPr/>
            <p:nvPr/>
          </p:nvSpPr>
          <p:spPr>
            <a:xfrm flipH="false" flipV="false" rot="0">
              <a:off x="0" y="0"/>
              <a:ext cx="1895495" cy="745179"/>
            </a:xfrm>
            <a:custGeom>
              <a:avLst/>
              <a:gdLst/>
              <a:ahLst/>
              <a:cxnLst/>
              <a:rect r="r" b="b" t="t" l="l"/>
              <a:pathLst>
                <a:path h="745179" w="1895495">
                  <a:moveTo>
                    <a:pt x="0" y="0"/>
                  </a:moveTo>
                  <a:lnTo>
                    <a:pt x="1895495" y="0"/>
                  </a:lnTo>
                  <a:lnTo>
                    <a:pt x="1895495" y="745179"/>
                  </a:lnTo>
                  <a:lnTo>
                    <a:pt x="0" y="745179"/>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764229"/>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5205537"/>
            <a:ext cx="9815307" cy="2766619"/>
          </a:xfrm>
          <a:prstGeom prst="rect">
            <a:avLst/>
          </a:prstGeom>
        </p:spPr>
        <p:txBody>
          <a:bodyPr anchor="t" rtlCol="false" tIns="0" lIns="0" bIns="0" rIns="0">
            <a:spAutoFit/>
          </a:bodyPr>
          <a:lstStyle/>
          <a:p>
            <a:pPr algn="ctr">
              <a:lnSpc>
                <a:spcPts val="22684"/>
              </a:lnSpc>
            </a:pPr>
            <a:r>
              <a:rPr lang="en-US" sz="16437" spc="1610">
                <a:solidFill>
                  <a:srgbClr val="231F20"/>
                </a:solidFill>
                <a:latin typeface="Oswald Bold"/>
              </a:rPr>
              <a:t>PROJECT</a:t>
            </a:r>
          </a:p>
        </p:txBody>
      </p:sp>
      <p:sp>
        <p:nvSpPr>
          <p:cNvPr name="TextBox 9" id="9"/>
          <p:cNvSpPr txBox="true"/>
          <p:nvPr/>
        </p:nvSpPr>
        <p:spPr>
          <a:xfrm rot="0">
            <a:off x="4061602" y="4505325"/>
            <a:ext cx="9815307" cy="1150305"/>
          </a:xfrm>
          <a:prstGeom prst="rect">
            <a:avLst/>
          </a:prstGeom>
        </p:spPr>
        <p:txBody>
          <a:bodyPr anchor="t" rtlCol="false" tIns="0" lIns="0" bIns="0" rIns="0">
            <a:spAutoFit/>
          </a:bodyPr>
          <a:lstStyle/>
          <a:p>
            <a:pPr algn="ctr">
              <a:lnSpc>
                <a:spcPts val="9334"/>
              </a:lnSpc>
            </a:pPr>
            <a:r>
              <a:rPr lang="en-US" sz="6763" spc="662">
                <a:solidFill>
                  <a:srgbClr val="231F20"/>
                </a:solidFill>
                <a:latin typeface="Oswald Bold"/>
              </a:rPr>
              <a:t>DISEASE PREDICTION</a:t>
            </a:r>
          </a:p>
        </p:txBody>
      </p:sp>
      <p:sp>
        <p:nvSpPr>
          <p:cNvPr name="TextBox 10" id="10"/>
          <p:cNvSpPr txBox="true"/>
          <p:nvPr/>
        </p:nvSpPr>
        <p:spPr>
          <a:xfrm rot="0">
            <a:off x="2901627" y="2981158"/>
            <a:ext cx="12848809" cy="460940"/>
          </a:xfrm>
          <a:prstGeom prst="rect">
            <a:avLst/>
          </a:prstGeom>
        </p:spPr>
        <p:txBody>
          <a:bodyPr anchor="t" rtlCol="false" tIns="0" lIns="0" bIns="0" rIns="0">
            <a:spAutoFit/>
          </a:bodyPr>
          <a:lstStyle/>
          <a:p>
            <a:pPr algn="ctr">
              <a:lnSpc>
                <a:spcPts val="3799"/>
              </a:lnSpc>
            </a:pPr>
            <a:r>
              <a:rPr lang="en-US" sz="2753" spc="145">
                <a:solidFill>
                  <a:srgbClr val="231F20"/>
                </a:solidFill>
                <a:latin typeface="Montserrat Classic Bold"/>
              </a:rPr>
              <a:t>TASK:2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0" y="241348"/>
            <a:ext cx="18288000" cy="1102931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Evalution Output</a:t>
            </a:r>
          </a:p>
          <a:p>
            <a:pPr algn="l">
              <a:lnSpc>
                <a:spcPts val="4759"/>
              </a:lnSpc>
            </a:pPr>
            <a:r>
              <a:rPr lang="en-US" sz="3399">
                <a:solidFill>
                  <a:srgbClr val="000000"/>
                </a:solidFill>
                <a:latin typeface="Canva Sans"/>
              </a:rPr>
              <a:t>Accuracy: 0.46 Precision: 0.31 Recall: 0.38 F1 Score: 0.27 Confusion Matrix: [[ 43 31 7 0 3 0] [ 66 160 34 0 32 2] [ 0 1 4 0 0 0] [ 1 22 15 0 1 0] [ 1 23 9 0 15 0] [ 1 11 1 0 1 2]]</a:t>
            </a:r>
          </a:p>
          <a:p>
            <a:pPr algn="l">
              <a:lnSpc>
                <a:spcPts val="4899"/>
              </a:lnSpc>
            </a:pPr>
            <a:r>
              <a:rPr lang="en-US" sz="3499">
                <a:solidFill>
                  <a:srgbClr val="000000"/>
                </a:solidFill>
                <a:latin typeface="Canva Sans Bold"/>
              </a:rPr>
              <a:t>Retuning</a:t>
            </a:r>
          </a:p>
          <a:p>
            <a:pPr algn="l">
              <a:lnSpc>
                <a:spcPts val="4899"/>
              </a:lnSpc>
            </a:pPr>
            <a:r>
              <a:rPr lang="en-US" sz="3499">
                <a:solidFill>
                  <a:srgbClr val="000000"/>
                </a:solidFill>
                <a:latin typeface="Canva Sans Bold"/>
              </a:rPr>
              <a:t>Retuning, or hyperparameter tuning, is a crucial step in the machine learning model development process. It involves adjusting the hyperparameters of a model to optimize its performance. Here's why retuning is important:</a:t>
            </a:r>
          </a:p>
          <a:p>
            <a:pPr algn="l">
              <a:lnSpc>
                <a:spcPts val="4899"/>
              </a:lnSpc>
            </a:pPr>
            <a:r>
              <a:rPr lang="en-US" sz="3499">
                <a:solidFill>
                  <a:srgbClr val="000000"/>
                </a:solidFill>
                <a:latin typeface="Canva Sans Bold"/>
              </a:rPr>
              <a:t>1. Improve Model Performance</a:t>
            </a:r>
          </a:p>
          <a:p>
            <a:pPr algn="l" marL="755649" indent="-377824" lvl="1">
              <a:lnSpc>
                <a:spcPts val="4899"/>
              </a:lnSpc>
              <a:buFont typeface="Arial"/>
              <a:buChar char="•"/>
            </a:pPr>
            <a:r>
              <a:rPr lang="en-US" sz="3499">
                <a:solidFill>
                  <a:srgbClr val="000000"/>
                </a:solidFill>
                <a:latin typeface="Canva Sans Bold"/>
              </a:rPr>
              <a:t>Accuracy: Proper tuning can significantly improve the accuracy of the model, ensuring it makes correct predictions more often.</a:t>
            </a:r>
          </a:p>
          <a:p>
            <a:pPr algn="l" marL="755649" indent="-377824" lvl="1">
              <a:lnSpc>
                <a:spcPts val="4899"/>
              </a:lnSpc>
              <a:buFont typeface="Arial"/>
              <a:buChar char="•"/>
            </a:pPr>
            <a:r>
              <a:rPr lang="en-US" sz="3499">
                <a:solidFill>
                  <a:srgbClr val="000000"/>
                </a:solidFill>
                <a:latin typeface="Canva Sans Bold"/>
              </a:rPr>
              <a:t>Precision and Recall: Balancing these metrics is essential, especially in medical contexts where false positives and false negatives can have serious consequences.</a:t>
            </a:r>
          </a:p>
          <a:p>
            <a:pPr algn="l" marL="755649" indent="-377824" lvl="1">
              <a:lnSpc>
                <a:spcPts val="4899"/>
              </a:lnSpc>
              <a:buFont typeface="Arial"/>
              <a:buChar char="•"/>
            </a:pPr>
            <a:r>
              <a:rPr lang="en-US" sz="3499">
                <a:solidFill>
                  <a:srgbClr val="000000"/>
                </a:solidFill>
                <a:latin typeface="Canva Sans Bold"/>
              </a:rPr>
              <a:t>F1-Score: This metric combines precision and recall, and tuning helps to maximize it, leading to better overall performance.</a:t>
            </a:r>
          </a:p>
          <a:p>
            <a:pPr algn="l">
              <a:lnSpc>
                <a:spcPts val="4899"/>
              </a:lnSpc>
            </a:pPr>
          </a:p>
          <a:p>
            <a:pPr algn="l">
              <a:lnSpc>
                <a:spcPts val="4759"/>
              </a:lnSpc>
            </a:pPr>
          </a:p>
          <a:p>
            <a:pPr algn="ctr">
              <a:lnSpc>
                <a:spcPts val="475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2076940" y="-3354783"/>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333169" y="8069439"/>
            <a:ext cx="2094695" cy="2377721"/>
            <a:chOff x="0" y="0"/>
            <a:chExt cx="551689" cy="626231"/>
          </a:xfrm>
        </p:grpSpPr>
        <p:sp>
          <p:nvSpPr>
            <p:cNvPr name="Freeform 5" id="5"/>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6" id="6"/>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224419" y="-1349021"/>
            <a:ext cx="2094695" cy="2377721"/>
            <a:chOff x="0" y="0"/>
            <a:chExt cx="551689" cy="626231"/>
          </a:xfrm>
        </p:grpSpPr>
        <p:sp>
          <p:nvSpPr>
            <p:cNvPr name="Freeform 8" id="8"/>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9" id="9"/>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343606" y="962025"/>
            <a:ext cx="18288000" cy="35807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Retuning outcome</a:t>
            </a:r>
          </a:p>
          <a:p>
            <a:pPr algn="l">
              <a:lnSpc>
                <a:spcPts val="4759"/>
              </a:lnSpc>
            </a:pPr>
            <a:r>
              <a:rPr lang="en-US" sz="3399">
                <a:solidFill>
                  <a:srgbClr val="000000"/>
                </a:solidFill>
                <a:latin typeface="Canva Sans"/>
              </a:rPr>
              <a:t>Fitting 5 folds for each of 81 candidates, totalling 405 fits Best Hyperparameters: {'max_depth': None, 'min_samples_leaf': 1, 'min_samples_split': 2, 'n_estimators': 50}</a:t>
            </a:r>
          </a:p>
          <a:p>
            <a:pPr algn="l">
              <a:lnSpc>
                <a:spcPts val="4759"/>
              </a:lnSpc>
            </a:pPr>
            <a:r>
              <a:rPr lang="en-US" sz="3399">
                <a:solidFill>
                  <a:srgbClr val="000000"/>
                </a:solidFill>
                <a:latin typeface="Canva Sans"/>
              </a:rPr>
              <a:t>Best Parameters: {'max_depth': None, 'max_features': 'auto', 'min_samples_leaf': 1, 'min_samples_split': 2, 'n_estimators': 50} Best Estimator: RandomForestClassifier(max_features='auto', n_estimators=50, random_state=42)</a:t>
            </a:r>
          </a:p>
        </p:txBody>
      </p:sp>
      <p:sp>
        <p:nvSpPr>
          <p:cNvPr name="TextBox 11" id="11"/>
          <p:cNvSpPr txBox="true"/>
          <p:nvPr/>
        </p:nvSpPr>
        <p:spPr>
          <a:xfrm rot="0">
            <a:off x="535163" y="5076825"/>
            <a:ext cx="18096443" cy="47237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Bold"/>
              </a:rPr>
              <a:t>Train and Prediction after Retuning</a:t>
            </a:r>
          </a:p>
          <a:p>
            <a:pPr algn="l">
              <a:lnSpc>
                <a:spcPts val="4620"/>
              </a:lnSpc>
            </a:pPr>
            <a:r>
              <a:rPr lang="en-US" sz="3300">
                <a:solidFill>
                  <a:srgbClr val="000000"/>
                </a:solidFill>
                <a:latin typeface="Canva Sans Bold"/>
              </a:rPr>
              <a:t>Retrain the model with best parameters (if needed)</a:t>
            </a:r>
          </a:p>
          <a:p>
            <a:pPr algn="l">
              <a:lnSpc>
                <a:spcPts val="4620"/>
              </a:lnSpc>
            </a:pPr>
            <a:r>
              <a:rPr lang="en-US" sz="3300">
                <a:solidFill>
                  <a:srgbClr val="000000"/>
                </a:solidFill>
                <a:latin typeface="Canva Sans"/>
              </a:rPr>
              <a:t>best_estimator.fit(X_train, y_train)</a:t>
            </a:r>
          </a:p>
          <a:p>
            <a:pPr algn="l">
              <a:lnSpc>
                <a:spcPts val="4620"/>
              </a:lnSpc>
            </a:pPr>
            <a:r>
              <a:rPr lang="en-US" sz="3300">
                <a:solidFill>
                  <a:srgbClr val="000000"/>
                </a:solidFill>
                <a:latin typeface="Canva Sans Bold"/>
              </a:rPr>
              <a:t>Make predictions with the tuned model</a:t>
            </a:r>
          </a:p>
          <a:p>
            <a:pPr algn="l">
              <a:lnSpc>
                <a:spcPts val="4759"/>
              </a:lnSpc>
            </a:pPr>
            <a:r>
              <a:rPr lang="en-US" sz="3399">
                <a:solidFill>
                  <a:srgbClr val="000000"/>
                </a:solidFill>
                <a:latin typeface="Canva Sans"/>
              </a:rPr>
              <a:t>y_pred_tuned = best_estimator.predict(x_test)</a:t>
            </a:r>
          </a:p>
          <a:p>
            <a:pPr algn="l">
              <a:lnSpc>
                <a:spcPts val="4759"/>
              </a:lnSpc>
            </a:pPr>
          </a:p>
          <a:p>
            <a:pPr algn="l">
              <a:lnSpc>
                <a:spcPts val="4759"/>
              </a:lnSpc>
            </a:pPr>
          </a:p>
          <a:p>
            <a:pPr algn="l">
              <a:lnSpc>
                <a:spcPts val="475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Freeform 5" id="5"/>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sp>
        <p:nvSpPr>
          <p:cNvPr name="Freeform 6" id="6"/>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7" id="7"/>
          <p:cNvGrpSpPr/>
          <p:nvPr/>
        </p:nvGrpSpPr>
        <p:grpSpPr>
          <a:xfrm rot="0">
            <a:off x="12933709" y="3653528"/>
            <a:ext cx="2049168" cy="204916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name="TextBox 9" id="9"/>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TextBox 10" id="10"/>
          <p:cNvSpPr txBox="true"/>
          <p:nvPr/>
        </p:nvSpPr>
        <p:spPr>
          <a:xfrm rot="0">
            <a:off x="-178388" y="-104775"/>
            <a:ext cx="18288000" cy="1122449"/>
          </a:xfrm>
          <a:prstGeom prst="rect">
            <a:avLst/>
          </a:prstGeom>
        </p:spPr>
        <p:txBody>
          <a:bodyPr anchor="t" rtlCol="false" tIns="0" lIns="0" bIns="0" rIns="0">
            <a:spAutoFit/>
          </a:bodyPr>
          <a:lstStyle/>
          <a:p>
            <a:pPr algn="ctr" marL="0" indent="0" lvl="0">
              <a:lnSpc>
                <a:spcPts val="9290"/>
              </a:lnSpc>
              <a:spcBef>
                <a:spcPct val="0"/>
              </a:spcBef>
            </a:pPr>
            <a:r>
              <a:rPr lang="en-US" sz="6732" spc="659">
                <a:solidFill>
                  <a:srgbClr val="231F20"/>
                </a:solidFill>
                <a:latin typeface="Oswald Bold"/>
              </a:rPr>
              <a:t>EVALUTE THE TUNED MODEL</a:t>
            </a:r>
          </a:p>
        </p:txBody>
      </p:sp>
      <p:sp>
        <p:nvSpPr>
          <p:cNvPr name="TextBox 11" id="11"/>
          <p:cNvSpPr txBox="true"/>
          <p:nvPr/>
        </p:nvSpPr>
        <p:spPr>
          <a:xfrm rot="0">
            <a:off x="2858454" y="7781814"/>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ea typeface="Oswald"/>
              </a:rPr>
              <a:t>STRATEGY N°1</a:t>
            </a:r>
          </a:p>
        </p:txBody>
      </p:sp>
      <p:sp>
        <p:nvSpPr>
          <p:cNvPr name="TextBox 12" id="12"/>
          <p:cNvSpPr txBox="true"/>
          <p:nvPr/>
        </p:nvSpPr>
        <p:spPr>
          <a:xfrm rot="0">
            <a:off x="7665320" y="7781814"/>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ea typeface="Oswald"/>
              </a:rPr>
              <a:t>STRATEGY N°2</a:t>
            </a:r>
          </a:p>
        </p:txBody>
      </p:sp>
      <p:sp>
        <p:nvSpPr>
          <p:cNvPr name="TextBox 13" id="13"/>
          <p:cNvSpPr txBox="true"/>
          <p:nvPr/>
        </p:nvSpPr>
        <p:spPr>
          <a:xfrm rot="0">
            <a:off x="0" y="1252212"/>
            <a:ext cx="17695687" cy="35807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accuracy_tuned = accuracy_score(y_test, y_pred_tuned)</a:t>
            </a:r>
          </a:p>
          <a:p>
            <a:pPr algn="l">
              <a:lnSpc>
                <a:spcPts val="4759"/>
              </a:lnSpc>
            </a:pPr>
            <a:r>
              <a:rPr lang="en-US" sz="3399">
                <a:solidFill>
                  <a:srgbClr val="000000"/>
                </a:solidFill>
                <a:latin typeface="Canva Sans"/>
              </a:rPr>
              <a:t>precision_tuned = precision_score(y_test, y_pred_tuned, average='weighted')</a:t>
            </a:r>
          </a:p>
          <a:p>
            <a:pPr algn="l">
              <a:lnSpc>
                <a:spcPts val="4759"/>
              </a:lnSpc>
            </a:pPr>
            <a:r>
              <a:rPr lang="en-US" sz="3399">
                <a:solidFill>
                  <a:srgbClr val="000000"/>
                </a:solidFill>
                <a:latin typeface="Canva Sans"/>
              </a:rPr>
              <a:t>recall_tuned = recall_score(y_test, y_pred_tuned, average='weighted')</a:t>
            </a:r>
          </a:p>
          <a:p>
            <a:pPr algn="l">
              <a:lnSpc>
                <a:spcPts val="4759"/>
              </a:lnSpc>
            </a:pPr>
            <a:r>
              <a:rPr lang="en-US" sz="3399">
                <a:solidFill>
                  <a:srgbClr val="000000"/>
                </a:solidFill>
                <a:latin typeface="Canva Sans"/>
              </a:rPr>
              <a:t>f1_tuned = f1_score(y_test, y_pred_tuned, average='weighted')</a:t>
            </a:r>
          </a:p>
          <a:p>
            <a:pPr algn="l">
              <a:lnSpc>
                <a:spcPts val="4759"/>
              </a:lnSpc>
            </a:pPr>
            <a:r>
              <a:rPr lang="en-US" sz="3399">
                <a:solidFill>
                  <a:srgbClr val="000000"/>
                </a:solidFill>
                <a:latin typeface="Canva Sans"/>
              </a:rPr>
              <a:t>This is our diesese Prediction machine learning Model</a:t>
            </a:r>
          </a:p>
          <a:p>
            <a:pPr algn="l">
              <a:lnSpc>
                <a:spcPts val="4759"/>
              </a:lnSpc>
            </a:pPr>
          </a:p>
        </p:txBody>
      </p:sp>
      <p:sp>
        <p:nvSpPr>
          <p:cNvPr name="TextBox 14" id="14"/>
          <p:cNvSpPr txBox="true"/>
          <p:nvPr/>
        </p:nvSpPr>
        <p:spPr>
          <a:xfrm rot="0">
            <a:off x="11311" y="4166227"/>
            <a:ext cx="18098301" cy="12140650"/>
          </a:xfrm>
          <a:prstGeom prst="rect">
            <a:avLst/>
          </a:prstGeom>
        </p:spPr>
        <p:txBody>
          <a:bodyPr anchor="t" rtlCol="false" tIns="0" lIns="0" bIns="0" rIns="0">
            <a:spAutoFit/>
          </a:bodyPr>
          <a:lstStyle/>
          <a:p>
            <a:pPr algn="l">
              <a:lnSpc>
                <a:spcPts val="4405"/>
              </a:lnSpc>
            </a:pPr>
            <a:r>
              <a:rPr lang="en-US" sz="3146">
                <a:solidFill>
                  <a:srgbClr val="000000"/>
                </a:solidFill>
                <a:latin typeface="Canva Sans Bold"/>
              </a:rPr>
              <a:t>OUTCOME</a:t>
            </a:r>
          </a:p>
          <a:p>
            <a:pPr algn="l">
              <a:lnSpc>
                <a:spcPts val="4405"/>
              </a:lnSpc>
            </a:pPr>
            <a:r>
              <a:rPr lang="en-US" sz="3146">
                <a:solidFill>
                  <a:srgbClr val="000000"/>
                </a:solidFill>
                <a:latin typeface="Canva Sans Bold"/>
              </a:rPr>
              <a:t>Tuned Model Metrics:</a:t>
            </a:r>
          </a:p>
          <a:p>
            <a:pPr algn="l">
              <a:lnSpc>
                <a:spcPts val="4405"/>
              </a:lnSpc>
            </a:pPr>
            <a:r>
              <a:rPr lang="en-US" sz="3146">
                <a:solidFill>
                  <a:srgbClr val="000000"/>
                </a:solidFill>
                <a:latin typeface="Canva Sans Bold"/>
              </a:rPr>
              <a:t>Accuracy: 0.4588477366255144</a:t>
            </a:r>
          </a:p>
          <a:p>
            <a:pPr algn="l">
              <a:lnSpc>
                <a:spcPts val="4405"/>
              </a:lnSpc>
            </a:pPr>
            <a:r>
              <a:rPr lang="en-US" sz="3146">
                <a:solidFill>
                  <a:srgbClr val="000000"/>
                </a:solidFill>
                <a:latin typeface="Canva Sans Bold"/>
              </a:rPr>
              <a:t>Precision: 0.4992437218467365</a:t>
            </a:r>
          </a:p>
          <a:p>
            <a:pPr algn="l">
              <a:lnSpc>
                <a:spcPts val="4405"/>
              </a:lnSpc>
            </a:pPr>
            <a:r>
              <a:rPr lang="en-US" sz="3146">
                <a:solidFill>
                  <a:srgbClr val="000000"/>
                </a:solidFill>
                <a:latin typeface="Canva Sans Bold"/>
              </a:rPr>
              <a:t>Recall: 0.4588477366255144</a:t>
            </a:r>
          </a:p>
          <a:p>
            <a:pPr algn="l">
              <a:lnSpc>
                <a:spcPts val="4405"/>
              </a:lnSpc>
            </a:pPr>
            <a:r>
              <a:rPr lang="en-US" sz="3146">
                <a:solidFill>
                  <a:srgbClr val="000000"/>
                </a:solidFill>
                <a:latin typeface="Canva Sans Bold"/>
              </a:rPr>
              <a:t>F1 Score: 0.46661239323134296</a:t>
            </a:r>
          </a:p>
          <a:p>
            <a:pPr algn="l">
              <a:lnSpc>
                <a:spcPts val="4405"/>
              </a:lnSpc>
            </a:pPr>
            <a:r>
              <a:rPr lang="en-US" sz="3146">
                <a:solidFill>
                  <a:srgbClr val="000000"/>
                </a:solidFill>
                <a:latin typeface="Canva Sans Bold"/>
              </a:rPr>
              <a:t>Model Visualiztion:</a:t>
            </a:r>
          </a:p>
          <a:p>
            <a:pPr algn="l">
              <a:lnSpc>
                <a:spcPts val="4405"/>
              </a:lnSpc>
            </a:pPr>
            <a:r>
              <a:rPr lang="en-US" sz="3146">
                <a:solidFill>
                  <a:srgbClr val="000000"/>
                </a:solidFill>
                <a:latin typeface="Canva Sans"/>
              </a:rPr>
              <a:t>Simple Histogram </a:t>
            </a:r>
          </a:p>
          <a:p>
            <a:pPr algn="l">
              <a:lnSpc>
                <a:spcPts val="4405"/>
              </a:lnSpc>
            </a:pPr>
          </a:p>
          <a:p>
            <a:pPr algn="l">
              <a:lnSpc>
                <a:spcPts val="4405"/>
              </a:lnSpc>
            </a:pPr>
          </a:p>
          <a:p>
            <a:pPr algn="l">
              <a:lnSpc>
                <a:spcPts val="4405"/>
              </a:lnSpc>
            </a:pPr>
          </a:p>
          <a:p>
            <a:pPr algn="l">
              <a:lnSpc>
                <a:spcPts val="4405"/>
              </a:lnSpc>
            </a:pPr>
          </a:p>
          <a:p>
            <a:pPr algn="l">
              <a:lnSpc>
                <a:spcPts val="4405"/>
              </a:lnSpc>
            </a:pPr>
          </a:p>
          <a:p>
            <a:pPr algn="l">
              <a:lnSpc>
                <a:spcPts val="4405"/>
              </a:lnSpc>
            </a:pPr>
          </a:p>
          <a:p>
            <a:pPr algn="l">
              <a:lnSpc>
                <a:spcPts val="4405"/>
              </a:lnSpc>
            </a:pPr>
          </a:p>
          <a:p>
            <a:pPr algn="l">
              <a:lnSpc>
                <a:spcPts val="4405"/>
              </a:lnSpc>
            </a:pPr>
          </a:p>
          <a:p>
            <a:pPr algn="l">
              <a:lnSpc>
                <a:spcPts val="4405"/>
              </a:lnSpc>
            </a:pPr>
          </a:p>
          <a:p>
            <a:pPr algn="l">
              <a:lnSpc>
                <a:spcPts val="4405"/>
              </a:lnSpc>
            </a:pPr>
          </a:p>
          <a:p>
            <a:pPr algn="l">
              <a:lnSpc>
                <a:spcPts val="4405"/>
              </a:lnSpc>
            </a:pPr>
          </a:p>
          <a:p>
            <a:pPr algn="l">
              <a:lnSpc>
                <a:spcPts val="4405"/>
              </a:lnSpc>
            </a:pPr>
          </a:p>
          <a:p>
            <a:pPr algn="l">
              <a:lnSpc>
                <a:spcPts val="4405"/>
              </a:lnSpc>
            </a:pPr>
          </a:p>
          <a:p>
            <a:pPr algn="l">
              <a:lnSpc>
                <a:spcPts val="4405"/>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6937517" y="-874735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580377">
            <a:off x="10646613" y="3123224"/>
            <a:ext cx="12102934" cy="12419055"/>
          </a:xfrm>
          <a:custGeom>
            <a:avLst/>
            <a:gdLst/>
            <a:ahLst/>
            <a:cxnLst/>
            <a:rect r="r" b="b" t="t" l="l"/>
            <a:pathLst>
              <a:path h="12419055" w="12102934">
                <a:moveTo>
                  <a:pt x="0" y="0"/>
                </a:moveTo>
                <a:lnTo>
                  <a:pt x="12102933" y="0"/>
                </a:lnTo>
                <a:lnTo>
                  <a:pt x="12102933" y="12419055"/>
                </a:lnTo>
                <a:lnTo>
                  <a:pt x="0" y="124190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2104005" y="7488242"/>
            <a:ext cx="2302097" cy="609600"/>
          </a:xfrm>
          <a:prstGeom prst="rect">
            <a:avLst/>
          </a:prstGeom>
        </p:spPr>
        <p:txBody>
          <a:bodyPr anchor="t" rtlCol="false" tIns="0" lIns="0" bIns="0" rIns="0">
            <a:spAutoFit/>
          </a:bodyPr>
          <a:lstStyle/>
          <a:p>
            <a:pPr algn="ctr">
              <a:lnSpc>
                <a:spcPts val="2464"/>
              </a:lnSpc>
            </a:pPr>
            <a:r>
              <a:rPr lang="en-US" sz="2053" spc="102">
                <a:solidFill>
                  <a:srgbClr val="FFFBFB"/>
                </a:solidFill>
                <a:latin typeface="DM Sans"/>
              </a:rPr>
              <a:t>Ceo Of Ingoude Company</a:t>
            </a:r>
          </a:p>
        </p:txBody>
      </p:sp>
      <p:sp>
        <p:nvSpPr>
          <p:cNvPr name="Freeform 6" id="6"/>
          <p:cNvSpPr/>
          <p:nvPr/>
        </p:nvSpPr>
        <p:spPr>
          <a:xfrm flipH="false" flipV="false" rot="0">
            <a:off x="3416119" y="8256064"/>
            <a:ext cx="3145217" cy="333081"/>
          </a:xfrm>
          <a:custGeom>
            <a:avLst/>
            <a:gdLst/>
            <a:ahLst/>
            <a:cxnLst/>
            <a:rect r="r" b="b" t="t" l="l"/>
            <a:pathLst>
              <a:path h="333081" w="3145217">
                <a:moveTo>
                  <a:pt x="0" y="0"/>
                </a:moveTo>
                <a:lnTo>
                  <a:pt x="3145217" y="0"/>
                </a:lnTo>
                <a:lnTo>
                  <a:pt x="3145217" y="333081"/>
                </a:lnTo>
                <a:lnTo>
                  <a:pt x="0" y="333081"/>
                </a:lnTo>
                <a:lnTo>
                  <a:pt x="0" y="0"/>
                </a:lnTo>
                <a:close/>
              </a:path>
            </a:pathLst>
          </a:custGeom>
          <a:blipFill>
            <a:blip r:embed="rId5"/>
            <a:stretch>
              <a:fillRect l="0" t="-86495" r="0" b="0"/>
            </a:stretch>
          </a:blipFill>
        </p:spPr>
      </p:sp>
      <p:sp>
        <p:nvSpPr>
          <p:cNvPr name="Freeform 7" id="7"/>
          <p:cNvSpPr/>
          <p:nvPr/>
        </p:nvSpPr>
        <p:spPr>
          <a:xfrm flipH="false" flipV="false" rot="0">
            <a:off x="7571796" y="8256064"/>
            <a:ext cx="3145217" cy="333081"/>
          </a:xfrm>
          <a:custGeom>
            <a:avLst/>
            <a:gdLst/>
            <a:ahLst/>
            <a:cxnLst/>
            <a:rect r="r" b="b" t="t" l="l"/>
            <a:pathLst>
              <a:path h="333081" w="3145217">
                <a:moveTo>
                  <a:pt x="0" y="0"/>
                </a:moveTo>
                <a:lnTo>
                  <a:pt x="3145218" y="0"/>
                </a:lnTo>
                <a:lnTo>
                  <a:pt x="3145218" y="333081"/>
                </a:lnTo>
                <a:lnTo>
                  <a:pt x="0" y="333081"/>
                </a:lnTo>
                <a:lnTo>
                  <a:pt x="0" y="0"/>
                </a:lnTo>
                <a:close/>
              </a:path>
            </a:pathLst>
          </a:custGeom>
          <a:blipFill>
            <a:blip r:embed="rId5"/>
            <a:stretch>
              <a:fillRect l="0" t="-86495" r="0" b="0"/>
            </a:stretch>
          </a:blipFill>
        </p:spPr>
      </p:sp>
      <p:sp>
        <p:nvSpPr>
          <p:cNvPr name="Freeform 8" id="8"/>
          <p:cNvSpPr/>
          <p:nvPr/>
        </p:nvSpPr>
        <p:spPr>
          <a:xfrm flipH="false" flipV="false" rot="0">
            <a:off x="11726664" y="8256064"/>
            <a:ext cx="3145217" cy="333081"/>
          </a:xfrm>
          <a:custGeom>
            <a:avLst/>
            <a:gdLst/>
            <a:ahLst/>
            <a:cxnLst/>
            <a:rect r="r" b="b" t="t" l="l"/>
            <a:pathLst>
              <a:path h="333081" w="3145217">
                <a:moveTo>
                  <a:pt x="0" y="0"/>
                </a:moveTo>
                <a:lnTo>
                  <a:pt x="3145217" y="0"/>
                </a:lnTo>
                <a:lnTo>
                  <a:pt x="3145217" y="333081"/>
                </a:lnTo>
                <a:lnTo>
                  <a:pt x="0" y="333081"/>
                </a:lnTo>
                <a:lnTo>
                  <a:pt x="0" y="0"/>
                </a:lnTo>
                <a:close/>
              </a:path>
            </a:pathLst>
          </a:custGeom>
          <a:blipFill>
            <a:blip r:embed="rId5"/>
            <a:stretch>
              <a:fillRect l="0" t="-86495" r="0" b="0"/>
            </a:stretch>
          </a:blipFill>
        </p:spPr>
      </p:sp>
      <p:sp>
        <p:nvSpPr>
          <p:cNvPr name="Freeform 9" id="9"/>
          <p:cNvSpPr/>
          <p:nvPr/>
        </p:nvSpPr>
        <p:spPr>
          <a:xfrm flipH="false" flipV="false" rot="0">
            <a:off x="13804097" y="8030085"/>
            <a:ext cx="3145217" cy="333081"/>
          </a:xfrm>
          <a:custGeom>
            <a:avLst/>
            <a:gdLst/>
            <a:ahLst/>
            <a:cxnLst/>
            <a:rect r="r" b="b" t="t" l="l"/>
            <a:pathLst>
              <a:path h="333081" w="3145217">
                <a:moveTo>
                  <a:pt x="0" y="0"/>
                </a:moveTo>
                <a:lnTo>
                  <a:pt x="3145218" y="0"/>
                </a:lnTo>
                <a:lnTo>
                  <a:pt x="3145218" y="333081"/>
                </a:lnTo>
                <a:lnTo>
                  <a:pt x="0" y="333081"/>
                </a:lnTo>
                <a:lnTo>
                  <a:pt x="0" y="0"/>
                </a:lnTo>
                <a:close/>
              </a:path>
            </a:pathLst>
          </a:custGeom>
          <a:blipFill>
            <a:blip r:embed="rId5"/>
            <a:stretch>
              <a:fillRect l="0" t="-86495" r="0" b="0"/>
            </a:stretch>
          </a:blipFill>
        </p:spPr>
      </p:sp>
      <p:sp>
        <p:nvSpPr>
          <p:cNvPr name="Freeform 10" id="10"/>
          <p:cNvSpPr/>
          <p:nvPr/>
        </p:nvSpPr>
        <p:spPr>
          <a:xfrm flipH="false" flipV="false" rot="0">
            <a:off x="913601" y="418907"/>
            <a:ext cx="12341452" cy="3740776"/>
          </a:xfrm>
          <a:custGeom>
            <a:avLst/>
            <a:gdLst/>
            <a:ahLst/>
            <a:cxnLst/>
            <a:rect r="r" b="b" t="t" l="l"/>
            <a:pathLst>
              <a:path h="3740776" w="12341452">
                <a:moveTo>
                  <a:pt x="0" y="0"/>
                </a:moveTo>
                <a:lnTo>
                  <a:pt x="12341453" y="0"/>
                </a:lnTo>
                <a:lnTo>
                  <a:pt x="12341453" y="3740776"/>
                </a:lnTo>
                <a:lnTo>
                  <a:pt x="0" y="3740776"/>
                </a:lnTo>
                <a:lnTo>
                  <a:pt x="0" y="0"/>
                </a:lnTo>
                <a:close/>
              </a:path>
            </a:pathLst>
          </a:custGeom>
          <a:blipFill>
            <a:blip r:embed="rId6"/>
            <a:stretch>
              <a:fillRect l="0" t="0" r="0" b="0"/>
            </a:stretch>
          </a:blipFill>
        </p:spPr>
      </p:sp>
      <p:sp>
        <p:nvSpPr>
          <p:cNvPr name="Freeform 11" id="11"/>
          <p:cNvSpPr/>
          <p:nvPr/>
        </p:nvSpPr>
        <p:spPr>
          <a:xfrm flipH="false" flipV="false" rot="0">
            <a:off x="1456003" y="5501428"/>
            <a:ext cx="12348094" cy="3733385"/>
          </a:xfrm>
          <a:custGeom>
            <a:avLst/>
            <a:gdLst/>
            <a:ahLst/>
            <a:cxnLst/>
            <a:rect r="r" b="b" t="t" l="l"/>
            <a:pathLst>
              <a:path h="3733385" w="12348094">
                <a:moveTo>
                  <a:pt x="0" y="0"/>
                </a:moveTo>
                <a:lnTo>
                  <a:pt x="12348094" y="0"/>
                </a:lnTo>
                <a:lnTo>
                  <a:pt x="12348094" y="3733385"/>
                </a:lnTo>
                <a:lnTo>
                  <a:pt x="0" y="3733385"/>
                </a:lnTo>
                <a:lnTo>
                  <a:pt x="0" y="0"/>
                </a:lnTo>
                <a:close/>
              </a:path>
            </a:pathLst>
          </a:custGeom>
          <a:blipFill>
            <a:blip r:embed="rId7"/>
            <a:stretch>
              <a:fillRect l="0" t="0" r="0" b="0"/>
            </a:stretch>
          </a:blipFill>
        </p:spPr>
      </p:sp>
      <p:sp>
        <p:nvSpPr>
          <p:cNvPr name="TextBox 12" id="12"/>
          <p:cNvSpPr txBox="true"/>
          <p:nvPr/>
        </p:nvSpPr>
        <p:spPr>
          <a:xfrm rot="0">
            <a:off x="3860187" y="6558496"/>
            <a:ext cx="2257081"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rPr>
              <a:t>Everest Cantu</a:t>
            </a:r>
          </a:p>
        </p:txBody>
      </p:sp>
      <p:sp>
        <p:nvSpPr>
          <p:cNvPr name="TextBox 13" id="13"/>
          <p:cNvSpPr txBox="true"/>
          <p:nvPr/>
        </p:nvSpPr>
        <p:spPr>
          <a:xfrm rot="0">
            <a:off x="3793461" y="7488242"/>
            <a:ext cx="2302097" cy="609600"/>
          </a:xfrm>
          <a:prstGeom prst="rect">
            <a:avLst/>
          </a:prstGeom>
        </p:spPr>
        <p:txBody>
          <a:bodyPr anchor="t" rtlCol="false" tIns="0" lIns="0" bIns="0" rIns="0">
            <a:spAutoFit/>
          </a:bodyPr>
          <a:lstStyle/>
          <a:p>
            <a:pPr algn="ctr">
              <a:lnSpc>
                <a:spcPts val="2464"/>
              </a:lnSpc>
            </a:pPr>
            <a:r>
              <a:rPr lang="en-US" sz="2053" spc="102">
                <a:solidFill>
                  <a:srgbClr val="FFFBFB"/>
                </a:solidFill>
                <a:latin typeface="DM Sans"/>
              </a:rPr>
              <a:t>Ceo Of Ingoude Company</a:t>
            </a:r>
          </a:p>
        </p:txBody>
      </p:sp>
      <p:sp>
        <p:nvSpPr>
          <p:cNvPr name="TextBox 14" id="14"/>
          <p:cNvSpPr txBox="true"/>
          <p:nvPr/>
        </p:nvSpPr>
        <p:spPr>
          <a:xfrm rot="0">
            <a:off x="8005441" y="6558496"/>
            <a:ext cx="2213980"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rPr>
              <a:t>Drew Holloway</a:t>
            </a:r>
          </a:p>
        </p:txBody>
      </p:sp>
      <p:sp>
        <p:nvSpPr>
          <p:cNvPr name="TextBox 15" id="15"/>
          <p:cNvSpPr txBox="true"/>
          <p:nvPr/>
        </p:nvSpPr>
        <p:spPr>
          <a:xfrm rot="0">
            <a:off x="7949138" y="7488242"/>
            <a:ext cx="2302097" cy="609600"/>
          </a:xfrm>
          <a:prstGeom prst="rect">
            <a:avLst/>
          </a:prstGeom>
        </p:spPr>
        <p:txBody>
          <a:bodyPr anchor="t" rtlCol="false" tIns="0" lIns="0" bIns="0" rIns="0">
            <a:spAutoFit/>
          </a:bodyPr>
          <a:lstStyle/>
          <a:p>
            <a:pPr algn="ctr">
              <a:lnSpc>
                <a:spcPts val="2464"/>
              </a:lnSpc>
            </a:pPr>
            <a:r>
              <a:rPr lang="en-US" sz="2053" spc="102">
                <a:solidFill>
                  <a:srgbClr val="FFFBFB"/>
                </a:solidFill>
                <a:latin typeface="DM Sans"/>
              </a:rPr>
              <a:t>Ceo Of Ingoude Company</a:t>
            </a:r>
          </a:p>
        </p:txBody>
      </p:sp>
      <p:sp>
        <p:nvSpPr>
          <p:cNvPr name="TextBox 16" id="16"/>
          <p:cNvSpPr txBox="true"/>
          <p:nvPr/>
        </p:nvSpPr>
        <p:spPr>
          <a:xfrm rot="0">
            <a:off x="12294659" y="6558496"/>
            <a:ext cx="2009227"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rPr>
              <a:t>Remy Marsh</a:t>
            </a:r>
          </a:p>
        </p:txBody>
      </p:sp>
      <p:sp>
        <p:nvSpPr>
          <p:cNvPr name="TextBox 17" id="17"/>
          <p:cNvSpPr txBox="true"/>
          <p:nvPr/>
        </p:nvSpPr>
        <p:spPr>
          <a:xfrm rot="0">
            <a:off x="0" y="4305010"/>
            <a:ext cx="4711139" cy="695961"/>
          </a:xfrm>
          <a:prstGeom prst="rect">
            <a:avLst/>
          </a:prstGeom>
        </p:spPr>
        <p:txBody>
          <a:bodyPr anchor="t" rtlCol="false" tIns="0" lIns="0" bIns="0" rIns="0">
            <a:spAutoFit/>
          </a:bodyPr>
          <a:lstStyle/>
          <a:p>
            <a:pPr algn="ctr">
              <a:lnSpc>
                <a:spcPts val="5739"/>
              </a:lnSpc>
            </a:pPr>
            <a:r>
              <a:rPr lang="en-US" sz="4099">
                <a:solidFill>
                  <a:srgbClr val="000000"/>
                </a:solidFill>
                <a:latin typeface="Canva Sans Bold"/>
              </a:rPr>
              <a:t>Boxplot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930795" y="206948"/>
            <a:ext cx="7312626" cy="6482580"/>
          </a:xfrm>
          <a:custGeom>
            <a:avLst/>
            <a:gdLst/>
            <a:ahLst/>
            <a:cxnLst/>
            <a:rect r="r" b="b" t="t" l="l"/>
            <a:pathLst>
              <a:path h="6482580" w="7312626">
                <a:moveTo>
                  <a:pt x="0" y="0"/>
                </a:moveTo>
                <a:lnTo>
                  <a:pt x="7312627" y="0"/>
                </a:lnTo>
                <a:lnTo>
                  <a:pt x="7312627" y="6482579"/>
                </a:lnTo>
                <a:lnTo>
                  <a:pt x="0" y="6482579"/>
                </a:lnTo>
                <a:lnTo>
                  <a:pt x="0" y="0"/>
                </a:lnTo>
                <a:close/>
              </a:path>
            </a:pathLst>
          </a:custGeom>
          <a:blipFill>
            <a:blip r:embed="rId5"/>
            <a:stretch>
              <a:fillRect l="-1861" t="0" r="-1861" b="0"/>
            </a:stretch>
          </a:blipFill>
        </p:spPr>
      </p:sp>
      <p:sp>
        <p:nvSpPr>
          <p:cNvPr name="TextBox 5" id="5"/>
          <p:cNvSpPr txBox="true"/>
          <p:nvPr/>
        </p:nvSpPr>
        <p:spPr>
          <a:xfrm rot="0">
            <a:off x="80070" y="130748"/>
            <a:ext cx="1897261" cy="646430"/>
          </a:xfrm>
          <a:prstGeom prst="rect">
            <a:avLst/>
          </a:prstGeom>
        </p:spPr>
        <p:txBody>
          <a:bodyPr anchor="t" rtlCol="false" tIns="0" lIns="0" bIns="0" rIns="0">
            <a:spAutoFit/>
          </a:bodyPr>
          <a:lstStyle/>
          <a:p>
            <a:pPr algn="ctr">
              <a:lnSpc>
                <a:spcPts val="5319"/>
              </a:lnSpc>
            </a:pPr>
            <a:r>
              <a:rPr lang="en-US" sz="3799">
                <a:solidFill>
                  <a:srgbClr val="000000"/>
                </a:solidFill>
                <a:latin typeface="Canva Sans Bold"/>
              </a:rPr>
              <a:t>Pairplot</a:t>
            </a:r>
          </a:p>
        </p:txBody>
      </p:sp>
      <p:sp>
        <p:nvSpPr>
          <p:cNvPr name="TextBox 6" id="6"/>
          <p:cNvSpPr txBox="true"/>
          <p:nvPr/>
        </p:nvSpPr>
        <p:spPr>
          <a:xfrm rot="0">
            <a:off x="0" y="7029609"/>
            <a:ext cx="17691687" cy="3663315"/>
          </a:xfrm>
          <a:prstGeom prst="rect">
            <a:avLst/>
          </a:prstGeom>
        </p:spPr>
        <p:txBody>
          <a:bodyPr anchor="t" rtlCol="false" tIns="0" lIns="0" bIns="0" rIns="0">
            <a:spAutoFit/>
          </a:bodyPr>
          <a:lstStyle/>
          <a:p>
            <a:pPr algn="l">
              <a:lnSpc>
                <a:spcPts val="4060"/>
              </a:lnSpc>
            </a:pPr>
            <a:r>
              <a:rPr lang="en-US" sz="2900">
                <a:solidFill>
                  <a:srgbClr val="000000"/>
                </a:solidFill>
                <a:latin typeface="Canva Sans Semi-Bold"/>
              </a:rPr>
              <a:t>Conclusion</a:t>
            </a:r>
          </a:p>
          <a:p>
            <a:pPr algn="l">
              <a:lnSpc>
                <a:spcPts val="4060"/>
              </a:lnSpc>
            </a:pPr>
            <a:r>
              <a:rPr lang="en-US" sz="2900">
                <a:solidFill>
                  <a:srgbClr val="000000"/>
                </a:solidFill>
                <a:latin typeface="Canva Sans"/>
              </a:rPr>
              <a:t>Disease prediction using machine learning represents a transformative approach in modern healthcare, offering significant potential to improve diagnostic accuracy and patient outcomes. By leveraging the power of data and advanced algorithms, these models provide valuable insights and support to healthcare professionals, paving the way for a future where early detection and personalized treatment are the norms in medical practice.</a:t>
            </a:r>
          </a:p>
          <a:p>
            <a:pPr algn="ctr">
              <a:lnSpc>
                <a:spcPts val="475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686644" y="3549362"/>
            <a:ext cx="8097687" cy="1594138"/>
          </a:xfrm>
          <a:prstGeom prst="rect">
            <a:avLst/>
          </a:prstGeom>
        </p:spPr>
        <p:txBody>
          <a:bodyPr anchor="t" rtlCol="false" tIns="0" lIns="0" bIns="0" rIns="0">
            <a:spAutoFit/>
          </a:bodyPr>
          <a:lstStyle/>
          <a:p>
            <a:pPr algn="l" marL="0" indent="0" lvl="0">
              <a:lnSpc>
                <a:spcPts val="13015"/>
              </a:lnSpc>
              <a:spcBef>
                <a:spcPct val="0"/>
              </a:spcBef>
            </a:pPr>
            <a:r>
              <a:rPr lang="en-US" sz="9431" spc="924">
                <a:solidFill>
                  <a:srgbClr val="231F20"/>
                </a:solidFill>
                <a:latin typeface="Oswald Bold"/>
              </a:rPr>
              <a:t>THANK YOU</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980992" y="-165757"/>
            <a:ext cx="7416941" cy="1123591"/>
          </a:xfrm>
          <a:prstGeom prst="rect">
            <a:avLst/>
          </a:prstGeom>
        </p:spPr>
        <p:txBody>
          <a:bodyPr anchor="t" rtlCol="false" tIns="0" lIns="0" bIns="0" rIns="0">
            <a:spAutoFit/>
          </a:bodyPr>
          <a:lstStyle/>
          <a:p>
            <a:pPr algn="ctr">
              <a:lnSpc>
                <a:spcPts val="9221"/>
              </a:lnSpc>
            </a:pPr>
            <a:r>
              <a:rPr lang="en-US" sz="6682" spc="654">
                <a:solidFill>
                  <a:srgbClr val="231F20"/>
                </a:solidFill>
                <a:latin typeface="Oswald Bold"/>
              </a:rPr>
              <a:t>INTRODUCTION</a:t>
            </a:r>
          </a:p>
        </p:txBody>
      </p:sp>
      <p:sp>
        <p:nvSpPr>
          <p:cNvPr name="Freeform 4" id="4"/>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0" y="1371137"/>
            <a:ext cx="18288000" cy="10267315"/>
          </a:xfrm>
          <a:prstGeom prst="rect">
            <a:avLst/>
          </a:prstGeom>
        </p:spPr>
        <p:txBody>
          <a:bodyPr anchor="t" rtlCol="false" tIns="0" lIns="0" bIns="0" rIns="0">
            <a:spAutoFit/>
          </a:bodyPr>
          <a:lstStyle/>
          <a:p>
            <a:pPr algn="l">
              <a:lnSpc>
                <a:spcPts val="4759"/>
              </a:lnSpc>
            </a:pPr>
            <a:r>
              <a:rPr lang="en-US" sz="3399">
                <a:solidFill>
                  <a:srgbClr val="231F20"/>
                </a:solidFill>
                <a:latin typeface="Canva Sans"/>
              </a:rPr>
              <a:t>In  Machine learning internship ,the project is about to built a dieseses prediction machine learning algorithm model</a:t>
            </a:r>
          </a:p>
          <a:p>
            <a:pPr algn="l" marL="734059" indent="-367030" lvl="1">
              <a:lnSpc>
                <a:spcPts val="4759"/>
              </a:lnSpc>
              <a:buFont typeface="Arial"/>
              <a:buChar char="•"/>
            </a:pPr>
            <a:r>
              <a:rPr lang="en-US" sz="3399">
                <a:solidFill>
                  <a:srgbClr val="231F20"/>
                </a:solidFill>
                <a:latin typeface="Canva Sans"/>
              </a:rPr>
              <a:t>Disease prediction using machine learning is a rapidly evolving field that leverages advanced computational techniques to analyze vast amounts of medical data and predict the likelihood of diseases. This approach aims to provide healthcare professionals with powerful tools to diagnose and predict diseases more accurately and efficiently, ultimately leading to better patient outcomes.</a:t>
            </a:r>
          </a:p>
          <a:p>
            <a:pPr algn="l">
              <a:lnSpc>
                <a:spcPts val="4759"/>
              </a:lnSpc>
            </a:pPr>
          </a:p>
          <a:p>
            <a:pPr algn="l">
              <a:lnSpc>
                <a:spcPts val="5459"/>
              </a:lnSpc>
            </a:pPr>
            <a:r>
              <a:rPr lang="en-US" sz="3899">
                <a:solidFill>
                  <a:srgbClr val="231F20"/>
                </a:solidFill>
                <a:latin typeface="Canva Sans Bold"/>
              </a:rPr>
              <a:t>Objectives</a:t>
            </a:r>
          </a:p>
          <a:p>
            <a:pPr algn="l" marL="734059" indent="-367030" lvl="1">
              <a:lnSpc>
                <a:spcPts val="4759"/>
              </a:lnSpc>
              <a:buFont typeface="Arial"/>
              <a:buChar char="•"/>
            </a:pPr>
            <a:r>
              <a:rPr lang="en-US" sz="3399">
                <a:solidFill>
                  <a:srgbClr val="231F20"/>
                </a:solidFill>
                <a:latin typeface="Canva Sans"/>
              </a:rPr>
              <a:t>The primary objective of disease prediction models is to develop algorithms that can classify individuals as diseased or non-diseased based on various health attributes. These models utilize patterns and correlations in medical data to make predictions, enabling early diagnosis and intervention, which are crucial in managing and treating diseases effectively.</a:t>
            </a:r>
          </a:p>
          <a:p>
            <a:pPr algn="l">
              <a:lnSpc>
                <a:spcPts val="4759"/>
              </a:lnSpc>
            </a:pPr>
          </a:p>
          <a:p>
            <a:pPr algn="l">
              <a:lnSpc>
                <a:spcPts val="4759"/>
              </a:lnSpc>
            </a:pPr>
          </a:p>
          <a:p>
            <a:pPr algn="l">
              <a:lnSpc>
                <a:spcPts val="475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4" id="4"/>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TextBox 5" id="5"/>
          <p:cNvSpPr txBox="true"/>
          <p:nvPr/>
        </p:nvSpPr>
        <p:spPr>
          <a:xfrm rot="0">
            <a:off x="4010754" y="-95250"/>
            <a:ext cx="13545859" cy="864429"/>
          </a:xfrm>
          <a:prstGeom prst="rect">
            <a:avLst/>
          </a:prstGeom>
        </p:spPr>
        <p:txBody>
          <a:bodyPr anchor="t" rtlCol="false" tIns="0" lIns="0" bIns="0" rIns="0">
            <a:spAutoFit/>
          </a:bodyPr>
          <a:lstStyle/>
          <a:p>
            <a:pPr algn="l">
              <a:lnSpc>
                <a:spcPts val="7041"/>
              </a:lnSpc>
            </a:pPr>
            <a:r>
              <a:rPr lang="en-US" sz="5102" spc="500">
                <a:solidFill>
                  <a:srgbClr val="231F20"/>
                </a:solidFill>
                <a:latin typeface="Oswald Bold"/>
              </a:rPr>
              <a:t>DISEASE PREDICTION MODEL</a:t>
            </a:r>
          </a:p>
        </p:txBody>
      </p:sp>
      <p:sp>
        <p:nvSpPr>
          <p:cNvPr name="Freeform 6" id="6"/>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08119" y="1092709"/>
            <a:ext cx="18288000" cy="8438515"/>
          </a:xfrm>
          <a:prstGeom prst="rect">
            <a:avLst/>
          </a:prstGeom>
        </p:spPr>
        <p:txBody>
          <a:bodyPr anchor="t" rtlCol="false" tIns="0" lIns="0" bIns="0" rIns="0">
            <a:spAutoFit/>
          </a:bodyPr>
          <a:lstStyle/>
          <a:p>
            <a:pPr algn="just">
              <a:lnSpc>
                <a:spcPts val="4759"/>
              </a:lnSpc>
            </a:pPr>
            <a:r>
              <a:rPr lang="en-US" sz="3399">
                <a:solidFill>
                  <a:srgbClr val="231F20"/>
                </a:solidFill>
                <a:latin typeface="Canva Sans Bold"/>
              </a:rPr>
              <a:t>Problem Statement: </a:t>
            </a:r>
            <a:r>
              <a:rPr lang="en-US" sz="3399">
                <a:solidFill>
                  <a:srgbClr val="231F20"/>
                </a:solidFill>
                <a:latin typeface="Canva Sans"/>
              </a:rPr>
              <a:t>Predictive Modeling for Disease Diagnosis</a:t>
            </a:r>
          </a:p>
          <a:p>
            <a:pPr algn="just">
              <a:lnSpc>
                <a:spcPts val="5179"/>
              </a:lnSpc>
            </a:pPr>
            <a:r>
              <a:rPr lang="en-US" sz="3699">
                <a:solidFill>
                  <a:srgbClr val="231F20"/>
                </a:solidFill>
                <a:latin typeface="Canva Sans Bold"/>
              </a:rPr>
              <a:t>DOMAIN</a:t>
            </a:r>
          </a:p>
          <a:p>
            <a:pPr algn="just">
              <a:lnSpc>
                <a:spcPts val="4759"/>
              </a:lnSpc>
            </a:pPr>
            <a:r>
              <a:rPr lang="en-US" sz="3399">
                <a:solidFill>
                  <a:srgbClr val="231F20"/>
                </a:solidFill>
                <a:latin typeface="Canva Sans"/>
              </a:rPr>
              <a:t>Healthcare professionals often rely on various diagnostic tests and biomarkers to assess an individual's </a:t>
            </a:r>
          </a:p>
          <a:p>
            <a:pPr algn="just">
              <a:lnSpc>
                <a:spcPts val="4759"/>
              </a:lnSpc>
            </a:pPr>
            <a:r>
              <a:rPr lang="en-US" sz="3399">
                <a:solidFill>
                  <a:srgbClr val="231F20"/>
                </a:solidFill>
                <a:latin typeface="Canva Sans"/>
              </a:rPr>
              <a:t>health status and diagnose diseases. In this scenario, we have access to a dataset containing multiple </a:t>
            </a:r>
          </a:p>
          <a:p>
            <a:pPr algn="just">
              <a:lnSpc>
                <a:spcPts val="4759"/>
              </a:lnSpc>
            </a:pPr>
            <a:r>
              <a:rPr lang="en-US" sz="3399">
                <a:solidFill>
                  <a:srgbClr val="231F20"/>
                </a:solidFill>
                <a:latin typeface="Canva Sans"/>
              </a:rPr>
              <a:t>health-related attributes such as cholesterol levels, blood cell counts, hormone levels, and other </a:t>
            </a:r>
          </a:p>
          <a:p>
            <a:pPr algn="just">
              <a:lnSpc>
                <a:spcPts val="4759"/>
              </a:lnSpc>
            </a:pPr>
            <a:r>
              <a:rPr lang="en-US" sz="3399">
                <a:solidFill>
                  <a:srgbClr val="231F20"/>
                </a:solidFill>
                <a:latin typeface="Canva Sans"/>
              </a:rPr>
              <a:t>physiological measurements. The dataset also includes information on whether the individual has been </a:t>
            </a:r>
          </a:p>
          <a:p>
            <a:pPr algn="just">
              <a:lnSpc>
                <a:spcPts val="4759"/>
              </a:lnSpc>
            </a:pPr>
            <a:r>
              <a:rPr lang="en-US" sz="3399">
                <a:solidFill>
                  <a:srgbClr val="231F20"/>
                </a:solidFill>
                <a:latin typeface="Canva Sans"/>
              </a:rPr>
              <a:t>diagnosed with a specific disease or not. </a:t>
            </a:r>
          </a:p>
          <a:p>
            <a:pPr algn="just">
              <a:lnSpc>
                <a:spcPts val="4759"/>
              </a:lnSpc>
            </a:pPr>
          </a:p>
          <a:p>
            <a:pPr algn="just">
              <a:lnSpc>
                <a:spcPts val="4759"/>
              </a:lnSpc>
            </a:pPr>
          </a:p>
          <a:p>
            <a:pPr algn="just">
              <a:lnSpc>
                <a:spcPts val="475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3367511" y="-85725"/>
            <a:ext cx="11552977" cy="880171"/>
          </a:xfrm>
          <a:prstGeom prst="rect">
            <a:avLst/>
          </a:prstGeom>
        </p:spPr>
        <p:txBody>
          <a:bodyPr anchor="t" rtlCol="false" tIns="0" lIns="0" bIns="0" rIns="0">
            <a:spAutoFit/>
          </a:bodyPr>
          <a:lstStyle/>
          <a:p>
            <a:pPr algn="ctr">
              <a:lnSpc>
                <a:spcPts val="7241"/>
              </a:lnSpc>
            </a:pPr>
            <a:r>
              <a:rPr lang="en-US" sz="5247" spc="278">
                <a:solidFill>
                  <a:srgbClr val="231F20"/>
                </a:solidFill>
                <a:latin typeface="Oswald Bold"/>
              </a:rPr>
              <a:t>KEY COMPONENTS</a:t>
            </a:r>
          </a:p>
        </p:txBody>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0" y="149909"/>
            <a:ext cx="18288000" cy="10591165"/>
          </a:xfrm>
          <a:prstGeom prst="rect">
            <a:avLst/>
          </a:prstGeom>
        </p:spPr>
        <p:txBody>
          <a:bodyPr anchor="t" rtlCol="false" tIns="0" lIns="0" bIns="0" rIns="0">
            <a:spAutoFit/>
          </a:bodyPr>
          <a:lstStyle/>
          <a:p>
            <a:pPr algn="ctr">
              <a:lnSpc>
                <a:spcPts val="4759"/>
              </a:lnSpc>
            </a:pPr>
          </a:p>
          <a:p>
            <a:pPr algn="l" marL="604523" indent="-302261" lvl="1">
              <a:lnSpc>
                <a:spcPts val="3920"/>
              </a:lnSpc>
              <a:buAutoNum type="arabicPeriod" startAt="1"/>
            </a:pPr>
            <a:r>
              <a:rPr lang="en-US" sz="2800">
                <a:solidFill>
                  <a:srgbClr val="231F20"/>
                </a:solidFill>
                <a:latin typeface="Canva Sans Semi-Bold"/>
              </a:rPr>
              <a:t>Data Collection</a:t>
            </a:r>
            <a:r>
              <a:rPr lang="en-US" sz="2800">
                <a:solidFill>
                  <a:srgbClr val="231F20"/>
                </a:solidFill>
                <a:latin typeface="Canva Sans"/>
              </a:rPr>
              <a:t>: The foundation of any machine learning model is data. In the context of disease prediction, data typically includes patient demographics, medical history, laboratory results, imaging data, and other relevant health metrics.</a:t>
            </a:r>
          </a:p>
          <a:p>
            <a:pPr algn="l" marL="604523" indent="-302261" lvl="1">
              <a:lnSpc>
                <a:spcPts val="3920"/>
              </a:lnSpc>
              <a:buAutoNum type="arabicPeriod" startAt="1"/>
            </a:pPr>
            <a:r>
              <a:rPr lang="en-US" sz="2800">
                <a:solidFill>
                  <a:srgbClr val="231F20"/>
                </a:solidFill>
                <a:latin typeface="Canva Sans Semi-Bold"/>
              </a:rPr>
              <a:t>Data Preprocessing</a:t>
            </a:r>
            <a:r>
              <a:rPr lang="en-US" sz="2800">
                <a:solidFill>
                  <a:srgbClr val="231F20"/>
                </a:solidFill>
                <a:latin typeface="Canva Sans"/>
              </a:rPr>
              <a:t>: This involves cleaning the data to handle missing values, encoding categorical variables, and scaling numerical features. Proper preprocessing ensures that the data is in a suitable format for training machine learning models.</a:t>
            </a:r>
          </a:p>
          <a:p>
            <a:pPr algn="l" marL="604523" indent="-302261" lvl="1">
              <a:lnSpc>
                <a:spcPts val="3920"/>
              </a:lnSpc>
              <a:buAutoNum type="arabicPeriod" startAt="1"/>
            </a:pPr>
            <a:r>
              <a:rPr lang="en-US" sz="2800">
                <a:solidFill>
                  <a:srgbClr val="231F20"/>
                </a:solidFill>
                <a:latin typeface="Canva Sans Semi-Bold"/>
              </a:rPr>
              <a:t>Feature Selection</a:t>
            </a:r>
            <a:r>
              <a:rPr lang="en-US" sz="2800">
                <a:solidFill>
                  <a:srgbClr val="231F20"/>
                </a:solidFill>
                <a:latin typeface="Canva Sans"/>
              </a:rPr>
              <a:t>: Selecting relevant features that have a significant impact on the prediction outcome is crucial. This step involves domain knowledge and statistical methods to identify the most informative attributes.</a:t>
            </a:r>
          </a:p>
          <a:p>
            <a:pPr algn="l" marL="604523" indent="-302261" lvl="1">
              <a:lnSpc>
                <a:spcPts val="3920"/>
              </a:lnSpc>
              <a:buAutoNum type="arabicPeriod" startAt="1"/>
            </a:pPr>
            <a:r>
              <a:rPr lang="en-US" sz="2800">
                <a:solidFill>
                  <a:srgbClr val="231F20"/>
                </a:solidFill>
                <a:latin typeface="Canva Sans Semi-Bold"/>
              </a:rPr>
              <a:t>Model Selection and Training</a:t>
            </a:r>
            <a:r>
              <a:rPr lang="en-US" sz="2800">
                <a:solidFill>
                  <a:srgbClr val="231F20"/>
                </a:solidFill>
                <a:latin typeface="Canva Sans"/>
              </a:rPr>
              <a:t>: Various machine learning algorithms, such as logistic regression, decision trees, random forests, support vector machines, and neural networks, can be employed. The choice of algorithm depends on the nature of the data and the specific requirements of the prediction task.</a:t>
            </a:r>
          </a:p>
          <a:p>
            <a:pPr algn="l" marL="604523" indent="-302261" lvl="1">
              <a:lnSpc>
                <a:spcPts val="3920"/>
              </a:lnSpc>
              <a:buAutoNum type="arabicPeriod" startAt="1"/>
            </a:pPr>
            <a:r>
              <a:rPr lang="en-US" sz="2800">
                <a:solidFill>
                  <a:srgbClr val="231F20"/>
                </a:solidFill>
                <a:latin typeface="Canva Sans Semi-Bold"/>
              </a:rPr>
              <a:t>Model Evaluation</a:t>
            </a:r>
            <a:r>
              <a:rPr lang="en-US" sz="2800">
                <a:solidFill>
                  <a:srgbClr val="231F20"/>
                </a:solidFill>
                <a:latin typeface="Canva Sans"/>
              </a:rPr>
              <a:t>: Evaluating the performance of the model using metrics such as accuracy, precision, recall, and F1-score is essential to ensure its reliability. Cross-validation techniques are often used to assess the model's performance on unseen data.</a:t>
            </a:r>
          </a:p>
          <a:p>
            <a:pPr algn="l" marL="604523" indent="-302261" lvl="1">
              <a:lnSpc>
                <a:spcPts val="3920"/>
              </a:lnSpc>
              <a:buAutoNum type="arabicPeriod" startAt="1"/>
            </a:pPr>
            <a:r>
              <a:rPr lang="en-US" sz="2800">
                <a:solidFill>
                  <a:srgbClr val="231F20"/>
                </a:solidFill>
                <a:latin typeface="Canva Sans Semi-Bold"/>
              </a:rPr>
              <a:t>Deployment and Monitoring</a:t>
            </a:r>
            <a:r>
              <a:rPr lang="en-US" sz="2800">
                <a:solidFill>
                  <a:srgbClr val="231F20"/>
                </a:solidFill>
                <a:latin typeface="Canva Sans"/>
              </a:rPr>
              <a:t>: Once a model is trained and validated, it is deployed in a real-world setting where it can assist healthcare providers in making informed decisions. Continuous monitoring and updating of the model are necessary to maintain its accuracy over time.</a:t>
            </a:r>
          </a:p>
          <a:p>
            <a:pPr algn="ctr">
              <a:lnSpc>
                <a:spcPts val="475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1028700"/>
            <a:chOff x="0" y="0"/>
            <a:chExt cx="4816593" cy="270933"/>
          </a:xfrm>
        </p:grpSpPr>
        <p:sp>
          <p:nvSpPr>
            <p:cNvPr name="Freeform 4" id="4"/>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1A1A1A"/>
            </a:solidFill>
          </p:spPr>
        </p:sp>
        <p:sp>
          <p:nvSpPr>
            <p:cNvPr name="TextBox 5" id="5"/>
            <p:cNvSpPr txBox="true"/>
            <p:nvPr/>
          </p:nvSpPr>
          <p:spPr>
            <a:xfrm>
              <a:off x="0" y="-19050"/>
              <a:ext cx="4816593" cy="289983"/>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363936" y="-93786"/>
            <a:ext cx="10906040" cy="1122486"/>
          </a:xfrm>
          <a:prstGeom prst="rect">
            <a:avLst/>
          </a:prstGeom>
        </p:spPr>
        <p:txBody>
          <a:bodyPr anchor="t" rtlCol="false" tIns="0" lIns="0" bIns="0" rIns="0">
            <a:spAutoFit/>
          </a:bodyPr>
          <a:lstStyle/>
          <a:p>
            <a:pPr algn="ctr">
              <a:lnSpc>
                <a:spcPts val="9288"/>
              </a:lnSpc>
            </a:pPr>
            <a:r>
              <a:rPr lang="en-US" sz="6730" spc="659">
                <a:solidFill>
                  <a:srgbClr val="FFFFFF"/>
                </a:solidFill>
                <a:latin typeface="Oswald Bold"/>
              </a:rPr>
              <a:t>MODEL BUILD</a:t>
            </a:r>
          </a:p>
        </p:txBody>
      </p:sp>
      <p:sp>
        <p:nvSpPr>
          <p:cNvPr name="TextBox 9" id="9"/>
          <p:cNvSpPr txBox="true"/>
          <p:nvPr/>
        </p:nvSpPr>
        <p:spPr>
          <a:xfrm rot="0">
            <a:off x="178388" y="971550"/>
            <a:ext cx="18109612" cy="10931922"/>
          </a:xfrm>
          <a:prstGeom prst="rect">
            <a:avLst/>
          </a:prstGeom>
        </p:spPr>
        <p:txBody>
          <a:bodyPr anchor="t" rtlCol="false" tIns="0" lIns="0" bIns="0" rIns="0">
            <a:spAutoFit/>
          </a:bodyPr>
          <a:lstStyle/>
          <a:p>
            <a:pPr algn="l">
              <a:lnSpc>
                <a:spcPts val="4878"/>
              </a:lnSpc>
            </a:pPr>
            <a:r>
              <a:rPr lang="en-US" sz="3484">
                <a:solidFill>
                  <a:srgbClr val="000000"/>
                </a:solidFill>
                <a:latin typeface="Canva Sans"/>
              </a:rPr>
              <a:t>LIBRARY AND DATA LOADING:The impoted libraraies are import numpy as np</a:t>
            </a:r>
          </a:p>
          <a:p>
            <a:pPr algn="l">
              <a:lnSpc>
                <a:spcPts val="3433"/>
              </a:lnSpc>
            </a:pPr>
            <a:r>
              <a:rPr lang="en-US" sz="2384">
                <a:solidFill>
                  <a:srgbClr val="000000"/>
                </a:solidFill>
                <a:latin typeface="Canva Sans"/>
              </a:rPr>
              <a:t>import pandas as pd</a:t>
            </a:r>
          </a:p>
          <a:p>
            <a:pPr algn="l">
              <a:lnSpc>
                <a:spcPts val="3433"/>
              </a:lnSpc>
            </a:pPr>
            <a:r>
              <a:rPr lang="en-US" sz="2384">
                <a:solidFill>
                  <a:srgbClr val="000000"/>
                </a:solidFill>
                <a:latin typeface="Canva Sans"/>
              </a:rPr>
              <a:t>import matplotlib.pyplot as plt</a:t>
            </a:r>
          </a:p>
          <a:p>
            <a:pPr algn="l">
              <a:lnSpc>
                <a:spcPts val="3433"/>
              </a:lnSpc>
            </a:pPr>
            <a:r>
              <a:rPr lang="en-US" sz="2384">
                <a:solidFill>
                  <a:srgbClr val="000000"/>
                </a:solidFill>
                <a:latin typeface="Canva Sans"/>
              </a:rPr>
              <a:t>import seaborn as sns</a:t>
            </a:r>
          </a:p>
          <a:p>
            <a:pPr algn="l">
              <a:lnSpc>
                <a:spcPts val="3433"/>
              </a:lnSpc>
            </a:pPr>
            <a:r>
              <a:rPr lang="en-US" sz="2384">
                <a:solidFill>
                  <a:srgbClr val="000000"/>
                </a:solidFill>
                <a:latin typeface="Canva Sans"/>
              </a:rPr>
              <a:t>from sklearn.model_selection import train_test_split</a:t>
            </a:r>
          </a:p>
          <a:p>
            <a:pPr algn="l">
              <a:lnSpc>
                <a:spcPts val="3433"/>
              </a:lnSpc>
            </a:pPr>
            <a:r>
              <a:rPr lang="en-US" sz="2384">
                <a:solidFill>
                  <a:srgbClr val="000000"/>
                </a:solidFill>
                <a:latin typeface="Canva Sans"/>
              </a:rPr>
              <a:t>from sklearn.preprocessing import StandardScaler, LabelEncoder</a:t>
            </a:r>
          </a:p>
          <a:p>
            <a:pPr algn="l">
              <a:lnSpc>
                <a:spcPts val="3433"/>
              </a:lnSpc>
            </a:pPr>
            <a:r>
              <a:rPr lang="en-US" sz="2384">
                <a:solidFill>
                  <a:srgbClr val="000000"/>
                </a:solidFill>
                <a:latin typeface="Canva Sans"/>
              </a:rPr>
              <a:t>from sklearn.ensemble import RandomForestClassifier</a:t>
            </a:r>
          </a:p>
          <a:p>
            <a:pPr algn="l">
              <a:lnSpc>
                <a:spcPts val="3433"/>
              </a:lnSpc>
            </a:pPr>
            <a:r>
              <a:rPr lang="en-US" sz="2384">
                <a:solidFill>
                  <a:srgbClr val="000000"/>
                </a:solidFill>
                <a:latin typeface="Canva Sans"/>
              </a:rPr>
              <a:t>from sklearn.metrics import accuracy_score, confusion_matrix, classification_report,roc_auc_score, roc_curve</a:t>
            </a:r>
          </a:p>
          <a:p>
            <a:pPr algn="l">
              <a:lnSpc>
                <a:spcPts val="3433"/>
              </a:lnSpc>
            </a:pPr>
            <a:r>
              <a:rPr lang="en-US" sz="2384">
                <a:solidFill>
                  <a:srgbClr val="000000"/>
                </a:solidFill>
                <a:latin typeface="Canva Sans"/>
              </a:rPr>
              <a:t>import tensorflow as tf</a:t>
            </a:r>
          </a:p>
          <a:p>
            <a:pPr algn="l">
              <a:lnSpc>
                <a:spcPts val="3433"/>
              </a:lnSpc>
            </a:pPr>
            <a:r>
              <a:rPr lang="en-US" sz="2384">
                <a:solidFill>
                  <a:srgbClr val="000000"/>
                </a:solidFill>
                <a:latin typeface="Canva Sans"/>
              </a:rPr>
              <a:t>from tensorflow.keras.models import Sequential</a:t>
            </a:r>
          </a:p>
          <a:p>
            <a:pPr algn="l">
              <a:lnSpc>
                <a:spcPts val="3433"/>
              </a:lnSpc>
            </a:pPr>
            <a:r>
              <a:rPr lang="en-US" sz="2384">
                <a:solidFill>
                  <a:srgbClr val="000000"/>
                </a:solidFill>
                <a:latin typeface="Canva Sans"/>
              </a:rPr>
              <a:t>from tensorflow.keras.layers import Dense, Dropout, Flatten, Conv2D, MaxPooling2D</a:t>
            </a:r>
          </a:p>
          <a:p>
            <a:pPr algn="l">
              <a:lnSpc>
                <a:spcPts val="3433"/>
              </a:lnSpc>
            </a:pPr>
            <a:r>
              <a:rPr lang="en-US" sz="2384">
                <a:solidFill>
                  <a:srgbClr val="000000"/>
                </a:solidFill>
                <a:latin typeface="Canva Sans"/>
              </a:rPr>
              <a:t>import scipy.stats as stats</a:t>
            </a:r>
          </a:p>
          <a:p>
            <a:pPr algn="l">
              <a:lnSpc>
                <a:spcPts val="3433"/>
              </a:lnSpc>
            </a:pPr>
            <a:r>
              <a:rPr lang="en-US" sz="2384">
                <a:solidFill>
                  <a:srgbClr val="000000"/>
                </a:solidFill>
                <a:latin typeface="Canva Sans"/>
              </a:rPr>
              <a:t>import statsmodels.api as sm</a:t>
            </a:r>
          </a:p>
          <a:p>
            <a:pPr algn="l">
              <a:lnSpc>
                <a:spcPts val="3433"/>
              </a:lnSpc>
            </a:pPr>
            <a:r>
              <a:rPr lang="en-US" sz="2384">
                <a:solidFill>
                  <a:srgbClr val="000000"/>
                </a:solidFill>
                <a:latin typeface="Canva Sans"/>
              </a:rPr>
              <a:t>import joblib</a:t>
            </a:r>
          </a:p>
          <a:p>
            <a:pPr algn="l">
              <a:lnSpc>
                <a:spcPts val="3433"/>
              </a:lnSpc>
            </a:pPr>
            <a:r>
              <a:rPr lang="en-US" sz="2384">
                <a:solidFill>
                  <a:srgbClr val="000000"/>
                </a:solidFill>
                <a:latin typeface="Canva Sans"/>
              </a:rPr>
              <a:t>import os</a:t>
            </a:r>
          </a:p>
          <a:p>
            <a:pPr algn="l">
              <a:lnSpc>
                <a:spcPts val="3721"/>
              </a:lnSpc>
            </a:pPr>
            <a:r>
              <a:rPr lang="en-US" sz="2584">
                <a:solidFill>
                  <a:srgbClr val="000000"/>
                </a:solidFill>
                <a:latin typeface="Canva Sans"/>
              </a:rPr>
              <a:t>then the data is loaded by using pandas library as a csv file.</a:t>
            </a:r>
          </a:p>
          <a:p>
            <a:pPr algn="l">
              <a:lnSpc>
                <a:spcPts val="4845"/>
              </a:lnSpc>
            </a:pPr>
            <a:r>
              <a:rPr lang="en-US" sz="2884">
                <a:solidFill>
                  <a:srgbClr val="000000"/>
                </a:solidFill>
                <a:latin typeface="Canva Sans Bold"/>
              </a:rPr>
              <a:t>Data Preprocessing</a:t>
            </a:r>
          </a:p>
          <a:p>
            <a:pPr algn="l">
              <a:lnSpc>
                <a:spcPts val="4341"/>
              </a:lnSpc>
            </a:pPr>
            <a:r>
              <a:rPr lang="en-US" sz="2584">
                <a:solidFill>
                  <a:srgbClr val="000000"/>
                </a:solidFill>
                <a:latin typeface="Canva Sans"/>
              </a:rPr>
              <a:t>Handle missing values, encode categorical variables if needed, and scale the features for better model performance. </a:t>
            </a:r>
          </a:p>
          <a:p>
            <a:pPr algn="l">
              <a:lnSpc>
                <a:spcPts val="3898"/>
              </a:lnSpc>
            </a:pPr>
          </a:p>
          <a:p>
            <a:pPr algn="l">
              <a:lnSpc>
                <a:spcPts val="3618"/>
              </a:lnSpc>
            </a:pPr>
          </a:p>
          <a:p>
            <a:pPr algn="l">
              <a:lnSpc>
                <a:spcPts val="4878"/>
              </a:lnSpc>
            </a:pPr>
          </a:p>
          <a:p>
            <a:pPr algn="l">
              <a:lnSpc>
                <a:spcPts val="4878"/>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2076940" y="-3354783"/>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333169" y="8069439"/>
            <a:ext cx="2094695" cy="2377721"/>
            <a:chOff x="0" y="0"/>
            <a:chExt cx="551689" cy="626231"/>
          </a:xfrm>
        </p:grpSpPr>
        <p:sp>
          <p:nvSpPr>
            <p:cNvPr name="Freeform 5" id="5"/>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6" id="6"/>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224419" y="-1349021"/>
            <a:ext cx="2094695" cy="2377721"/>
            <a:chOff x="0" y="0"/>
            <a:chExt cx="551689" cy="626231"/>
          </a:xfrm>
        </p:grpSpPr>
        <p:sp>
          <p:nvSpPr>
            <p:cNvPr name="Freeform 8" id="8"/>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9" id="9"/>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139865" y="962025"/>
            <a:ext cx="18288000" cy="15334615"/>
          </a:xfrm>
          <a:prstGeom prst="rect">
            <a:avLst/>
          </a:prstGeom>
        </p:spPr>
        <p:txBody>
          <a:bodyPr anchor="t" rtlCol="false" tIns="0" lIns="0" bIns="0" rIns="0">
            <a:spAutoFit/>
          </a:bodyPr>
          <a:lstStyle/>
          <a:p>
            <a:pPr algn="l">
              <a:lnSpc>
                <a:spcPts val="4759"/>
              </a:lnSpc>
            </a:pPr>
            <a:r>
              <a:rPr lang="en-US" sz="3399">
                <a:solidFill>
                  <a:srgbClr val="000000"/>
                </a:solidFill>
                <a:latin typeface="Canva Sans Bold"/>
              </a:rPr>
              <a:t>Explotary Data Analysis</a:t>
            </a:r>
          </a:p>
          <a:p>
            <a:pPr algn="l">
              <a:lnSpc>
                <a:spcPts val="4759"/>
              </a:lnSpc>
            </a:pPr>
            <a:r>
              <a:rPr lang="en-US" sz="3399">
                <a:solidFill>
                  <a:srgbClr val="000000"/>
                </a:solidFill>
                <a:latin typeface="Canva Sans"/>
              </a:rPr>
              <a:t>we analysis the structure(shape),head ,tail ,sataistical summary of the data ,description of the data set as individual for train data and test data and hanldle the missing values .</a:t>
            </a:r>
          </a:p>
          <a:p>
            <a:pPr algn="l">
              <a:lnSpc>
                <a:spcPts val="4759"/>
              </a:lnSpc>
            </a:pPr>
            <a:r>
              <a:rPr lang="en-US" sz="3399">
                <a:solidFill>
                  <a:srgbClr val="000000"/>
                </a:solidFill>
                <a:latin typeface="Canva Sans Bold"/>
              </a:rPr>
              <a:t>Splitting features and target attribute</a:t>
            </a:r>
          </a:p>
          <a:p>
            <a:pPr algn="l">
              <a:lnSpc>
                <a:spcPts val="4620"/>
              </a:lnSpc>
            </a:pPr>
            <a:r>
              <a:rPr lang="en-US" sz="3300">
                <a:solidFill>
                  <a:srgbClr val="000000"/>
                </a:solidFill>
                <a:latin typeface="Canva Sans"/>
              </a:rPr>
              <a:t># Separate features and target variable</a:t>
            </a:r>
          </a:p>
          <a:p>
            <a:pPr algn="l">
              <a:lnSpc>
                <a:spcPts val="4620"/>
              </a:lnSpc>
            </a:pPr>
            <a:r>
              <a:rPr lang="en-US" sz="3300">
                <a:solidFill>
                  <a:srgbClr val="000000"/>
                </a:solidFill>
                <a:latin typeface="Canva Sans"/>
              </a:rPr>
              <a:t>#train data</a:t>
            </a:r>
          </a:p>
          <a:p>
            <a:pPr algn="l">
              <a:lnSpc>
                <a:spcPts val="4620"/>
              </a:lnSpc>
            </a:pPr>
            <a:r>
              <a:rPr lang="en-US" sz="3300">
                <a:solidFill>
                  <a:srgbClr val="000000"/>
                </a:solidFill>
                <a:latin typeface="Canva Sans"/>
              </a:rPr>
              <a:t>x_train = train_data.drop('Disease', axis=1) # Features</a:t>
            </a:r>
          </a:p>
          <a:p>
            <a:pPr algn="l">
              <a:lnSpc>
                <a:spcPts val="4620"/>
              </a:lnSpc>
            </a:pPr>
            <a:r>
              <a:rPr lang="en-US" sz="3300">
                <a:solidFill>
                  <a:srgbClr val="000000"/>
                </a:solidFill>
                <a:latin typeface="Canva Sans"/>
              </a:rPr>
              <a:t>y_train = train_data['Disease']       # Target variable</a:t>
            </a:r>
          </a:p>
          <a:p>
            <a:pPr algn="l">
              <a:lnSpc>
                <a:spcPts val="4620"/>
              </a:lnSpc>
            </a:pPr>
            <a:r>
              <a:rPr lang="en-US" sz="3300">
                <a:solidFill>
                  <a:srgbClr val="000000"/>
                </a:solidFill>
                <a:latin typeface="Canva Sans"/>
              </a:rPr>
              <a:t># Separate features and target variable</a:t>
            </a:r>
          </a:p>
          <a:p>
            <a:pPr algn="l">
              <a:lnSpc>
                <a:spcPts val="4620"/>
              </a:lnSpc>
            </a:pPr>
            <a:r>
              <a:rPr lang="en-US" sz="3300">
                <a:solidFill>
                  <a:srgbClr val="000000"/>
                </a:solidFill>
                <a:latin typeface="Canva Sans"/>
              </a:rPr>
              <a:t>#test data</a:t>
            </a:r>
          </a:p>
          <a:p>
            <a:pPr algn="l">
              <a:lnSpc>
                <a:spcPts val="4620"/>
              </a:lnSpc>
            </a:pPr>
            <a:r>
              <a:rPr lang="en-US" sz="3300">
                <a:solidFill>
                  <a:srgbClr val="000000"/>
                </a:solidFill>
                <a:latin typeface="Canva Sans"/>
              </a:rPr>
              <a:t>x_test = test_data.drop('Disease', axis=1) # Features</a:t>
            </a:r>
          </a:p>
          <a:p>
            <a:pPr algn="l">
              <a:lnSpc>
                <a:spcPts val="4620"/>
              </a:lnSpc>
            </a:pPr>
            <a:r>
              <a:rPr lang="en-US" sz="3300">
                <a:solidFill>
                  <a:srgbClr val="000000"/>
                </a:solidFill>
                <a:latin typeface="Canva Sans"/>
              </a:rPr>
              <a:t>y_test = test_data['Disease']       # Target variable</a:t>
            </a:r>
          </a:p>
          <a:p>
            <a:pPr algn="l">
              <a:lnSpc>
                <a:spcPts val="4620"/>
              </a:lnSpc>
            </a:pPr>
            <a:r>
              <a:rPr lang="en-US" sz="3300">
                <a:solidFill>
                  <a:srgbClr val="000000"/>
                </a:solidFill>
                <a:latin typeface="Canva Sans"/>
              </a:rPr>
              <a:t>The target variable is Disese attribute</a:t>
            </a:r>
          </a:p>
          <a:p>
            <a:pPr algn="l">
              <a:lnSpc>
                <a:spcPts val="4620"/>
              </a:lnSpc>
            </a:pPr>
            <a:r>
              <a:rPr lang="en-US" sz="3300">
                <a:solidFill>
                  <a:srgbClr val="000000"/>
                </a:solidFill>
                <a:latin typeface="Canva Sans Bold"/>
              </a:rPr>
              <a:t>Analysis the features and target</a:t>
            </a:r>
          </a:p>
          <a:p>
            <a:pPr algn="l">
              <a:lnSpc>
                <a:spcPts val="4620"/>
              </a:lnSpc>
            </a:pPr>
            <a:r>
              <a:rPr lang="en-US" sz="3300">
                <a:solidFill>
                  <a:srgbClr val="000000"/>
                </a:solidFill>
                <a:latin typeface="Canva Sans Bold"/>
              </a:rPr>
              <a:t>A</a:t>
            </a:r>
            <a:r>
              <a:rPr lang="en-US" sz="3300">
                <a:solidFill>
                  <a:srgbClr val="000000"/>
                </a:solidFill>
                <a:latin typeface="Canva Sans"/>
              </a:rPr>
              <a:t>nalysis the sturcture ,first few rows ,last few rows of the feature and target adatase</a:t>
            </a:r>
            <a:r>
              <a:rPr lang="en-US" sz="3300">
                <a:solidFill>
                  <a:srgbClr val="000000"/>
                </a:solidFill>
                <a:latin typeface="Canva Sans Bold"/>
              </a:rPr>
              <a:t>t </a:t>
            </a:r>
          </a:p>
          <a:p>
            <a:pPr algn="l">
              <a:lnSpc>
                <a:spcPts val="4620"/>
              </a:lnSpc>
            </a:pPr>
          </a:p>
          <a:p>
            <a:pPr algn="l">
              <a:lnSpc>
                <a:spcPts val="4620"/>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0" y="210460"/>
            <a:ext cx="17442354" cy="11804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Bold"/>
              </a:rPr>
              <a:t>Feature Scaling</a:t>
            </a:r>
          </a:p>
          <a:p>
            <a:pPr algn="l">
              <a:lnSpc>
                <a:spcPts val="4759"/>
              </a:lnSpc>
            </a:pPr>
          </a:p>
        </p:txBody>
      </p:sp>
      <p:sp>
        <p:nvSpPr>
          <p:cNvPr name="TextBox 5" id="5"/>
          <p:cNvSpPr txBox="true"/>
          <p:nvPr/>
        </p:nvSpPr>
        <p:spPr>
          <a:xfrm rot="0">
            <a:off x="422823" y="1009650"/>
            <a:ext cx="16603512" cy="1759294"/>
          </a:xfrm>
          <a:prstGeom prst="rect">
            <a:avLst/>
          </a:prstGeom>
        </p:spPr>
        <p:txBody>
          <a:bodyPr anchor="t" rtlCol="false" tIns="0" lIns="0" bIns="0" rIns="0">
            <a:spAutoFit/>
          </a:bodyPr>
          <a:lstStyle/>
          <a:p>
            <a:pPr algn="l">
              <a:lnSpc>
                <a:spcPts val="2846"/>
              </a:lnSpc>
              <a:spcBef>
                <a:spcPct val="0"/>
              </a:spcBef>
            </a:pPr>
            <a:r>
              <a:rPr lang="en-US" sz="2189">
                <a:solidFill>
                  <a:srgbClr val="000000"/>
                </a:solidFill>
                <a:latin typeface="Open Sauce"/>
              </a:rPr>
              <a:t>from sklearn.preprocessing import StandardScaler</a:t>
            </a:r>
          </a:p>
          <a:p>
            <a:pPr algn="l">
              <a:lnSpc>
                <a:spcPts val="2846"/>
              </a:lnSpc>
              <a:spcBef>
                <a:spcPct val="0"/>
              </a:spcBef>
            </a:pPr>
            <a:r>
              <a:rPr lang="en-US" sz="2189">
                <a:solidFill>
                  <a:srgbClr val="000000"/>
                </a:solidFill>
                <a:latin typeface="Open Sauce"/>
              </a:rPr>
              <a:t>scaler = StandardScaler()</a:t>
            </a:r>
          </a:p>
          <a:p>
            <a:pPr algn="l">
              <a:lnSpc>
                <a:spcPts val="2846"/>
              </a:lnSpc>
              <a:spcBef>
                <a:spcPct val="0"/>
              </a:spcBef>
            </a:pPr>
            <a:r>
              <a:rPr lang="en-US" sz="2189">
                <a:solidFill>
                  <a:srgbClr val="000000"/>
                </a:solidFill>
                <a:latin typeface="Open Sauce"/>
              </a:rPr>
              <a:t>x_train = scaler.fit_transform(x_train)</a:t>
            </a:r>
          </a:p>
          <a:p>
            <a:pPr algn="l">
              <a:lnSpc>
                <a:spcPts val="2846"/>
              </a:lnSpc>
              <a:spcBef>
                <a:spcPct val="0"/>
              </a:spcBef>
            </a:pPr>
            <a:r>
              <a:rPr lang="en-US" sz="2189">
                <a:solidFill>
                  <a:srgbClr val="000000"/>
                </a:solidFill>
                <a:latin typeface="Open Sauce"/>
              </a:rPr>
              <a:t>x_test = scaler.transform(x_test)</a:t>
            </a:r>
          </a:p>
          <a:p>
            <a:pPr algn="l">
              <a:lnSpc>
                <a:spcPts val="2846"/>
              </a:lnSpc>
              <a:spcBef>
                <a:spcPct val="0"/>
              </a:spcBef>
            </a:pPr>
          </a:p>
        </p:txBody>
      </p:sp>
      <p:sp>
        <p:nvSpPr>
          <p:cNvPr name="TextBox 6" id="6"/>
          <p:cNvSpPr txBox="true"/>
          <p:nvPr/>
        </p:nvSpPr>
        <p:spPr>
          <a:xfrm rot="0">
            <a:off x="0" y="2702269"/>
            <a:ext cx="18288000" cy="718121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select the most important features, you can use feature selection techniques. However, initially, we will use all features.</a:t>
            </a:r>
          </a:p>
          <a:p>
            <a:pPr algn="l">
              <a:lnSpc>
                <a:spcPts val="4759"/>
              </a:lnSpc>
            </a:pPr>
            <a:r>
              <a:rPr lang="en-US" sz="3399">
                <a:solidFill>
                  <a:srgbClr val="000000"/>
                </a:solidFill>
                <a:latin typeface="Canva Sans"/>
              </a:rPr>
              <a:t>Selecting the top 10 features (optional)</a:t>
            </a:r>
          </a:p>
          <a:p>
            <a:pPr algn="l">
              <a:lnSpc>
                <a:spcPts val="4759"/>
              </a:lnSpc>
            </a:pPr>
            <a:r>
              <a:rPr lang="en-US" sz="3399">
                <a:solidFill>
                  <a:srgbClr val="000000"/>
                </a:solidFill>
                <a:latin typeface="Canva Sans"/>
              </a:rPr>
              <a:t>selector = SelectKBest(f_classif, k=10)</a:t>
            </a:r>
          </a:p>
          <a:p>
            <a:pPr algn="l">
              <a:lnSpc>
                <a:spcPts val="4759"/>
              </a:lnSpc>
            </a:pPr>
            <a:r>
              <a:rPr lang="en-US" sz="3399">
                <a:solidFill>
                  <a:srgbClr val="000000"/>
                </a:solidFill>
                <a:latin typeface="Canva Sans"/>
              </a:rPr>
              <a:t>x_train_selected = selector.fit_transform(x_train, y_train)</a:t>
            </a:r>
          </a:p>
          <a:p>
            <a:pPr algn="l">
              <a:lnSpc>
                <a:spcPts val="4759"/>
              </a:lnSpc>
            </a:pPr>
            <a:r>
              <a:rPr lang="en-US" sz="3399">
                <a:solidFill>
                  <a:srgbClr val="000000"/>
                </a:solidFill>
                <a:latin typeface="Canva Sans"/>
              </a:rPr>
              <a:t>x_test_selected = selector.transform(X_test)</a:t>
            </a:r>
          </a:p>
          <a:p>
            <a:pPr algn="l">
              <a:lnSpc>
                <a:spcPts val="4759"/>
              </a:lnSpc>
            </a:pPr>
          </a:p>
          <a:p>
            <a:pPr algn="l">
              <a:lnSpc>
                <a:spcPts val="4759"/>
              </a:lnSpc>
            </a:pPr>
            <a:r>
              <a:rPr lang="en-US" sz="3399">
                <a:solidFill>
                  <a:srgbClr val="000000"/>
                </a:solidFill>
                <a:latin typeface="Canva Sans"/>
              </a:rPr>
              <a:t># For simplicity, we'll proceed without feature selection in this example</a:t>
            </a:r>
          </a:p>
          <a:p>
            <a:pPr algn="l">
              <a:lnSpc>
                <a:spcPts val="4759"/>
              </a:lnSpc>
            </a:pPr>
            <a:r>
              <a:rPr lang="en-US" sz="3399">
                <a:solidFill>
                  <a:srgbClr val="000000"/>
                </a:solidFill>
                <a:latin typeface="Canva Sans"/>
              </a:rPr>
              <a:t>x_train_selected = x_train</a:t>
            </a:r>
          </a:p>
          <a:p>
            <a:pPr algn="l">
              <a:lnSpc>
                <a:spcPts val="4759"/>
              </a:lnSpc>
            </a:pPr>
            <a:r>
              <a:rPr lang="en-US" sz="3399">
                <a:solidFill>
                  <a:srgbClr val="000000"/>
                </a:solidFill>
                <a:latin typeface="Canva Sans"/>
              </a:rPr>
              <a:t>x_test_selected = x_test</a:t>
            </a:r>
          </a:p>
          <a:p>
            <a:pPr algn="l">
              <a:lnSpc>
                <a:spcPts val="4759"/>
              </a:lnSpc>
            </a:pPr>
          </a:p>
          <a:p>
            <a:pPr algn="l">
              <a:lnSpc>
                <a:spcPts val="475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8980" y="105092"/>
            <a:ext cx="6096446" cy="17805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Semi-Bold"/>
              </a:rPr>
              <a:t>Model Selection and Training</a:t>
            </a:r>
          </a:p>
          <a:p>
            <a:pPr algn="l">
              <a:lnSpc>
                <a:spcPts val="4759"/>
              </a:lnSpc>
            </a:pPr>
          </a:p>
          <a:p>
            <a:pPr algn="ctr">
              <a:lnSpc>
                <a:spcPts val="4759"/>
              </a:lnSpc>
            </a:pPr>
          </a:p>
        </p:txBody>
      </p:sp>
      <p:sp>
        <p:nvSpPr>
          <p:cNvPr name="TextBox 5" id="5"/>
          <p:cNvSpPr txBox="true"/>
          <p:nvPr/>
        </p:nvSpPr>
        <p:spPr>
          <a:xfrm rot="0">
            <a:off x="208980" y="728938"/>
            <a:ext cx="18079020" cy="14748510"/>
          </a:xfrm>
          <a:prstGeom prst="rect">
            <a:avLst/>
          </a:prstGeom>
        </p:spPr>
        <p:txBody>
          <a:bodyPr anchor="t" rtlCol="false" tIns="0" lIns="0" bIns="0" rIns="0">
            <a:spAutoFit/>
          </a:bodyPr>
          <a:lstStyle/>
          <a:p>
            <a:pPr algn="l">
              <a:lnSpc>
                <a:spcPts val="3509"/>
              </a:lnSpc>
              <a:spcBef>
                <a:spcPct val="0"/>
              </a:spcBef>
            </a:pPr>
            <a:r>
              <a:rPr lang="en-US" sz="2699">
                <a:solidFill>
                  <a:srgbClr val="000000"/>
                </a:solidFill>
                <a:latin typeface="Open Sauce"/>
              </a:rPr>
              <a:t>We will use a RandomForestClassifier for this task</a:t>
            </a:r>
          </a:p>
          <a:p>
            <a:pPr algn="l">
              <a:lnSpc>
                <a:spcPts val="3509"/>
              </a:lnSpc>
              <a:spcBef>
                <a:spcPct val="0"/>
              </a:spcBef>
            </a:pPr>
            <a:r>
              <a:rPr lang="en-US" sz="2699">
                <a:solidFill>
                  <a:srgbClr val="000000"/>
                </a:solidFill>
                <a:latin typeface="Open Sauce"/>
              </a:rPr>
              <a:t>Initialize the Random Forest Classifier</a:t>
            </a:r>
          </a:p>
          <a:p>
            <a:pPr algn="l">
              <a:lnSpc>
                <a:spcPts val="3509"/>
              </a:lnSpc>
              <a:spcBef>
                <a:spcPct val="0"/>
              </a:spcBef>
            </a:pPr>
            <a:r>
              <a:rPr lang="en-US" sz="2699">
                <a:solidFill>
                  <a:srgbClr val="000000"/>
                </a:solidFill>
                <a:latin typeface="Open Sauce"/>
              </a:rPr>
              <a:t>model = RandomForestClassifier(n_estimators=100, random_state=42)</a:t>
            </a:r>
          </a:p>
          <a:p>
            <a:pPr algn="l">
              <a:lnSpc>
                <a:spcPts val="3509"/>
              </a:lnSpc>
              <a:spcBef>
                <a:spcPct val="0"/>
              </a:spcBef>
            </a:pPr>
            <a:r>
              <a:rPr lang="en-US" sz="2699">
                <a:solidFill>
                  <a:srgbClr val="000000"/>
                </a:solidFill>
                <a:latin typeface="Open Sauce"/>
              </a:rPr>
              <a:t>Print the model parameters (optional)</a:t>
            </a:r>
          </a:p>
          <a:p>
            <a:pPr algn="l">
              <a:lnSpc>
                <a:spcPts val="3509"/>
              </a:lnSpc>
              <a:spcBef>
                <a:spcPct val="0"/>
              </a:spcBef>
            </a:pPr>
            <a:r>
              <a:rPr lang="en-US" sz="2699">
                <a:solidFill>
                  <a:srgbClr val="000000"/>
                </a:solidFill>
                <a:latin typeface="Open Sauce"/>
              </a:rPr>
              <a:t>print("Random Forest Classifier initialized with the following parameters:")</a:t>
            </a:r>
          </a:p>
          <a:p>
            <a:pPr algn="l">
              <a:lnSpc>
                <a:spcPts val="3509"/>
              </a:lnSpc>
              <a:spcBef>
                <a:spcPct val="0"/>
              </a:spcBef>
            </a:pPr>
            <a:r>
              <a:rPr lang="en-US" sz="2699">
                <a:solidFill>
                  <a:srgbClr val="000000"/>
                </a:solidFill>
                <a:latin typeface="Open Sauce"/>
              </a:rPr>
              <a:t>print(model.get_params())</a:t>
            </a:r>
          </a:p>
          <a:p>
            <a:pPr algn="l">
              <a:lnSpc>
                <a:spcPts val="3509"/>
              </a:lnSpc>
              <a:spcBef>
                <a:spcPct val="0"/>
              </a:spcBef>
            </a:pPr>
            <a:r>
              <a:rPr lang="en-US" sz="2699">
                <a:solidFill>
                  <a:srgbClr val="000000"/>
                </a:solidFill>
                <a:latin typeface="Open Sauce Bold"/>
              </a:rPr>
              <a:t>Train Model</a:t>
            </a:r>
          </a:p>
          <a:p>
            <a:pPr algn="l">
              <a:lnSpc>
                <a:spcPts val="3509"/>
              </a:lnSpc>
              <a:spcBef>
                <a:spcPct val="0"/>
              </a:spcBef>
            </a:pPr>
            <a:r>
              <a:rPr lang="en-US" sz="2699">
                <a:solidFill>
                  <a:srgbClr val="000000"/>
                </a:solidFill>
                <a:latin typeface="Open Sauce Bold"/>
              </a:rPr>
              <a:t>t</a:t>
            </a:r>
            <a:r>
              <a:rPr lang="en-US" sz="2699">
                <a:solidFill>
                  <a:srgbClr val="000000"/>
                </a:solidFill>
                <a:latin typeface="Open Sauce"/>
              </a:rPr>
              <a:t>rain the model by train data</a:t>
            </a:r>
          </a:p>
          <a:p>
            <a:pPr algn="l">
              <a:lnSpc>
                <a:spcPts val="3509"/>
              </a:lnSpc>
              <a:spcBef>
                <a:spcPct val="0"/>
              </a:spcBef>
            </a:pPr>
            <a:r>
              <a:rPr lang="en-US" sz="2699">
                <a:solidFill>
                  <a:srgbClr val="000000"/>
                </a:solidFill>
                <a:latin typeface="Open Sauce"/>
              </a:rPr>
              <a:t>model.fit(x_train, y_train)</a:t>
            </a:r>
          </a:p>
          <a:p>
            <a:pPr algn="l">
              <a:lnSpc>
                <a:spcPts val="3769"/>
              </a:lnSpc>
              <a:spcBef>
                <a:spcPct val="0"/>
              </a:spcBef>
            </a:pPr>
            <a:r>
              <a:rPr lang="en-US" sz="2899">
                <a:solidFill>
                  <a:srgbClr val="000000"/>
                </a:solidFill>
                <a:latin typeface="Open Sauce Bold"/>
              </a:rPr>
              <a:t>Prediction </a:t>
            </a:r>
          </a:p>
          <a:p>
            <a:pPr algn="l">
              <a:lnSpc>
                <a:spcPts val="3769"/>
              </a:lnSpc>
              <a:spcBef>
                <a:spcPct val="0"/>
              </a:spcBef>
            </a:pPr>
            <a:r>
              <a:rPr lang="en-US" sz="2899">
                <a:solidFill>
                  <a:srgbClr val="000000"/>
                </a:solidFill>
                <a:latin typeface="Open Sauce"/>
              </a:rPr>
              <a:t>Make predictions</a:t>
            </a:r>
          </a:p>
          <a:p>
            <a:pPr algn="l">
              <a:lnSpc>
                <a:spcPts val="3769"/>
              </a:lnSpc>
              <a:spcBef>
                <a:spcPct val="0"/>
              </a:spcBef>
            </a:pPr>
            <a:r>
              <a:rPr lang="en-US" sz="2899">
                <a:solidFill>
                  <a:srgbClr val="000000"/>
                </a:solidFill>
                <a:latin typeface="Open Sauce"/>
              </a:rPr>
              <a:t>y_pred = model.predict(x_test)</a:t>
            </a:r>
          </a:p>
          <a:p>
            <a:pPr algn="l">
              <a:lnSpc>
                <a:spcPts val="4289"/>
              </a:lnSpc>
              <a:spcBef>
                <a:spcPct val="0"/>
              </a:spcBef>
            </a:pPr>
            <a:r>
              <a:rPr lang="en-US" sz="3299">
                <a:solidFill>
                  <a:srgbClr val="000000"/>
                </a:solidFill>
                <a:latin typeface="Open Sauce Bold"/>
              </a:rPr>
              <a:t>Acuuries confusionMatrix Clasification Model</a:t>
            </a:r>
          </a:p>
          <a:p>
            <a:pPr algn="l">
              <a:lnSpc>
                <a:spcPts val="2600"/>
              </a:lnSpc>
              <a:spcBef>
                <a:spcPct val="0"/>
              </a:spcBef>
            </a:pPr>
            <a:r>
              <a:rPr lang="en-US" sz="2000">
                <a:solidFill>
                  <a:srgbClr val="000000"/>
                </a:solidFill>
                <a:latin typeface="Open Sauce"/>
              </a:rPr>
              <a:t>Accuracy</a:t>
            </a:r>
          </a:p>
          <a:p>
            <a:pPr algn="l">
              <a:lnSpc>
                <a:spcPts val="2600"/>
              </a:lnSpc>
              <a:spcBef>
                <a:spcPct val="0"/>
              </a:spcBef>
            </a:pPr>
            <a:r>
              <a:rPr lang="en-US" sz="2000">
                <a:solidFill>
                  <a:srgbClr val="000000"/>
                </a:solidFill>
                <a:latin typeface="Open Sauce"/>
              </a:rPr>
              <a:t>accuracy = accuracy_score(y_test, y_pred)</a:t>
            </a:r>
          </a:p>
          <a:p>
            <a:pPr algn="l">
              <a:lnSpc>
                <a:spcPts val="2600"/>
              </a:lnSpc>
              <a:spcBef>
                <a:spcPct val="0"/>
              </a:spcBef>
            </a:pPr>
            <a:r>
              <a:rPr lang="en-US" sz="2000">
                <a:solidFill>
                  <a:srgbClr val="000000"/>
                </a:solidFill>
                <a:latin typeface="Open Sauce"/>
              </a:rPr>
              <a:t>print(f'Accuracy: {accuracy:.2f}')</a:t>
            </a:r>
          </a:p>
          <a:p>
            <a:pPr algn="l">
              <a:lnSpc>
                <a:spcPts val="2600"/>
              </a:lnSpc>
              <a:spcBef>
                <a:spcPct val="0"/>
              </a:spcBef>
            </a:pPr>
          </a:p>
          <a:p>
            <a:pPr algn="l">
              <a:lnSpc>
                <a:spcPts val="2600"/>
              </a:lnSpc>
              <a:spcBef>
                <a:spcPct val="0"/>
              </a:spcBef>
            </a:pPr>
            <a:r>
              <a:rPr lang="en-US" sz="2000">
                <a:solidFill>
                  <a:srgbClr val="000000"/>
                </a:solidFill>
                <a:latin typeface="Open Sauce"/>
              </a:rPr>
              <a:t># Confusion Matrix</a:t>
            </a:r>
          </a:p>
          <a:p>
            <a:pPr algn="l">
              <a:lnSpc>
                <a:spcPts val="2600"/>
              </a:lnSpc>
              <a:spcBef>
                <a:spcPct val="0"/>
              </a:spcBef>
            </a:pPr>
            <a:r>
              <a:rPr lang="en-US" sz="2000">
                <a:solidFill>
                  <a:srgbClr val="000000"/>
                </a:solidFill>
                <a:latin typeface="Open Sauce"/>
              </a:rPr>
              <a:t>conf_matrix = confusion_matrix(y_test, y_pred)</a:t>
            </a:r>
          </a:p>
          <a:p>
            <a:pPr algn="l">
              <a:lnSpc>
                <a:spcPts val="2600"/>
              </a:lnSpc>
              <a:spcBef>
                <a:spcPct val="0"/>
              </a:spcBef>
            </a:pPr>
            <a:r>
              <a:rPr lang="en-US" sz="2000">
                <a:solidFill>
                  <a:srgbClr val="000000"/>
                </a:solidFill>
                <a:latin typeface="Open Sauce"/>
              </a:rPr>
              <a:t>print('Confusion Matrix:\n', conf_matrix)</a:t>
            </a:r>
          </a:p>
          <a:p>
            <a:pPr algn="l">
              <a:lnSpc>
                <a:spcPts val="2600"/>
              </a:lnSpc>
              <a:spcBef>
                <a:spcPct val="0"/>
              </a:spcBef>
            </a:pPr>
          </a:p>
          <a:p>
            <a:pPr algn="l">
              <a:lnSpc>
                <a:spcPts val="2600"/>
              </a:lnSpc>
              <a:spcBef>
                <a:spcPct val="0"/>
              </a:spcBef>
            </a:pPr>
            <a:r>
              <a:rPr lang="en-US" sz="2000">
                <a:solidFill>
                  <a:srgbClr val="000000"/>
                </a:solidFill>
                <a:latin typeface="Open Sauce"/>
              </a:rPr>
              <a:t># Classification Report</a:t>
            </a:r>
          </a:p>
          <a:p>
            <a:pPr algn="l">
              <a:lnSpc>
                <a:spcPts val="2600"/>
              </a:lnSpc>
              <a:spcBef>
                <a:spcPct val="0"/>
              </a:spcBef>
            </a:pPr>
            <a:r>
              <a:rPr lang="en-US" sz="2000">
                <a:solidFill>
                  <a:srgbClr val="000000"/>
                </a:solidFill>
                <a:latin typeface="Open Sauce"/>
              </a:rPr>
              <a:t>class_report = classification_report(y_test, y_pred)</a:t>
            </a:r>
          </a:p>
          <a:p>
            <a:pPr algn="l">
              <a:lnSpc>
                <a:spcPts val="2600"/>
              </a:lnSpc>
              <a:spcBef>
                <a:spcPct val="0"/>
              </a:spcBef>
            </a:pPr>
            <a:r>
              <a:rPr lang="en-US" sz="2000">
                <a:solidFill>
                  <a:srgbClr val="000000"/>
                </a:solidFill>
                <a:latin typeface="Open Sauce"/>
              </a:rPr>
              <a:t>print('Classification Report:\n', class_report)</a:t>
            </a:r>
          </a:p>
          <a:p>
            <a:pPr algn="l">
              <a:lnSpc>
                <a:spcPts val="4289"/>
              </a:lnSpc>
              <a:spcBef>
                <a:spcPct val="0"/>
              </a:spcBef>
            </a:pPr>
          </a:p>
          <a:p>
            <a:pPr algn="l">
              <a:lnSpc>
                <a:spcPts val="4289"/>
              </a:lnSpc>
              <a:spcBef>
                <a:spcPct val="0"/>
              </a:spcBef>
            </a:pPr>
          </a:p>
          <a:p>
            <a:pPr algn="l">
              <a:lnSpc>
                <a:spcPts val="4289"/>
              </a:lnSpc>
              <a:spcBef>
                <a:spcPct val="0"/>
              </a:spcBef>
            </a:pPr>
          </a:p>
          <a:p>
            <a:pPr algn="l">
              <a:lnSpc>
                <a:spcPts val="4289"/>
              </a:lnSpc>
              <a:spcBef>
                <a:spcPct val="0"/>
              </a:spcBef>
            </a:pPr>
          </a:p>
          <a:p>
            <a:pPr algn="l">
              <a:lnSpc>
                <a:spcPts val="3769"/>
              </a:lnSpc>
              <a:spcBef>
                <a:spcPct val="0"/>
              </a:spcBef>
            </a:pPr>
          </a:p>
          <a:p>
            <a:pPr algn="l">
              <a:lnSpc>
                <a:spcPts val="3509"/>
              </a:lnSpc>
              <a:spcBef>
                <a:spcPct val="0"/>
              </a:spcBef>
            </a:pPr>
          </a:p>
          <a:p>
            <a:pPr algn="l">
              <a:lnSpc>
                <a:spcPts val="3509"/>
              </a:lnSpc>
              <a:spcBef>
                <a:spcPct val="0"/>
              </a:spcBef>
            </a:pPr>
          </a:p>
          <a:p>
            <a:pPr algn="l">
              <a:lnSpc>
                <a:spcPts val="3509"/>
              </a:lnSpc>
              <a:spcBef>
                <a:spcPct val="0"/>
              </a:spcBef>
            </a:pPr>
          </a:p>
          <a:p>
            <a:pPr algn="l">
              <a:lnSpc>
                <a:spcPts val="3509"/>
              </a:lnSpc>
              <a:spcBef>
                <a:spcPct val="0"/>
              </a:spcBef>
            </a:pPr>
          </a:p>
          <a:p>
            <a:pPr algn="l">
              <a:lnSpc>
                <a:spcPts val="3509"/>
              </a:lnSpc>
              <a:spcBef>
                <a:spcPct val="0"/>
              </a:spcBef>
            </a:pPr>
          </a:p>
          <a:p>
            <a:pPr algn="l">
              <a:lnSpc>
                <a:spcPts val="350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0" y="448310"/>
            <a:ext cx="18288000" cy="11029315"/>
          </a:xfrm>
          <a:prstGeom prst="rect">
            <a:avLst/>
          </a:prstGeom>
        </p:spPr>
        <p:txBody>
          <a:bodyPr anchor="t" rtlCol="false" tIns="0" lIns="0" bIns="0" rIns="0">
            <a:spAutoFit/>
          </a:bodyPr>
          <a:lstStyle/>
          <a:p>
            <a:pPr algn="l">
              <a:lnSpc>
                <a:spcPts val="4759"/>
              </a:lnSpc>
            </a:pPr>
            <a:r>
              <a:rPr lang="en-US" sz="3399">
                <a:solidFill>
                  <a:srgbClr val="000000"/>
                </a:solidFill>
                <a:latin typeface="Canva Sans Semi-Bold"/>
              </a:rPr>
              <a:t>Model Evaluation</a:t>
            </a:r>
          </a:p>
          <a:p>
            <a:pPr algn="l">
              <a:lnSpc>
                <a:spcPts val="4759"/>
              </a:lnSpc>
            </a:pPr>
            <a:r>
              <a:rPr lang="en-US" sz="3399">
                <a:solidFill>
                  <a:srgbClr val="000000"/>
                </a:solidFill>
                <a:latin typeface="Canva Sans"/>
              </a:rPr>
              <a:t>Evaluate the model using various metrics such as accuracy, confusion matrix, classification report,precision,recall,F1Score</a:t>
            </a:r>
          </a:p>
          <a:p>
            <a:pPr algn="l">
              <a:lnSpc>
                <a:spcPts val="3500"/>
              </a:lnSpc>
            </a:pPr>
            <a:r>
              <a:rPr lang="en-US" sz="2500">
                <a:solidFill>
                  <a:srgbClr val="000000"/>
                </a:solidFill>
                <a:latin typeface="Canva Sans"/>
              </a:rPr>
              <a:t>accuracy = accuracy_score(y_test, y_pred)</a:t>
            </a:r>
          </a:p>
          <a:p>
            <a:pPr algn="l">
              <a:lnSpc>
                <a:spcPts val="3500"/>
              </a:lnSpc>
            </a:pPr>
            <a:r>
              <a:rPr lang="en-US" sz="2500">
                <a:solidFill>
                  <a:srgbClr val="000000"/>
                </a:solidFill>
                <a:latin typeface="Canva Sans"/>
              </a:rPr>
              <a:t>precision = precision_score(y_test, y_pred, average='macro') # Use 'macro' for multiclass</a:t>
            </a:r>
          </a:p>
          <a:p>
            <a:pPr algn="l">
              <a:lnSpc>
                <a:spcPts val="3500"/>
              </a:lnSpc>
            </a:pPr>
            <a:r>
              <a:rPr lang="en-US" sz="2500">
                <a:solidFill>
                  <a:srgbClr val="000000"/>
                </a:solidFill>
                <a:latin typeface="Canva Sans"/>
              </a:rPr>
              <a:t>recall = recall_score(y_test, y_pred, average='macro')    # Use 'macro' for multiclass</a:t>
            </a:r>
          </a:p>
          <a:p>
            <a:pPr algn="l">
              <a:lnSpc>
                <a:spcPts val="3500"/>
              </a:lnSpc>
            </a:pPr>
            <a:r>
              <a:rPr lang="en-US" sz="2500">
                <a:solidFill>
                  <a:srgbClr val="000000"/>
                </a:solidFill>
                <a:latin typeface="Canva Sans"/>
              </a:rPr>
              <a:t>f1 = f1_score(y_test, y_pred, average='macro')        # Use 'macro' for multiclass</a:t>
            </a:r>
          </a:p>
          <a:p>
            <a:pPr algn="l">
              <a:lnSpc>
                <a:spcPts val="3500"/>
              </a:lnSpc>
            </a:pPr>
          </a:p>
          <a:p>
            <a:pPr algn="l">
              <a:lnSpc>
                <a:spcPts val="3500"/>
              </a:lnSpc>
            </a:pPr>
            <a:r>
              <a:rPr lang="en-US" sz="2500">
                <a:solidFill>
                  <a:srgbClr val="000000"/>
                </a:solidFill>
                <a:latin typeface="Canva Sans"/>
              </a:rPr>
              <a:t># Print evaluation metrics</a:t>
            </a:r>
          </a:p>
          <a:p>
            <a:pPr algn="l">
              <a:lnSpc>
                <a:spcPts val="3500"/>
              </a:lnSpc>
            </a:pPr>
            <a:r>
              <a:rPr lang="en-US" sz="2500">
                <a:solidFill>
                  <a:srgbClr val="000000"/>
                </a:solidFill>
                <a:latin typeface="Canva Sans"/>
              </a:rPr>
              <a:t>print(f'Accuracy: {accuracy:.2f}')</a:t>
            </a:r>
          </a:p>
          <a:p>
            <a:pPr algn="l">
              <a:lnSpc>
                <a:spcPts val="3500"/>
              </a:lnSpc>
            </a:pPr>
            <a:r>
              <a:rPr lang="en-US" sz="2500">
                <a:solidFill>
                  <a:srgbClr val="000000"/>
                </a:solidFill>
                <a:latin typeface="Canva Sans"/>
              </a:rPr>
              <a:t>print(f'Precision: {precision:.2f}')</a:t>
            </a:r>
          </a:p>
          <a:p>
            <a:pPr algn="l">
              <a:lnSpc>
                <a:spcPts val="3500"/>
              </a:lnSpc>
            </a:pPr>
            <a:r>
              <a:rPr lang="en-US" sz="2500">
                <a:solidFill>
                  <a:srgbClr val="000000"/>
                </a:solidFill>
                <a:latin typeface="Canva Sans"/>
              </a:rPr>
              <a:t>print(f'Recall: {recall:.2f}')</a:t>
            </a:r>
          </a:p>
          <a:p>
            <a:pPr algn="l">
              <a:lnSpc>
                <a:spcPts val="3500"/>
              </a:lnSpc>
            </a:pPr>
            <a:r>
              <a:rPr lang="en-US" sz="2500">
                <a:solidFill>
                  <a:srgbClr val="000000"/>
                </a:solidFill>
                <a:latin typeface="Canva Sans"/>
              </a:rPr>
              <a:t>print(f'F1 Score: {f1:.2f}')</a:t>
            </a:r>
          </a:p>
          <a:p>
            <a:pPr algn="l">
              <a:lnSpc>
                <a:spcPts val="3500"/>
              </a:lnSpc>
            </a:pPr>
          </a:p>
          <a:p>
            <a:pPr algn="l">
              <a:lnSpc>
                <a:spcPts val="3500"/>
              </a:lnSpc>
            </a:pPr>
            <a:r>
              <a:rPr lang="en-US" sz="2500">
                <a:solidFill>
                  <a:srgbClr val="000000"/>
                </a:solidFill>
                <a:latin typeface="Canva Sans"/>
              </a:rPr>
              <a:t># Confusion Matrix and Classification Report</a:t>
            </a:r>
          </a:p>
          <a:p>
            <a:pPr algn="l">
              <a:lnSpc>
                <a:spcPts val="3500"/>
              </a:lnSpc>
            </a:pPr>
            <a:r>
              <a:rPr lang="en-US" sz="2500">
                <a:solidFill>
                  <a:srgbClr val="000000"/>
                </a:solidFill>
                <a:latin typeface="Canva Sans"/>
              </a:rPr>
              <a:t>conf_matrix = confusion_matrix(y_test, y_pred)</a:t>
            </a:r>
          </a:p>
          <a:p>
            <a:pPr algn="l">
              <a:lnSpc>
                <a:spcPts val="3500"/>
              </a:lnSpc>
            </a:pPr>
            <a:r>
              <a:rPr lang="en-US" sz="2500">
                <a:solidFill>
                  <a:srgbClr val="000000"/>
                </a:solidFill>
                <a:latin typeface="Canva Sans"/>
              </a:rPr>
              <a:t>class_report = classification_report(y_test, y_pred)</a:t>
            </a:r>
          </a:p>
          <a:p>
            <a:pPr algn="l">
              <a:lnSpc>
                <a:spcPts val="3500"/>
              </a:lnSpc>
            </a:pPr>
          </a:p>
          <a:p>
            <a:pPr algn="l">
              <a:lnSpc>
                <a:spcPts val="3500"/>
              </a:lnSpc>
            </a:pPr>
            <a:r>
              <a:rPr lang="en-US" sz="2500">
                <a:solidFill>
                  <a:srgbClr val="000000"/>
                </a:solidFill>
                <a:latin typeface="Canva Sans"/>
              </a:rPr>
              <a:t>print('Confusion Matrix:\n', conf_matrix)</a:t>
            </a:r>
          </a:p>
          <a:p>
            <a:pPr algn="l">
              <a:lnSpc>
                <a:spcPts val="3500"/>
              </a:lnSpc>
            </a:pPr>
            <a:r>
              <a:rPr lang="en-US" sz="2500">
                <a:solidFill>
                  <a:srgbClr val="000000"/>
                </a:solidFill>
                <a:latin typeface="Canva Sans"/>
              </a:rPr>
              <a:t>print('Classification Report:\n', class_report)</a:t>
            </a:r>
          </a:p>
          <a:p>
            <a:pPr algn="l">
              <a:lnSpc>
                <a:spcPts val="4759"/>
              </a:lnSpc>
            </a:pPr>
          </a:p>
          <a:p>
            <a:pPr algn="l">
              <a:lnSpc>
                <a:spcPts val="4759"/>
              </a:lnSpc>
            </a:pPr>
          </a:p>
          <a:p>
            <a:pPr algn="r">
              <a:lnSpc>
                <a:spcPts val="4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DAGF4GcKuuk</dc:identifier>
  <dcterms:modified xsi:type="dcterms:W3CDTF">2011-08-01T06:04:30Z</dcterms:modified>
  <cp:revision>1</cp:revision>
  <dc:title>Grey minimalist business project presentation </dc:title>
</cp:coreProperties>
</file>