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Open Sans Extra Bold" charset="1" panose="020B0906030804020204"/>
      <p:regular r:id="rId24"/>
    </p:embeddedFont>
    <p:embeddedFont>
      <p:font typeface="Poppins" charset="1" panose="00000500000000000000"/>
      <p:regular r:id="rId25"/>
    </p:embeddedFont>
    <p:embeddedFont>
      <p:font typeface="Canva Sans Bold" charset="1" panose="020B0803030501040103"/>
      <p:regular r:id="rId26"/>
    </p:embeddedFont>
    <p:embeddedFont>
      <p:font typeface="Canva Sans" charset="1" panose="020B0503030501040103"/>
      <p:regular r:id="rId27"/>
    </p:embeddedFont>
    <p:embeddedFont>
      <p:font typeface="Poppins Bold" charset="1" panose="0000080000000000000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6097502" y="5590237"/>
            <a:ext cx="14099416" cy="1409941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2034806" y="3480845"/>
            <a:ext cx="15770732" cy="2445476"/>
          </a:xfrm>
          <a:prstGeom prst="rect">
            <a:avLst/>
          </a:prstGeom>
        </p:spPr>
        <p:txBody>
          <a:bodyPr anchor="t" rtlCol="false" tIns="0" lIns="0" bIns="0" rIns="0">
            <a:spAutoFit/>
          </a:bodyPr>
          <a:lstStyle/>
          <a:p>
            <a:pPr algn="l">
              <a:lnSpc>
                <a:spcPts val="9861"/>
              </a:lnSpc>
              <a:spcBef>
                <a:spcPct val="0"/>
              </a:spcBef>
            </a:pPr>
            <a:r>
              <a:rPr lang="en-US" sz="7044">
                <a:solidFill>
                  <a:srgbClr val="051D40"/>
                </a:solidFill>
                <a:latin typeface="Open Sans Extra Bold"/>
              </a:rPr>
              <a:t>MARKET PRICE PREDICTION PROJECT</a:t>
            </a:r>
          </a:p>
        </p:txBody>
      </p:sp>
      <p:grpSp>
        <p:nvGrpSpPr>
          <p:cNvPr name="Group 6" id="6"/>
          <p:cNvGrpSpPr/>
          <p:nvPr/>
        </p:nvGrpSpPr>
        <p:grpSpPr>
          <a:xfrm rot="0">
            <a:off x="16420234" y="-1717598"/>
            <a:ext cx="3735531" cy="373553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solidFill>
              <a:prstDash val="solid"/>
              <a:miter/>
            </a:ln>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747857" y="-643475"/>
            <a:ext cx="1286950" cy="128695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1929195" y="8389571"/>
            <a:ext cx="3735531" cy="3735531"/>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solidFill>
              <a:prstDash val="solid"/>
              <a:miter/>
            </a:ln>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5" id="15"/>
          <p:cNvSpPr/>
          <p:nvPr/>
        </p:nvSpPr>
        <p:spPr>
          <a:xfrm flipH="false" flipV="false" rot="0">
            <a:off x="8757394" y="7522582"/>
            <a:ext cx="8779632" cy="1733977"/>
          </a:xfrm>
          <a:custGeom>
            <a:avLst/>
            <a:gdLst/>
            <a:ahLst/>
            <a:cxnLst/>
            <a:rect r="r" b="b" t="t" l="l"/>
            <a:pathLst>
              <a:path h="1733977" w="8779632">
                <a:moveTo>
                  <a:pt x="0" y="0"/>
                </a:moveTo>
                <a:lnTo>
                  <a:pt x="8779632" y="0"/>
                </a:lnTo>
                <a:lnTo>
                  <a:pt x="8779632" y="1733977"/>
                </a:lnTo>
                <a:lnTo>
                  <a:pt x="0" y="1733977"/>
                </a:lnTo>
                <a:lnTo>
                  <a:pt x="0" y="0"/>
                </a:lnTo>
                <a:close/>
              </a:path>
            </a:pathLst>
          </a:custGeom>
          <a:blipFill>
            <a:blip r:embed="rId2"/>
            <a:stretch>
              <a:fillRect l="0" t="0" r="0" b="0"/>
            </a:stretch>
          </a:blipFill>
        </p:spPr>
      </p:sp>
      <p:sp>
        <p:nvSpPr>
          <p:cNvPr name="TextBox 16" id="16"/>
          <p:cNvSpPr txBox="true"/>
          <p:nvPr/>
        </p:nvSpPr>
        <p:spPr>
          <a:xfrm rot="0">
            <a:off x="3734248" y="2816925"/>
            <a:ext cx="6742346" cy="523663"/>
          </a:xfrm>
          <a:prstGeom prst="rect">
            <a:avLst/>
          </a:prstGeom>
        </p:spPr>
        <p:txBody>
          <a:bodyPr anchor="t" rtlCol="false" tIns="0" lIns="0" bIns="0" rIns="0">
            <a:spAutoFit/>
          </a:bodyPr>
          <a:lstStyle/>
          <a:p>
            <a:pPr algn="ctr">
              <a:lnSpc>
                <a:spcPts val="4169"/>
              </a:lnSpc>
            </a:pPr>
            <a:r>
              <a:rPr lang="en-US" sz="2978" spc="-59">
                <a:solidFill>
                  <a:srgbClr val="051D40"/>
                </a:solidFill>
                <a:latin typeface="Poppins"/>
              </a:rPr>
              <a:t>TASK:3</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200267" y="1673977"/>
            <a:ext cx="3889492" cy="974478"/>
          </a:xfrm>
          <a:prstGeom prst="rect">
            <a:avLst/>
          </a:prstGeom>
        </p:spPr>
        <p:txBody>
          <a:bodyPr anchor="t" rtlCol="false" tIns="0" lIns="0" bIns="0" rIns="0">
            <a:spAutoFit/>
          </a:bodyPr>
          <a:lstStyle/>
          <a:p>
            <a:pPr algn="l" marL="0" indent="0" lvl="0">
              <a:lnSpc>
                <a:spcPts val="7902"/>
              </a:lnSpc>
              <a:spcBef>
                <a:spcPct val="0"/>
              </a:spcBef>
            </a:pPr>
            <a:r>
              <a:rPr lang="en-US" sz="5644" strike="noStrike" u="none">
                <a:solidFill>
                  <a:srgbClr val="FDFDFD"/>
                </a:solidFill>
                <a:latin typeface="Open Sans Extra Bold"/>
              </a:rPr>
              <a:t>Statistics</a:t>
            </a:r>
          </a:p>
        </p:txBody>
      </p:sp>
      <p:sp>
        <p:nvSpPr>
          <p:cNvPr name="TextBox 3" id="3"/>
          <p:cNvSpPr txBox="true"/>
          <p:nvPr/>
        </p:nvSpPr>
        <p:spPr>
          <a:xfrm rot="0">
            <a:off x="2200267" y="5830678"/>
            <a:ext cx="2370352" cy="357988"/>
          </a:xfrm>
          <a:prstGeom prst="rect">
            <a:avLst/>
          </a:prstGeom>
        </p:spPr>
        <p:txBody>
          <a:bodyPr anchor="t" rtlCol="false" tIns="0" lIns="0" bIns="0" rIns="0">
            <a:spAutoFit/>
          </a:bodyPr>
          <a:lstStyle/>
          <a:p>
            <a:pPr algn="ctr" marL="0" indent="0" lvl="0">
              <a:lnSpc>
                <a:spcPts val="2843"/>
              </a:lnSpc>
              <a:spcBef>
                <a:spcPct val="0"/>
              </a:spcBef>
            </a:pPr>
            <a:r>
              <a:rPr lang="en-US" sz="2030" spc="-40" strike="noStrike" u="none">
                <a:solidFill>
                  <a:srgbClr val="FDFDFD"/>
                </a:solidFill>
                <a:latin typeface="Poppins"/>
              </a:rPr>
              <a:t>Revenue Growth</a:t>
            </a:r>
          </a:p>
        </p:txBody>
      </p:sp>
      <p:sp>
        <p:nvSpPr>
          <p:cNvPr name="TextBox 4" id="4"/>
          <p:cNvSpPr txBox="true"/>
          <p:nvPr/>
        </p:nvSpPr>
        <p:spPr>
          <a:xfrm rot="0">
            <a:off x="2200267" y="4776684"/>
            <a:ext cx="2370352" cy="971059"/>
          </a:xfrm>
          <a:prstGeom prst="rect">
            <a:avLst/>
          </a:prstGeom>
        </p:spPr>
        <p:txBody>
          <a:bodyPr anchor="t" rtlCol="false" tIns="0" lIns="0" bIns="0" rIns="0">
            <a:spAutoFit/>
          </a:bodyPr>
          <a:lstStyle/>
          <a:p>
            <a:pPr algn="ctr" marL="0" indent="0" lvl="0">
              <a:lnSpc>
                <a:spcPts val="7902"/>
              </a:lnSpc>
              <a:spcBef>
                <a:spcPct val="0"/>
              </a:spcBef>
            </a:pPr>
            <a:r>
              <a:rPr lang="en-US" sz="5644" strike="noStrike" u="none">
                <a:solidFill>
                  <a:srgbClr val="FDFDFD"/>
                </a:solidFill>
                <a:latin typeface="Open Sans Extra Bold"/>
              </a:rPr>
              <a:t>80%</a:t>
            </a:r>
          </a:p>
        </p:txBody>
      </p:sp>
      <p:sp>
        <p:nvSpPr>
          <p:cNvPr name="TextBox 5" id="5"/>
          <p:cNvSpPr txBox="true"/>
          <p:nvPr/>
        </p:nvSpPr>
        <p:spPr>
          <a:xfrm rot="0">
            <a:off x="5301262" y="5830678"/>
            <a:ext cx="2370352" cy="710413"/>
          </a:xfrm>
          <a:prstGeom prst="rect">
            <a:avLst/>
          </a:prstGeom>
        </p:spPr>
        <p:txBody>
          <a:bodyPr anchor="t" rtlCol="false" tIns="0" lIns="0" bIns="0" rIns="0">
            <a:spAutoFit/>
          </a:bodyPr>
          <a:lstStyle/>
          <a:p>
            <a:pPr algn="ctr" marL="0" indent="0" lvl="0">
              <a:lnSpc>
                <a:spcPts val="2843"/>
              </a:lnSpc>
              <a:spcBef>
                <a:spcPct val="0"/>
              </a:spcBef>
            </a:pPr>
            <a:r>
              <a:rPr lang="en-US" sz="2030" spc="-40" strike="noStrike" u="none">
                <a:solidFill>
                  <a:srgbClr val="FDFDFD"/>
                </a:solidFill>
                <a:latin typeface="Poppins"/>
              </a:rPr>
              <a:t>Return on Investment</a:t>
            </a:r>
          </a:p>
        </p:txBody>
      </p:sp>
      <p:sp>
        <p:nvSpPr>
          <p:cNvPr name="TextBox 6" id="6"/>
          <p:cNvSpPr txBox="true"/>
          <p:nvPr/>
        </p:nvSpPr>
        <p:spPr>
          <a:xfrm rot="0">
            <a:off x="5301262" y="4776684"/>
            <a:ext cx="2370352" cy="971059"/>
          </a:xfrm>
          <a:prstGeom prst="rect">
            <a:avLst/>
          </a:prstGeom>
        </p:spPr>
        <p:txBody>
          <a:bodyPr anchor="t" rtlCol="false" tIns="0" lIns="0" bIns="0" rIns="0">
            <a:spAutoFit/>
          </a:bodyPr>
          <a:lstStyle/>
          <a:p>
            <a:pPr algn="ctr" marL="0" indent="0" lvl="0">
              <a:lnSpc>
                <a:spcPts val="7902"/>
              </a:lnSpc>
              <a:spcBef>
                <a:spcPct val="0"/>
              </a:spcBef>
            </a:pPr>
            <a:r>
              <a:rPr lang="en-US" sz="5644" strike="noStrike" u="none">
                <a:solidFill>
                  <a:srgbClr val="FDFDFD"/>
                </a:solidFill>
                <a:latin typeface="Open Sans Extra Bold"/>
              </a:rPr>
              <a:t>10%</a:t>
            </a:r>
          </a:p>
        </p:txBody>
      </p:sp>
      <p:sp>
        <p:nvSpPr>
          <p:cNvPr name="TextBox 7" id="7"/>
          <p:cNvSpPr txBox="true"/>
          <p:nvPr/>
        </p:nvSpPr>
        <p:spPr>
          <a:xfrm rot="0">
            <a:off x="2200267" y="7748439"/>
            <a:ext cx="2370352" cy="710413"/>
          </a:xfrm>
          <a:prstGeom prst="rect">
            <a:avLst/>
          </a:prstGeom>
        </p:spPr>
        <p:txBody>
          <a:bodyPr anchor="t" rtlCol="false" tIns="0" lIns="0" bIns="0" rIns="0">
            <a:spAutoFit/>
          </a:bodyPr>
          <a:lstStyle/>
          <a:p>
            <a:pPr algn="ctr" marL="0" indent="0" lvl="0">
              <a:lnSpc>
                <a:spcPts val="2843"/>
              </a:lnSpc>
              <a:spcBef>
                <a:spcPct val="0"/>
              </a:spcBef>
            </a:pPr>
            <a:r>
              <a:rPr lang="en-US" sz="2030" spc="-40" strike="noStrike" u="none">
                <a:solidFill>
                  <a:srgbClr val="FDFDFD"/>
                </a:solidFill>
                <a:latin typeface="Poppins"/>
              </a:rPr>
              <a:t>Customer Acquisition Cost</a:t>
            </a:r>
          </a:p>
        </p:txBody>
      </p:sp>
      <p:sp>
        <p:nvSpPr>
          <p:cNvPr name="TextBox 8" id="8"/>
          <p:cNvSpPr txBox="true"/>
          <p:nvPr/>
        </p:nvSpPr>
        <p:spPr>
          <a:xfrm rot="0">
            <a:off x="2200267" y="6694445"/>
            <a:ext cx="2370352" cy="971059"/>
          </a:xfrm>
          <a:prstGeom prst="rect">
            <a:avLst/>
          </a:prstGeom>
        </p:spPr>
        <p:txBody>
          <a:bodyPr anchor="t" rtlCol="false" tIns="0" lIns="0" bIns="0" rIns="0">
            <a:spAutoFit/>
          </a:bodyPr>
          <a:lstStyle/>
          <a:p>
            <a:pPr algn="ctr" marL="0" indent="0" lvl="0">
              <a:lnSpc>
                <a:spcPts val="7902"/>
              </a:lnSpc>
              <a:spcBef>
                <a:spcPct val="0"/>
              </a:spcBef>
            </a:pPr>
            <a:r>
              <a:rPr lang="en-US" sz="5644" strike="noStrike" u="none">
                <a:solidFill>
                  <a:srgbClr val="FDFDFD"/>
                </a:solidFill>
                <a:latin typeface="Open Sans Extra Bold"/>
              </a:rPr>
              <a:t>20%</a:t>
            </a:r>
          </a:p>
        </p:txBody>
      </p:sp>
      <p:sp>
        <p:nvSpPr>
          <p:cNvPr name="TextBox 9" id="9"/>
          <p:cNvSpPr txBox="true"/>
          <p:nvPr/>
        </p:nvSpPr>
        <p:spPr>
          <a:xfrm rot="0">
            <a:off x="5301262" y="7748439"/>
            <a:ext cx="2370352" cy="710413"/>
          </a:xfrm>
          <a:prstGeom prst="rect">
            <a:avLst/>
          </a:prstGeom>
        </p:spPr>
        <p:txBody>
          <a:bodyPr anchor="t" rtlCol="false" tIns="0" lIns="0" bIns="0" rIns="0">
            <a:spAutoFit/>
          </a:bodyPr>
          <a:lstStyle/>
          <a:p>
            <a:pPr algn="ctr" marL="0" indent="0" lvl="0">
              <a:lnSpc>
                <a:spcPts val="2843"/>
              </a:lnSpc>
              <a:spcBef>
                <a:spcPct val="0"/>
              </a:spcBef>
            </a:pPr>
            <a:r>
              <a:rPr lang="en-US" sz="2030" spc="-40" strike="noStrike" u="none">
                <a:solidFill>
                  <a:srgbClr val="FDFDFD"/>
                </a:solidFill>
                <a:latin typeface="Poppins"/>
              </a:rPr>
              <a:t>Customer Satisfaction</a:t>
            </a:r>
          </a:p>
        </p:txBody>
      </p:sp>
      <p:sp>
        <p:nvSpPr>
          <p:cNvPr name="TextBox 10" id="10"/>
          <p:cNvSpPr txBox="true"/>
          <p:nvPr/>
        </p:nvSpPr>
        <p:spPr>
          <a:xfrm rot="0">
            <a:off x="5301262" y="6694445"/>
            <a:ext cx="2370352" cy="971059"/>
          </a:xfrm>
          <a:prstGeom prst="rect">
            <a:avLst/>
          </a:prstGeom>
        </p:spPr>
        <p:txBody>
          <a:bodyPr anchor="t" rtlCol="false" tIns="0" lIns="0" bIns="0" rIns="0">
            <a:spAutoFit/>
          </a:bodyPr>
          <a:lstStyle/>
          <a:p>
            <a:pPr algn="ctr" marL="0" indent="0" lvl="0">
              <a:lnSpc>
                <a:spcPts val="7902"/>
              </a:lnSpc>
              <a:spcBef>
                <a:spcPct val="0"/>
              </a:spcBef>
            </a:pPr>
            <a:r>
              <a:rPr lang="en-US" sz="5644" strike="noStrike" u="none">
                <a:solidFill>
                  <a:srgbClr val="FDFDFD"/>
                </a:solidFill>
                <a:latin typeface="Open Sans Extra Bold"/>
              </a:rPr>
              <a:t>75%</a:t>
            </a:r>
          </a:p>
        </p:txBody>
      </p:sp>
      <p:grpSp>
        <p:nvGrpSpPr>
          <p:cNvPr name="Group 11" id="11"/>
          <p:cNvGrpSpPr/>
          <p:nvPr/>
        </p:nvGrpSpPr>
        <p:grpSpPr>
          <a:xfrm rot="0">
            <a:off x="15238003" y="8290589"/>
            <a:ext cx="7523780" cy="752378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alpha val="95686"/>
              </a:srgbClr>
            </a:solidFill>
            <a:ln cap="sq">
              <a:noFill/>
              <a:prstDash val="solid"/>
              <a:miter/>
            </a:ln>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4" id="14"/>
          <p:cNvGrpSpPr/>
          <p:nvPr/>
        </p:nvGrpSpPr>
        <p:grpSpPr>
          <a:xfrm rot="0">
            <a:off x="-3724222" y="-4507687"/>
            <a:ext cx="5924489" cy="5924489"/>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alpha val="95686"/>
              </a:srgbClr>
            </a:solidFill>
            <a:ln cap="sq">
              <a:noFill/>
              <a:prstDash val="solid"/>
              <a:miter/>
            </a:ln>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17" id="17"/>
          <p:cNvSpPr txBox="true"/>
          <p:nvPr/>
        </p:nvSpPr>
        <p:spPr>
          <a:xfrm rot="0">
            <a:off x="1635221" y="150612"/>
            <a:ext cx="16652779" cy="2306955"/>
          </a:xfrm>
          <a:prstGeom prst="rect">
            <a:avLst/>
          </a:prstGeom>
        </p:spPr>
        <p:txBody>
          <a:bodyPr anchor="t" rtlCol="false" tIns="0" lIns="0" bIns="0" rIns="0">
            <a:spAutoFit/>
          </a:bodyPr>
          <a:lstStyle/>
          <a:p>
            <a:pPr algn="l">
              <a:lnSpc>
                <a:spcPts val="4759"/>
              </a:lnSpc>
            </a:pPr>
            <a:r>
              <a:rPr lang="en-US" sz="3399">
                <a:solidFill>
                  <a:srgbClr val="000000"/>
                </a:solidFill>
                <a:latin typeface="Canva Sans Bold"/>
              </a:rPr>
              <a:t>Model selection and Training</a:t>
            </a:r>
          </a:p>
          <a:p>
            <a:pPr algn="l">
              <a:lnSpc>
                <a:spcPts val="4759"/>
              </a:lnSpc>
            </a:pPr>
            <a:r>
              <a:rPr lang="en-US" sz="3399">
                <a:solidFill>
                  <a:srgbClr val="000000"/>
                </a:solidFill>
                <a:latin typeface="Canva Sans Bold"/>
              </a:rPr>
              <a:t>The best suitable model for our dataset is LSTM</a:t>
            </a:r>
          </a:p>
          <a:p>
            <a:pPr algn="l">
              <a:lnSpc>
                <a:spcPts val="4480"/>
              </a:lnSpc>
            </a:pPr>
            <a:r>
              <a:rPr lang="en-US" sz="3200">
                <a:solidFill>
                  <a:srgbClr val="000000"/>
                </a:solidFill>
                <a:latin typeface="Canva Sans"/>
              </a:rPr>
              <a:t>LSTM (Long Short-Term Memory) networks are a type of recurrent neural network well-suited for sequential data and can capture long-term dependencies.</a:t>
            </a:r>
          </a:p>
        </p:txBody>
      </p:sp>
      <p:sp>
        <p:nvSpPr>
          <p:cNvPr name="TextBox 18" id="18"/>
          <p:cNvSpPr txBox="true"/>
          <p:nvPr/>
        </p:nvSpPr>
        <p:spPr>
          <a:xfrm rot="0">
            <a:off x="0" y="2691344"/>
            <a:ext cx="18288000" cy="11143615"/>
          </a:xfrm>
          <a:prstGeom prst="rect">
            <a:avLst/>
          </a:prstGeom>
        </p:spPr>
        <p:txBody>
          <a:bodyPr anchor="t" rtlCol="false" tIns="0" lIns="0" bIns="0" rIns="0">
            <a:spAutoFit/>
          </a:bodyPr>
          <a:lstStyle/>
          <a:p>
            <a:pPr algn="just">
              <a:lnSpc>
                <a:spcPts val="4759"/>
              </a:lnSpc>
            </a:pPr>
            <a:r>
              <a:rPr lang="en-US" sz="3399">
                <a:solidFill>
                  <a:srgbClr val="000000"/>
                </a:solidFill>
                <a:latin typeface="Canva Sans Bold"/>
              </a:rPr>
              <a:t>Prepare the dataset for LSTM as sequence</a:t>
            </a:r>
          </a:p>
          <a:p>
            <a:pPr algn="just">
              <a:lnSpc>
                <a:spcPts val="4759"/>
              </a:lnSpc>
            </a:pPr>
            <a:r>
              <a:rPr lang="en-US" sz="3399">
                <a:solidFill>
                  <a:srgbClr val="000000"/>
                </a:solidFill>
                <a:latin typeface="Canva Sans Bold"/>
              </a:rPr>
              <a:t>Train and test data</a:t>
            </a:r>
          </a:p>
          <a:p>
            <a:pPr algn="just">
              <a:lnSpc>
                <a:spcPts val="4759"/>
              </a:lnSpc>
            </a:pPr>
            <a:r>
              <a:rPr lang="en-US" sz="3399">
                <a:solidFill>
                  <a:srgbClr val="000000"/>
                </a:solidFill>
                <a:latin typeface="Canva Sans"/>
              </a:rPr>
              <a:t>split = int(0.8 * len(X))</a:t>
            </a:r>
          </a:p>
          <a:p>
            <a:pPr algn="just">
              <a:lnSpc>
                <a:spcPts val="4759"/>
              </a:lnSpc>
            </a:pPr>
            <a:r>
              <a:rPr lang="en-US" sz="3399">
                <a:solidFill>
                  <a:srgbClr val="000000"/>
                </a:solidFill>
                <a:latin typeface="Canva Sans"/>
              </a:rPr>
              <a:t>X_train, X_test = X[:split], X[split:]</a:t>
            </a:r>
          </a:p>
          <a:p>
            <a:pPr algn="just">
              <a:lnSpc>
                <a:spcPts val="4759"/>
              </a:lnSpc>
            </a:pPr>
            <a:r>
              <a:rPr lang="en-US" sz="3399">
                <a:solidFill>
                  <a:srgbClr val="000000"/>
                </a:solidFill>
                <a:latin typeface="Canva Sans"/>
              </a:rPr>
              <a:t>y_train, y_test = y[:split], y[split:]</a:t>
            </a:r>
          </a:p>
          <a:p>
            <a:pPr algn="just">
              <a:lnSpc>
                <a:spcPts val="4759"/>
              </a:lnSpc>
            </a:pPr>
            <a:r>
              <a:rPr lang="en-US" sz="3399">
                <a:solidFill>
                  <a:srgbClr val="000000"/>
                </a:solidFill>
                <a:latin typeface="Canva Sans"/>
              </a:rPr>
              <a:t> </a:t>
            </a:r>
            <a:r>
              <a:rPr lang="en-US" sz="3399">
                <a:solidFill>
                  <a:srgbClr val="000000"/>
                </a:solidFill>
                <a:latin typeface="Canva Sans Bold"/>
              </a:rPr>
              <a:t>Initiate the model</a:t>
            </a:r>
          </a:p>
          <a:p>
            <a:pPr algn="just">
              <a:lnSpc>
                <a:spcPts val="3920"/>
              </a:lnSpc>
            </a:pPr>
            <a:r>
              <a:rPr lang="en-US" sz="2800">
                <a:solidFill>
                  <a:srgbClr val="000000"/>
                </a:solidFill>
                <a:latin typeface="Canva Sans"/>
              </a:rPr>
              <a:t>model = Sequential()</a:t>
            </a:r>
          </a:p>
          <a:p>
            <a:pPr algn="just">
              <a:lnSpc>
                <a:spcPts val="3920"/>
              </a:lnSpc>
            </a:pPr>
            <a:r>
              <a:rPr lang="en-US" sz="2800">
                <a:solidFill>
                  <a:srgbClr val="000000"/>
                </a:solidFill>
                <a:latin typeface="Canva Sans"/>
              </a:rPr>
              <a:t>model.add(LSTM(units=50, return_sequences=True, input_shape=(3, n_features)))</a:t>
            </a:r>
          </a:p>
          <a:p>
            <a:pPr algn="just">
              <a:lnSpc>
                <a:spcPts val="3920"/>
              </a:lnSpc>
            </a:pPr>
            <a:r>
              <a:rPr lang="en-US" sz="2800">
                <a:solidFill>
                  <a:srgbClr val="000000"/>
                </a:solidFill>
                <a:latin typeface="Canva Sans"/>
              </a:rPr>
              <a:t>model.add(Dropout(0.2))</a:t>
            </a:r>
          </a:p>
          <a:p>
            <a:pPr algn="just">
              <a:lnSpc>
                <a:spcPts val="3920"/>
              </a:lnSpc>
            </a:pPr>
            <a:r>
              <a:rPr lang="en-US" sz="2800">
                <a:solidFill>
                  <a:srgbClr val="000000"/>
                </a:solidFill>
                <a:latin typeface="Canva Sans"/>
              </a:rPr>
              <a:t>model.add(LSTM(units=50, return_sequences=True))</a:t>
            </a:r>
          </a:p>
          <a:p>
            <a:pPr algn="just">
              <a:lnSpc>
                <a:spcPts val="3920"/>
              </a:lnSpc>
            </a:pPr>
            <a:r>
              <a:rPr lang="en-US" sz="2800">
                <a:solidFill>
                  <a:srgbClr val="000000"/>
                </a:solidFill>
                <a:latin typeface="Canva Sans"/>
              </a:rPr>
              <a:t>model.add(Dropout(0.2))</a:t>
            </a:r>
          </a:p>
          <a:p>
            <a:pPr algn="just">
              <a:lnSpc>
                <a:spcPts val="3920"/>
              </a:lnSpc>
            </a:pPr>
            <a:r>
              <a:rPr lang="en-US" sz="2800">
                <a:solidFill>
                  <a:srgbClr val="000000"/>
                </a:solidFill>
                <a:latin typeface="Canva Sans"/>
              </a:rPr>
              <a:t>model.add(LSTM(units=50))</a:t>
            </a:r>
          </a:p>
          <a:p>
            <a:pPr algn="just">
              <a:lnSpc>
                <a:spcPts val="3920"/>
              </a:lnSpc>
            </a:pPr>
            <a:r>
              <a:rPr lang="en-US" sz="2800">
                <a:solidFill>
                  <a:srgbClr val="000000"/>
                </a:solidFill>
                <a:latin typeface="Canva Sans"/>
              </a:rPr>
              <a:t>model.add(Dropout(0.2))</a:t>
            </a:r>
          </a:p>
          <a:p>
            <a:pPr algn="just">
              <a:lnSpc>
                <a:spcPts val="3920"/>
              </a:lnSpc>
            </a:pPr>
            <a:r>
              <a:rPr lang="en-US" sz="2800">
                <a:solidFill>
                  <a:srgbClr val="000000"/>
                </a:solidFill>
                <a:latin typeface="Canva Sans"/>
              </a:rPr>
              <a:t>model.add(Dense(units=1))</a:t>
            </a:r>
          </a:p>
          <a:p>
            <a:pPr algn="just">
              <a:lnSpc>
                <a:spcPts val="4759"/>
              </a:lnSpc>
            </a:pPr>
          </a:p>
          <a:p>
            <a:pPr algn="just">
              <a:lnSpc>
                <a:spcPts val="4759"/>
              </a:lnSpc>
            </a:pPr>
          </a:p>
          <a:p>
            <a:pPr algn="just">
              <a:lnSpc>
                <a:spcPts val="4759"/>
              </a:lnSpc>
            </a:pPr>
          </a:p>
          <a:p>
            <a:pPr algn="just">
              <a:lnSpc>
                <a:spcPts val="4759"/>
              </a:lnSpc>
            </a:pPr>
          </a:p>
          <a:p>
            <a:pPr algn="just">
              <a:lnSpc>
                <a:spcPts val="4759"/>
              </a:lnSpc>
            </a:pPr>
          </a:p>
          <a:p>
            <a:pPr algn="just">
              <a:lnSpc>
                <a:spcPts val="4759"/>
              </a:lnSpc>
            </a:pP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TextBox 2" id="2"/>
          <p:cNvSpPr txBox="true"/>
          <p:nvPr/>
        </p:nvSpPr>
        <p:spPr>
          <a:xfrm rot="0">
            <a:off x="2200267" y="1673977"/>
            <a:ext cx="3889492" cy="974478"/>
          </a:xfrm>
          <a:prstGeom prst="rect">
            <a:avLst/>
          </a:prstGeom>
        </p:spPr>
        <p:txBody>
          <a:bodyPr anchor="t" rtlCol="false" tIns="0" lIns="0" bIns="0" rIns="0">
            <a:spAutoFit/>
          </a:bodyPr>
          <a:lstStyle/>
          <a:p>
            <a:pPr algn="l" marL="0" indent="0" lvl="0">
              <a:lnSpc>
                <a:spcPts val="7902"/>
              </a:lnSpc>
              <a:spcBef>
                <a:spcPct val="0"/>
              </a:spcBef>
            </a:pPr>
            <a:r>
              <a:rPr lang="en-US" sz="5644" strike="noStrike" u="none">
                <a:solidFill>
                  <a:srgbClr val="FDFDFD"/>
                </a:solidFill>
                <a:latin typeface="Open Sans Extra Bold"/>
              </a:rPr>
              <a:t>Statistics</a:t>
            </a:r>
          </a:p>
        </p:txBody>
      </p:sp>
      <p:sp>
        <p:nvSpPr>
          <p:cNvPr name="TextBox 3" id="3"/>
          <p:cNvSpPr txBox="true"/>
          <p:nvPr/>
        </p:nvSpPr>
        <p:spPr>
          <a:xfrm rot="0">
            <a:off x="2200267" y="5830678"/>
            <a:ext cx="2370352" cy="357988"/>
          </a:xfrm>
          <a:prstGeom prst="rect">
            <a:avLst/>
          </a:prstGeom>
        </p:spPr>
        <p:txBody>
          <a:bodyPr anchor="t" rtlCol="false" tIns="0" lIns="0" bIns="0" rIns="0">
            <a:spAutoFit/>
          </a:bodyPr>
          <a:lstStyle/>
          <a:p>
            <a:pPr algn="ctr" marL="0" indent="0" lvl="0">
              <a:lnSpc>
                <a:spcPts val="2843"/>
              </a:lnSpc>
              <a:spcBef>
                <a:spcPct val="0"/>
              </a:spcBef>
            </a:pPr>
            <a:r>
              <a:rPr lang="en-US" sz="2030" spc="-40" strike="noStrike" u="none">
                <a:solidFill>
                  <a:srgbClr val="FDFDFD"/>
                </a:solidFill>
                <a:latin typeface="Poppins"/>
              </a:rPr>
              <a:t>Revenue Growth</a:t>
            </a:r>
          </a:p>
        </p:txBody>
      </p:sp>
      <p:sp>
        <p:nvSpPr>
          <p:cNvPr name="TextBox 4" id="4"/>
          <p:cNvSpPr txBox="true"/>
          <p:nvPr/>
        </p:nvSpPr>
        <p:spPr>
          <a:xfrm rot="0">
            <a:off x="2200267" y="4776684"/>
            <a:ext cx="2370352" cy="971059"/>
          </a:xfrm>
          <a:prstGeom prst="rect">
            <a:avLst/>
          </a:prstGeom>
        </p:spPr>
        <p:txBody>
          <a:bodyPr anchor="t" rtlCol="false" tIns="0" lIns="0" bIns="0" rIns="0">
            <a:spAutoFit/>
          </a:bodyPr>
          <a:lstStyle/>
          <a:p>
            <a:pPr algn="ctr" marL="0" indent="0" lvl="0">
              <a:lnSpc>
                <a:spcPts val="7902"/>
              </a:lnSpc>
              <a:spcBef>
                <a:spcPct val="0"/>
              </a:spcBef>
            </a:pPr>
            <a:r>
              <a:rPr lang="en-US" sz="5644" strike="noStrike" u="none">
                <a:solidFill>
                  <a:srgbClr val="FDFDFD"/>
                </a:solidFill>
                <a:latin typeface="Open Sans Extra Bold"/>
              </a:rPr>
              <a:t>80%</a:t>
            </a:r>
          </a:p>
        </p:txBody>
      </p:sp>
      <p:sp>
        <p:nvSpPr>
          <p:cNvPr name="TextBox 5" id="5"/>
          <p:cNvSpPr txBox="true"/>
          <p:nvPr/>
        </p:nvSpPr>
        <p:spPr>
          <a:xfrm rot="0">
            <a:off x="2200267" y="2713716"/>
            <a:ext cx="5754831" cy="1415263"/>
          </a:xfrm>
          <a:prstGeom prst="rect">
            <a:avLst/>
          </a:prstGeom>
        </p:spPr>
        <p:txBody>
          <a:bodyPr anchor="t" rtlCol="false" tIns="0" lIns="0" bIns="0" rIns="0">
            <a:spAutoFit/>
          </a:bodyPr>
          <a:lstStyle/>
          <a:p>
            <a:pPr algn="l" marL="0" indent="0" lvl="0">
              <a:lnSpc>
                <a:spcPts val="2843"/>
              </a:lnSpc>
              <a:spcBef>
                <a:spcPct val="0"/>
              </a:spcBef>
            </a:pPr>
            <a:r>
              <a:rPr lang="en-US" sz="2030" spc="-40" strike="noStrike" u="none">
                <a:solidFill>
                  <a:srgbClr val="FDFDFD"/>
                </a:solidFill>
                <a:latin typeface="Poppins"/>
              </a:rPr>
              <a:t>Lorem ipsum dolor sit amet, consectetur adipiscing elit. Integer nec sagittis mauris, vitae vehicula urna. Curabitur ultrices urna sit amet magna ultricies ornare. Curabitur ligula.</a:t>
            </a:r>
          </a:p>
        </p:txBody>
      </p:sp>
      <p:sp>
        <p:nvSpPr>
          <p:cNvPr name="TextBox 6" id="6"/>
          <p:cNvSpPr txBox="true"/>
          <p:nvPr/>
        </p:nvSpPr>
        <p:spPr>
          <a:xfrm rot="0">
            <a:off x="5301262" y="5830678"/>
            <a:ext cx="2370352" cy="710413"/>
          </a:xfrm>
          <a:prstGeom prst="rect">
            <a:avLst/>
          </a:prstGeom>
        </p:spPr>
        <p:txBody>
          <a:bodyPr anchor="t" rtlCol="false" tIns="0" lIns="0" bIns="0" rIns="0">
            <a:spAutoFit/>
          </a:bodyPr>
          <a:lstStyle/>
          <a:p>
            <a:pPr algn="ctr" marL="0" indent="0" lvl="0">
              <a:lnSpc>
                <a:spcPts val="2843"/>
              </a:lnSpc>
              <a:spcBef>
                <a:spcPct val="0"/>
              </a:spcBef>
            </a:pPr>
            <a:r>
              <a:rPr lang="en-US" sz="2030" spc="-40" strike="noStrike" u="none">
                <a:solidFill>
                  <a:srgbClr val="FDFDFD"/>
                </a:solidFill>
                <a:latin typeface="Poppins"/>
              </a:rPr>
              <a:t>Return on Investment</a:t>
            </a:r>
          </a:p>
        </p:txBody>
      </p:sp>
      <p:sp>
        <p:nvSpPr>
          <p:cNvPr name="TextBox 7" id="7"/>
          <p:cNvSpPr txBox="true"/>
          <p:nvPr/>
        </p:nvSpPr>
        <p:spPr>
          <a:xfrm rot="0">
            <a:off x="5301262" y="4776684"/>
            <a:ext cx="2370352" cy="971059"/>
          </a:xfrm>
          <a:prstGeom prst="rect">
            <a:avLst/>
          </a:prstGeom>
        </p:spPr>
        <p:txBody>
          <a:bodyPr anchor="t" rtlCol="false" tIns="0" lIns="0" bIns="0" rIns="0">
            <a:spAutoFit/>
          </a:bodyPr>
          <a:lstStyle/>
          <a:p>
            <a:pPr algn="ctr" marL="0" indent="0" lvl="0">
              <a:lnSpc>
                <a:spcPts val="7902"/>
              </a:lnSpc>
              <a:spcBef>
                <a:spcPct val="0"/>
              </a:spcBef>
            </a:pPr>
            <a:r>
              <a:rPr lang="en-US" sz="5644" strike="noStrike" u="none">
                <a:solidFill>
                  <a:srgbClr val="FDFDFD"/>
                </a:solidFill>
                <a:latin typeface="Open Sans Extra Bold"/>
              </a:rPr>
              <a:t>10%</a:t>
            </a:r>
          </a:p>
        </p:txBody>
      </p:sp>
      <p:sp>
        <p:nvSpPr>
          <p:cNvPr name="TextBox 8" id="8"/>
          <p:cNvSpPr txBox="true"/>
          <p:nvPr/>
        </p:nvSpPr>
        <p:spPr>
          <a:xfrm rot="0">
            <a:off x="2200267" y="7748439"/>
            <a:ext cx="2370352" cy="710413"/>
          </a:xfrm>
          <a:prstGeom prst="rect">
            <a:avLst/>
          </a:prstGeom>
        </p:spPr>
        <p:txBody>
          <a:bodyPr anchor="t" rtlCol="false" tIns="0" lIns="0" bIns="0" rIns="0">
            <a:spAutoFit/>
          </a:bodyPr>
          <a:lstStyle/>
          <a:p>
            <a:pPr algn="ctr" marL="0" indent="0" lvl="0">
              <a:lnSpc>
                <a:spcPts val="2843"/>
              </a:lnSpc>
              <a:spcBef>
                <a:spcPct val="0"/>
              </a:spcBef>
            </a:pPr>
            <a:r>
              <a:rPr lang="en-US" sz="2030" spc="-40" strike="noStrike" u="none">
                <a:solidFill>
                  <a:srgbClr val="FDFDFD"/>
                </a:solidFill>
                <a:latin typeface="Poppins"/>
              </a:rPr>
              <a:t>Customer Acquisition Cost</a:t>
            </a:r>
          </a:p>
        </p:txBody>
      </p:sp>
      <p:sp>
        <p:nvSpPr>
          <p:cNvPr name="TextBox 9" id="9"/>
          <p:cNvSpPr txBox="true"/>
          <p:nvPr/>
        </p:nvSpPr>
        <p:spPr>
          <a:xfrm rot="0">
            <a:off x="2200267" y="6694445"/>
            <a:ext cx="2370352" cy="971059"/>
          </a:xfrm>
          <a:prstGeom prst="rect">
            <a:avLst/>
          </a:prstGeom>
        </p:spPr>
        <p:txBody>
          <a:bodyPr anchor="t" rtlCol="false" tIns="0" lIns="0" bIns="0" rIns="0">
            <a:spAutoFit/>
          </a:bodyPr>
          <a:lstStyle/>
          <a:p>
            <a:pPr algn="ctr" marL="0" indent="0" lvl="0">
              <a:lnSpc>
                <a:spcPts val="7902"/>
              </a:lnSpc>
              <a:spcBef>
                <a:spcPct val="0"/>
              </a:spcBef>
            </a:pPr>
            <a:r>
              <a:rPr lang="en-US" sz="5644" strike="noStrike" u="none">
                <a:solidFill>
                  <a:srgbClr val="FDFDFD"/>
                </a:solidFill>
                <a:latin typeface="Open Sans Extra Bold"/>
              </a:rPr>
              <a:t>20%</a:t>
            </a:r>
          </a:p>
        </p:txBody>
      </p:sp>
      <p:sp>
        <p:nvSpPr>
          <p:cNvPr name="TextBox 10" id="10"/>
          <p:cNvSpPr txBox="true"/>
          <p:nvPr/>
        </p:nvSpPr>
        <p:spPr>
          <a:xfrm rot="0">
            <a:off x="5301262" y="7748439"/>
            <a:ext cx="2370352" cy="710413"/>
          </a:xfrm>
          <a:prstGeom prst="rect">
            <a:avLst/>
          </a:prstGeom>
        </p:spPr>
        <p:txBody>
          <a:bodyPr anchor="t" rtlCol="false" tIns="0" lIns="0" bIns="0" rIns="0">
            <a:spAutoFit/>
          </a:bodyPr>
          <a:lstStyle/>
          <a:p>
            <a:pPr algn="ctr" marL="0" indent="0" lvl="0">
              <a:lnSpc>
                <a:spcPts val="2843"/>
              </a:lnSpc>
              <a:spcBef>
                <a:spcPct val="0"/>
              </a:spcBef>
            </a:pPr>
            <a:r>
              <a:rPr lang="en-US" sz="2030" spc="-40" strike="noStrike" u="none">
                <a:solidFill>
                  <a:srgbClr val="FDFDFD"/>
                </a:solidFill>
                <a:latin typeface="Poppins"/>
              </a:rPr>
              <a:t>Customer Satisfaction</a:t>
            </a:r>
          </a:p>
        </p:txBody>
      </p:sp>
      <p:sp>
        <p:nvSpPr>
          <p:cNvPr name="TextBox 11" id="11"/>
          <p:cNvSpPr txBox="true"/>
          <p:nvPr/>
        </p:nvSpPr>
        <p:spPr>
          <a:xfrm rot="0">
            <a:off x="5301262" y="6694445"/>
            <a:ext cx="2370352" cy="971059"/>
          </a:xfrm>
          <a:prstGeom prst="rect">
            <a:avLst/>
          </a:prstGeom>
        </p:spPr>
        <p:txBody>
          <a:bodyPr anchor="t" rtlCol="false" tIns="0" lIns="0" bIns="0" rIns="0">
            <a:spAutoFit/>
          </a:bodyPr>
          <a:lstStyle/>
          <a:p>
            <a:pPr algn="ctr" marL="0" indent="0" lvl="0">
              <a:lnSpc>
                <a:spcPts val="7902"/>
              </a:lnSpc>
              <a:spcBef>
                <a:spcPct val="0"/>
              </a:spcBef>
            </a:pPr>
            <a:r>
              <a:rPr lang="en-US" sz="5644" strike="noStrike" u="none">
                <a:solidFill>
                  <a:srgbClr val="FDFDFD"/>
                </a:solidFill>
                <a:latin typeface="Open Sans Extra Bold"/>
              </a:rPr>
              <a:t>75%</a:t>
            </a:r>
          </a:p>
        </p:txBody>
      </p:sp>
      <p:grpSp>
        <p:nvGrpSpPr>
          <p:cNvPr name="Group 12" id="12"/>
          <p:cNvGrpSpPr/>
          <p:nvPr/>
        </p:nvGrpSpPr>
        <p:grpSpPr>
          <a:xfrm rot="0">
            <a:off x="15238003" y="8290589"/>
            <a:ext cx="7523780" cy="7523780"/>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alpha val="95686"/>
              </a:srgbClr>
            </a:solidFill>
            <a:ln cap="sq">
              <a:noFill/>
              <a:prstDash val="solid"/>
              <a:miter/>
            </a:ln>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5" id="15"/>
          <p:cNvGrpSpPr/>
          <p:nvPr/>
        </p:nvGrpSpPr>
        <p:grpSpPr>
          <a:xfrm rot="0">
            <a:off x="-3724222" y="-4507687"/>
            <a:ext cx="5924489" cy="5924489"/>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alpha val="95686"/>
              </a:srgbClr>
            </a:solidFill>
            <a:ln cap="sq">
              <a:noFill/>
              <a:prstDash val="solid"/>
              <a:miter/>
            </a:ln>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18" id="18"/>
          <p:cNvSpPr txBox="true"/>
          <p:nvPr/>
        </p:nvSpPr>
        <p:spPr>
          <a:xfrm rot="0">
            <a:off x="0" y="1207887"/>
            <a:ext cx="18288000" cy="12648565"/>
          </a:xfrm>
          <a:prstGeom prst="rect">
            <a:avLst/>
          </a:prstGeom>
        </p:spPr>
        <p:txBody>
          <a:bodyPr anchor="t" rtlCol="false" tIns="0" lIns="0" bIns="0" rIns="0">
            <a:spAutoFit/>
          </a:bodyPr>
          <a:lstStyle/>
          <a:p>
            <a:pPr algn="l">
              <a:lnSpc>
                <a:spcPts val="4759"/>
              </a:lnSpc>
            </a:pPr>
            <a:r>
              <a:rPr lang="en-US" sz="3399">
                <a:solidFill>
                  <a:srgbClr val="000000"/>
                </a:solidFill>
                <a:latin typeface="Canva Sans"/>
              </a:rPr>
              <a:t>Compile the model</a:t>
            </a:r>
          </a:p>
          <a:p>
            <a:pPr algn="l">
              <a:lnSpc>
                <a:spcPts val="4759"/>
              </a:lnSpc>
            </a:pPr>
            <a:r>
              <a:rPr lang="en-US" sz="3399">
                <a:solidFill>
                  <a:srgbClr val="000000"/>
                </a:solidFill>
                <a:latin typeface="Canva Sans Bold"/>
              </a:rPr>
              <a:t>Train the model</a:t>
            </a:r>
          </a:p>
          <a:p>
            <a:pPr algn="l">
              <a:lnSpc>
                <a:spcPts val="4759"/>
              </a:lnSpc>
            </a:pPr>
            <a:r>
              <a:rPr lang="en-US" sz="3399">
                <a:solidFill>
                  <a:srgbClr val="000000"/>
                </a:solidFill>
                <a:latin typeface="Canva Sans"/>
              </a:rPr>
              <a:t>early_stopping = EarlyStopping(monitor='val_loss', patience=3, restore_best_weights=True)</a:t>
            </a:r>
          </a:p>
          <a:p>
            <a:pPr algn="l">
              <a:lnSpc>
                <a:spcPts val="4759"/>
              </a:lnSpc>
            </a:pPr>
            <a:r>
              <a:rPr lang="en-US" sz="3399">
                <a:solidFill>
                  <a:srgbClr val="000000"/>
                </a:solidFill>
                <a:latin typeface="Canva Sans"/>
              </a:rPr>
              <a:t>history = model.fit(X_train, y_train, epochs=50, batch_size=32, validation_split=0.1, callbacks=[early_stopping])</a:t>
            </a:r>
          </a:p>
          <a:p>
            <a:pPr algn="l">
              <a:lnSpc>
                <a:spcPts val="4759"/>
              </a:lnSpc>
            </a:pPr>
            <a:r>
              <a:rPr lang="en-US" sz="3399">
                <a:solidFill>
                  <a:srgbClr val="000000"/>
                </a:solidFill>
                <a:latin typeface="Canva Sans Bold"/>
              </a:rPr>
              <a:t>Make Predictions on Test Data</a:t>
            </a:r>
          </a:p>
          <a:p>
            <a:pPr algn="l">
              <a:lnSpc>
                <a:spcPts val="4759"/>
              </a:lnSpc>
            </a:pPr>
            <a:r>
              <a:rPr lang="en-US" sz="3399">
                <a:solidFill>
                  <a:srgbClr val="000000"/>
                </a:solidFill>
                <a:latin typeface="Canva Sans"/>
              </a:rPr>
              <a:t>predictions = model.predict(X_test)</a:t>
            </a:r>
          </a:p>
          <a:p>
            <a:pPr algn="l">
              <a:lnSpc>
                <a:spcPts val="4759"/>
              </a:lnSpc>
            </a:pPr>
            <a:r>
              <a:rPr lang="en-US" sz="3399">
                <a:solidFill>
                  <a:srgbClr val="000000"/>
                </a:solidFill>
                <a:latin typeface="Canva Sans"/>
              </a:rPr>
              <a:t>predictions:[0.03154792 0.03116581 0.02331413 ... 0.08915748 0.10435142 0.11176325]</a:t>
            </a:r>
          </a:p>
          <a:p>
            <a:pPr algn="l">
              <a:lnSpc>
                <a:spcPts val="4759"/>
              </a:lnSpc>
            </a:pPr>
            <a:r>
              <a:rPr lang="en-US" sz="3399">
                <a:solidFill>
                  <a:srgbClr val="000000"/>
                </a:solidFill>
                <a:latin typeface="Canva Sans"/>
              </a:rPr>
              <a:t>Inverse transform the predictions</a:t>
            </a:r>
          </a:p>
          <a:p>
            <a:pPr algn="l">
              <a:lnSpc>
                <a:spcPts val="2800"/>
              </a:lnSpc>
            </a:pPr>
            <a:r>
              <a:rPr lang="en-US" sz="2000">
                <a:solidFill>
                  <a:srgbClr val="000000"/>
                </a:solidFill>
                <a:latin typeface="Canva Sans"/>
              </a:rPr>
              <a:t>predictions_inv = scaler.inverse_transform(np.concatenate((predictions, np.zeros((len(predictions), n_features-1))), axis=1))[:, 0]</a:t>
            </a:r>
          </a:p>
          <a:p>
            <a:pPr algn="l">
              <a:lnSpc>
                <a:spcPts val="2800"/>
              </a:lnSpc>
            </a:pPr>
          </a:p>
          <a:p>
            <a:pPr algn="l">
              <a:lnSpc>
                <a:spcPts val="2800"/>
              </a:lnSpc>
            </a:pPr>
            <a:r>
              <a:rPr lang="en-US" sz="2000">
                <a:solidFill>
                  <a:srgbClr val="000000"/>
                </a:solidFill>
                <a:latin typeface="Canva Sans"/>
              </a:rPr>
              <a:t># Reshape y_test to 2D</a:t>
            </a:r>
          </a:p>
          <a:p>
            <a:pPr algn="l">
              <a:lnSpc>
                <a:spcPts val="2800"/>
              </a:lnSpc>
            </a:pPr>
            <a:r>
              <a:rPr lang="en-US" sz="2000">
                <a:solidFill>
                  <a:srgbClr val="000000"/>
                </a:solidFill>
                <a:latin typeface="Canva Sans"/>
              </a:rPr>
              <a:t>y_test = y_test.reshape(-1, 1)</a:t>
            </a:r>
          </a:p>
          <a:p>
            <a:pPr algn="l">
              <a:lnSpc>
                <a:spcPts val="2800"/>
              </a:lnSpc>
            </a:pPr>
          </a:p>
          <a:p>
            <a:pPr algn="l">
              <a:lnSpc>
                <a:spcPts val="2800"/>
              </a:lnSpc>
            </a:pPr>
            <a:r>
              <a:rPr lang="en-US" sz="2000">
                <a:solidFill>
                  <a:srgbClr val="000000"/>
                </a:solidFill>
                <a:latin typeface="Canva Sans"/>
              </a:rPr>
              <a:t># Inverse transform the true values</a:t>
            </a:r>
          </a:p>
          <a:p>
            <a:pPr algn="l">
              <a:lnSpc>
                <a:spcPts val="2800"/>
              </a:lnSpc>
            </a:pPr>
            <a:r>
              <a:rPr lang="en-US" sz="2000">
                <a:solidFill>
                  <a:srgbClr val="000000"/>
                </a:solidFill>
                <a:latin typeface="Canva Sans"/>
              </a:rPr>
              <a:t>y_test_inv = scaler.inverse_transform(np.concatenate((y_test, np.zeros((len(y_test), n_features-1))), axis=1))[:, 0]</a:t>
            </a:r>
          </a:p>
          <a:p>
            <a:pPr algn="l">
              <a:lnSpc>
                <a:spcPts val="4759"/>
              </a:lnSpc>
            </a:pPr>
          </a:p>
          <a:p>
            <a:pPr algn="l">
              <a:lnSpc>
                <a:spcPts val="4759"/>
              </a:lnSpc>
            </a:pPr>
          </a:p>
          <a:p>
            <a:pPr algn="l">
              <a:lnSpc>
                <a:spcPts val="4759"/>
              </a:lnSpc>
            </a:pPr>
          </a:p>
          <a:p>
            <a:pPr algn="l">
              <a:lnSpc>
                <a:spcPts val="4759"/>
              </a:lnSpc>
            </a:pPr>
          </a:p>
          <a:p>
            <a:pPr algn="l">
              <a:lnSpc>
                <a:spcPts val="4759"/>
              </a:lnSpc>
            </a:pPr>
          </a:p>
          <a:p>
            <a:pPr algn="ctr">
              <a:lnSpc>
                <a:spcPts val="4759"/>
              </a:lnSpc>
            </a:pP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TextBox 2" id="2"/>
          <p:cNvSpPr txBox="true"/>
          <p:nvPr/>
        </p:nvSpPr>
        <p:spPr>
          <a:xfrm rot="0">
            <a:off x="4186058" y="880150"/>
            <a:ext cx="10568077" cy="596898"/>
          </a:xfrm>
          <a:prstGeom prst="rect">
            <a:avLst/>
          </a:prstGeom>
        </p:spPr>
        <p:txBody>
          <a:bodyPr anchor="t" rtlCol="false" tIns="0" lIns="0" bIns="0" rIns="0">
            <a:spAutoFit/>
          </a:bodyPr>
          <a:lstStyle/>
          <a:p>
            <a:pPr algn="ctr" marL="0" indent="0" lvl="0">
              <a:lnSpc>
                <a:spcPts val="4900"/>
              </a:lnSpc>
              <a:spcBef>
                <a:spcPct val="0"/>
              </a:spcBef>
            </a:pPr>
            <a:r>
              <a:rPr lang="en-US" sz="3500">
                <a:solidFill>
                  <a:srgbClr val="051D40"/>
                </a:solidFill>
                <a:latin typeface="Open Sans Extra Bold"/>
              </a:rPr>
              <a:t>Model Evalution and fine tuning</a:t>
            </a:r>
          </a:p>
        </p:txBody>
      </p:sp>
      <p:sp>
        <p:nvSpPr>
          <p:cNvPr name="TextBox 3" id="3"/>
          <p:cNvSpPr txBox="true"/>
          <p:nvPr/>
        </p:nvSpPr>
        <p:spPr>
          <a:xfrm rot="0">
            <a:off x="890191" y="7333651"/>
            <a:ext cx="2641447" cy="283516"/>
          </a:xfrm>
          <a:prstGeom prst="rect">
            <a:avLst/>
          </a:prstGeom>
        </p:spPr>
        <p:txBody>
          <a:bodyPr anchor="t" rtlCol="false" tIns="0" lIns="0" bIns="0" rIns="0">
            <a:spAutoFit/>
          </a:bodyPr>
          <a:lstStyle/>
          <a:p>
            <a:pPr algn="ctr">
              <a:lnSpc>
                <a:spcPts val="2223"/>
              </a:lnSpc>
            </a:pPr>
            <a:r>
              <a:rPr lang="en-US" sz="1587" spc="-31">
                <a:solidFill>
                  <a:srgbClr val="FDFDFD"/>
                </a:solidFill>
                <a:latin typeface="Poppins"/>
              </a:rPr>
              <a:t>CEO &amp; Founder</a:t>
            </a:r>
          </a:p>
        </p:txBody>
      </p:sp>
      <p:sp>
        <p:nvSpPr>
          <p:cNvPr name="TextBox 4" id="4"/>
          <p:cNvSpPr txBox="true"/>
          <p:nvPr/>
        </p:nvSpPr>
        <p:spPr>
          <a:xfrm rot="0">
            <a:off x="4357503" y="6962323"/>
            <a:ext cx="2641447" cy="375591"/>
          </a:xfrm>
          <a:prstGeom prst="rect">
            <a:avLst/>
          </a:prstGeom>
        </p:spPr>
        <p:txBody>
          <a:bodyPr anchor="t" rtlCol="false" tIns="0" lIns="0" bIns="0" rIns="0">
            <a:spAutoFit/>
          </a:bodyPr>
          <a:lstStyle/>
          <a:p>
            <a:pPr algn="ctr">
              <a:lnSpc>
                <a:spcPts val="2923"/>
              </a:lnSpc>
            </a:pPr>
            <a:r>
              <a:rPr lang="en-US" sz="2087" spc="39">
                <a:solidFill>
                  <a:srgbClr val="FDFDFD"/>
                </a:solidFill>
                <a:latin typeface="Poppins Bold"/>
              </a:rPr>
              <a:t>Alfredo Torres</a:t>
            </a:r>
          </a:p>
        </p:txBody>
      </p:sp>
      <p:sp>
        <p:nvSpPr>
          <p:cNvPr name="TextBox 5" id="5"/>
          <p:cNvSpPr txBox="true"/>
          <p:nvPr/>
        </p:nvSpPr>
        <p:spPr>
          <a:xfrm rot="0">
            <a:off x="4357503" y="7333651"/>
            <a:ext cx="2641447" cy="283516"/>
          </a:xfrm>
          <a:prstGeom prst="rect">
            <a:avLst/>
          </a:prstGeom>
        </p:spPr>
        <p:txBody>
          <a:bodyPr anchor="t" rtlCol="false" tIns="0" lIns="0" bIns="0" rIns="0">
            <a:spAutoFit/>
          </a:bodyPr>
          <a:lstStyle/>
          <a:p>
            <a:pPr algn="ctr">
              <a:lnSpc>
                <a:spcPts val="2223"/>
              </a:lnSpc>
            </a:pPr>
            <a:r>
              <a:rPr lang="en-US" sz="1587" spc="-31">
                <a:solidFill>
                  <a:srgbClr val="FDFDFD"/>
                </a:solidFill>
                <a:latin typeface="Poppins"/>
              </a:rPr>
              <a:t>Project manager</a:t>
            </a:r>
          </a:p>
        </p:txBody>
      </p:sp>
      <p:sp>
        <p:nvSpPr>
          <p:cNvPr name="TextBox 6" id="6"/>
          <p:cNvSpPr txBox="true"/>
          <p:nvPr/>
        </p:nvSpPr>
        <p:spPr>
          <a:xfrm rot="0">
            <a:off x="7823789" y="6962323"/>
            <a:ext cx="2641447" cy="375591"/>
          </a:xfrm>
          <a:prstGeom prst="rect">
            <a:avLst/>
          </a:prstGeom>
        </p:spPr>
        <p:txBody>
          <a:bodyPr anchor="t" rtlCol="false" tIns="0" lIns="0" bIns="0" rIns="0">
            <a:spAutoFit/>
          </a:bodyPr>
          <a:lstStyle/>
          <a:p>
            <a:pPr algn="ctr">
              <a:lnSpc>
                <a:spcPts val="2923"/>
              </a:lnSpc>
            </a:pPr>
            <a:r>
              <a:rPr lang="en-US" sz="2087" spc="39">
                <a:solidFill>
                  <a:srgbClr val="FDFDFD"/>
                </a:solidFill>
                <a:latin typeface="Poppins Bold"/>
              </a:rPr>
              <a:t>Juliana Silva</a:t>
            </a:r>
          </a:p>
        </p:txBody>
      </p:sp>
      <p:sp>
        <p:nvSpPr>
          <p:cNvPr name="TextBox 7" id="7"/>
          <p:cNvSpPr txBox="true"/>
          <p:nvPr/>
        </p:nvSpPr>
        <p:spPr>
          <a:xfrm rot="0">
            <a:off x="7823789" y="7333651"/>
            <a:ext cx="2641447" cy="283516"/>
          </a:xfrm>
          <a:prstGeom prst="rect">
            <a:avLst/>
          </a:prstGeom>
        </p:spPr>
        <p:txBody>
          <a:bodyPr anchor="t" rtlCol="false" tIns="0" lIns="0" bIns="0" rIns="0">
            <a:spAutoFit/>
          </a:bodyPr>
          <a:lstStyle/>
          <a:p>
            <a:pPr algn="ctr">
              <a:lnSpc>
                <a:spcPts val="2223"/>
              </a:lnSpc>
            </a:pPr>
            <a:r>
              <a:rPr lang="en-US" sz="1587" spc="-31">
                <a:solidFill>
                  <a:srgbClr val="FDFDFD"/>
                </a:solidFill>
                <a:latin typeface="Poppins"/>
              </a:rPr>
              <a:t>CEO &amp; Founder</a:t>
            </a:r>
          </a:p>
        </p:txBody>
      </p:sp>
      <p:sp>
        <p:nvSpPr>
          <p:cNvPr name="TextBox 8" id="8"/>
          <p:cNvSpPr txBox="true"/>
          <p:nvPr/>
        </p:nvSpPr>
        <p:spPr>
          <a:xfrm rot="0">
            <a:off x="11290076" y="6962323"/>
            <a:ext cx="2641447" cy="375591"/>
          </a:xfrm>
          <a:prstGeom prst="rect">
            <a:avLst/>
          </a:prstGeom>
        </p:spPr>
        <p:txBody>
          <a:bodyPr anchor="t" rtlCol="false" tIns="0" lIns="0" bIns="0" rIns="0">
            <a:spAutoFit/>
          </a:bodyPr>
          <a:lstStyle/>
          <a:p>
            <a:pPr algn="ctr">
              <a:lnSpc>
                <a:spcPts val="2923"/>
              </a:lnSpc>
            </a:pPr>
            <a:r>
              <a:rPr lang="en-US" sz="2087" spc="39">
                <a:solidFill>
                  <a:srgbClr val="FDFDFD"/>
                </a:solidFill>
                <a:latin typeface="Poppins Bold"/>
              </a:rPr>
              <a:t>Daniel Gallego</a:t>
            </a:r>
          </a:p>
        </p:txBody>
      </p:sp>
      <p:sp>
        <p:nvSpPr>
          <p:cNvPr name="TextBox 9" id="9"/>
          <p:cNvSpPr txBox="true"/>
          <p:nvPr/>
        </p:nvSpPr>
        <p:spPr>
          <a:xfrm rot="0">
            <a:off x="11290076" y="7333651"/>
            <a:ext cx="2641447" cy="283516"/>
          </a:xfrm>
          <a:prstGeom prst="rect">
            <a:avLst/>
          </a:prstGeom>
        </p:spPr>
        <p:txBody>
          <a:bodyPr anchor="t" rtlCol="false" tIns="0" lIns="0" bIns="0" rIns="0">
            <a:spAutoFit/>
          </a:bodyPr>
          <a:lstStyle/>
          <a:p>
            <a:pPr algn="ctr">
              <a:lnSpc>
                <a:spcPts val="2223"/>
              </a:lnSpc>
            </a:pPr>
            <a:r>
              <a:rPr lang="en-US" sz="1587" spc="-31">
                <a:solidFill>
                  <a:srgbClr val="FDFDFD"/>
                </a:solidFill>
                <a:latin typeface="Poppins"/>
              </a:rPr>
              <a:t>IT Expert</a:t>
            </a:r>
          </a:p>
        </p:txBody>
      </p:sp>
      <p:sp>
        <p:nvSpPr>
          <p:cNvPr name="TextBox 10" id="10"/>
          <p:cNvSpPr txBox="true"/>
          <p:nvPr/>
        </p:nvSpPr>
        <p:spPr>
          <a:xfrm rot="0">
            <a:off x="14754134" y="6962323"/>
            <a:ext cx="2641447" cy="375591"/>
          </a:xfrm>
          <a:prstGeom prst="rect">
            <a:avLst/>
          </a:prstGeom>
        </p:spPr>
        <p:txBody>
          <a:bodyPr anchor="t" rtlCol="false" tIns="0" lIns="0" bIns="0" rIns="0">
            <a:spAutoFit/>
          </a:bodyPr>
          <a:lstStyle/>
          <a:p>
            <a:pPr algn="ctr">
              <a:lnSpc>
                <a:spcPts val="2923"/>
              </a:lnSpc>
            </a:pPr>
            <a:r>
              <a:rPr lang="en-US" sz="2087" spc="39">
                <a:solidFill>
                  <a:srgbClr val="FDFDFD"/>
                </a:solidFill>
                <a:latin typeface="Poppins Bold"/>
              </a:rPr>
              <a:t>Olivia Wilson</a:t>
            </a:r>
          </a:p>
        </p:txBody>
      </p:sp>
      <p:sp>
        <p:nvSpPr>
          <p:cNvPr name="TextBox 11" id="11"/>
          <p:cNvSpPr txBox="true"/>
          <p:nvPr/>
        </p:nvSpPr>
        <p:spPr>
          <a:xfrm rot="0">
            <a:off x="14754134" y="7333651"/>
            <a:ext cx="2641447" cy="283516"/>
          </a:xfrm>
          <a:prstGeom prst="rect">
            <a:avLst/>
          </a:prstGeom>
        </p:spPr>
        <p:txBody>
          <a:bodyPr anchor="t" rtlCol="false" tIns="0" lIns="0" bIns="0" rIns="0">
            <a:spAutoFit/>
          </a:bodyPr>
          <a:lstStyle/>
          <a:p>
            <a:pPr algn="ctr">
              <a:lnSpc>
                <a:spcPts val="2223"/>
              </a:lnSpc>
            </a:pPr>
            <a:r>
              <a:rPr lang="en-US" sz="1587" spc="-31">
                <a:solidFill>
                  <a:srgbClr val="FDFDFD"/>
                </a:solidFill>
                <a:latin typeface="Poppins"/>
              </a:rPr>
              <a:t>Marketing Head</a:t>
            </a:r>
          </a:p>
        </p:txBody>
      </p:sp>
      <p:grpSp>
        <p:nvGrpSpPr>
          <p:cNvPr name="Group 12" id="12"/>
          <p:cNvGrpSpPr/>
          <p:nvPr/>
        </p:nvGrpSpPr>
        <p:grpSpPr>
          <a:xfrm rot="0">
            <a:off x="-1766494" y="9340175"/>
            <a:ext cx="21820987" cy="946825"/>
            <a:chOff x="0" y="0"/>
            <a:chExt cx="6110362" cy="265132"/>
          </a:xfrm>
        </p:grpSpPr>
        <p:sp>
          <p:nvSpPr>
            <p:cNvPr name="Freeform 13" id="13"/>
            <p:cNvSpPr/>
            <p:nvPr/>
          </p:nvSpPr>
          <p:spPr>
            <a:xfrm flipH="false" flipV="false" rot="0">
              <a:off x="0" y="0"/>
              <a:ext cx="6110362" cy="265132"/>
            </a:xfrm>
            <a:custGeom>
              <a:avLst/>
              <a:gdLst/>
              <a:ahLst/>
              <a:cxnLst/>
              <a:rect r="r" b="b" t="t" l="l"/>
              <a:pathLst>
                <a:path h="265132" w="6110362">
                  <a:moveTo>
                    <a:pt x="0" y="0"/>
                  </a:moveTo>
                  <a:lnTo>
                    <a:pt x="6110362" y="0"/>
                  </a:lnTo>
                  <a:lnTo>
                    <a:pt x="6110362" y="265132"/>
                  </a:lnTo>
                  <a:lnTo>
                    <a:pt x="0" y="265132"/>
                  </a:lnTo>
                  <a:close/>
                </a:path>
              </a:pathLst>
            </a:custGeom>
            <a:solidFill>
              <a:srgbClr val="145DA0"/>
            </a:solidFill>
            <a:ln cap="sq">
              <a:noFill/>
              <a:prstDash val="solid"/>
              <a:miter/>
            </a:ln>
          </p:spPr>
        </p:sp>
        <p:sp>
          <p:nvSpPr>
            <p:cNvPr name="TextBox 14" id="14"/>
            <p:cNvSpPr txBox="true"/>
            <p:nvPr/>
          </p:nvSpPr>
          <p:spPr>
            <a:xfrm>
              <a:off x="0" y="-38100"/>
              <a:ext cx="6110362" cy="303232"/>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5" id="15"/>
          <p:cNvGrpSpPr/>
          <p:nvPr/>
        </p:nvGrpSpPr>
        <p:grpSpPr>
          <a:xfrm rot="0">
            <a:off x="-1766494" y="-816076"/>
            <a:ext cx="21820987" cy="1762900"/>
            <a:chOff x="0" y="0"/>
            <a:chExt cx="6110362" cy="493651"/>
          </a:xfrm>
        </p:grpSpPr>
        <p:sp>
          <p:nvSpPr>
            <p:cNvPr name="Freeform 16" id="16"/>
            <p:cNvSpPr/>
            <p:nvPr/>
          </p:nvSpPr>
          <p:spPr>
            <a:xfrm flipH="false" flipV="false" rot="0">
              <a:off x="0" y="0"/>
              <a:ext cx="6110362" cy="493651"/>
            </a:xfrm>
            <a:custGeom>
              <a:avLst/>
              <a:gdLst/>
              <a:ahLst/>
              <a:cxnLst/>
              <a:rect r="r" b="b" t="t" l="l"/>
              <a:pathLst>
                <a:path h="493651" w="6110362">
                  <a:moveTo>
                    <a:pt x="0" y="0"/>
                  </a:moveTo>
                  <a:lnTo>
                    <a:pt x="6110362" y="0"/>
                  </a:lnTo>
                  <a:lnTo>
                    <a:pt x="6110362" y="493651"/>
                  </a:lnTo>
                  <a:lnTo>
                    <a:pt x="0" y="493651"/>
                  </a:lnTo>
                  <a:close/>
                </a:path>
              </a:pathLst>
            </a:custGeom>
            <a:solidFill>
              <a:srgbClr val="145DA0"/>
            </a:solidFill>
            <a:ln cap="sq">
              <a:noFill/>
              <a:prstDash val="solid"/>
              <a:miter/>
            </a:ln>
          </p:spPr>
        </p:sp>
        <p:sp>
          <p:nvSpPr>
            <p:cNvPr name="TextBox 17" id="17"/>
            <p:cNvSpPr txBox="true"/>
            <p:nvPr/>
          </p:nvSpPr>
          <p:spPr>
            <a:xfrm>
              <a:off x="0" y="-38100"/>
              <a:ext cx="6110362" cy="531751"/>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18" id="18"/>
          <p:cNvSpPr txBox="true"/>
          <p:nvPr/>
        </p:nvSpPr>
        <p:spPr>
          <a:xfrm rot="0">
            <a:off x="98660" y="1817106"/>
            <a:ext cx="18189340" cy="10781665"/>
          </a:xfrm>
          <a:prstGeom prst="rect">
            <a:avLst/>
          </a:prstGeom>
        </p:spPr>
        <p:txBody>
          <a:bodyPr anchor="t" rtlCol="false" tIns="0" lIns="0" bIns="0" rIns="0">
            <a:spAutoFit/>
          </a:bodyPr>
          <a:lstStyle/>
          <a:p>
            <a:pPr algn="l">
              <a:lnSpc>
                <a:spcPts val="4759"/>
              </a:lnSpc>
            </a:pPr>
            <a:r>
              <a:rPr lang="en-US" sz="3399">
                <a:solidFill>
                  <a:srgbClr val="000000"/>
                </a:solidFill>
                <a:latin typeface="Canva Sans Bold"/>
              </a:rPr>
              <a:t>Model Evaluate Performance</a:t>
            </a:r>
          </a:p>
          <a:p>
            <a:pPr algn="l">
              <a:lnSpc>
                <a:spcPts val="4759"/>
              </a:lnSpc>
            </a:pPr>
            <a:r>
              <a:rPr lang="en-US" sz="3399">
                <a:solidFill>
                  <a:srgbClr val="000000"/>
                </a:solidFill>
                <a:latin typeface="Canva Sans"/>
              </a:rPr>
              <a:t>Assessing the model's performance using appropriate metrics such as Mean Absolute </a:t>
            </a:r>
          </a:p>
          <a:p>
            <a:pPr algn="l">
              <a:lnSpc>
                <a:spcPts val="4759"/>
              </a:lnSpc>
            </a:pPr>
            <a:r>
              <a:rPr lang="en-US" sz="3399">
                <a:solidFill>
                  <a:srgbClr val="000000"/>
                </a:solidFill>
                <a:latin typeface="Canva Sans"/>
              </a:rPr>
              <a:t>Error (MAE), Mean Squared Error (MSE), and Root Mean Squared Error (RMSE).</a:t>
            </a:r>
          </a:p>
          <a:p>
            <a:pPr algn="l">
              <a:lnSpc>
                <a:spcPts val="4759"/>
              </a:lnSpc>
            </a:pPr>
            <a:r>
              <a:rPr lang="en-US" sz="3399">
                <a:solidFill>
                  <a:srgbClr val="000000"/>
                </a:solidFill>
                <a:latin typeface="Canva Sans"/>
              </a:rPr>
              <a:t>Mean Absolute Error (MAE): 0.034161502882447986 Mean Squared Error (MSE): 0.004110881270811126 Root Mean Squared Error (RMSE): 0.06411615452295254</a:t>
            </a:r>
          </a:p>
          <a:p>
            <a:pPr algn="l">
              <a:lnSpc>
                <a:spcPts val="4759"/>
              </a:lnSpc>
            </a:pPr>
            <a:r>
              <a:rPr lang="en-US" sz="3399">
                <a:solidFill>
                  <a:srgbClr val="000000"/>
                </a:solidFill>
                <a:latin typeface="Canva Sans Bold"/>
              </a:rPr>
              <a:t>Accuracy</a:t>
            </a:r>
          </a:p>
          <a:p>
            <a:pPr algn="l">
              <a:lnSpc>
                <a:spcPts val="4759"/>
              </a:lnSpc>
            </a:pPr>
            <a:r>
              <a:rPr lang="en-US" sz="3399">
                <a:solidFill>
                  <a:srgbClr val="000000"/>
                </a:solidFill>
                <a:latin typeface="Canva Sans"/>
              </a:rPr>
              <a:t># Calculate accuracy (percentage of predictions within threshold)</a:t>
            </a:r>
          </a:p>
          <a:p>
            <a:pPr algn="l">
              <a:lnSpc>
                <a:spcPts val="4759"/>
              </a:lnSpc>
            </a:pPr>
            <a:r>
              <a:rPr lang="en-US" sz="3399">
                <a:solidFill>
                  <a:srgbClr val="000000"/>
                </a:solidFill>
                <a:latin typeface="Canva Sans"/>
              </a:rPr>
              <a:t>ccuracy: 5.06%</a:t>
            </a:r>
          </a:p>
          <a:p>
            <a:pPr algn="l">
              <a:lnSpc>
                <a:spcPts val="4759"/>
              </a:lnSpc>
            </a:pPr>
            <a:r>
              <a:rPr lang="en-US" sz="3399">
                <a:solidFill>
                  <a:srgbClr val="000000"/>
                </a:solidFill>
                <a:latin typeface="Canva Sans Bold"/>
              </a:rPr>
              <a:t>Calculate R^2 score</a:t>
            </a:r>
          </a:p>
          <a:p>
            <a:pPr algn="l">
              <a:lnSpc>
                <a:spcPts val="4759"/>
              </a:lnSpc>
            </a:pPr>
            <a:r>
              <a:rPr lang="en-US" sz="3399">
                <a:solidFill>
                  <a:srgbClr val="000000"/>
                </a:solidFill>
                <a:latin typeface="Canva Sans"/>
              </a:rPr>
              <a:t>r2 = r2_score(y_test_inv, predictions)</a:t>
            </a:r>
          </a:p>
          <a:p>
            <a:pPr algn="l">
              <a:lnSpc>
                <a:spcPts val="4759"/>
              </a:lnSpc>
            </a:pPr>
            <a:r>
              <a:rPr lang="en-US" sz="3399">
                <a:solidFill>
                  <a:srgbClr val="000000"/>
                </a:solidFill>
                <a:latin typeface="Canva Sans"/>
              </a:rPr>
              <a:t>print(f'R^2 Score: {r2}')</a:t>
            </a:r>
          </a:p>
          <a:p>
            <a:pPr algn="l">
              <a:lnSpc>
                <a:spcPts val="4759"/>
              </a:lnSpc>
            </a:pPr>
            <a:r>
              <a:rPr lang="en-US" sz="3399">
                <a:solidFill>
                  <a:srgbClr val="000000"/>
                </a:solidFill>
                <a:latin typeface="Canva Sans"/>
              </a:rPr>
              <a:t>R^2 Score: 0.5837602234743499</a:t>
            </a:r>
          </a:p>
          <a:p>
            <a:pPr algn="l">
              <a:lnSpc>
                <a:spcPts val="4759"/>
              </a:lnSpc>
            </a:pPr>
          </a:p>
          <a:p>
            <a:pPr algn="l">
              <a:lnSpc>
                <a:spcPts val="4759"/>
              </a:lnSpc>
            </a:pPr>
          </a:p>
          <a:p>
            <a:pPr algn="l">
              <a:lnSpc>
                <a:spcPts val="4759"/>
              </a:lnSpc>
            </a:pPr>
          </a:p>
          <a:p>
            <a:pPr algn="l">
              <a:lnSpc>
                <a:spcPts val="4759"/>
              </a:lnSpc>
            </a:pPr>
          </a:p>
          <a:p>
            <a:pPr algn="l">
              <a:lnSpc>
                <a:spcPts val="4759"/>
              </a:lnSpc>
            </a:pPr>
          </a:p>
          <a:p>
            <a:pPr algn="ctr">
              <a:lnSpc>
                <a:spcPts val="4759"/>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247242" y="242294"/>
            <a:ext cx="17793515" cy="9802411"/>
            <a:chOff x="0" y="0"/>
            <a:chExt cx="4982580" cy="2744893"/>
          </a:xfrm>
        </p:grpSpPr>
        <p:sp>
          <p:nvSpPr>
            <p:cNvPr name="Freeform 3" id="3"/>
            <p:cNvSpPr/>
            <p:nvPr/>
          </p:nvSpPr>
          <p:spPr>
            <a:xfrm flipH="false" flipV="false" rot="0">
              <a:off x="0" y="0"/>
              <a:ext cx="4982580" cy="2744893"/>
            </a:xfrm>
            <a:custGeom>
              <a:avLst/>
              <a:gdLst/>
              <a:ahLst/>
              <a:cxnLst/>
              <a:rect r="r" b="b" t="t" l="l"/>
              <a:pathLst>
                <a:path h="2744893" w="4982580">
                  <a:moveTo>
                    <a:pt x="0" y="0"/>
                  </a:moveTo>
                  <a:lnTo>
                    <a:pt x="4982580" y="0"/>
                  </a:lnTo>
                  <a:lnTo>
                    <a:pt x="4982580" y="2744893"/>
                  </a:lnTo>
                  <a:lnTo>
                    <a:pt x="0" y="2744893"/>
                  </a:lnTo>
                  <a:close/>
                </a:path>
              </a:pathLst>
            </a:custGeom>
            <a:solidFill>
              <a:srgbClr val="000000">
                <a:alpha val="0"/>
              </a:srgbClr>
            </a:solidFill>
            <a:ln w="228600" cap="sq">
              <a:solidFill>
                <a:srgbClr val="145DA0"/>
              </a:solidFill>
              <a:prstDash val="solid"/>
              <a:miter/>
            </a:ln>
          </p:spPr>
        </p:sp>
        <p:sp>
          <p:nvSpPr>
            <p:cNvPr name="TextBox 4" id="4"/>
            <p:cNvSpPr txBox="true"/>
            <p:nvPr/>
          </p:nvSpPr>
          <p:spPr>
            <a:xfrm>
              <a:off x="0" y="-38100"/>
              <a:ext cx="4982580" cy="2782993"/>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5" id="5"/>
          <p:cNvSpPr/>
          <p:nvPr/>
        </p:nvSpPr>
        <p:spPr>
          <a:xfrm flipH="false" flipV="false" rot="0">
            <a:off x="2297323" y="8211194"/>
            <a:ext cx="4154377" cy="582587"/>
          </a:xfrm>
          <a:custGeom>
            <a:avLst/>
            <a:gdLst/>
            <a:ahLst/>
            <a:cxnLst/>
            <a:rect r="r" b="b" t="t" l="l"/>
            <a:pathLst>
              <a:path h="582587" w="4154377">
                <a:moveTo>
                  <a:pt x="0" y="0"/>
                </a:moveTo>
                <a:lnTo>
                  <a:pt x="4154377" y="0"/>
                </a:lnTo>
                <a:lnTo>
                  <a:pt x="4154377" y="582587"/>
                </a:lnTo>
                <a:lnTo>
                  <a:pt x="0" y="582587"/>
                </a:lnTo>
                <a:lnTo>
                  <a:pt x="0" y="0"/>
                </a:lnTo>
                <a:close/>
              </a:path>
            </a:pathLst>
          </a:custGeom>
          <a:blipFill>
            <a:blip r:embed="rId2"/>
            <a:stretch>
              <a:fillRect l="0" t="-40835" r="0" b="0"/>
            </a:stretch>
          </a:blipFill>
        </p:spPr>
      </p:sp>
      <p:sp>
        <p:nvSpPr>
          <p:cNvPr name="Freeform 6" id="6"/>
          <p:cNvSpPr/>
          <p:nvPr/>
        </p:nvSpPr>
        <p:spPr>
          <a:xfrm flipH="false" flipV="false" rot="0">
            <a:off x="7066494" y="8211194"/>
            <a:ext cx="4154377" cy="582587"/>
          </a:xfrm>
          <a:custGeom>
            <a:avLst/>
            <a:gdLst/>
            <a:ahLst/>
            <a:cxnLst/>
            <a:rect r="r" b="b" t="t" l="l"/>
            <a:pathLst>
              <a:path h="582587" w="4154377">
                <a:moveTo>
                  <a:pt x="0" y="0"/>
                </a:moveTo>
                <a:lnTo>
                  <a:pt x="4154377" y="0"/>
                </a:lnTo>
                <a:lnTo>
                  <a:pt x="4154377" y="582587"/>
                </a:lnTo>
                <a:lnTo>
                  <a:pt x="0" y="582587"/>
                </a:lnTo>
                <a:lnTo>
                  <a:pt x="0" y="0"/>
                </a:lnTo>
                <a:close/>
              </a:path>
            </a:pathLst>
          </a:custGeom>
          <a:blipFill>
            <a:blip r:embed="rId2"/>
            <a:stretch>
              <a:fillRect l="0" t="-40835" r="0" b="0"/>
            </a:stretch>
          </a:blipFill>
        </p:spPr>
      </p:sp>
      <p:sp>
        <p:nvSpPr>
          <p:cNvPr name="Freeform 7" id="7"/>
          <p:cNvSpPr/>
          <p:nvPr/>
        </p:nvSpPr>
        <p:spPr>
          <a:xfrm flipH="false" flipV="false" rot="0">
            <a:off x="11836861" y="8211194"/>
            <a:ext cx="4154377" cy="582587"/>
          </a:xfrm>
          <a:custGeom>
            <a:avLst/>
            <a:gdLst/>
            <a:ahLst/>
            <a:cxnLst/>
            <a:rect r="r" b="b" t="t" l="l"/>
            <a:pathLst>
              <a:path h="582587" w="4154377">
                <a:moveTo>
                  <a:pt x="0" y="0"/>
                </a:moveTo>
                <a:lnTo>
                  <a:pt x="4154377" y="0"/>
                </a:lnTo>
                <a:lnTo>
                  <a:pt x="4154377" y="582587"/>
                </a:lnTo>
                <a:lnTo>
                  <a:pt x="0" y="582587"/>
                </a:lnTo>
                <a:lnTo>
                  <a:pt x="0" y="0"/>
                </a:lnTo>
                <a:close/>
              </a:path>
            </a:pathLst>
          </a:custGeom>
          <a:blipFill>
            <a:blip r:embed="rId2"/>
            <a:stretch>
              <a:fillRect l="0" t="-40835" r="0" b="0"/>
            </a:stretch>
          </a:blipFill>
        </p:spPr>
      </p:sp>
      <p:sp>
        <p:nvSpPr>
          <p:cNvPr name="TextBox 8" id="8"/>
          <p:cNvSpPr txBox="true"/>
          <p:nvPr/>
        </p:nvSpPr>
        <p:spPr>
          <a:xfrm rot="0">
            <a:off x="556614" y="714692"/>
            <a:ext cx="17204504" cy="15451455"/>
          </a:xfrm>
          <a:prstGeom prst="rect">
            <a:avLst/>
          </a:prstGeom>
        </p:spPr>
        <p:txBody>
          <a:bodyPr anchor="t" rtlCol="false" tIns="0" lIns="0" bIns="0" rIns="0">
            <a:spAutoFit/>
          </a:bodyPr>
          <a:lstStyle/>
          <a:p>
            <a:pPr algn="l">
              <a:lnSpc>
                <a:spcPts val="4480"/>
              </a:lnSpc>
            </a:pPr>
            <a:r>
              <a:rPr lang="en-US" sz="3200">
                <a:solidFill>
                  <a:srgbClr val="000000"/>
                </a:solidFill>
                <a:latin typeface="Canva Sans"/>
              </a:rPr>
              <a:t>Evaluate the model</a:t>
            </a:r>
          </a:p>
          <a:p>
            <a:pPr algn="l">
              <a:lnSpc>
                <a:spcPts val="4480"/>
              </a:lnSpc>
            </a:pPr>
            <a:r>
              <a:rPr lang="en-US" sz="3200">
                <a:solidFill>
                  <a:srgbClr val="000000"/>
                </a:solidFill>
                <a:latin typeface="Canva Sans"/>
              </a:rPr>
              <a:t>loss = model.evaluate(X_test, y_test)</a:t>
            </a:r>
          </a:p>
          <a:p>
            <a:pPr algn="l">
              <a:lnSpc>
                <a:spcPts val="4480"/>
              </a:lnSpc>
            </a:pPr>
            <a:r>
              <a:rPr lang="en-US" sz="3200">
                <a:solidFill>
                  <a:srgbClr val="000000"/>
                </a:solidFill>
                <a:latin typeface="Canva Sans"/>
              </a:rPr>
              <a:t>print(f'Test Loss: {loss}')</a:t>
            </a:r>
          </a:p>
          <a:p>
            <a:pPr algn="l">
              <a:lnSpc>
                <a:spcPts val="4480"/>
              </a:lnSpc>
            </a:pPr>
            <a:r>
              <a:rPr lang="en-US" sz="3200">
                <a:solidFill>
                  <a:srgbClr val="000000"/>
                </a:solidFill>
                <a:latin typeface="Canva Sans"/>
              </a:rPr>
              <a:t>Test Loss: 0.0011286797234788537</a:t>
            </a:r>
          </a:p>
          <a:p>
            <a:pPr algn="l">
              <a:lnSpc>
                <a:spcPts val="4480"/>
              </a:lnSpc>
            </a:pPr>
            <a:r>
              <a:rPr lang="en-US" sz="3200">
                <a:solidFill>
                  <a:srgbClr val="000000"/>
                </a:solidFill>
                <a:latin typeface="Canva Sans"/>
              </a:rPr>
              <a:t>analysis the model as model.summary()</a:t>
            </a:r>
          </a:p>
          <a:p>
            <a:pPr algn="l">
              <a:lnSpc>
                <a:spcPts val="4759"/>
              </a:lnSpc>
            </a:pPr>
            <a:r>
              <a:rPr lang="en-US" sz="3399">
                <a:solidFill>
                  <a:srgbClr val="000000"/>
                </a:solidFill>
                <a:latin typeface="Canva Sans Bold"/>
              </a:rPr>
              <a:t>Fine-tuning and Validation</a:t>
            </a:r>
          </a:p>
          <a:p>
            <a:pPr algn="l">
              <a:lnSpc>
                <a:spcPts val="4759"/>
              </a:lnSpc>
            </a:pPr>
            <a:r>
              <a:rPr lang="en-US" sz="3399">
                <a:solidFill>
                  <a:srgbClr val="000000"/>
                </a:solidFill>
                <a:latin typeface="Canva Sans"/>
              </a:rPr>
              <a:t>Fine-tuning the model parameters, validating its performance on unseen data</a:t>
            </a:r>
          </a:p>
          <a:p>
            <a:pPr algn="l">
              <a:lnSpc>
                <a:spcPts val="4759"/>
              </a:lnSpc>
            </a:pPr>
            <a:r>
              <a:rPr lang="en-US" sz="3399">
                <a:solidFill>
                  <a:srgbClr val="000000"/>
                </a:solidFill>
                <a:latin typeface="Canva Sans"/>
              </a:rPr>
              <a:t>Train the model,Make Predictions on Test Data,Evaluate Performance</a:t>
            </a:r>
          </a:p>
          <a:p>
            <a:pPr algn="l">
              <a:lnSpc>
                <a:spcPts val="4200"/>
              </a:lnSpc>
            </a:pPr>
            <a:r>
              <a:rPr lang="en-US" sz="3000">
                <a:solidFill>
                  <a:srgbClr val="000000"/>
                </a:solidFill>
                <a:latin typeface="Canva Sans"/>
              </a:rPr>
              <a:t>Epoch 1/50 231/231 [==============================] - 10s 20ms/step - loss: 0.0028 - val_loss: 0.0022 Epoch 2/50 231/231 [==============================] - 2s 9ms/step - loss: 0.0020 - val_loss: 0.0024 Epoch 3/50 231/231 [========</a:t>
            </a:r>
          </a:p>
          <a:p>
            <a:pPr algn="l">
              <a:lnSpc>
                <a:spcPts val="4200"/>
              </a:lnSpc>
            </a:pPr>
            <a:r>
              <a:rPr lang="en-US" sz="3000">
                <a:solidFill>
                  <a:srgbClr val="000000"/>
                </a:solidFill>
                <a:latin typeface="Canva Sans"/>
              </a:rPr>
              <a:t>.............................................................................................................................................</a:t>
            </a:r>
          </a:p>
          <a:p>
            <a:pPr algn="l">
              <a:lnSpc>
                <a:spcPts val="4200"/>
              </a:lnSpc>
            </a:pPr>
            <a:r>
              <a:rPr lang="en-US" sz="3000">
                <a:solidFill>
                  <a:srgbClr val="000000"/>
                </a:solidFill>
                <a:latin typeface="Canva Sans"/>
              </a:rPr>
              <a:t>Epoch 16/50 231/231 [==============================] - 2s 10ms/step - loss: 0.0017 - val_loss: 0.0018 64/64 [==============================] - 2s 5ms/step Mean Absolute Error (MAE): 0.015982831063045315 Mean Squared Error (MSE): 0.0011170806913830254 Root Mean Squared Error (RMSE): 0.03342275708829278 R^2 Score: 0.5861718915754548</a:t>
            </a:r>
          </a:p>
          <a:p>
            <a:pPr algn="l">
              <a:lnSpc>
                <a:spcPts val="4759"/>
              </a:lnSpc>
            </a:pPr>
          </a:p>
          <a:p>
            <a:pPr algn="l">
              <a:lnSpc>
                <a:spcPts val="4759"/>
              </a:lnSpc>
            </a:pPr>
          </a:p>
          <a:p>
            <a:pPr algn="l">
              <a:lnSpc>
                <a:spcPts val="4759"/>
              </a:lnSpc>
            </a:pPr>
          </a:p>
          <a:p>
            <a:pPr algn="l">
              <a:lnSpc>
                <a:spcPts val="4759"/>
              </a:lnSpc>
            </a:pPr>
          </a:p>
          <a:p>
            <a:pPr algn="l">
              <a:lnSpc>
                <a:spcPts val="4759"/>
              </a:lnSpc>
            </a:pPr>
          </a:p>
          <a:p>
            <a:pPr algn="l">
              <a:lnSpc>
                <a:spcPts val="4759"/>
              </a:lnSpc>
            </a:pPr>
          </a:p>
          <a:p>
            <a:pPr algn="l">
              <a:lnSpc>
                <a:spcPts val="4759"/>
              </a:lnSpc>
            </a:pPr>
          </a:p>
          <a:p>
            <a:pPr algn="l">
              <a:lnSpc>
                <a:spcPts val="4759"/>
              </a:lnSpc>
            </a:pPr>
          </a:p>
          <a:p>
            <a:pPr algn="l">
              <a:lnSpc>
                <a:spcPts val="4759"/>
              </a:lnSpc>
            </a:pPr>
          </a:p>
          <a:p>
            <a:pPr algn="l">
              <a:lnSpc>
                <a:spcPts val="4759"/>
              </a:lnSpc>
            </a:pPr>
          </a:p>
          <a:p>
            <a:pPr algn="l">
              <a:lnSpc>
                <a:spcPts val="4759"/>
              </a:lnSpc>
            </a:pP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TextBox 2" id="2"/>
          <p:cNvSpPr txBox="true"/>
          <p:nvPr/>
        </p:nvSpPr>
        <p:spPr>
          <a:xfrm rot="0">
            <a:off x="890191" y="6962323"/>
            <a:ext cx="2641447" cy="375591"/>
          </a:xfrm>
          <a:prstGeom prst="rect">
            <a:avLst/>
          </a:prstGeom>
        </p:spPr>
        <p:txBody>
          <a:bodyPr anchor="t" rtlCol="false" tIns="0" lIns="0" bIns="0" rIns="0">
            <a:spAutoFit/>
          </a:bodyPr>
          <a:lstStyle/>
          <a:p>
            <a:pPr algn="ctr">
              <a:lnSpc>
                <a:spcPts val="2923"/>
              </a:lnSpc>
            </a:pPr>
            <a:r>
              <a:rPr lang="en-US" sz="2087" spc="39">
                <a:solidFill>
                  <a:srgbClr val="FDFDFD"/>
                </a:solidFill>
                <a:latin typeface="Poppins Bold"/>
              </a:rPr>
              <a:t>Aaron Loeb</a:t>
            </a:r>
          </a:p>
        </p:txBody>
      </p:sp>
      <p:sp>
        <p:nvSpPr>
          <p:cNvPr name="TextBox 3" id="3"/>
          <p:cNvSpPr txBox="true"/>
          <p:nvPr/>
        </p:nvSpPr>
        <p:spPr>
          <a:xfrm rot="0">
            <a:off x="890191" y="7333651"/>
            <a:ext cx="2641447" cy="283516"/>
          </a:xfrm>
          <a:prstGeom prst="rect">
            <a:avLst/>
          </a:prstGeom>
        </p:spPr>
        <p:txBody>
          <a:bodyPr anchor="t" rtlCol="false" tIns="0" lIns="0" bIns="0" rIns="0">
            <a:spAutoFit/>
          </a:bodyPr>
          <a:lstStyle/>
          <a:p>
            <a:pPr algn="ctr">
              <a:lnSpc>
                <a:spcPts val="2223"/>
              </a:lnSpc>
            </a:pPr>
            <a:r>
              <a:rPr lang="en-US" sz="1587" spc="-31">
                <a:solidFill>
                  <a:srgbClr val="FDFDFD"/>
                </a:solidFill>
                <a:latin typeface="Poppins"/>
              </a:rPr>
              <a:t>CEO &amp; Founder</a:t>
            </a:r>
          </a:p>
        </p:txBody>
      </p:sp>
      <p:sp>
        <p:nvSpPr>
          <p:cNvPr name="TextBox 4" id="4"/>
          <p:cNvSpPr txBox="true"/>
          <p:nvPr/>
        </p:nvSpPr>
        <p:spPr>
          <a:xfrm rot="0">
            <a:off x="4357503" y="6962323"/>
            <a:ext cx="2641447" cy="375591"/>
          </a:xfrm>
          <a:prstGeom prst="rect">
            <a:avLst/>
          </a:prstGeom>
        </p:spPr>
        <p:txBody>
          <a:bodyPr anchor="t" rtlCol="false" tIns="0" lIns="0" bIns="0" rIns="0">
            <a:spAutoFit/>
          </a:bodyPr>
          <a:lstStyle/>
          <a:p>
            <a:pPr algn="ctr">
              <a:lnSpc>
                <a:spcPts val="2923"/>
              </a:lnSpc>
            </a:pPr>
            <a:r>
              <a:rPr lang="en-US" sz="2087" spc="39">
                <a:solidFill>
                  <a:srgbClr val="FDFDFD"/>
                </a:solidFill>
                <a:latin typeface="Poppins Bold"/>
              </a:rPr>
              <a:t>Alfredo Torres</a:t>
            </a:r>
          </a:p>
        </p:txBody>
      </p:sp>
      <p:sp>
        <p:nvSpPr>
          <p:cNvPr name="TextBox 5" id="5"/>
          <p:cNvSpPr txBox="true"/>
          <p:nvPr/>
        </p:nvSpPr>
        <p:spPr>
          <a:xfrm rot="0">
            <a:off x="4357503" y="7333651"/>
            <a:ext cx="2641447" cy="283516"/>
          </a:xfrm>
          <a:prstGeom prst="rect">
            <a:avLst/>
          </a:prstGeom>
        </p:spPr>
        <p:txBody>
          <a:bodyPr anchor="t" rtlCol="false" tIns="0" lIns="0" bIns="0" rIns="0">
            <a:spAutoFit/>
          </a:bodyPr>
          <a:lstStyle/>
          <a:p>
            <a:pPr algn="ctr">
              <a:lnSpc>
                <a:spcPts val="2223"/>
              </a:lnSpc>
            </a:pPr>
            <a:r>
              <a:rPr lang="en-US" sz="1587" spc="-31">
                <a:solidFill>
                  <a:srgbClr val="FDFDFD"/>
                </a:solidFill>
                <a:latin typeface="Poppins"/>
              </a:rPr>
              <a:t>Project manager</a:t>
            </a:r>
          </a:p>
        </p:txBody>
      </p:sp>
      <p:sp>
        <p:nvSpPr>
          <p:cNvPr name="TextBox 6" id="6"/>
          <p:cNvSpPr txBox="true"/>
          <p:nvPr/>
        </p:nvSpPr>
        <p:spPr>
          <a:xfrm rot="0">
            <a:off x="7823789" y="6962323"/>
            <a:ext cx="2641447" cy="375591"/>
          </a:xfrm>
          <a:prstGeom prst="rect">
            <a:avLst/>
          </a:prstGeom>
        </p:spPr>
        <p:txBody>
          <a:bodyPr anchor="t" rtlCol="false" tIns="0" lIns="0" bIns="0" rIns="0">
            <a:spAutoFit/>
          </a:bodyPr>
          <a:lstStyle/>
          <a:p>
            <a:pPr algn="ctr">
              <a:lnSpc>
                <a:spcPts val="2923"/>
              </a:lnSpc>
            </a:pPr>
            <a:r>
              <a:rPr lang="en-US" sz="2087" spc="39">
                <a:solidFill>
                  <a:srgbClr val="FDFDFD"/>
                </a:solidFill>
                <a:latin typeface="Poppins Bold"/>
              </a:rPr>
              <a:t>Juliana Silva</a:t>
            </a:r>
          </a:p>
        </p:txBody>
      </p:sp>
      <p:sp>
        <p:nvSpPr>
          <p:cNvPr name="TextBox 7" id="7"/>
          <p:cNvSpPr txBox="true"/>
          <p:nvPr/>
        </p:nvSpPr>
        <p:spPr>
          <a:xfrm rot="0">
            <a:off x="7823789" y="7333651"/>
            <a:ext cx="2641447" cy="283516"/>
          </a:xfrm>
          <a:prstGeom prst="rect">
            <a:avLst/>
          </a:prstGeom>
        </p:spPr>
        <p:txBody>
          <a:bodyPr anchor="t" rtlCol="false" tIns="0" lIns="0" bIns="0" rIns="0">
            <a:spAutoFit/>
          </a:bodyPr>
          <a:lstStyle/>
          <a:p>
            <a:pPr algn="ctr">
              <a:lnSpc>
                <a:spcPts val="2223"/>
              </a:lnSpc>
            </a:pPr>
            <a:r>
              <a:rPr lang="en-US" sz="1587" spc="-31">
                <a:solidFill>
                  <a:srgbClr val="FDFDFD"/>
                </a:solidFill>
                <a:latin typeface="Poppins"/>
              </a:rPr>
              <a:t>CEO &amp; Founder</a:t>
            </a:r>
          </a:p>
        </p:txBody>
      </p:sp>
      <p:sp>
        <p:nvSpPr>
          <p:cNvPr name="TextBox 8" id="8"/>
          <p:cNvSpPr txBox="true"/>
          <p:nvPr/>
        </p:nvSpPr>
        <p:spPr>
          <a:xfrm rot="0">
            <a:off x="11290076" y="6962323"/>
            <a:ext cx="2641447" cy="375591"/>
          </a:xfrm>
          <a:prstGeom prst="rect">
            <a:avLst/>
          </a:prstGeom>
        </p:spPr>
        <p:txBody>
          <a:bodyPr anchor="t" rtlCol="false" tIns="0" lIns="0" bIns="0" rIns="0">
            <a:spAutoFit/>
          </a:bodyPr>
          <a:lstStyle/>
          <a:p>
            <a:pPr algn="ctr">
              <a:lnSpc>
                <a:spcPts val="2923"/>
              </a:lnSpc>
            </a:pPr>
            <a:r>
              <a:rPr lang="en-US" sz="2087" spc="39">
                <a:solidFill>
                  <a:srgbClr val="FDFDFD"/>
                </a:solidFill>
                <a:latin typeface="Poppins Bold"/>
              </a:rPr>
              <a:t>Daniel Gallego</a:t>
            </a:r>
          </a:p>
        </p:txBody>
      </p:sp>
      <p:sp>
        <p:nvSpPr>
          <p:cNvPr name="TextBox 9" id="9"/>
          <p:cNvSpPr txBox="true"/>
          <p:nvPr/>
        </p:nvSpPr>
        <p:spPr>
          <a:xfrm rot="0">
            <a:off x="11290076" y="7333651"/>
            <a:ext cx="2641447" cy="283516"/>
          </a:xfrm>
          <a:prstGeom prst="rect">
            <a:avLst/>
          </a:prstGeom>
        </p:spPr>
        <p:txBody>
          <a:bodyPr anchor="t" rtlCol="false" tIns="0" lIns="0" bIns="0" rIns="0">
            <a:spAutoFit/>
          </a:bodyPr>
          <a:lstStyle/>
          <a:p>
            <a:pPr algn="ctr">
              <a:lnSpc>
                <a:spcPts val="2223"/>
              </a:lnSpc>
            </a:pPr>
            <a:r>
              <a:rPr lang="en-US" sz="1587" spc="-31">
                <a:solidFill>
                  <a:srgbClr val="FDFDFD"/>
                </a:solidFill>
                <a:latin typeface="Poppins"/>
              </a:rPr>
              <a:t>IT Expert</a:t>
            </a:r>
          </a:p>
        </p:txBody>
      </p:sp>
      <p:sp>
        <p:nvSpPr>
          <p:cNvPr name="TextBox 10" id="10"/>
          <p:cNvSpPr txBox="true"/>
          <p:nvPr/>
        </p:nvSpPr>
        <p:spPr>
          <a:xfrm rot="0">
            <a:off x="14754134" y="6962323"/>
            <a:ext cx="2641447" cy="375591"/>
          </a:xfrm>
          <a:prstGeom prst="rect">
            <a:avLst/>
          </a:prstGeom>
        </p:spPr>
        <p:txBody>
          <a:bodyPr anchor="t" rtlCol="false" tIns="0" lIns="0" bIns="0" rIns="0">
            <a:spAutoFit/>
          </a:bodyPr>
          <a:lstStyle/>
          <a:p>
            <a:pPr algn="ctr">
              <a:lnSpc>
                <a:spcPts val="2923"/>
              </a:lnSpc>
            </a:pPr>
            <a:r>
              <a:rPr lang="en-US" sz="2087" spc="39">
                <a:solidFill>
                  <a:srgbClr val="FDFDFD"/>
                </a:solidFill>
                <a:latin typeface="Poppins Bold"/>
              </a:rPr>
              <a:t>Olivia Wilson</a:t>
            </a:r>
          </a:p>
        </p:txBody>
      </p:sp>
      <p:sp>
        <p:nvSpPr>
          <p:cNvPr name="TextBox 11" id="11"/>
          <p:cNvSpPr txBox="true"/>
          <p:nvPr/>
        </p:nvSpPr>
        <p:spPr>
          <a:xfrm rot="0">
            <a:off x="14754134" y="7333651"/>
            <a:ext cx="2641447" cy="283516"/>
          </a:xfrm>
          <a:prstGeom prst="rect">
            <a:avLst/>
          </a:prstGeom>
        </p:spPr>
        <p:txBody>
          <a:bodyPr anchor="t" rtlCol="false" tIns="0" lIns="0" bIns="0" rIns="0">
            <a:spAutoFit/>
          </a:bodyPr>
          <a:lstStyle/>
          <a:p>
            <a:pPr algn="ctr">
              <a:lnSpc>
                <a:spcPts val="2223"/>
              </a:lnSpc>
            </a:pPr>
            <a:r>
              <a:rPr lang="en-US" sz="1587" spc="-31">
                <a:solidFill>
                  <a:srgbClr val="FDFDFD"/>
                </a:solidFill>
                <a:latin typeface="Poppins"/>
              </a:rPr>
              <a:t>Marketing Head</a:t>
            </a:r>
          </a:p>
        </p:txBody>
      </p:sp>
      <p:grpSp>
        <p:nvGrpSpPr>
          <p:cNvPr name="Group 12" id="12"/>
          <p:cNvGrpSpPr/>
          <p:nvPr/>
        </p:nvGrpSpPr>
        <p:grpSpPr>
          <a:xfrm rot="0">
            <a:off x="-1766494" y="9340175"/>
            <a:ext cx="21820987" cy="946825"/>
            <a:chOff x="0" y="0"/>
            <a:chExt cx="6110362" cy="265132"/>
          </a:xfrm>
        </p:grpSpPr>
        <p:sp>
          <p:nvSpPr>
            <p:cNvPr name="Freeform 13" id="13"/>
            <p:cNvSpPr/>
            <p:nvPr/>
          </p:nvSpPr>
          <p:spPr>
            <a:xfrm flipH="false" flipV="false" rot="0">
              <a:off x="0" y="0"/>
              <a:ext cx="6110362" cy="265132"/>
            </a:xfrm>
            <a:custGeom>
              <a:avLst/>
              <a:gdLst/>
              <a:ahLst/>
              <a:cxnLst/>
              <a:rect r="r" b="b" t="t" l="l"/>
              <a:pathLst>
                <a:path h="265132" w="6110362">
                  <a:moveTo>
                    <a:pt x="0" y="0"/>
                  </a:moveTo>
                  <a:lnTo>
                    <a:pt x="6110362" y="0"/>
                  </a:lnTo>
                  <a:lnTo>
                    <a:pt x="6110362" y="265132"/>
                  </a:lnTo>
                  <a:lnTo>
                    <a:pt x="0" y="265132"/>
                  </a:lnTo>
                  <a:close/>
                </a:path>
              </a:pathLst>
            </a:custGeom>
            <a:solidFill>
              <a:srgbClr val="145DA0"/>
            </a:solidFill>
            <a:ln cap="sq">
              <a:noFill/>
              <a:prstDash val="solid"/>
              <a:miter/>
            </a:ln>
          </p:spPr>
        </p:sp>
        <p:sp>
          <p:nvSpPr>
            <p:cNvPr name="TextBox 14" id="14"/>
            <p:cNvSpPr txBox="true"/>
            <p:nvPr/>
          </p:nvSpPr>
          <p:spPr>
            <a:xfrm>
              <a:off x="0" y="-38100"/>
              <a:ext cx="6110362" cy="303232"/>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5" id="15"/>
          <p:cNvGrpSpPr/>
          <p:nvPr/>
        </p:nvGrpSpPr>
        <p:grpSpPr>
          <a:xfrm rot="0">
            <a:off x="-1766494" y="-816076"/>
            <a:ext cx="21820987" cy="1762900"/>
            <a:chOff x="0" y="0"/>
            <a:chExt cx="6110362" cy="493651"/>
          </a:xfrm>
        </p:grpSpPr>
        <p:sp>
          <p:nvSpPr>
            <p:cNvPr name="Freeform 16" id="16"/>
            <p:cNvSpPr/>
            <p:nvPr/>
          </p:nvSpPr>
          <p:spPr>
            <a:xfrm flipH="false" flipV="false" rot="0">
              <a:off x="0" y="0"/>
              <a:ext cx="6110362" cy="493651"/>
            </a:xfrm>
            <a:custGeom>
              <a:avLst/>
              <a:gdLst/>
              <a:ahLst/>
              <a:cxnLst/>
              <a:rect r="r" b="b" t="t" l="l"/>
              <a:pathLst>
                <a:path h="493651" w="6110362">
                  <a:moveTo>
                    <a:pt x="0" y="0"/>
                  </a:moveTo>
                  <a:lnTo>
                    <a:pt x="6110362" y="0"/>
                  </a:lnTo>
                  <a:lnTo>
                    <a:pt x="6110362" y="493651"/>
                  </a:lnTo>
                  <a:lnTo>
                    <a:pt x="0" y="493651"/>
                  </a:lnTo>
                  <a:close/>
                </a:path>
              </a:pathLst>
            </a:custGeom>
            <a:solidFill>
              <a:srgbClr val="145DA0"/>
            </a:solidFill>
            <a:ln cap="sq">
              <a:noFill/>
              <a:prstDash val="solid"/>
              <a:miter/>
            </a:ln>
          </p:spPr>
        </p:sp>
        <p:sp>
          <p:nvSpPr>
            <p:cNvPr name="TextBox 17" id="17"/>
            <p:cNvSpPr txBox="true"/>
            <p:nvPr/>
          </p:nvSpPr>
          <p:spPr>
            <a:xfrm>
              <a:off x="0" y="-38100"/>
              <a:ext cx="6110362" cy="531751"/>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18" id="18"/>
          <p:cNvSpPr txBox="true"/>
          <p:nvPr/>
        </p:nvSpPr>
        <p:spPr>
          <a:xfrm rot="0">
            <a:off x="98660" y="962025"/>
            <a:ext cx="18189340" cy="19782790"/>
          </a:xfrm>
          <a:prstGeom prst="rect">
            <a:avLst/>
          </a:prstGeom>
        </p:spPr>
        <p:txBody>
          <a:bodyPr anchor="t" rtlCol="false" tIns="0" lIns="0" bIns="0" rIns="0">
            <a:spAutoFit/>
          </a:bodyPr>
          <a:lstStyle/>
          <a:p>
            <a:pPr algn="l">
              <a:lnSpc>
                <a:spcPts val="4759"/>
              </a:lnSpc>
            </a:pPr>
            <a:r>
              <a:rPr lang="en-US" sz="3399">
                <a:solidFill>
                  <a:srgbClr val="000000"/>
                </a:solidFill>
                <a:latin typeface="Canva Sans Bold"/>
              </a:rPr>
              <a:t>The best hyperparameters and corresponding mean squared error</a:t>
            </a:r>
          </a:p>
          <a:p>
            <a:pPr algn="l">
              <a:lnSpc>
                <a:spcPts val="4759"/>
              </a:lnSpc>
            </a:pPr>
            <a:r>
              <a:rPr lang="en-US" sz="3399">
                <a:solidFill>
                  <a:srgbClr val="000000"/>
                </a:solidFill>
                <a:latin typeface="Canva Sans"/>
              </a:rPr>
              <a:t>Best Mean Squared Error: 0.0010899909596199329</a:t>
            </a:r>
          </a:p>
          <a:p>
            <a:pPr algn="l">
              <a:lnSpc>
                <a:spcPts val="4759"/>
              </a:lnSpc>
            </a:pPr>
            <a:r>
              <a:rPr lang="en-US" sz="3399">
                <a:solidFill>
                  <a:srgbClr val="000000"/>
                </a:solidFill>
                <a:latin typeface="Canva Sans"/>
              </a:rPr>
              <a:t>Best Hyperparameters: {'units': 50, 'dropout': 0.2, 'epochs': 50, 'batch_size': 32}</a:t>
            </a:r>
          </a:p>
          <a:p>
            <a:pPr algn="l">
              <a:lnSpc>
                <a:spcPts val="4759"/>
              </a:lnSpc>
            </a:pPr>
            <a:r>
              <a:rPr lang="en-US" sz="3399">
                <a:solidFill>
                  <a:srgbClr val="000000"/>
                </a:solidFill>
                <a:latin typeface="Canva Sans Bold"/>
              </a:rPr>
              <a:t>Retrain the model on the entire dataset using those parameters</a:t>
            </a:r>
          </a:p>
          <a:p>
            <a:pPr algn="l">
              <a:lnSpc>
                <a:spcPts val="4759"/>
              </a:lnSpc>
            </a:pPr>
            <a:r>
              <a:rPr lang="en-US" sz="3399">
                <a:solidFill>
                  <a:srgbClr val="000000"/>
                </a:solidFill>
                <a:latin typeface="Canva Sans"/>
              </a:rPr>
              <a:t>best_model = create_lstm_model(units=best_params['units'], dropout=best_params['dropout'])</a:t>
            </a:r>
          </a:p>
          <a:p>
            <a:pPr algn="l">
              <a:lnSpc>
                <a:spcPts val="4759"/>
              </a:lnSpc>
            </a:pPr>
            <a:r>
              <a:rPr lang="en-US" sz="3399">
                <a:solidFill>
                  <a:srgbClr val="000000"/>
                </a:solidFill>
                <a:latin typeface="Canva Sans"/>
              </a:rPr>
              <a:t>best_model.fit(X, y, epochs=best_params['epochs'], batch_size=best_params['batch_size'], verbose=1)</a:t>
            </a:r>
          </a:p>
          <a:p>
            <a:pPr algn="l">
              <a:lnSpc>
                <a:spcPts val="4759"/>
              </a:lnSpc>
            </a:pPr>
            <a:r>
              <a:rPr lang="en-US" sz="3399">
                <a:solidFill>
                  <a:srgbClr val="000000"/>
                </a:solidFill>
                <a:latin typeface="Canva Sans Bold"/>
              </a:rPr>
              <a:t>predictions with the tuned model</a:t>
            </a:r>
          </a:p>
          <a:p>
            <a:pPr algn="l">
              <a:lnSpc>
                <a:spcPts val="4759"/>
              </a:lnSpc>
            </a:pPr>
            <a:r>
              <a:rPr lang="en-US" sz="3399">
                <a:solidFill>
                  <a:srgbClr val="000000"/>
                </a:solidFill>
                <a:latin typeface="Canva Sans"/>
              </a:rPr>
              <a:t>redictions = best_model.predict(X_test)</a:t>
            </a:r>
          </a:p>
          <a:p>
            <a:pPr algn="l">
              <a:lnSpc>
                <a:spcPts val="4759"/>
              </a:lnSpc>
            </a:pPr>
            <a:r>
              <a:rPr lang="en-US" sz="3399">
                <a:solidFill>
                  <a:srgbClr val="000000"/>
                </a:solidFill>
                <a:latin typeface="Canva Sans Bold"/>
              </a:rPr>
              <a:t>Evaluate the tuned model</a:t>
            </a:r>
          </a:p>
          <a:p>
            <a:pPr algn="l">
              <a:lnSpc>
                <a:spcPts val="4759"/>
              </a:lnSpc>
            </a:pPr>
            <a:r>
              <a:rPr lang="en-US" sz="3399">
                <a:solidFill>
                  <a:srgbClr val="000000"/>
                </a:solidFill>
                <a:latin typeface="Canva Sans"/>
              </a:rPr>
              <a:t>Mean Absolute Error (MAE): 0.0152764032112147 Mean Squared Error (MSE): 0.0010620431239177224 Root Mean Squared Error (RMSE): 0.03258900311328535</a:t>
            </a:r>
          </a:p>
          <a:p>
            <a:pPr algn="l">
              <a:lnSpc>
                <a:spcPts val="4759"/>
              </a:lnSpc>
            </a:pPr>
          </a:p>
          <a:p>
            <a:pPr algn="l">
              <a:lnSpc>
                <a:spcPts val="4759"/>
              </a:lnSpc>
            </a:pPr>
          </a:p>
          <a:p>
            <a:pPr algn="l">
              <a:lnSpc>
                <a:spcPts val="4759"/>
              </a:lnSpc>
            </a:pPr>
          </a:p>
          <a:p>
            <a:pPr algn="l">
              <a:lnSpc>
                <a:spcPts val="4759"/>
              </a:lnSpc>
            </a:pPr>
          </a:p>
          <a:p>
            <a:pPr algn="l">
              <a:lnSpc>
                <a:spcPts val="4759"/>
              </a:lnSpc>
            </a:pPr>
          </a:p>
          <a:p>
            <a:pPr algn="l">
              <a:lnSpc>
                <a:spcPts val="4759"/>
              </a:lnSpc>
            </a:pPr>
          </a:p>
          <a:p>
            <a:pPr algn="l">
              <a:lnSpc>
                <a:spcPts val="4759"/>
              </a:lnSpc>
            </a:pPr>
          </a:p>
          <a:p>
            <a:pPr algn="l">
              <a:lnSpc>
                <a:spcPts val="4759"/>
              </a:lnSpc>
            </a:pPr>
          </a:p>
          <a:p>
            <a:pPr algn="l">
              <a:lnSpc>
                <a:spcPts val="4759"/>
              </a:lnSpc>
            </a:pPr>
          </a:p>
          <a:p>
            <a:pPr algn="l">
              <a:lnSpc>
                <a:spcPts val="4759"/>
              </a:lnSpc>
            </a:pPr>
          </a:p>
          <a:p>
            <a:pPr algn="l">
              <a:lnSpc>
                <a:spcPts val="4759"/>
              </a:lnSpc>
            </a:pPr>
          </a:p>
          <a:p>
            <a:pPr algn="l">
              <a:lnSpc>
                <a:spcPts val="4759"/>
              </a:lnSpc>
            </a:pPr>
          </a:p>
          <a:p>
            <a:pPr algn="l">
              <a:lnSpc>
                <a:spcPts val="4759"/>
              </a:lnSpc>
            </a:pPr>
          </a:p>
          <a:p>
            <a:pPr algn="l">
              <a:lnSpc>
                <a:spcPts val="4759"/>
              </a:lnSpc>
            </a:pPr>
          </a:p>
          <a:p>
            <a:pPr algn="l">
              <a:lnSpc>
                <a:spcPts val="4759"/>
              </a:lnSpc>
            </a:pPr>
          </a:p>
          <a:p>
            <a:pPr algn="l">
              <a:lnSpc>
                <a:spcPts val="4759"/>
              </a:lnSpc>
            </a:pPr>
          </a:p>
          <a:p>
            <a:pPr algn="l">
              <a:lnSpc>
                <a:spcPts val="4759"/>
              </a:lnSpc>
            </a:pPr>
          </a:p>
          <a:p>
            <a:pPr algn="l">
              <a:lnSpc>
                <a:spcPts val="4759"/>
              </a:lnSpc>
            </a:pPr>
          </a:p>
          <a:p>
            <a:pPr algn="l">
              <a:lnSpc>
                <a:spcPts val="4759"/>
              </a:lnSpc>
            </a:pPr>
          </a:p>
          <a:p>
            <a:pPr algn="just">
              <a:lnSpc>
                <a:spcPts val="4759"/>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247242" y="242294"/>
            <a:ext cx="17793515" cy="9802411"/>
            <a:chOff x="0" y="0"/>
            <a:chExt cx="4982580" cy="2744893"/>
          </a:xfrm>
        </p:grpSpPr>
        <p:sp>
          <p:nvSpPr>
            <p:cNvPr name="Freeform 3" id="3"/>
            <p:cNvSpPr/>
            <p:nvPr/>
          </p:nvSpPr>
          <p:spPr>
            <a:xfrm flipH="false" flipV="false" rot="0">
              <a:off x="0" y="0"/>
              <a:ext cx="4982580" cy="2744893"/>
            </a:xfrm>
            <a:custGeom>
              <a:avLst/>
              <a:gdLst/>
              <a:ahLst/>
              <a:cxnLst/>
              <a:rect r="r" b="b" t="t" l="l"/>
              <a:pathLst>
                <a:path h="2744893" w="4982580">
                  <a:moveTo>
                    <a:pt x="0" y="0"/>
                  </a:moveTo>
                  <a:lnTo>
                    <a:pt x="4982580" y="0"/>
                  </a:lnTo>
                  <a:lnTo>
                    <a:pt x="4982580" y="2744893"/>
                  </a:lnTo>
                  <a:lnTo>
                    <a:pt x="0" y="2744893"/>
                  </a:lnTo>
                  <a:close/>
                </a:path>
              </a:pathLst>
            </a:custGeom>
            <a:solidFill>
              <a:srgbClr val="000000">
                <a:alpha val="0"/>
              </a:srgbClr>
            </a:solidFill>
            <a:ln w="228600" cap="sq">
              <a:solidFill>
                <a:srgbClr val="145DA0"/>
              </a:solidFill>
              <a:prstDash val="solid"/>
              <a:miter/>
            </a:ln>
          </p:spPr>
        </p:sp>
        <p:sp>
          <p:nvSpPr>
            <p:cNvPr name="TextBox 4" id="4"/>
            <p:cNvSpPr txBox="true"/>
            <p:nvPr/>
          </p:nvSpPr>
          <p:spPr>
            <a:xfrm>
              <a:off x="0" y="-38100"/>
              <a:ext cx="4982580" cy="2782993"/>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5" id="5"/>
          <p:cNvSpPr/>
          <p:nvPr/>
        </p:nvSpPr>
        <p:spPr>
          <a:xfrm flipH="false" flipV="false" rot="0">
            <a:off x="2297323" y="8211194"/>
            <a:ext cx="4154377" cy="582587"/>
          </a:xfrm>
          <a:custGeom>
            <a:avLst/>
            <a:gdLst/>
            <a:ahLst/>
            <a:cxnLst/>
            <a:rect r="r" b="b" t="t" l="l"/>
            <a:pathLst>
              <a:path h="582587" w="4154377">
                <a:moveTo>
                  <a:pt x="0" y="0"/>
                </a:moveTo>
                <a:lnTo>
                  <a:pt x="4154377" y="0"/>
                </a:lnTo>
                <a:lnTo>
                  <a:pt x="4154377" y="582587"/>
                </a:lnTo>
                <a:lnTo>
                  <a:pt x="0" y="582587"/>
                </a:lnTo>
                <a:lnTo>
                  <a:pt x="0" y="0"/>
                </a:lnTo>
                <a:close/>
              </a:path>
            </a:pathLst>
          </a:custGeom>
          <a:blipFill>
            <a:blip r:embed="rId2"/>
            <a:stretch>
              <a:fillRect l="0" t="-40835" r="0" b="0"/>
            </a:stretch>
          </a:blipFill>
        </p:spPr>
      </p:sp>
      <p:sp>
        <p:nvSpPr>
          <p:cNvPr name="Freeform 6" id="6"/>
          <p:cNvSpPr/>
          <p:nvPr/>
        </p:nvSpPr>
        <p:spPr>
          <a:xfrm flipH="false" flipV="false" rot="0">
            <a:off x="7066494" y="8211194"/>
            <a:ext cx="4154377" cy="582587"/>
          </a:xfrm>
          <a:custGeom>
            <a:avLst/>
            <a:gdLst/>
            <a:ahLst/>
            <a:cxnLst/>
            <a:rect r="r" b="b" t="t" l="l"/>
            <a:pathLst>
              <a:path h="582587" w="4154377">
                <a:moveTo>
                  <a:pt x="0" y="0"/>
                </a:moveTo>
                <a:lnTo>
                  <a:pt x="4154377" y="0"/>
                </a:lnTo>
                <a:lnTo>
                  <a:pt x="4154377" y="582587"/>
                </a:lnTo>
                <a:lnTo>
                  <a:pt x="0" y="582587"/>
                </a:lnTo>
                <a:lnTo>
                  <a:pt x="0" y="0"/>
                </a:lnTo>
                <a:close/>
              </a:path>
            </a:pathLst>
          </a:custGeom>
          <a:blipFill>
            <a:blip r:embed="rId2"/>
            <a:stretch>
              <a:fillRect l="0" t="-40835" r="0" b="0"/>
            </a:stretch>
          </a:blipFill>
        </p:spPr>
      </p:sp>
      <p:sp>
        <p:nvSpPr>
          <p:cNvPr name="Freeform 7" id="7"/>
          <p:cNvSpPr/>
          <p:nvPr/>
        </p:nvSpPr>
        <p:spPr>
          <a:xfrm flipH="false" flipV="false" rot="0">
            <a:off x="11836861" y="8211194"/>
            <a:ext cx="4154377" cy="582587"/>
          </a:xfrm>
          <a:custGeom>
            <a:avLst/>
            <a:gdLst/>
            <a:ahLst/>
            <a:cxnLst/>
            <a:rect r="r" b="b" t="t" l="l"/>
            <a:pathLst>
              <a:path h="582587" w="4154377">
                <a:moveTo>
                  <a:pt x="0" y="0"/>
                </a:moveTo>
                <a:lnTo>
                  <a:pt x="4154377" y="0"/>
                </a:lnTo>
                <a:lnTo>
                  <a:pt x="4154377" y="582587"/>
                </a:lnTo>
                <a:lnTo>
                  <a:pt x="0" y="582587"/>
                </a:lnTo>
                <a:lnTo>
                  <a:pt x="0" y="0"/>
                </a:lnTo>
                <a:close/>
              </a:path>
            </a:pathLst>
          </a:custGeom>
          <a:blipFill>
            <a:blip r:embed="rId2"/>
            <a:stretch>
              <a:fillRect l="0" t="-40835" r="0" b="0"/>
            </a:stretch>
          </a:blipFill>
        </p:spPr>
      </p:sp>
      <p:sp>
        <p:nvSpPr>
          <p:cNvPr name="TextBox 8" id="8"/>
          <p:cNvSpPr txBox="true"/>
          <p:nvPr/>
        </p:nvSpPr>
        <p:spPr>
          <a:xfrm rot="0">
            <a:off x="698367" y="705167"/>
            <a:ext cx="17039923" cy="9581515"/>
          </a:xfrm>
          <a:prstGeom prst="rect">
            <a:avLst/>
          </a:prstGeom>
        </p:spPr>
        <p:txBody>
          <a:bodyPr anchor="t" rtlCol="false" tIns="0" lIns="0" bIns="0" rIns="0">
            <a:spAutoFit/>
          </a:bodyPr>
          <a:lstStyle/>
          <a:p>
            <a:pPr algn="l">
              <a:lnSpc>
                <a:spcPts val="4759"/>
              </a:lnSpc>
            </a:pPr>
            <a:r>
              <a:rPr lang="en-US" sz="3399">
                <a:solidFill>
                  <a:srgbClr val="000000"/>
                </a:solidFill>
                <a:latin typeface="Canva Sans Bold"/>
              </a:rPr>
              <a:t>Perform cross-validation</a:t>
            </a:r>
          </a:p>
          <a:p>
            <a:pPr algn="l">
              <a:lnSpc>
                <a:spcPts val="4759"/>
              </a:lnSpc>
            </a:pPr>
            <a:r>
              <a:rPr lang="en-US" sz="3399">
                <a:solidFill>
                  <a:srgbClr val="000000"/>
                </a:solidFill>
                <a:latin typeface="Canva Sans"/>
              </a:rPr>
              <a:t>Cross-Validation MSE Scores: [0.001321925056749576, 0.0015220572929551882, 0.0013887683783873844, 0.0016976854136758232, 0.001395305936597347] Mean MSE: 0.0014651484156730636 Standard Deviation of MSE: 0.00013306907099260677</a:t>
            </a:r>
          </a:p>
          <a:p>
            <a:pPr algn="l">
              <a:lnSpc>
                <a:spcPts val="4759"/>
              </a:lnSpc>
            </a:pPr>
          </a:p>
          <a:p>
            <a:pPr algn="l">
              <a:lnSpc>
                <a:spcPts val="4759"/>
              </a:lnSpc>
            </a:pPr>
            <a:r>
              <a:rPr lang="en-US" sz="3399">
                <a:solidFill>
                  <a:srgbClr val="000000"/>
                </a:solidFill>
                <a:latin typeface="Canva Sans Bold"/>
              </a:rPr>
              <a:t>Deployment the model</a:t>
            </a:r>
          </a:p>
          <a:p>
            <a:pPr algn="l">
              <a:lnSpc>
                <a:spcPts val="4759"/>
              </a:lnSpc>
            </a:pPr>
            <a:r>
              <a:rPr lang="en-US" sz="3399">
                <a:solidFill>
                  <a:srgbClr val="000000"/>
                </a:solidFill>
                <a:latin typeface="Canva Sans"/>
              </a:rPr>
              <a:t>We deploying a production-ready machine learning model for generating accurate forecasts,the outcome ,The insights derived from this model will aid </a:t>
            </a:r>
          </a:p>
          <a:p>
            <a:pPr algn="l">
              <a:lnSpc>
                <a:spcPts val="4759"/>
              </a:lnSpc>
            </a:pPr>
            <a:r>
              <a:rPr lang="en-US" sz="3399">
                <a:solidFill>
                  <a:srgbClr val="000000"/>
                </a:solidFill>
                <a:latin typeface="Canva Sans"/>
              </a:rPr>
              <a:t>stakeholders in making data-driven decisions, optimizing inventory management, pricing strategies, and </a:t>
            </a:r>
          </a:p>
          <a:p>
            <a:pPr algn="l">
              <a:lnSpc>
                <a:spcPts val="4759"/>
              </a:lnSpc>
            </a:pPr>
            <a:r>
              <a:rPr lang="en-US" sz="3399">
                <a:solidFill>
                  <a:srgbClr val="000000"/>
                </a:solidFill>
                <a:latin typeface="Canva Sans"/>
              </a:rPr>
              <a:t>resource allocation, thereby enhancing overall efficiency and profitability in the market ecosystem</a:t>
            </a:r>
          </a:p>
          <a:p>
            <a:pPr algn="l">
              <a:lnSpc>
                <a:spcPts val="4759"/>
              </a:lnSpc>
            </a:pPr>
          </a:p>
          <a:p>
            <a:pPr algn="l">
              <a:lnSpc>
                <a:spcPts val="4759"/>
              </a:lnSpc>
            </a:pPr>
          </a:p>
          <a:p>
            <a:pPr algn="ctr">
              <a:lnSpc>
                <a:spcPts val="4759"/>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5238003" y="8290589"/>
            <a:ext cx="7523780" cy="752378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alpha val="95686"/>
              </a:srgbClr>
            </a:solidFill>
            <a:ln cap="sq">
              <a:no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3724222" y="-4507687"/>
            <a:ext cx="5924489" cy="592448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alpha val="95686"/>
              </a:srgbClr>
            </a:solidFill>
            <a:ln cap="sq">
              <a:no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8" id="8"/>
          <p:cNvSpPr/>
          <p:nvPr/>
        </p:nvSpPr>
        <p:spPr>
          <a:xfrm flipH="false" flipV="false" rot="0">
            <a:off x="614486" y="1694761"/>
            <a:ext cx="5553529" cy="4193067"/>
          </a:xfrm>
          <a:custGeom>
            <a:avLst/>
            <a:gdLst/>
            <a:ahLst/>
            <a:cxnLst/>
            <a:rect r="r" b="b" t="t" l="l"/>
            <a:pathLst>
              <a:path h="4193067" w="5553529">
                <a:moveTo>
                  <a:pt x="0" y="0"/>
                </a:moveTo>
                <a:lnTo>
                  <a:pt x="5553530" y="0"/>
                </a:lnTo>
                <a:lnTo>
                  <a:pt x="5553530" y="4193067"/>
                </a:lnTo>
                <a:lnTo>
                  <a:pt x="0" y="4193067"/>
                </a:lnTo>
                <a:lnTo>
                  <a:pt x="0" y="0"/>
                </a:lnTo>
                <a:close/>
              </a:path>
            </a:pathLst>
          </a:custGeom>
          <a:blipFill>
            <a:blip r:embed="rId2"/>
            <a:stretch>
              <a:fillRect l="0" t="0" r="0" b="0"/>
            </a:stretch>
          </a:blipFill>
        </p:spPr>
      </p:sp>
      <p:sp>
        <p:nvSpPr>
          <p:cNvPr name="Freeform 9" id="9"/>
          <p:cNvSpPr/>
          <p:nvPr/>
        </p:nvSpPr>
        <p:spPr>
          <a:xfrm flipH="false" flipV="false" rot="0">
            <a:off x="6929601" y="5553059"/>
            <a:ext cx="5356604" cy="4110042"/>
          </a:xfrm>
          <a:custGeom>
            <a:avLst/>
            <a:gdLst/>
            <a:ahLst/>
            <a:cxnLst/>
            <a:rect r="r" b="b" t="t" l="l"/>
            <a:pathLst>
              <a:path h="4110042" w="5356604">
                <a:moveTo>
                  <a:pt x="0" y="0"/>
                </a:moveTo>
                <a:lnTo>
                  <a:pt x="5356604" y="0"/>
                </a:lnTo>
                <a:lnTo>
                  <a:pt x="5356604" y="4110042"/>
                </a:lnTo>
                <a:lnTo>
                  <a:pt x="0" y="4110042"/>
                </a:lnTo>
                <a:lnTo>
                  <a:pt x="0" y="0"/>
                </a:lnTo>
                <a:close/>
              </a:path>
            </a:pathLst>
          </a:custGeom>
          <a:blipFill>
            <a:blip r:embed="rId3"/>
            <a:stretch>
              <a:fillRect l="0" t="0" r="0" b="0"/>
            </a:stretch>
          </a:blipFill>
        </p:spPr>
      </p:sp>
      <p:sp>
        <p:nvSpPr>
          <p:cNvPr name="TextBox 10" id="10"/>
          <p:cNvSpPr txBox="true"/>
          <p:nvPr/>
        </p:nvSpPr>
        <p:spPr>
          <a:xfrm rot="0">
            <a:off x="2200267" y="1673977"/>
            <a:ext cx="3889492" cy="974478"/>
          </a:xfrm>
          <a:prstGeom prst="rect">
            <a:avLst/>
          </a:prstGeom>
        </p:spPr>
        <p:txBody>
          <a:bodyPr anchor="t" rtlCol="false" tIns="0" lIns="0" bIns="0" rIns="0">
            <a:spAutoFit/>
          </a:bodyPr>
          <a:lstStyle/>
          <a:p>
            <a:pPr algn="l" marL="0" indent="0" lvl="0">
              <a:lnSpc>
                <a:spcPts val="7902"/>
              </a:lnSpc>
              <a:spcBef>
                <a:spcPct val="0"/>
              </a:spcBef>
            </a:pPr>
            <a:r>
              <a:rPr lang="en-US" sz="5644" strike="noStrike" u="none">
                <a:solidFill>
                  <a:srgbClr val="FDFDFD"/>
                </a:solidFill>
                <a:latin typeface="Open Sans Extra Bold"/>
              </a:rPr>
              <a:t>Statistics</a:t>
            </a:r>
          </a:p>
        </p:txBody>
      </p:sp>
      <p:sp>
        <p:nvSpPr>
          <p:cNvPr name="TextBox 11" id="11"/>
          <p:cNvSpPr txBox="true"/>
          <p:nvPr/>
        </p:nvSpPr>
        <p:spPr>
          <a:xfrm rot="0">
            <a:off x="2200267" y="5830678"/>
            <a:ext cx="2370352" cy="357988"/>
          </a:xfrm>
          <a:prstGeom prst="rect">
            <a:avLst/>
          </a:prstGeom>
        </p:spPr>
        <p:txBody>
          <a:bodyPr anchor="t" rtlCol="false" tIns="0" lIns="0" bIns="0" rIns="0">
            <a:spAutoFit/>
          </a:bodyPr>
          <a:lstStyle/>
          <a:p>
            <a:pPr algn="ctr" marL="0" indent="0" lvl="0">
              <a:lnSpc>
                <a:spcPts val="2843"/>
              </a:lnSpc>
              <a:spcBef>
                <a:spcPct val="0"/>
              </a:spcBef>
            </a:pPr>
            <a:r>
              <a:rPr lang="en-US" sz="2030" spc="-40" strike="noStrike" u="none">
                <a:solidFill>
                  <a:srgbClr val="FDFDFD"/>
                </a:solidFill>
                <a:latin typeface="Poppins"/>
              </a:rPr>
              <a:t>Revenue Growth</a:t>
            </a:r>
          </a:p>
        </p:txBody>
      </p:sp>
      <p:sp>
        <p:nvSpPr>
          <p:cNvPr name="TextBox 12" id="12"/>
          <p:cNvSpPr txBox="true"/>
          <p:nvPr/>
        </p:nvSpPr>
        <p:spPr>
          <a:xfrm rot="0">
            <a:off x="2200267" y="4776684"/>
            <a:ext cx="2370352" cy="971059"/>
          </a:xfrm>
          <a:prstGeom prst="rect">
            <a:avLst/>
          </a:prstGeom>
        </p:spPr>
        <p:txBody>
          <a:bodyPr anchor="t" rtlCol="false" tIns="0" lIns="0" bIns="0" rIns="0">
            <a:spAutoFit/>
          </a:bodyPr>
          <a:lstStyle/>
          <a:p>
            <a:pPr algn="ctr" marL="0" indent="0" lvl="0">
              <a:lnSpc>
                <a:spcPts val="7902"/>
              </a:lnSpc>
              <a:spcBef>
                <a:spcPct val="0"/>
              </a:spcBef>
            </a:pPr>
            <a:r>
              <a:rPr lang="en-US" sz="5644" strike="noStrike" u="none">
                <a:solidFill>
                  <a:srgbClr val="FDFDFD"/>
                </a:solidFill>
                <a:latin typeface="Open Sans Extra Bold"/>
              </a:rPr>
              <a:t>80%</a:t>
            </a:r>
          </a:p>
        </p:txBody>
      </p:sp>
      <p:sp>
        <p:nvSpPr>
          <p:cNvPr name="TextBox 13" id="13"/>
          <p:cNvSpPr txBox="true"/>
          <p:nvPr/>
        </p:nvSpPr>
        <p:spPr>
          <a:xfrm rot="0">
            <a:off x="2200267" y="2713716"/>
            <a:ext cx="5754831" cy="1415263"/>
          </a:xfrm>
          <a:prstGeom prst="rect">
            <a:avLst/>
          </a:prstGeom>
        </p:spPr>
        <p:txBody>
          <a:bodyPr anchor="t" rtlCol="false" tIns="0" lIns="0" bIns="0" rIns="0">
            <a:spAutoFit/>
          </a:bodyPr>
          <a:lstStyle/>
          <a:p>
            <a:pPr algn="l" marL="0" indent="0" lvl="0">
              <a:lnSpc>
                <a:spcPts val="2843"/>
              </a:lnSpc>
              <a:spcBef>
                <a:spcPct val="0"/>
              </a:spcBef>
            </a:pPr>
            <a:r>
              <a:rPr lang="en-US" sz="2030" spc="-40" strike="noStrike" u="none">
                <a:solidFill>
                  <a:srgbClr val="FDFDFD"/>
                </a:solidFill>
                <a:latin typeface="Poppins"/>
              </a:rPr>
              <a:t>Lorem ipsum dolor sit amet, consectetur adipiscing elit. Integer nec sagittis mauris, vitae vehicula urna. Curabitur ultrices urna sit amet magna ultricies ornare. Curabitur ligula.</a:t>
            </a:r>
          </a:p>
        </p:txBody>
      </p:sp>
      <p:sp>
        <p:nvSpPr>
          <p:cNvPr name="TextBox 14" id="14"/>
          <p:cNvSpPr txBox="true"/>
          <p:nvPr/>
        </p:nvSpPr>
        <p:spPr>
          <a:xfrm rot="0">
            <a:off x="5301262" y="5830678"/>
            <a:ext cx="2370352" cy="710413"/>
          </a:xfrm>
          <a:prstGeom prst="rect">
            <a:avLst/>
          </a:prstGeom>
        </p:spPr>
        <p:txBody>
          <a:bodyPr anchor="t" rtlCol="false" tIns="0" lIns="0" bIns="0" rIns="0">
            <a:spAutoFit/>
          </a:bodyPr>
          <a:lstStyle/>
          <a:p>
            <a:pPr algn="ctr" marL="0" indent="0" lvl="0">
              <a:lnSpc>
                <a:spcPts val="2843"/>
              </a:lnSpc>
              <a:spcBef>
                <a:spcPct val="0"/>
              </a:spcBef>
            </a:pPr>
            <a:r>
              <a:rPr lang="en-US" sz="2030" spc="-40" strike="noStrike" u="none">
                <a:solidFill>
                  <a:srgbClr val="FDFDFD"/>
                </a:solidFill>
                <a:latin typeface="Poppins"/>
              </a:rPr>
              <a:t>Return on Investment</a:t>
            </a:r>
          </a:p>
        </p:txBody>
      </p:sp>
      <p:sp>
        <p:nvSpPr>
          <p:cNvPr name="TextBox 15" id="15"/>
          <p:cNvSpPr txBox="true"/>
          <p:nvPr/>
        </p:nvSpPr>
        <p:spPr>
          <a:xfrm rot="0">
            <a:off x="5301262" y="4776684"/>
            <a:ext cx="2370352" cy="971059"/>
          </a:xfrm>
          <a:prstGeom prst="rect">
            <a:avLst/>
          </a:prstGeom>
        </p:spPr>
        <p:txBody>
          <a:bodyPr anchor="t" rtlCol="false" tIns="0" lIns="0" bIns="0" rIns="0">
            <a:spAutoFit/>
          </a:bodyPr>
          <a:lstStyle/>
          <a:p>
            <a:pPr algn="ctr" marL="0" indent="0" lvl="0">
              <a:lnSpc>
                <a:spcPts val="7902"/>
              </a:lnSpc>
              <a:spcBef>
                <a:spcPct val="0"/>
              </a:spcBef>
            </a:pPr>
            <a:r>
              <a:rPr lang="en-US" sz="5644" strike="noStrike" u="none">
                <a:solidFill>
                  <a:srgbClr val="FDFDFD"/>
                </a:solidFill>
                <a:latin typeface="Open Sans Extra Bold"/>
              </a:rPr>
              <a:t>10%</a:t>
            </a:r>
          </a:p>
        </p:txBody>
      </p:sp>
      <p:sp>
        <p:nvSpPr>
          <p:cNvPr name="TextBox 16" id="16"/>
          <p:cNvSpPr txBox="true"/>
          <p:nvPr/>
        </p:nvSpPr>
        <p:spPr>
          <a:xfrm rot="0">
            <a:off x="2200267" y="7748439"/>
            <a:ext cx="2370352" cy="710413"/>
          </a:xfrm>
          <a:prstGeom prst="rect">
            <a:avLst/>
          </a:prstGeom>
        </p:spPr>
        <p:txBody>
          <a:bodyPr anchor="t" rtlCol="false" tIns="0" lIns="0" bIns="0" rIns="0">
            <a:spAutoFit/>
          </a:bodyPr>
          <a:lstStyle/>
          <a:p>
            <a:pPr algn="ctr" marL="0" indent="0" lvl="0">
              <a:lnSpc>
                <a:spcPts val="2843"/>
              </a:lnSpc>
              <a:spcBef>
                <a:spcPct val="0"/>
              </a:spcBef>
            </a:pPr>
            <a:r>
              <a:rPr lang="en-US" sz="2030" spc="-40" strike="noStrike" u="none">
                <a:solidFill>
                  <a:srgbClr val="FDFDFD"/>
                </a:solidFill>
                <a:latin typeface="Poppins"/>
              </a:rPr>
              <a:t>Customer Acquisition Cost</a:t>
            </a:r>
          </a:p>
        </p:txBody>
      </p:sp>
      <p:sp>
        <p:nvSpPr>
          <p:cNvPr name="TextBox 17" id="17"/>
          <p:cNvSpPr txBox="true"/>
          <p:nvPr/>
        </p:nvSpPr>
        <p:spPr>
          <a:xfrm rot="0">
            <a:off x="2200267" y="6694445"/>
            <a:ext cx="2370352" cy="971059"/>
          </a:xfrm>
          <a:prstGeom prst="rect">
            <a:avLst/>
          </a:prstGeom>
        </p:spPr>
        <p:txBody>
          <a:bodyPr anchor="t" rtlCol="false" tIns="0" lIns="0" bIns="0" rIns="0">
            <a:spAutoFit/>
          </a:bodyPr>
          <a:lstStyle/>
          <a:p>
            <a:pPr algn="ctr" marL="0" indent="0" lvl="0">
              <a:lnSpc>
                <a:spcPts val="7902"/>
              </a:lnSpc>
              <a:spcBef>
                <a:spcPct val="0"/>
              </a:spcBef>
            </a:pPr>
            <a:r>
              <a:rPr lang="en-US" sz="5644" strike="noStrike" u="none">
                <a:solidFill>
                  <a:srgbClr val="FDFDFD"/>
                </a:solidFill>
                <a:latin typeface="Open Sans Extra Bold"/>
              </a:rPr>
              <a:t>20%</a:t>
            </a:r>
          </a:p>
        </p:txBody>
      </p:sp>
      <p:sp>
        <p:nvSpPr>
          <p:cNvPr name="TextBox 18" id="18"/>
          <p:cNvSpPr txBox="true"/>
          <p:nvPr/>
        </p:nvSpPr>
        <p:spPr>
          <a:xfrm rot="0">
            <a:off x="5301262" y="7748439"/>
            <a:ext cx="2370352" cy="710413"/>
          </a:xfrm>
          <a:prstGeom prst="rect">
            <a:avLst/>
          </a:prstGeom>
        </p:spPr>
        <p:txBody>
          <a:bodyPr anchor="t" rtlCol="false" tIns="0" lIns="0" bIns="0" rIns="0">
            <a:spAutoFit/>
          </a:bodyPr>
          <a:lstStyle/>
          <a:p>
            <a:pPr algn="ctr" marL="0" indent="0" lvl="0">
              <a:lnSpc>
                <a:spcPts val="2843"/>
              </a:lnSpc>
              <a:spcBef>
                <a:spcPct val="0"/>
              </a:spcBef>
            </a:pPr>
            <a:r>
              <a:rPr lang="en-US" sz="2030" spc="-40" strike="noStrike" u="none">
                <a:solidFill>
                  <a:srgbClr val="FDFDFD"/>
                </a:solidFill>
                <a:latin typeface="Poppins"/>
              </a:rPr>
              <a:t>Customer Satisfaction</a:t>
            </a:r>
          </a:p>
        </p:txBody>
      </p:sp>
      <p:sp>
        <p:nvSpPr>
          <p:cNvPr name="TextBox 19" id="19"/>
          <p:cNvSpPr txBox="true"/>
          <p:nvPr/>
        </p:nvSpPr>
        <p:spPr>
          <a:xfrm rot="0">
            <a:off x="5301262" y="6694445"/>
            <a:ext cx="2370352" cy="971059"/>
          </a:xfrm>
          <a:prstGeom prst="rect">
            <a:avLst/>
          </a:prstGeom>
        </p:spPr>
        <p:txBody>
          <a:bodyPr anchor="t" rtlCol="false" tIns="0" lIns="0" bIns="0" rIns="0">
            <a:spAutoFit/>
          </a:bodyPr>
          <a:lstStyle/>
          <a:p>
            <a:pPr algn="ctr" marL="0" indent="0" lvl="0">
              <a:lnSpc>
                <a:spcPts val="7902"/>
              </a:lnSpc>
              <a:spcBef>
                <a:spcPct val="0"/>
              </a:spcBef>
            </a:pPr>
            <a:r>
              <a:rPr lang="en-US" sz="5644" strike="noStrike" u="none">
                <a:solidFill>
                  <a:srgbClr val="FDFDFD"/>
                </a:solidFill>
                <a:latin typeface="Open Sans Extra Bold"/>
              </a:rPr>
              <a:t>75%</a:t>
            </a:r>
          </a:p>
        </p:txBody>
      </p:sp>
      <p:sp>
        <p:nvSpPr>
          <p:cNvPr name="TextBox 20" id="20"/>
          <p:cNvSpPr txBox="true"/>
          <p:nvPr/>
        </p:nvSpPr>
        <p:spPr>
          <a:xfrm rot="0">
            <a:off x="1793417" y="150612"/>
            <a:ext cx="4703192"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Bold"/>
              </a:rPr>
              <a:t>Model visualization</a:t>
            </a:r>
          </a:p>
        </p:txBody>
      </p:sp>
      <p:sp>
        <p:nvSpPr>
          <p:cNvPr name="TextBox 21" id="21"/>
          <p:cNvSpPr txBox="true"/>
          <p:nvPr/>
        </p:nvSpPr>
        <p:spPr>
          <a:xfrm rot="0">
            <a:off x="0" y="952861"/>
            <a:ext cx="9487536" cy="1056005"/>
          </a:xfrm>
          <a:prstGeom prst="rect">
            <a:avLst/>
          </a:prstGeom>
        </p:spPr>
        <p:txBody>
          <a:bodyPr anchor="t" rtlCol="false" tIns="0" lIns="0" bIns="0" rIns="0">
            <a:spAutoFit/>
          </a:bodyPr>
          <a:lstStyle/>
          <a:p>
            <a:pPr algn="ctr">
              <a:lnSpc>
                <a:spcPts val="4340"/>
              </a:lnSpc>
            </a:pPr>
            <a:r>
              <a:rPr lang="en-US" sz="3100">
                <a:solidFill>
                  <a:srgbClr val="000000"/>
                </a:solidFill>
                <a:latin typeface="Canva Sans"/>
              </a:rPr>
              <a:t>visualize the predictions vs. actual values</a:t>
            </a:r>
          </a:p>
          <a:p>
            <a:pPr algn="ctr">
              <a:lnSpc>
                <a:spcPts val="4200"/>
              </a:lnSpc>
            </a:pPr>
          </a:p>
        </p:txBody>
      </p:sp>
      <p:sp>
        <p:nvSpPr>
          <p:cNvPr name="TextBox 22" id="22"/>
          <p:cNvSpPr txBox="true"/>
          <p:nvPr/>
        </p:nvSpPr>
        <p:spPr>
          <a:xfrm rot="0">
            <a:off x="-450364" y="5681069"/>
            <a:ext cx="7671614" cy="11010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training and validation loss</a:t>
            </a:r>
          </a:p>
          <a:p>
            <a:pPr algn="ctr">
              <a:lnSpc>
                <a:spcPts val="4060"/>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028700" y="8829309"/>
            <a:ext cx="7523780" cy="428991"/>
            <a:chOff x="0" y="0"/>
            <a:chExt cx="2106826" cy="120127"/>
          </a:xfrm>
        </p:grpSpPr>
        <p:sp>
          <p:nvSpPr>
            <p:cNvPr name="Freeform 3" id="3"/>
            <p:cNvSpPr/>
            <p:nvPr/>
          </p:nvSpPr>
          <p:spPr>
            <a:xfrm flipH="false" flipV="false" rot="0">
              <a:off x="0" y="0"/>
              <a:ext cx="2106826" cy="120127"/>
            </a:xfrm>
            <a:custGeom>
              <a:avLst/>
              <a:gdLst/>
              <a:ahLst/>
              <a:cxnLst/>
              <a:rect r="r" b="b" t="t" l="l"/>
              <a:pathLst>
                <a:path h="120127" w="2106826">
                  <a:moveTo>
                    <a:pt x="0" y="0"/>
                  </a:moveTo>
                  <a:lnTo>
                    <a:pt x="2106826" y="0"/>
                  </a:lnTo>
                  <a:lnTo>
                    <a:pt x="2106826" y="120127"/>
                  </a:lnTo>
                  <a:lnTo>
                    <a:pt x="0" y="120127"/>
                  </a:lnTo>
                  <a:close/>
                </a:path>
              </a:pathLst>
            </a:custGeom>
            <a:solidFill>
              <a:srgbClr val="145DA0">
                <a:alpha val="48627"/>
              </a:srgbClr>
            </a:solidFill>
            <a:ln cap="sq">
              <a:noFill/>
              <a:prstDash val="solid"/>
              <a:miter/>
            </a:ln>
          </p:spPr>
        </p:sp>
        <p:sp>
          <p:nvSpPr>
            <p:cNvPr name="TextBox 4" id="4"/>
            <p:cNvSpPr txBox="true"/>
            <p:nvPr/>
          </p:nvSpPr>
          <p:spPr>
            <a:xfrm>
              <a:off x="0" y="-38100"/>
              <a:ext cx="2106826" cy="158227"/>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5238003" y="8290589"/>
            <a:ext cx="7523780" cy="752378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alpha val="95686"/>
              </a:srgbClr>
            </a:solidFill>
            <a:ln cap="sq">
              <a:no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8" id="8"/>
          <p:cNvGrpSpPr/>
          <p:nvPr/>
        </p:nvGrpSpPr>
        <p:grpSpPr>
          <a:xfrm rot="0">
            <a:off x="-3724222" y="-4507687"/>
            <a:ext cx="5924489" cy="5924489"/>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alpha val="95686"/>
              </a:srgbClr>
            </a:solidFill>
            <a:ln cap="sq">
              <a:noFill/>
              <a:prstDash val="solid"/>
              <a:miter/>
            </a:ln>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11" id="11"/>
          <p:cNvSpPr/>
          <p:nvPr/>
        </p:nvSpPr>
        <p:spPr>
          <a:xfrm flipH="false" flipV="false" rot="0">
            <a:off x="2338158" y="1416802"/>
            <a:ext cx="5783695" cy="3474182"/>
          </a:xfrm>
          <a:custGeom>
            <a:avLst/>
            <a:gdLst/>
            <a:ahLst/>
            <a:cxnLst/>
            <a:rect r="r" b="b" t="t" l="l"/>
            <a:pathLst>
              <a:path h="3474182" w="5783695">
                <a:moveTo>
                  <a:pt x="0" y="0"/>
                </a:moveTo>
                <a:lnTo>
                  <a:pt x="5783695" y="0"/>
                </a:lnTo>
                <a:lnTo>
                  <a:pt x="5783695" y="3474182"/>
                </a:lnTo>
                <a:lnTo>
                  <a:pt x="0" y="3474182"/>
                </a:lnTo>
                <a:lnTo>
                  <a:pt x="0" y="0"/>
                </a:lnTo>
                <a:close/>
              </a:path>
            </a:pathLst>
          </a:custGeom>
          <a:blipFill>
            <a:blip r:embed="rId2"/>
            <a:stretch>
              <a:fillRect l="0" t="0" r="0" b="0"/>
            </a:stretch>
          </a:blipFill>
        </p:spPr>
      </p:sp>
      <p:sp>
        <p:nvSpPr>
          <p:cNvPr name="TextBox 12" id="12"/>
          <p:cNvSpPr txBox="true"/>
          <p:nvPr/>
        </p:nvSpPr>
        <p:spPr>
          <a:xfrm rot="0">
            <a:off x="2200267" y="1673977"/>
            <a:ext cx="3889492" cy="974478"/>
          </a:xfrm>
          <a:prstGeom prst="rect">
            <a:avLst/>
          </a:prstGeom>
        </p:spPr>
        <p:txBody>
          <a:bodyPr anchor="t" rtlCol="false" tIns="0" lIns="0" bIns="0" rIns="0">
            <a:spAutoFit/>
          </a:bodyPr>
          <a:lstStyle/>
          <a:p>
            <a:pPr algn="l" marL="0" indent="0" lvl="0">
              <a:lnSpc>
                <a:spcPts val="7902"/>
              </a:lnSpc>
              <a:spcBef>
                <a:spcPct val="0"/>
              </a:spcBef>
            </a:pPr>
            <a:r>
              <a:rPr lang="en-US" sz="5644" strike="noStrike" u="none">
                <a:solidFill>
                  <a:srgbClr val="FDFDFD"/>
                </a:solidFill>
                <a:latin typeface="Open Sans Extra Bold"/>
              </a:rPr>
              <a:t>Statistics</a:t>
            </a:r>
          </a:p>
        </p:txBody>
      </p:sp>
      <p:sp>
        <p:nvSpPr>
          <p:cNvPr name="TextBox 13" id="13"/>
          <p:cNvSpPr txBox="true"/>
          <p:nvPr/>
        </p:nvSpPr>
        <p:spPr>
          <a:xfrm rot="0">
            <a:off x="2200267" y="5830678"/>
            <a:ext cx="2370352" cy="357988"/>
          </a:xfrm>
          <a:prstGeom prst="rect">
            <a:avLst/>
          </a:prstGeom>
        </p:spPr>
        <p:txBody>
          <a:bodyPr anchor="t" rtlCol="false" tIns="0" lIns="0" bIns="0" rIns="0">
            <a:spAutoFit/>
          </a:bodyPr>
          <a:lstStyle/>
          <a:p>
            <a:pPr algn="ctr" marL="0" indent="0" lvl="0">
              <a:lnSpc>
                <a:spcPts val="2843"/>
              </a:lnSpc>
              <a:spcBef>
                <a:spcPct val="0"/>
              </a:spcBef>
            </a:pPr>
            <a:r>
              <a:rPr lang="en-US" sz="2030" spc="-40" strike="noStrike" u="none">
                <a:solidFill>
                  <a:srgbClr val="FDFDFD"/>
                </a:solidFill>
                <a:latin typeface="Poppins"/>
              </a:rPr>
              <a:t>Revenue Growth</a:t>
            </a:r>
          </a:p>
        </p:txBody>
      </p:sp>
      <p:sp>
        <p:nvSpPr>
          <p:cNvPr name="TextBox 14" id="14"/>
          <p:cNvSpPr txBox="true"/>
          <p:nvPr/>
        </p:nvSpPr>
        <p:spPr>
          <a:xfrm rot="0">
            <a:off x="2200267" y="4776684"/>
            <a:ext cx="2370352" cy="971059"/>
          </a:xfrm>
          <a:prstGeom prst="rect">
            <a:avLst/>
          </a:prstGeom>
        </p:spPr>
        <p:txBody>
          <a:bodyPr anchor="t" rtlCol="false" tIns="0" lIns="0" bIns="0" rIns="0">
            <a:spAutoFit/>
          </a:bodyPr>
          <a:lstStyle/>
          <a:p>
            <a:pPr algn="ctr" marL="0" indent="0" lvl="0">
              <a:lnSpc>
                <a:spcPts val="7902"/>
              </a:lnSpc>
              <a:spcBef>
                <a:spcPct val="0"/>
              </a:spcBef>
            </a:pPr>
            <a:r>
              <a:rPr lang="en-US" sz="5644" strike="noStrike" u="none">
                <a:solidFill>
                  <a:srgbClr val="FDFDFD"/>
                </a:solidFill>
                <a:latin typeface="Open Sans Extra Bold"/>
              </a:rPr>
              <a:t>80%</a:t>
            </a:r>
          </a:p>
        </p:txBody>
      </p:sp>
      <p:sp>
        <p:nvSpPr>
          <p:cNvPr name="TextBox 15" id="15"/>
          <p:cNvSpPr txBox="true"/>
          <p:nvPr/>
        </p:nvSpPr>
        <p:spPr>
          <a:xfrm rot="0">
            <a:off x="5301262" y="5830678"/>
            <a:ext cx="2370352" cy="710413"/>
          </a:xfrm>
          <a:prstGeom prst="rect">
            <a:avLst/>
          </a:prstGeom>
        </p:spPr>
        <p:txBody>
          <a:bodyPr anchor="t" rtlCol="false" tIns="0" lIns="0" bIns="0" rIns="0">
            <a:spAutoFit/>
          </a:bodyPr>
          <a:lstStyle/>
          <a:p>
            <a:pPr algn="ctr" marL="0" indent="0" lvl="0">
              <a:lnSpc>
                <a:spcPts val="2843"/>
              </a:lnSpc>
              <a:spcBef>
                <a:spcPct val="0"/>
              </a:spcBef>
            </a:pPr>
            <a:r>
              <a:rPr lang="en-US" sz="2030" spc="-40" strike="noStrike" u="none">
                <a:solidFill>
                  <a:srgbClr val="FDFDFD"/>
                </a:solidFill>
                <a:latin typeface="Poppins"/>
              </a:rPr>
              <a:t>Return on Investment</a:t>
            </a:r>
          </a:p>
        </p:txBody>
      </p:sp>
      <p:sp>
        <p:nvSpPr>
          <p:cNvPr name="TextBox 16" id="16"/>
          <p:cNvSpPr txBox="true"/>
          <p:nvPr/>
        </p:nvSpPr>
        <p:spPr>
          <a:xfrm rot="0">
            <a:off x="5301262" y="4776684"/>
            <a:ext cx="2370352" cy="971059"/>
          </a:xfrm>
          <a:prstGeom prst="rect">
            <a:avLst/>
          </a:prstGeom>
        </p:spPr>
        <p:txBody>
          <a:bodyPr anchor="t" rtlCol="false" tIns="0" lIns="0" bIns="0" rIns="0">
            <a:spAutoFit/>
          </a:bodyPr>
          <a:lstStyle/>
          <a:p>
            <a:pPr algn="ctr" marL="0" indent="0" lvl="0">
              <a:lnSpc>
                <a:spcPts val="7902"/>
              </a:lnSpc>
              <a:spcBef>
                <a:spcPct val="0"/>
              </a:spcBef>
            </a:pPr>
            <a:r>
              <a:rPr lang="en-US" sz="5644" strike="noStrike" u="none">
                <a:solidFill>
                  <a:srgbClr val="FDFDFD"/>
                </a:solidFill>
                <a:latin typeface="Open Sans Extra Bold"/>
              </a:rPr>
              <a:t>10%</a:t>
            </a:r>
          </a:p>
        </p:txBody>
      </p:sp>
      <p:sp>
        <p:nvSpPr>
          <p:cNvPr name="TextBox 17" id="17"/>
          <p:cNvSpPr txBox="true"/>
          <p:nvPr/>
        </p:nvSpPr>
        <p:spPr>
          <a:xfrm rot="0">
            <a:off x="2200267" y="7748439"/>
            <a:ext cx="2370352" cy="710413"/>
          </a:xfrm>
          <a:prstGeom prst="rect">
            <a:avLst/>
          </a:prstGeom>
        </p:spPr>
        <p:txBody>
          <a:bodyPr anchor="t" rtlCol="false" tIns="0" lIns="0" bIns="0" rIns="0">
            <a:spAutoFit/>
          </a:bodyPr>
          <a:lstStyle/>
          <a:p>
            <a:pPr algn="ctr" marL="0" indent="0" lvl="0">
              <a:lnSpc>
                <a:spcPts val="2843"/>
              </a:lnSpc>
              <a:spcBef>
                <a:spcPct val="0"/>
              </a:spcBef>
            </a:pPr>
            <a:r>
              <a:rPr lang="en-US" sz="2030" spc="-40" strike="noStrike" u="none">
                <a:solidFill>
                  <a:srgbClr val="FDFDFD"/>
                </a:solidFill>
                <a:latin typeface="Poppins"/>
              </a:rPr>
              <a:t>Customer Acquisition Cost</a:t>
            </a:r>
          </a:p>
        </p:txBody>
      </p:sp>
      <p:sp>
        <p:nvSpPr>
          <p:cNvPr name="TextBox 18" id="18"/>
          <p:cNvSpPr txBox="true"/>
          <p:nvPr/>
        </p:nvSpPr>
        <p:spPr>
          <a:xfrm rot="0">
            <a:off x="2200267" y="6694445"/>
            <a:ext cx="2370352" cy="971059"/>
          </a:xfrm>
          <a:prstGeom prst="rect">
            <a:avLst/>
          </a:prstGeom>
        </p:spPr>
        <p:txBody>
          <a:bodyPr anchor="t" rtlCol="false" tIns="0" lIns="0" bIns="0" rIns="0">
            <a:spAutoFit/>
          </a:bodyPr>
          <a:lstStyle/>
          <a:p>
            <a:pPr algn="ctr" marL="0" indent="0" lvl="0">
              <a:lnSpc>
                <a:spcPts val="7902"/>
              </a:lnSpc>
              <a:spcBef>
                <a:spcPct val="0"/>
              </a:spcBef>
            </a:pPr>
            <a:r>
              <a:rPr lang="en-US" sz="5644" strike="noStrike" u="none">
                <a:solidFill>
                  <a:srgbClr val="FDFDFD"/>
                </a:solidFill>
                <a:latin typeface="Open Sans Extra Bold"/>
              </a:rPr>
              <a:t>20%</a:t>
            </a:r>
          </a:p>
        </p:txBody>
      </p:sp>
      <p:sp>
        <p:nvSpPr>
          <p:cNvPr name="TextBox 19" id="19"/>
          <p:cNvSpPr txBox="true"/>
          <p:nvPr/>
        </p:nvSpPr>
        <p:spPr>
          <a:xfrm rot="0">
            <a:off x="5301262" y="7748439"/>
            <a:ext cx="2370352" cy="710413"/>
          </a:xfrm>
          <a:prstGeom prst="rect">
            <a:avLst/>
          </a:prstGeom>
        </p:spPr>
        <p:txBody>
          <a:bodyPr anchor="t" rtlCol="false" tIns="0" lIns="0" bIns="0" rIns="0">
            <a:spAutoFit/>
          </a:bodyPr>
          <a:lstStyle/>
          <a:p>
            <a:pPr algn="ctr" marL="0" indent="0" lvl="0">
              <a:lnSpc>
                <a:spcPts val="2843"/>
              </a:lnSpc>
              <a:spcBef>
                <a:spcPct val="0"/>
              </a:spcBef>
            </a:pPr>
            <a:r>
              <a:rPr lang="en-US" sz="2030" spc="-40" strike="noStrike" u="none">
                <a:solidFill>
                  <a:srgbClr val="FDFDFD"/>
                </a:solidFill>
                <a:latin typeface="Poppins"/>
              </a:rPr>
              <a:t>Customer Satisfaction</a:t>
            </a:r>
          </a:p>
        </p:txBody>
      </p:sp>
      <p:sp>
        <p:nvSpPr>
          <p:cNvPr name="TextBox 20" id="20"/>
          <p:cNvSpPr txBox="true"/>
          <p:nvPr/>
        </p:nvSpPr>
        <p:spPr>
          <a:xfrm rot="0">
            <a:off x="5301262" y="6694445"/>
            <a:ext cx="2370352" cy="971059"/>
          </a:xfrm>
          <a:prstGeom prst="rect">
            <a:avLst/>
          </a:prstGeom>
        </p:spPr>
        <p:txBody>
          <a:bodyPr anchor="t" rtlCol="false" tIns="0" lIns="0" bIns="0" rIns="0">
            <a:spAutoFit/>
          </a:bodyPr>
          <a:lstStyle/>
          <a:p>
            <a:pPr algn="ctr" marL="0" indent="0" lvl="0">
              <a:lnSpc>
                <a:spcPts val="7902"/>
              </a:lnSpc>
              <a:spcBef>
                <a:spcPct val="0"/>
              </a:spcBef>
            </a:pPr>
            <a:r>
              <a:rPr lang="en-US" sz="5644" strike="noStrike" u="none">
                <a:solidFill>
                  <a:srgbClr val="FDFDFD"/>
                </a:solidFill>
                <a:latin typeface="Open Sans Extra Bold"/>
              </a:rPr>
              <a:t>75%</a:t>
            </a:r>
          </a:p>
        </p:txBody>
      </p:sp>
      <p:sp>
        <p:nvSpPr>
          <p:cNvPr name="TextBox 21" id="21"/>
          <p:cNvSpPr txBox="true"/>
          <p:nvPr/>
        </p:nvSpPr>
        <p:spPr>
          <a:xfrm rot="0">
            <a:off x="1028700" y="527802"/>
            <a:ext cx="10591949" cy="1117600"/>
          </a:xfrm>
          <a:prstGeom prst="rect">
            <a:avLst/>
          </a:prstGeom>
        </p:spPr>
        <p:txBody>
          <a:bodyPr anchor="t" rtlCol="false" tIns="0" lIns="0" bIns="0" rIns="0">
            <a:spAutoFit/>
          </a:bodyPr>
          <a:lstStyle/>
          <a:p>
            <a:pPr algn="ctr">
              <a:lnSpc>
                <a:spcPts val="4340"/>
              </a:lnSpc>
            </a:pPr>
            <a:r>
              <a:rPr lang="en-US" sz="3100">
                <a:solidFill>
                  <a:srgbClr val="000000"/>
                </a:solidFill>
                <a:latin typeface="Canva Sans"/>
              </a:rPr>
              <a:t>plot the difference between true values and predictions</a:t>
            </a:r>
          </a:p>
          <a:p>
            <a:pPr algn="ctr">
              <a:lnSpc>
                <a:spcPts val="4759"/>
              </a:lnSpc>
            </a:pPr>
          </a:p>
        </p:txBody>
      </p:sp>
      <p:sp>
        <p:nvSpPr>
          <p:cNvPr name="TextBox 22" id="22"/>
          <p:cNvSpPr txBox="true"/>
          <p:nvPr/>
        </p:nvSpPr>
        <p:spPr>
          <a:xfrm rot="0">
            <a:off x="0" y="4945488"/>
            <a:ext cx="18109612" cy="3778885"/>
          </a:xfrm>
          <a:prstGeom prst="rect">
            <a:avLst/>
          </a:prstGeom>
        </p:spPr>
        <p:txBody>
          <a:bodyPr anchor="t" rtlCol="false" tIns="0" lIns="0" bIns="0" rIns="0">
            <a:spAutoFit/>
          </a:bodyPr>
          <a:lstStyle/>
          <a:p>
            <a:pPr algn="l">
              <a:lnSpc>
                <a:spcPts val="4340"/>
              </a:lnSpc>
            </a:pPr>
            <a:r>
              <a:rPr lang="en-US" sz="3100">
                <a:solidFill>
                  <a:srgbClr val="000000"/>
                </a:solidFill>
                <a:latin typeface="Canva Sans"/>
              </a:rPr>
              <a:t>Conclusion</a:t>
            </a:r>
          </a:p>
          <a:p>
            <a:pPr algn="l">
              <a:lnSpc>
                <a:spcPts val="4340"/>
              </a:lnSpc>
            </a:pPr>
            <a:r>
              <a:rPr lang="en-US" sz="3100">
                <a:solidFill>
                  <a:srgbClr val="000000"/>
                </a:solidFill>
                <a:latin typeface="Canva Sans"/>
              </a:rPr>
              <a:t>market price prediction models serve as powerful tools for enhancing decision-making processes, driving innovation, and gaining a competitive edge in today's fast-paced and interconnected global economy. As data availability, computational power, and analytical techniques continue to advance, the potential for developing more sophisticated and accurate market price prediction models will only grow, further revolutionizing how businesses and individuals navigate the complex landscape of financial markets.</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5048213" y="3372009"/>
            <a:ext cx="8819592" cy="1771491"/>
          </a:xfrm>
          <a:prstGeom prst="rect">
            <a:avLst/>
          </a:prstGeom>
        </p:spPr>
        <p:txBody>
          <a:bodyPr anchor="t" rtlCol="false" tIns="0" lIns="0" bIns="0" rIns="0">
            <a:spAutoFit/>
          </a:bodyPr>
          <a:lstStyle/>
          <a:p>
            <a:pPr algn="l" marL="0" indent="0" lvl="0">
              <a:lnSpc>
                <a:spcPts val="14510"/>
              </a:lnSpc>
              <a:spcBef>
                <a:spcPct val="0"/>
              </a:spcBef>
            </a:pPr>
            <a:r>
              <a:rPr lang="en-US" sz="10364">
                <a:solidFill>
                  <a:srgbClr val="051D40"/>
                </a:solidFill>
                <a:latin typeface="Open Sans Extra Bold"/>
              </a:rPr>
              <a:t>THANK YOU!</a:t>
            </a:r>
          </a:p>
        </p:txBody>
      </p:sp>
      <p:grpSp>
        <p:nvGrpSpPr>
          <p:cNvPr name="Group 3" id="3"/>
          <p:cNvGrpSpPr/>
          <p:nvPr/>
        </p:nvGrpSpPr>
        <p:grpSpPr>
          <a:xfrm rot="0">
            <a:off x="12398912" y="0"/>
            <a:ext cx="5889088" cy="756959"/>
            <a:chOff x="0" y="0"/>
            <a:chExt cx="1551036" cy="199364"/>
          </a:xfrm>
        </p:grpSpPr>
        <p:sp>
          <p:nvSpPr>
            <p:cNvPr name="Freeform 4" id="4"/>
            <p:cNvSpPr/>
            <p:nvPr/>
          </p:nvSpPr>
          <p:spPr>
            <a:xfrm flipH="false" flipV="false" rot="0">
              <a:off x="0" y="0"/>
              <a:ext cx="1551036" cy="199364"/>
            </a:xfrm>
            <a:custGeom>
              <a:avLst/>
              <a:gdLst/>
              <a:ahLst/>
              <a:cxnLst/>
              <a:rect r="r" b="b" t="t" l="l"/>
              <a:pathLst>
                <a:path h="199364" w="1551036">
                  <a:moveTo>
                    <a:pt x="0" y="0"/>
                  </a:moveTo>
                  <a:lnTo>
                    <a:pt x="1551036" y="0"/>
                  </a:lnTo>
                  <a:lnTo>
                    <a:pt x="1551036" y="199364"/>
                  </a:lnTo>
                  <a:lnTo>
                    <a:pt x="0" y="199364"/>
                  </a:lnTo>
                  <a:close/>
                </a:path>
              </a:pathLst>
            </a:custGeom>
            <a:solidFill>
              <a:srgbClr val="5B98BA"/>
            </a:solidFill>
            <a:ln cap="sq">
              <a:noFill/>
              <a:prstDash val="solid"/>
              <a:miter/>
            </a:ln>
          </p:spPr>
        </p:sp>
        <p:sp>
          <p:nvSpPr>
            <p:cNvPr name="TextBox 5" id="5"/>
            <p:cNvSpPr txBox="true"/>
            <p:nvPr/>
          </p:nvSpPr>
          <p:spPr>
            <a:xfrm>
              <a:off x="0" y="-38100"/>
              <a:ext cx="1551036" cy="237464"/>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2398912" y="9530041"/>
            <a:ext cx="5889088" cy="756959"/>
            <a:chOff x="0" y="0"/>
            <a:chExt cx="1551036" cy="199364"/>
          </a:xfrm>
        </p:grpSpPr>
        <p:sp>
          <p:nvSpPr>
            <p:cNvPr name="Freeform 7" id="7"/>
            <p:cNvSpPr/>
            <p:nvPr/>
          </p:nvSpPr>
          <p:spPr>
            <a:xfrm flipH="false" flipV="false" rot="0">
              <a:off x="0" y="0"/>
              <a:ext cx="1551036" cy="199364"/>
            </a:xfrm>
            <a:custGeom>
              <a:avLst/>
              <a:gdLst/>
              <a:ahLst/>
              <a:cxnLst/>
              <a:rect r="r" b="b" t="t" l="l"/>
              <a:pathLst>
                <a:path h="199364" w="1551036">
                  <a:moveTo>
                    <a:pt x="0" y="0"/>
                  </a:moveTo>
                  <a:lnTo>
                    <a:pt x="1551036" y="0"/>
                  </a:lnTo>
                  <a:lnTo>
                    <a:pt x="1551036" y="199364"/>
                  </a:lnTo>
                  <a:lnTo>
                    <a:pt x="0" y="199364"/>
                  </a:lnTo>
                  <a:close/>
                </a:path>
              </a:pathLst>
            </a:custGeom>
            <a:solidFill>
              <a:srgbClr val="5B98BA"/>
            </a:solidFill>
            <a:ln cap="sq">
              <a:noFill/>
              <a:prstDash val="solid"/>
              <a:miter/>
            </a:ln>
          </p:spPr>
        </p:sp>
        <p:sp>
          <p:nvSpPr>
            <p:cNvPr name="TextBox 8" id="8"/>
            <p:cNvSpPr txBox="true"/>
            <p:nvPr/>
          </p:nvSpPr>
          <p:spPr>
            <a:xfrm>
              <a:off x="0" y="-38100"/>
              <a:ext cx="1551036" cy="237464"/>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4925441" y="3609788"/>
            <a:ext cx="9392643" cy="9529477"/>
          </a:xfrm>
          <a:custGeom>
            <a:avLst/>
            <a:gdLst/>
            <a:ahLst/>
            <a:cxnLst/>
            <a:rect r="r" b="b" t="t" l="l"/>
            <a:pathLst>
              <a:path h="9529477" w="9392643">
                <a:moveTo>
                  <a:pt x="0" y="0"/>
                </a:moveTo>
                <a:lnTo>
                  <a:pt x="9392643" y="0"/>
                </a:lnTo>
                <a:lnTo>
                  <a:pt x="9392643" y="9529476"/>
                </a:lnTo>
                <a:lnTo>
                  <a:pt x="0" y="9529476"/>
                </a:lnTo>
                <a:lnTo>
                  <a:pt x="0" y="0"/>
                </a:lnTo>
                <a:close/>
              </a:path>
            </a:pathLst>
          </a:custGeom>
          <a:blipFill>
            <a:blip r:embed="rId2">
              <a:alphaModFix amt="20999"/>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867766" y="-1614217"/>
            <a:ext cx="3735531" cy="3735531"/>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soli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5279179" y="-95250"/>
            <a:ext cx="4340275" cy="927100"/>
          </a:xfrm>
          <a:prstGeom prst="rect">
            <a:avLst/>
          </a:prstGeom>
        </p:spPr>
        <p:txBody>
          <a:bodyPr anchor="t" rtlCol="false" tIns="0" lIns="0" bIns="0" rIns="0">
            <a:spAutoFit/>
          </a:bodyPr>
          <a:lstStyle/>
          <a:p>
            <a:pPr algn="ctr">
              <a:lnSpc>
                <a:spcPts val="7699"/>
              </a:lnSpc>
            </a:pPr>
            <a:r>
              <a:rPr lang="en-US" sz="5499">
                <a:solidFill>
                  <a:srgbClr val="000000"/>
                </a:solidFill>
                <a:latin typeface="Canva Sans Bold"/>
              </a:rPr>
              <a:t>Introduction</a:t>
            </a:r>
          </a:p>
        </p:txBody>
      </p:sp>
      <p:sp>
        <p:nvSpPr>
          <p:cNvPr name="TextBox 6" id="6"/>
          <p:cNvSpPr txBox="true"/>
          <p:nvPr/>
        </p:nvSpPr>
        <p:spPr>
          <a:xfrm rot="0">
            <a:off x="0" y="1797782"/>
            <a:ext cx="16847728" cy="9505315"/>
          </a:xfrm>
          <a:prstGeom prst="rect">
            <a:avLst/>
          </a:prstGeom>
        </p:spPr>
        <p:txBody>
          <a:bodyPr anchor="t" rtlCol="false" tIns="0" lIns="0" bIns="0" rIns="0">
            <a:spAutoFit/>
          </a:bodyPr>
          <a:lstStyle/>
          <a:p>
            <a:pPr algn="l">
              <a:lnSpc>
                <a:spcPts val="4759"/>
              </a:lnSpc>
            </a:pPr>
            <a:r>
              <a:rPr lang="en-US" sz="3399">
                <a:solidFill>
                  <a:srgbClr val="000000"/>
                </a:solidFill>
                <a:latin typeface="Canva Sans"/>
              </a:rPr>
              <a:t>The machine learning model, the project is about to bulit a Market price prediction machine learning model </a:t>
            </a:r>
          </a:p>
          <a:p>
            <a:pPr algn="l" marL="734059" indent="-367030" lvl="1">
              <a:lnSpc>
                <a:spcPts val="4759"/>
              </a:lnSpc>
              <a:buFont typeface="Arial"/>
              <a:buChar char="•"/>
            </a:pPr>
            <a:r>
              <a:rPr lang="en-US" sz="3399">
                <a:solidFill>
                  <a:srgbClr val="000000"/>
                </a:solidFill>
                <a:latin typeface="Canva Sans"/>
              </a:rPr>
              <a:t>Market price prediction models play a crucial role in various industries, providing valuable insights into future price trends and helping stakeholders make informed decisions. These models utilize historical data, market indicators, and advanced analytics techniques to forecast the prices of commodities, stocks, currencies, and other financial instruments. The ability to accurately predict market prices has significant implications for businesses, investors, policymakers, and consumers alike.</a:t>
            </a:r>
          </a:p>
          <a:p>
            <a:pPr algn="l">
              <a:lnSpc>
                <a:spcPts val="4759"/>
              </a:lnSpc>
            </a:pPr>
            <a:r>
              <a:rPr lang="en-US" sz="3399">
                <a:solidFill>
                  <a:srgbClr val="000000"/>
                </a:solidFill>
                <a:latin typeface="Canva Sans Bold"/>
              </a:rPr>
              <a:t>OBJECTIVES</a:t>
            </a:r>
          </a:p>
          <a:p>
            <a:pPr algn="l">
              <a:lnSpc>
                <a:spcPts val="4620"/>
              </a:lnSpc>
            </a:pPr>
            <a:r>
              <a:rPr lang="en-US" sz="3300">
                <a:solidFill>
                  <a:srgbClr val="000000"/>
                </a:solidFill>
                <a:latin typeface="Canva Sans"/>
              </a:rPr>
              <a:t>The primary objective of this project is to develop a robust time series machine learning model capable of </a:t>
            </a:r>
          </a:p>
          <a:p>
            <a:pPr algn="l">
              <a:lnSpc>
                <a:spcPts val="4620"/>
              </a:lnSpc>
            </a:pPr>
            <a:r>
              <a:rPr lang="en-US" sz="3300">
                <a:solidFill>
                  <a:srgbClr val="000000"/>
                </a:solidFill>
                <a:latin typeface="Canva Sans"/>
              </a:rPr>
              <a:t>accurately forecasting market trends based on historical data. By leveraging advanced algorithms, </a:t>
            </a:r>
          </a:p>
          <a:p>
            <a:pPr algn="l">
              <a:lnSpc>
                <a:spcPts val="4759"/>
              </a:lnSpc>
            </a:pPr>
          </a:p>
          <a:p>
            <a:pPr algn="l">
              <a:lnSpc>
                <a:spcPts val="4759"/>
              </a:lnSpc>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254272" y="44046"/>
            <a:ext cx="15760840" cy="3580765"/>
          </a:xfrm>
          <a:prstGeom prst="rect">
            <a:avLst/>
          </a:prstGeom>
        </p:spPr>
        <p:txBody>
          <a:bodyPr anchor="t" rtlCol="false" tIns="0" lIns="0" bIns="0" rIns="0">
            <a:spAutoFit/>
          </a:bodyPr>
          <a:lstStyle/>
          <a:p>
            <a:pPr algn="l">
              <a:lnSpc>
                <a:spcPts val="4759"/>
              </a:lnSpc>
            </a:pPr>
            <a:r>
              <a:rPr lang="en-US" sz="3399">
                <a:solidFill>
                  <a:srgbClr val="000000"/>
                </a:solidFill>
                <a:latin typeface="Canva Sans"/>
              </a:rPr>
              <a:t>we aim</a:t>
            </a:r>
            <a:r>
              <a:rPr lang="en-US" sz="3399">
                <a:solidFill>
                  <a:srgbClr val="000000"/>
                </a:solidFill>
                <a:latin typeface="Canva Sans"/>
              </a:rPr>
              <a:t> </a:t>
            </a:r>
          </a:p>
          <a:p>
            <a:pPr algn="l">
              <a:lnSpc>
                <a:spcPts val="4759"/>
              </a:lnSpc>
            </a:pPr>
            <a:r>
              <a:rPr lang="en-US" sz="3399">
                <a:solidFill>
                  <a:srgbClr val="000000"/>
                </a:solidFill>
                <a:latin typeface="Canva Sans"/>
              </a:rPr>
              <a:t>to predict the quantity and prices of commodities for future months, empowering stakeholders to make </a:t>
            </a:r>
          </a:p>
          <a:p>
            <a:pPr algn="l">
              <a:lnSpc>
                <a:spcPts val="4759"/>
              </a:lnSpc>
            </a:pPr>
            <a:r>
              <a:rPr lang="en-US" sz="3399">
                <a:solidFill>
                  <a:srgbClr val="000000"/>
                </a:solidFill>
                <a:latin typeface="Canva Sans"/>
              </a:rPr>
              <a:t>proactive decisions regarding production, procurement, pricing strategies, and resource allocation. </a:t>
            </a:r>
          </a:p>
          <a:p>
            <a:pPr algn="l">
              <a:lnSpc>
                <a:spcPts val="4759"/>
              </a:lnSpc>
            </a:pPr>
          </a:p>
        </p:txBody>
      </p:sp>
      <p:grpSp>
        <p:nvGrpSpPr>
          <p:cNvPr name="Group 3" id="3"/>
          <p:cNvGrpSpPr/>
          <p:nvPr/>
        </p:nvGrpSpPr>
        <p:grpSpPr>
          <a:xfrm rot="0">
            <a:off x="-1481259" y="-1867766"/>
            <a:ext cx="3735531" cy="3735531"/>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solidFill>
              <a:prstDash val="solid"/>
              <a:miter/>
            </a:ln>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5941282" y="8419234"/>
            <a:ext cx="3735531" cy="373553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solidFill>
              <a:prstDash val="solid"/>
              <a:miter/>
            </a:ln>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0" y="3112166"/>
            <a:ext cx="18288000" cy="6581140"/>
          </a:xfrm>
          <a:prstGeom prst="rect">
            <a:avLst/>
          </a:prstGeom>
        </p:spPr>
        <p:txBody>
          <a:bodyPr anchor="t" rtlCol="false" tIns="0" lIns="0" bIns="0" rIns="0">
            <a:spAutoFit/>
          </a:bodyPr>
          <a:lstStyle/>
          <a:p>
            <a:pPr algn="just">
              <a:lnSpc>
                <a:spcPts val="4759"/>
              </a:lnSpc>
            </a:pPr>
            <a:r>
              <a:rPr lang="en-US" sz="3399">
                <a:solidFill>
                  <a:srgbClr val="000000"/>
                </a:solidFill>
                <a:latin typeface="Canva Sans Bold"/>
              </a:rPr>
              <a:t>Background: </a:t>
            </a:r>
          </a:p>
          <a:p>
            <a:pPr algn="just">
              <a:lnSpc>
                <a:spcPts val="4759"/>
              </a:lnSpc>
            </a:pPr>
            <a:r>
              <a:rPr lang="en-US" sz="3399">
                <a:solidFill>
                  <a:srgbClr val="000000"/>
                </a:solidFill>
                <a:latin typeface="Canva Sans"/>
              </a:rPr>
              <a:t>In the realm of market analysis and forecasting, understanding the intricate patterns within time series </a:t>
            </a:r>
          </a:p>
          <a:p>
            <a:pPr algn="just">
              <a:lnSpc>
                <a:spcPts val="4759"/>
              </a:lnSpc>
            </a:pPr>
            <a:r>
              <a:rPr lang="en-US" sz="3399">
                <a:solidFill>
                  <a:srgbClr val="000000"/>
                </a:solidFill>
                <a:latin typeface="Canva Sans"/>
              </a:rPr>
              <a:t>data is paramount for informed decision-making. With the advent of machine learning techniques, it's </a:t>
            </a:r>
          </a:p>
          <a:p>
            <a:pPr algn="just">
              <a:lnSpc>
                <a:spcPts val="4759"/>
              </a:lnSpc>
            </a:pPr>
            <a:r>
              <a:rPr lang="en-US" sz="3399">
                <a:solidFill>
                  <a:srgbClr val="000000"/>
                </a:solidFill>
                <a:latin typeface="Canva Sans"/>
              </a:rPr>
              <a:t>now possible to delve deeper into historical market data to predict future trends accurately. In this </a:t>
            </a:r>
          </a:p>
          <a:p>
            <a:pPr algn="just">
              <a:lnSpc>
                <a:spcPts val="4759"/>
              </a:lnSpc>
            </a:pPr>
            <a:r>
              <a:rPr lang="en-US" sz="3399">
                <a:solidFill>
                  <a:srgbClr val="000000"/>
                </a:solidFill>
                <a:latin typeface="Canva Sans"/>
              </a:rPr>
              <a:t>context, we have at our disposal a dataset containing monthly market data spanning multiple years, </a:t>
            </a:r>
          </a:p>
          <a:p>
            <a:pPr algn="just">
              <a:lnSpc>
                <a:spcPts val="4759"/>
              </a:lnSpc>
            </a:pPr>
            <a:r>
              <a:rPr lang="en-US" sz="3399">
                <a:solidFill>
                  <a:srgbClr val="000000"/>
                </a:solidFill>
                <a:latin typeface="Canva Sans"/>
              </a:rPr>
              <a:t>encompassing various regions, commodities, and pricing information. </a:t>
            </a:r>
          </a:p>
          <a:p>
            <a:pPr algn="just">
              <a:lnSpc>
                <a:spcPts val="4759"/>
              </a:lnSpc>
            </a:pP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TextBox 2" id="2"/>
          <p:cNvSpPr txBox="true"/>
          <p:nvPr/>
        </p:nvSpPr>
        <p:spPr>
          <a:xfrm rot="0">
            <a:off x="4204713" y="-104775"/>
            <a:ext cx="10803703" cy="952617"/>
          </a:xfrm>
          <a:prstGeom prst="rect">
            <a:avLst/>
          </a:prstGeom>
        </p:spPr>
        <p:txBody>
          <a:bodyPr anchor="t" rtlCol="false" tIns="0" lIns="0" bIns="0" rIns="0">
            <a:spAutoFit/>
          </a:bodyPr>
          <a:lstStyle/>
          <a:p>
            <a:pPr algn="l">
              <a:lnSpc>
                <a:spcPts val="7868"/>
              </a:lnSpc>
              <a:spcBef>
                <a:spcPct val="0"/>
              </a:spcBef>
            </a:pPr>
            <a:r>
              <a:rPr lang="en-US" sz="5620">
                <a:solidFill>
                  <a:srgbClr val="051D40"/>
                </a:solidFill>
                <a:latin typeface="Open Sans Extra Bold"/>
              </a:rPr>
              <a:t>Key COMPONENTS</a:t>
            </a:r>
          </a:p>
        </p:txBody>
      </p:sp>
      <p:grpSp>
        <p:nvGrpSpPr>
          <p:cNvPr name="Group 3" id="3"/>
          <p:cNvGrpSpPr/>
          <p:nvPr/>
        </p:nvGrpSpPr>
        <p:grpSpPr>
          <a:xfrm rot="0">
            <a:off x="-1867766" y="-1614217"/>
            <a:ext cx="3735531" cy="3735531"/>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solidFill>
              <a:prstDash val="solid"/>
              <a:miter/>
            </a:ln>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0" y="1550449"/>
            <a:ext cx="18288000" cy="9110345"/>
          </a:xfrm>
          <a:prstGeom prst="rect">
            <a:avLst/>
          </a:prstGeom>
        </p:spPr>
        <p:txBody>
          <a:bodyPr anchor="t" rtlCol="false" tIns="0" lIns="0" bIns="0" rIns="0">
            <a:spAutoFit/>
          </a:bodyPr>
          <a:lstStyle/>
          <a:p>
            <a:pPr algn="l">
              <a:lnSpc>
                <a:spcPts val="4200"/>
              </a:lnSpc>
            </a:pPr>
            <a:r>
              <a:rPr lang="en-US" sz="3000">
                <a:solidFill>
                  <a:srgbClr val="051D40"/>
                </a:solidFill>
                <a:latin typeface="Canva Sans Bold"/>
              </a:rPr>
              <a:t>Data Collection and Preprocessing</a:t>
            </a:r>
          </a:p>
          <a:p>
            <a:pPr algn="l" marL="647702" indent="-323851" lvl="1">
              <a:lnSpc>
                <a:spcPts val="4200"/>
              </a:lnSpc>
              <a:buFont typeface="Arial"/>
              <a:buChar char="•"/>
            </a:pPr>
            <a:r>
              <a:rPr lang="en-US" sz="3000">
                <a:solidFill>
                  <a:srgbClr val="051D40"/>
                </a:solidFill>
                <a:latin typeface="Canva Sans Semi-Bold"/>
              </a:rPr>
              <a:t>Data Sources</a:t>
            </a:r>
            <a:r>
              <a:rPr lang="en-US" sz="3000">
                <a:solidFill>
                  <a:srgbClr val="051D40"/>
                </a:solidFill>
                <a:latin typeface="Canva Sans"/>
              </a:rPr>
              <a:t>: Historical market data, economic indicators, trading volumes, sentiment data, and other relevant datasets.</a:t>
            </a:r>
          </a:p>
          <a:p>
            <a:pPr algn="l" marL="647702" indent="-323851" lvl="1">
              <a:lnSpc>
                <a:spcPts val="4200"/>
              </a:lnSpc>
              <a:buFont typeface="Arial"/>
              <a:buChar char="•"/>
            </a:pPr>
            <a:r>
              <a:rPr lang="en-US" sz="3000">
                <a:solidFill>
                  <a:srgbClr val="051D40"/>
                </a:solidFill>
                <a:latin typeface="Canva Sans Semi-Bold"/>
              </a:rPr>
              <a:t>Data Cleaning</a:t>
            </a:r>
            <a:r>
              <a:rPr lang="en-US" sz="3000">
                <a:solidFill>
                  <a:srgbClr val="051D40"/>
                </a:solidFill>
                <a:latin typeface="Canva Sans"/>
              </a:rPr>
              <a:t>: Handling missing values, outliers, and inconsistencies in the data.</a:t>
            </a:r>
          </a:p>
          <a:p>
            <a:pPr algn="l" marL="647702" indent="-323851" lvl="1">
              <a:lnSpc>
                <a:spcPts val="4200"/>
              </a:lnSpc>
              <a:buFont typeface="Arial"/>
              <a:buChar char="•"/>
            </a:pPr>
            <a:r>
              <a:rPr lang="en-US" sz="3000">
                <a:solidFill>
                  <a:srgbClr val="051D40"/>
                </a:solidFill>
                <a:latin typeface="Canva Sans Semi-Bold"/>
              </a:rPr>
              <a:t>Feature Engineering</a:t>
            </a:r>
            <a:r>
              <a:rPr lang="en-US" sz="3000">
                <a:solidFill>
                  <a:srgbClr val="051D40"/>
                </a:solidFill>
                <a:latin typeface="Canva Sans"/>
              </a:rPr>
              <a:t>: Creating new features such as lagged variables, rolling statistics (e.g., moving averages, standard deviations), and categorical features.</a:t>
            </a:r>
          </a:p>
          <a:p>
            <a:pPr algn="l" marL="647702" indent="-323851" lvl="1">
              <a:lnSpc>
                <a:spcPts val="4200"/>
              </a:lnSpc>
              <a:buFont typeface="Arial"/>
              <a:buChar char="•"/>
            </a:pPr>
            <a:r>
              <a:rPr lang="en-US" sz="3000">
                <a:solidFill>
                  <a:srgbClr val="051D40"/>
                </a:solidFill>
                <a:latin typeface="Canva Sans Semi-Bold"/>
              </a:rPr>
              <a:t>Normalization/Scaling</a:t>
            </a:r>
            <a:r>
              <a:rPr lang="en-US" sz="3000">
                <a:solidFill>
                  <a:srgbClr val="051D40"/>
                </a:solidFill>
                <a:latin typeface="Canva Sans"/>
              </a:rPr>
              <a:t>: Applying techniques like Min-Max Scaling or Standard Scaling to normalize the data for improved model performance</a:t>
            </a:r>
          </a:p>
          <a:p>
            <a:pPr algn="l" marL="647702" indent="-323851" lvl="1">
              <a:lnSpc>
                <a:spcPts val="4200"/>
              </a:lnSpc>
              <a:buFont typeface="Arial"/>
              <a:buChar char="•"/>
            </a:pPr>
            <a:r>
              <a:rPr lang="en-US" sz="3000">
                <a:solidFill>
                  <a:srgbClr val="051D40"/>
                </a:solidFill>
                <a:latin typeface="Canva Sans Bold"/>
              </a:rPr>
              <a:t>2. Exploratory Data Analysis (EDA)</a:t>
            </a:r>
          </a:p>
          <a:p>
            <a:pPr algn="l" marL="647702" indent="-323851" lvl="1">
              <a:lnSpc>
                <a:spcPts val="4200"/>
              </a:lnSpc>
              <a:buFont typeface="Arial"/>
              <a:buChar char="•"/>
            </a:pPr>
            <a:r>
              <a:rPr lang="en-US" sz="3000">
                <a:solidFill>
                  <a:srgbClr val="051D40"/>
                </a:solidFill>
                <a:latin typeface="Canva Sans"/>
              </a:rPr>
              <a:t>Visualization: Using plots (e.g., line charts, histograms, scatter plots) to visualize data trends and distributions.</a:t>
            </a:r>
          </a:p>
          <a:p>
            <a:pPr algn="l" marL="647702" indent="-323851" lvl="1">
              <a:lnSpc>
                <a:spcPts val="4200"/>
              </a:lnSpc>
              <a:buFont typeface="Arial"/>
              <a:buChar char="•"/>
            </a:pPr>
            <a:r>
              <a:rPr lang="en-US" sz="3000">
                <a:solidFill>
                  <a:srgbClr val="051D40"/>
                </a:solidFill>
                <a:latin typeface="Canva Sans"/>
              </a:rPr>
              <a:t>Correlation Analysis: Identifying relationships between different features and the target variable.</a:t>
            </a:r>
          </a:p>
          <a:p>
            <a:pPr algn="l" marL="647702" indent="-323851" lvl="1">
              <a:lnSpc>
                <a:spcPts val="4200"/>
              </a:lnSpc>
              <a:buFont typeface="Arial"/>
              <a:buChar char="•"/>
            </a:pPr>
            <a:r>
              <a:rPr lang="en-US" sz="3000">
                <a:solidFill>
                  <a:srgbClr val="051D40"/>
                </a:solidFill>
                <a:latin typeface="Canva Sans"/>
              </a:rPr>
              <a:t>Statistical Analysis: Calculating summary statistics to understand the central tendencies and variability of the data.</a:t>
            </a:r>
          </a:p>
          <a:p>
            <a:pPr algn="l">
              <a:lnSpc>
                <a:spcPts val="4200"/>
              </a:lnSpc>
            </a:pPr>
          </a:p>
          <a:p>
            <a:pPr algn="ctr">
              <a:lnSpc>
                <a:spcPts val="4759"/>
              </a:lnSpc>
            </a:pP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867766" y="-1614217"/>
            <a:ext cx="3735531" cy="3735531"/>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soli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867766" y="186874"/>
            <a:ext cx="16420234" cy="4180840"/>
          </a:xfrm>
          <a:prstGeom prst="rect">
            <a:avLst/>
          </a:prstGeom>
        </p:spPr>
        <p:txBody>
          <a:bodyPr anchor="t" rtlCol="false" tIns="0" lIns="0" bIns="0" rIns="0">
            <a:spAutoFit/>
          </a:bodyPr>
          <a:lstStyle/>
          <a:p>
            <a:pPr algn="l">
              <a:lnSpc>
                <a:spcPts val="4759"/>
              </a:lnSpc>
            </a:pPr>
            <a:r>
              <a:rPr lang="en-US" sz="3399">
                <a:solidFill>
                  <a:srgbClr val="000000"/>
                </a:solidFill>
                <a:latin typeface="Canva Sans Semi-Bold"/>
              </a:rPr>
              <a:t>3. </a:t>
            </a:r>
            <a:r>
              <a:rPr lang="en-US" sz="3399">
                <a:solidFill>
                  <a:srgbClr val="000000"/>
                </a:solidFill>
                <a:latin typeface="Canva Sans Bold"/>
              </a:rPr>
              <a:t>Model Selection</a:t>
            </a:r>
          </a:p>
          <a:p>
            <a:pPr algn="l">
              <a:lnSpc>
                <a:spcPts val="4759"/>
              </a:lnSpc>
            </a:pPr>
            <a:r>
              <a:rPr lang="en-US" sz="3399">
                <a:solidFill>
                  <a:srgbClr val="000000"/>
                </a:solidFill>
                <a:latin typeface="Canva Sans"/>
              </a:rPr>
              <a:t>LSTM</a:t>
            </a:r>
          </a:p>
          <a:p>
            <a:pPr algn="l">
              <a:lnSpc>
                <a:spcPts val="4759"/>
              </a:lnSpc>
            </a:pPr>
            <a:r>
              <a:rPr lang="en-US" sz="3399">
                <a:solidFill>
                  <a:srgbClr val="000000"/>
                </a:solidFill>
                <a:latin typeface="Canva Sans"/>
              </a:rPr>
              <a:t>LSTM (Long Short-Term Memory) networks are a type of recurrent neural network well-suited for sequential data and can capture long-term dependencies.</a:t>
            </a:r>
          </a:p>
          <a:p>
            <a:pPr algn="l">
              <a:lnSpc>
                <a:spcPts val="4759"/>
              </a:lnSpc>
            </a:pPr>
          </a:p>
          <a:p>
            <a:pPr algn="ctr">
              <a:lnSpc>
                <a:spcPts val="4759"/>
              </a:lnSpc>
            </a:pPr>
          </a:p>
        </p:txBody>
      </p:sp>
      <p:sp>
        <p:nvSpPr>
          <p:cNvPr name="TextBox 6" id="6"/>
          <p:cNvSpPr txBox="true"/>
          <p:nvPr/>
        </p:nvSpPr>
        <p:spPr>
          <a:xfrm rot="0">
            <a:off x="0" y="3155015"/>
            <a:ext cx="17918055" cy="8295640"/>
          </a:xfrm>
          <a:prstGeom prst="rect">
            <a:avLst/>
          </a:prstGeom>
        </p:spPr>
        <p:txBody>
          <a:bodyPr anchor="t" rtlCol="false" tIns="0" lIns="0" bIns="0" rIns="0">
            <a:spAutoFit/>
          </a:bodyPr>
          <a:lstStyle/>
          <a:p>
            <a:pPr algn="just">
              <a:lnSpc>
                <a:spcPts val="4759"/>
              </a:lnSpc>
            </a:pPr>
            <a:r>
              <a:rPr lang="en-US" sz="3399">
                <a:solidFill>
                  <a:srgbClr val="000000"/>
                </a:solidFill>
                <a:latin typeface="Canva Sans Semi-Bold"/>
              </a:rPr>
              <a:t>4. </a:t>
            </a:r>
            <a:r>
              <a:rPr lang="en-US" sz="3399">
                <a:solidFill>
                  <a:srgbClr val="000000"/>
                </a:solidFill>
                <a:latin typeface="Canva Sans Bold"/>
              </a:rPr>
              <a:t>Model Building</a:t>
            </a:r>
          </a:p>
          <a:p>
            <a:pPr algn="just" marL="669291" indent="-334646" lvl="1">
              <a:lnSpc>
                <a:spcPts val="4340"/>
              </a:lnSpc>
              <a:buFont typeface="Arial"/>
              <a:buChar char="•"/>
            </a:pPr>
            <a:r>
              <a:rPr lang="en-US" sz="3100">
                <a:solidFill>
                  <a:srgbClr val="000000"/>
                </a:solidFill>
                <a:latin typeface="Canva Sans Semi-Bold"/>
              </a:rPr>
              <a:t>Architecture</a:t>
            </a:r>
            <a:r>
              <a:rPr lang="en-US" sz="3100">
                <a:solidFill>
                  <a:srgbClr val="000000"/>
                </a:solidFill>
                <a:latin typeface="Canva Sans"/>
              </a:rPr>
              <a:t>: Designing the architecture of the model, such as the number of layers and neurons in an LSTM network.</a:t>
            </a:r>
          </a:p>
          <a:p>
            <a:pPr algn="just" marL="669291" indent="-334646" lvl="1">
              <a:lnSpc>
                <a:spcPts val="4340"/>
              </a:lnSpc>
              <a:buFont typeface="Arial"/>
              <a:buChar char="•"/>
            </a:pPr>
            <a:r>
              <a:rPr lang="en-US" sz="3100">
                <a:solidFill>
                  <a:srgbClr val="000000"/>
                </a:solidFill>
                <a:latin typeface="Canva Sans Semi-Bold"/>
              </a:rPr>
              <a:t>Hyperparameters</a:t>
            </a:r>
            <a:r>
              <a:rPr lang="en-US" sz="3100">
                <a:solidFill>
                  <a:srgbClr val="000000"/>
                </a:solidFill>
                <a:latin typeface="Canva Sans"/>
              </a:rPr>
              <a:t>: Setting hyperparameters like the number of units, dropout rate, batch size, and learning rate.</a:t>
            </a:r>
          </a:p>
          <a:p>
            <a:pPr algn="just" marL="669291" indent="-334646" lvl="1">
              <a:lnSpc>
                <a:spcPts val="4340"/>
              </a:lnSpc>
              <a:buFont typeface="Arial"/>
              <a:buChar char="•"/>
            </a:pPr>
            <a:r>
              <a:rPr lang="en-US" sz="3100">
                <a:solidFill>
                  <a:srgbClr val="000000"/>
                </a:solidFill>
                <a:latin typeface="Canva Sans Semi-Bold"/>
              </a:rPr>
              <a:t>Compilation</a:t>
            </a:r>
            <a:r>
              <a:rPr lang="en-US" sz="3100">
                <a:solidFill>
                  <a:srgbClr val="000000"/>
                </a:solidFill>
                <a:latin typeface="Canva Sans"/>
              </a:rPr>
              <a:t>: Choosing the optimizer (e.g., Adam) and loss function (e.g., Mean Squared Error) for model compilation.</a:t>
            </a:r>
          </a:p>
          <a:p>
            <a:pPr algn="just" marL="669291" indent="-334646" lvl="1">
              <a:lnSpc>
                <a:spcPts val="4340"/>
              </a:lnSpc>
              <a:buFont typeface="Arial"/>
              <a:buChar char="•"/>
            </a:pPr>
            <a:r>
              <a:rPr lang="en-US" sz="3100">
                <a:solidFill>
                  <a:srgbClr val="000000"/>
                </a:solidFill>
                <a:latin typeface="Canva Sans Semi-Bold"/>
              </a:rPr>
              <a:t>5. </a:t>
            </a:r>
            <a:r>
              <a:rPr lang="en-US" sz="3100">
                <a:solidFill>
                  <a:srgbClr val="000000"/>
                </a:solidFill>
                <a:latin typeface="Canva Sans Bold"/>
              </a:rPr>
              <a:t>Training the Model</a:t>
            </a:r>
          </a:p>
          <a:p>
            <a:pPr algn="just" marL="669291" indent="-334646" lvl="1">
              <a:lnSpc>
                <a:spcPts val="4340"/>
              </a:lnSpc>
              <a:buFont typeface="Arial"/>
              <a:buChar char="•"/>
            </a:pPr>
            <a:r>
              <a:rPr lang="en-US" sz="3100">
                <a:solidFill>
                  <a:srgbClr val="000000"/>
                </a:solidFill>
                <a:latin typeface="Canva Sans Semi-Bold"/>
              </a:rPr>
              <a:t>Training Data</a:t>
            </a:r>
            <a:r>
              <a:rPr lang="en-US" sz="3100">
                <a:solidFill>
                  <a:srgbClr val="000000"/>
                </a:solidFill>
                <a:latin typeface="Canva Sans"/>
              </a:rPr>
              <a:t>: Splitting the dataset into training and testing sets.</a:t>
            </a:r>
          </a:p>
          <a:p>
            <a:pPr algn="just" marL="669291" indent="-334646" lvl="1">
              <a:lnSpc>
                <a:spcPts val="4340"/>
              </a:lnSpc>
              <a:buFont typeface="Arial"/>
              <a:buChar char="•"/>
            </a:pPr>
            <a:r>
              <a:rPr lang="en-US" sz="3100">
                <a:solidFill>
                  <a:srgbClr val="000000"/>
                </a:solidFill>
                <a:latin typeface="Canva Sans Semi-Bold"/>
              </a:rPr>
              <a:t>Validation</a:t>
            </a:r>
            <a:r>
              <a:rPr lang="en-US" sz="3100">
                <a:solidFill>
                  <a:srgbClr val="000000"/>
                </a:solidFill>
                <a:latin typeface="Canva Sans"/>
              </a:rPr>
              <a:t>: Using techniques like cross-validation to ensure the model generalizes well to unseen data.</a:t>
            </a:r>
          </a:p>
          <a:p>
            <a:pPr algn="just" marL="669291" indent="-334646" lvl="1">
              <a:lnSpc>
                <a:spcPts val="4340"/>
              </a:lnSpc>
              <a:buFont typeface="Arial"/>
              <a:buChar char="•"/>
            </a:pPr>
            <a:r>
              <a:rPr lang="en-US" sz="3100">
                <a:solidFill>
                  <a:srgbClr val="000000"/>
                </a:solidFill>
                <a:latin typeface="Canva Sans Semi-Bold"/>
              </a:rPr>
              <a:t>Early Stopping</a:t>
            </a:r>
            <a:r>
              <a:rPr lang="en-US" sz="3100">
                <a:solidFill>
                  <a:srgbClr val="000000"/>
                </a:solidFill>
                <a:latin typeface="Canva Sans"/>
              </a:rPr>
              <a:t>: Implementing early stopping to prevent overfitting by monitoring validation loss.</a:t>
            </a:r>
          </a:p>
          <a:p>
            <a:pPr algn="just" marL="734059" indent="-367030" lvl="1">
              <a:lnSpc>
                <a:spcPts val="4759"/>
              </a:lnSpc>
              <a:buFont typeface="Arial"/>
              <a:buChar char="•"/>
            </a:pPr>
          </a:p>
          <a:p>
            <a:pPr algn="just">
              <a:lnSpc>
                <a:spcPts val="4759"/>
              </a:lnSpc>
            </a:pP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867766" y="-1614217"/>
            <a:ext cx="3735531" cy="3735531"/>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soli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867766" y="-57150"/>
            <a:ext cx="16236540" cy="3069590"/>
          </a:xfrm>
          <a:prstGeom prst="rect">
            <a:avLst/>
          </a:prstGeom>
        </p:spPr>
        <p:txBody>
          <a:bodyPr anchor="t" rtlCol="false" tIns="0" lIns="0" bIns="0" rIns="0">
            <a:spAutoFit/>
          </a:bodyPr>
          <a:lstStyle/>
          <a:p>
            <a:pPr algn="l">
              <a:lnSpc>
                <a:spcPts val="4060"/>
              </a:lnSpc>
            </a:pPr>
            <a:r>
              <a:rPr lang="en-US" sz="2900">
                <a:solidFill>
                  <a:srgbClr val="000000"/>
                </a:solidFill>
                <a:latin typeface="Canva Sans Semi-Bold"/>
              </a:rPr>
              <a:t>6. </a:t>
            </a:r>
            <a:r>
              <a:rPr lang="en-US" sz="2900">
                <a:solidFill>
                  <a:srgbClr val="000000"/>
                </a:solidFill>
                <a:latin typeface="Canva Sans Bold"/>
              </a:rPr>
              <a:t>Hyperparameter Tuning</a:t>
            </a:r>
          </a:p>
          <a:p>
            <a:pPr algn="l" marL="626112" indent="-313056" lvl="1">
              <a:lnSpc>
                <a:spcPts val="4060"/>
              </a:lnSpc>
              <a:buFont typeface="Arial"/>
              <a:buChar char="•"/>
            </a:pPr>
            <a:r>
              <a:rPr lang="en-US" sz="2900">
                <a:solidFill>
                  <a:srgbClr val="000000"/>
                </a:solidFill>
                <a:latin typeface="Canva Sans Semi-Bold"/>
              </a:rPr>
              <a:t>Grid Search</a:t>
            </a:r>
            <a:r>
              <a:rPr lang="en-US" sz="2900">
                <a:solidFill>
                  <a:srgbClr val="000000"/>
                </a:solidFill>
                <a:latin typeface="Canva Sans"/>
              </a:rPr>
              <a:t>: Performing grid search to find the optimal combination of hyperparameters.</a:t>
            </a:r>
          </a:p>
          <a:p>
            <a:pPr algn="l" marL="626112" indent="-313056" lvl="1">
              <a:lnSpc>
                <a:spcPts val="4060"/>
              </a:lnSpc>
              <a:buFont typeface="Arial"/>
              <a:buChar char="•"/>
            </a:pPr>
            <a:r>
              <a:rPr lang="en-US" sz="2900">
                <a:solidFill>
                  <a:srgbClr val="000000"/>
                </a:solidFill>
                <a:latin typeface="Canva Sans Semi-Bold"/>
              </a:rPr>
              <a:t>Evaluation</a:t>
            </a:r>
            <a:r>
              <a:rPr lang="en-US" sz="2900">
                <a:solidFill>
                  <a:srgbClr val="000000"/>
                </a:solidFill>
                <a:latin typeface="Canva Sans"/>
              </a:rPr>
              <a:t>: Assessing model performance using metrics like Mean Squared Error (MSE) and selecting the best model configuration.</a:t>
            </a:r>
          </a:p>
          <a:p>
            <a:pPr algn="l">
              <a:lnSpc>
                <a:spcPts val="4060"/>
              </a:lnSpc>
            </a:pPr>
          </a:p>
        </p:txBody>
      </p:sp>
      <p:sp>
        <p:nvSpPr>
          <p:cNvPr name="TextBox 6" id="6"/>
          <p:cNvSpPr txBox="true"/>
          <p:nvPr/>
        </p:nvSpPr>
        <p:spPr>
          <a:xfrm rot="0">
            <a:off x="183694" y="2871470"/>
            <a:ext cx="18104306" cy="7415530"/>
          </a:xfrm>
          <a:prstGeom prst="rect">
            <a:avLst/>
          </a:prstGeom>
        </p:spPr>
        <p:txBody>
          <a:bodyPr anchor="t" rtlCol="false" tIns="0" lIns="0" bIns="0" rIns="0">
            <a:spAutoFit/>
          </a:bodyPr>
          <a:lstStyle/>
          <a:p>
            <a:pPr algn="l">
              <a:lnSpc>
                <a:spcPts val="3920"/>
              </a:lnSpc>
            </a:pPr>
            <a:r>
              <a:rPr lang="en-US" sz="2800">
                <a:solidFill>
                  <a:srgbClr val="000000"/>
                </a:solidFill>
                <a:latin typeface="Canva Sans Semi-Bold"/>
              </a:rPr>
              <a:t>7. </a:t>
            </a:r>
            <a:r>
              <a:rPr lang="en-US" sz="2800">
                <a:solidFill>
                  <a:srgbClr val="000000"/>
                </a:solidFill>
                <a:latin typeface="Canva Sans Bold"/>
              </a:rPr>
              <a:t>Model Evaluation</a:t>
            </a:r>
          </a:p>
          <a:p>
            <a:pPr algn="l" marL="604523" indent="-302261" lvl="1">
              <a:lnSpc>
                <a:spcPts val="3920"/>
              </a:lnSpc>
              <a:buFont typeface="Arial"/>
              <a:buChar char="•"/>
            </a:pPr>
            <a:r>
              <a:rPr lang="en-US" sz="2800">
                <a:solidFill>
                  <a:srgbClr val="000000"/>
                </a:solidFill>
                <a:latin typeface="Canva Sans Semi-Bold"/>
              </a:rPr>
              <a:t>Performance Metrics</a:t>
            </a:r>
            <a:r>
              <a:rPr lang="en-US" sz="2800">
                <a:solidFill>
                  <a:srgbClr val="000000"/>
                </a:solidFill>
                <a:latin typeface="Canva Sans"/>
              </a:rPr>
              <a:t>: Evaluating the model on test data using metrics such as R-squared (R²), Mean Absolute Error (MAE), and Root Mean Squared Error (RMSE).</a:t>
            </a:r>
          </a:p>
          <a:p>
            <a:pPr algn="l" marL="604523" indent="-302261" lvl="1">
              <a:lnSpc>
                <a:spcPts val="3920"/>
              </a:lnSpc>
              <a:buFont typeface="Arial"/>
              <a:buChar char="•"/>
            </a:pPr>
            <a:r>
              <a:rPr lang="en-US" sz="2800">
                <a:solidFill>
                  <a:srgbClr val="000000"/>
                </a:solidFill>
                <a:latin typeface="Canva Sans Semi-Bold"/>
              </a:rPr>
              <a:t>Residual Analysis</a:t>
            </a:r>
            <a:r>
              <a:rPr lang="en-US" sz="2800">
                <a:solidFill>
                  <a:srgbClr val="000000"/>
                </a:solidFill>
                <a:latin typeface="Canva Sans"/>
              </a:rPr>
              <a:t>: Analyzing residuals to check for patterns that might indicate model deficiencies.</a:t>
            </a:r>
          </a:p>
          <a:p>
            <a:pPr algn="l" marL="604523" indent="-302261" lvl="1">
              <a:lnSpc>
                <a:spcPts val="3920"/>
              </a:lnSpc>
              <a:buFont typeface="Arial"/>
              <a:buChar char="•"/>
            </a:pPr>
            <a:r>
              <a:rPr lang="en-US" sz="2800">
                <a:solidFill>
                  <a:srgbClr val="000000"/>
                </a:solidFill>
                <a:latin typeface="Canva Sans Semi-Bold"/>
              </a:rPr>
              <a:t>Visualization</a:t>
            </a:r>
            <a:r>
              <a:rPr lang="en-US" sz="2800">
                <a:solidFill>
                  <a:srgbClr val="000000"/>
                </a:solidFill>
                <a:latin typeface="Canva Sans"/>
              </a:rPr>
              <a:t>: Plotting actual vs. predicted values to visually assess model accuracy.</a:t>
            </a:r>
          </a:p>
          <a:p>
            <a:pPr algn="l" marL="604523" indent="-302261" lvl="1">
              <a:lnSpc>
                <a:spcPts val="3920"/>
              </a:lnSpc>
              <a:buFont typeface="Arial"/>
              <a:buChar char="•"/>
            </a:pPr>
            <a:r>
              <a:rPr lang="en-US" sz="2800">
                <a:solidFill>
                  <a:srgbClr val="000000"/>
                </a:solidFill>
                <a:latin typeface="Canva Sans Bold"/>
              </a:rPr>
              <a:t>8.Training and Prediction </a:t>
            </a:r>
          </a:p>
          <a:p>
            <a:pPr algn="l" marL="604523" indent="-302261" lvl="1">
              <a:lnSpc>
                <a:spcPts val="3920"/>
              </a:lnSpc>
              <a:buFont typeface="Arial"/>
              <a:buChar char="•"/>
            </a:pPr>
            <a:r>
              <a:rPr lang="en-US" sz="2800">
                <a:solidFill>
                  <a:srgbClr val="000000"/>
                </a:solidFill>
                <a:latin typeface="Canva Sans"/>
              </a:rPr>
              <a:t>Training the model with train data set and then make a prediction with test data set</a:t>
            </a:r>
          </a:p>
          <a:p>
            <a:pPr algn="l" marL="604523" indent="-302261" lvl="1">
              <a:lnSpc>
                <a:spcPts val="3920"/>
              </a:lnSpc>
              <a:buFont typeface="Arial"/>
              <a:buChar char="•"/>
            </a:pPr>
            <a:r>
              <a:rPr lang="en-US" sz="2800">
                <a:solidFill>
                  <a:srgbClr val="000000"/>
                </a:solidFill>
                <a:latin typeface="Canva Sans Bold"/>
              </a:rPr>
              <a:t>9 Model Deployment</a:t>
            </a:r>
          </a:p>
          <a:p>
            <a:pPr algn="l" marL="604523" indent="-302261" lvl="1">
              <a:lnSpc>
                <a:spcPts val="3920"/>
              </a:lnSpc>
              <a:buFont typeface="Arial"/>
              <a:buChar char="•"/>
            </a:pPr>
            <a:r>
              <a:rPr lang="en-US" sz="2800">
                <a:solidFill>
                  <a:srgbClr val="000000"/>
                </a:solidFill>
                <a:latin typeface="Canva Sans"/>
              </a:rPr>
              <a:t>Scalability: Ensuring the model can handle real-time or batch predictions efficiently.</a:t>
            </a:r>
          </a:p>
          <a:p>
            <a:pPr algn="l" marL="604523" indent="-302261" lvl="1">
              <a:lnSpc>
                <a:spcPts val="3920"/>
              </a:lnSpc>
              <a:buFont typeface="Arial"/>
              <a:buChar char="•"/>
            </a:pPr>
            <a:r>
              <a:rPr lang="en-US" sz="2800">
                <a:solidFill>
                  <a:srgbClr val="000000"/>
                </a:solidFill>
                <a:latin typeface="Canva Sans"/>
              </a:rPr>
              <a:t>Integration: Integrating the model into a production environment, such as a web service or a trading platform.</a:t>
            </a:r>
          </a:p>
          <a:p>
            <a:pPr algn="l" marL="604523" indent="-302261" lvl="1">
              <a:lnSpc>
                <a:spcPts val="3920"/>
              </a:lnSpc>
              <a:buFont typeface="Arial"/>
              <a:buChar char="•"/>
            </a:pPr>
            <a:r>
              <a:rPr lang="en-US" sz="2800">
                <a:solidFill>
                  <a:srgbClr val="000000"/>
                </a:solidFill>
                <a:latin typeface="Canva Sans"/>
              </a:rPr>
              <a:t>Monitoring: Setting up monitoring to track model performance and detect data drifts or anomalies over time.</a:t>
            </a:r>
          </a:p>
          <a:p>
            <a:pPr algn="l">
              <a:lnSpc>
                <a:spcPts val="3920"/>
              </a:lnSpc>
            </a:pPr>
          </a:p>
          <a:p>
            <a:pPr algn="l">
              <a:lnSpc>
                <a:spcPts val="392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247242" y="242294"/>
            <a:ext cx="17793515" cy="9802411"/>
            <a:chOff x="0" y="0"/>
            <a:chExt cx="4982580" cy="2744893"/>
          </a:xfrm>
        </p:grpSpPr>
        <p:sp>
          <p:nvSpPr>
            <p:cNvPr name="Freeform 3" id="3"/>
            <p:cNvSpPr/>
            <p:nvPr/>
          </p:nvSpPr>
          <p:spPr>
            <a:xfrm flipH="false" flipV="false" rot="0">
              <a:off x="0" y="0"/>
              <a:ext cx="4982580" cy="2744893"/>
            </a:xfrm>
            <a:custGeom>
              <a:avLst/>
              <a:gdLst/>
              <a:ahLst/>
              <a:cxnLst/>
              <a:rect r="r" b="b" t="t" l="l"/>
              <a:pathLst>
                <a:path h="2744893" w="4982580">
                  <a:moveTo>
                    <a:pt x="0" y="0"/>
                  </a:moveTo>
                  <a:lnTo>
                    <a:pt x="4982580" y="0"/>
                  </a:lnTo>
                  <a:lnTo>
                    <a:pt x="4982580" y="2744893"/>
                  </a:lnTo>
                  <a:lnTo>
                    <a:pt x="0" y="2744893"/>
                  </a:lnTo>
                  <a:close/>
                </a:path>
              </a:pathLst>
            </a:custGeom>
            <a:solidFill>
              <a:srgbClr val="000000">
                <a:alpha val="0"/>
              </a:srgbClr>
            </a:solidFill>
            <a:ln w="228600" cap="sq">
              <a:solidFill>
                <a:srgbClr val="145DA0"/>
              </a:solidFill>
              <a:prstDash val="solid"/>
              <a:miter/>
            </a:ln>
          </p:spPr>
        </p:sp>
        <p:sp>
          <p:nvSpPr>
            <p:cNvPr name="TextBox 4" id="4"/>
            <p:cNvSpPr txBox="true"/>
            <p:nvPr/>
          </p:nvSpPr>
          <p:spPr>
            <a:xfrm>
              <a:off x="0" y="-38100"/>
              <a:ext cx="4982580" cy="2782993"/>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5" id="5"/>
          <p:cNvSpPr/>
          <p:nvPr/>
        </p:nvSpPr>
        <p:spPr>
          <a:xfrm flipH="false" flipV="false" rot="0">
            <a:off x="2297323" y="8211194"/>
            <a:ext cx="4154377" cy="582587"/>
          </a:xfrm>
          <a:custGeom>
            <a:avLst/>
            <a:gdLst/>
            <a:ahLst/>
            <a:cxnLst/>
            <a:rect r="r" b="b" t="t" l="l"/>
            <a:pathLst>
              <a:path h="582587" w="4154377">
                <a:moveTo>
                  <a:pt x="0" y="0"/>
                </a:moveTo>
                <a:lnTo>
                  <a:pt x="4154377" y="0"/>
                </a:lnTo>
                <a:lnTo>
                  <a:pt x="4154377" y="582587"/>
                </a:lnTo>
                <a:lnTo>
                  <a:pt x="0" y="582587"/>
                </a:lnTo>
                <a:lnTo>
                  <a:pt x="0" y="0"/>
                </a:lnTo>
                <a:close/>
              </a:path>
            </a:pathLst>
          </a:custGeom>
          <a:blipFill>
            <a:blip r:embed="rId2"/>
            <a:stretch>
              <a:fillRect l="0" t="-40835" r="0" b="0"/>
            </a:stretch>
          </a:blipFill>
        </p:spPr>
      </p:sp>
      <p:sp>
        <p:nvSpPr>
          <p:cNvPr name="Freeform 6" id="6"/>
          <p:cNvSpPr/>
          <p:nvPr/>
        </p:nvSpPr>
        <p:spPr>
          <a:xfrm flipH="false" flipV="false" rot="0">
            <a:off x="7066494" y="8211194"/>
            <a:ext cx="4154377" cy="582587"/>
          </a:xfrm>
          <a:custGeom>
            <a:avLst/>
            <a:gdLst/>
            <a:ahLst/>
            <a:cxnLst/>
            <a:rect r="r" b="b" t="t" l="l"/>
            <a:pathLst>
              <a:path h="582587" w="4154377">
                <a:moveTo>
                  <a:pt x="0" y="0"/>
                </a:moveTo>
                <a:lnTo>
                  <a:pt x="4154377" y="0"/>
                </a:lnTo>
                <a:lnTo>
                  <a:pt x="4154377" y="582587"/>
                </a:lnTo>
                <a:lnTo>
                  <a:pt x="0" y="582587"/>
                </a:lnTo>
                <a:lnTo>
                  <a:pt x="0" y="0"/>
                </a:lnTo>
                <a:close/>
              </a:path>
            </a:pathLst>
          </a:custGeom>
          <a:blipFill>
            <a:blip r:embed="rId2"/>
            <a:stretch>
              <a:fillRect l="0" t="-40835" r="0" b="0"/>
            </a:stretch>
          </a:blipFill>
        </p:spPr>
      </p:sp>
      <p:sp>
        <p:nvSpPr>
          <p:cNvPr name="Freeform 7" id="7"/>
          <p:cNvSpPr/>
          <p:nvPr/>
        </p:nvSpPr>
        <p:spPr>
          <a:xfrm flipH="false" flipV="false" rot="0">
            <a:off x="11836861" y="8211194"/>
            <a:ext cx="4154377" cy="582587"/>
          </a:xfrm>
          <a:custGeom>
            <a:avLst/>
            <a:gdLst/>
            <a:ahLst/>
            <a:cxnLst/>
            <a:rect r="r" b="b" t="t" l="l"/>
            <a:pathLst>
              <a:path h="582587" w="4154377">
                <a:moveTo>
                  <a:pt x="0" y="0"/>
                </a:moveTo>
                <a:lnTo>
                  <a:pt x="4154377" y="0"/>
                </a:lnTo>
                <a:lnTo>
                  <a:pt x="4154377" y="582587"/>
                </a:lnTo>
                <a:lnTo>
                  <a:pt x="0" y="582587"/>
                </a:lnTo>
                <a:lnTo>
                  <a:pt x="0" y="0"/>
                </a:lnTo>
                <a:close/>
              </a:path>
            </a:pathLst>
          </a:custGeom>
          <a:blipFill>
            <a:blip r:embed="rId2"/>
            <a:stretch>
              <a:fillRect l="0" t="-40835" r="0" b="0"/>
            </a:stretch>
          </a:blipFill>
        </p:spPr>
      </p:sp>
      <p:sp>
        <p:nvSpPr>
          <p:cNvPr name="TextBox 8" id="8"/>
          <p:cNvSpPr txBox="true"/>
          <p:nvPr/>
        </p:nvSpPr>
        <p:spPr>
          <a:xfrm rot="0">
            <a:off x="4606953" y="257177"/>
            <a:ext cx="7884841" cy="771523"/>
          </a:xfrm>
          <a:prstGeom prst="rect">
            <a:avLst/>
          </a:prstGeom>
        </p:spPr>
        <p:txBody>
          <a:bodyPr anchor="t" rtlCol="false" tIns="0" lIns="0" bIns="0" rIns="0">
            <a:spAutoFit/>
          </a:bodyPr>
          <a:lstStyle/>
          <a:p>
            <a:pPr algn="ctr" marL="0" indent="0" lvl="0">
              <a:lnSpc>
                <a:spcPts val="6300"/>
              </a:lnSpc>
              <a:spcBef>
                <a:spcPct val="0"/>
              </a:spcBef>
            </a:pPr>
            <a:r>
              <a:rPr lang="en-US" sz="4500">
                <a:solidFill>
                  <a:srgbClr val="051D40"/>
                </a:solidFill>
                <a:latin typeface="Open Sans Extra Bold"/>
              </a:rPr>
              <a:t>MODEL BUILD</a:t>
            </a:r>
          </a:p>
        </p:txBody>
      </p:sp>
      <p:sp>
        <p:nvSpPr>
          <p:cNvPr name="TextBox 9" id="9"/>
          <p:cNvSpPr txBox="true"/>
          <p:nvPr/>
        </p:nvSpPr>
        <p:spPr>
          <a:xfrm rot="0">
            <a:off x="497151" y="1140413"/>
            <a:ext cx="17293698" cy="1180465"/>
          </a:xfrm>
          <a:prstGeom prst="rect">
            <a:avLst/>
          </a:prstGeom>
        </p:spPr>
        <p:txBody>
          <a:bodyPr anchor="t" rtlCol="false" tIns="0" lIns="0" bIns="0" rIns="0">
            <a:spAutoFit/>
          </a:bodyPr>
          <a:lstStyle/>
          <a:p>
            <a:pPr algn="l">
              <a:lnSpc>
                <a:spcPts val="4759"/>
              </a:lnSpc>
            </a:pPr>
            <a:r>
              <a:rPr lang="en-US" sz="3399">
                <a:solidFill>
                  <a:srgbClr val="051D40"/>
                </a:solidFill>
                <a:latin typeface="Canva Sans Bold"/>
              </a:rPr>
              <a:t>Data Loading and libraries</a:t>
            </a:r>
          </a:p>
          <a:p>
            <a:pPr algn="l">
              <a:lnSpc>
                <a:spcPts val="4759"/>
              </a:lnSpc>
            </a:pPr>
          </a:p>
        </p:txBody>
      </p:sp>
      <p:sp>
        <p:nvSpPr>
          <p:cNvPr name="TextBox 10" id="10"/>
          <p:cNvSpPr txBox="true"/>
          <p:nvPr/>
        </p:nvSpPr>
        <p:spPr>
          <a:xfrm rot="0">
            <a:off x="497151" y="1926002"/>
            <a:ext cx="17293698" cy="4428490"/>
          </a:xfrm>
          <a:prstGeom prst="rect">
            <a:avLst/>
          </a:prstGeom>
        </p:spPr>
        <p:txBody>
          <a:bodyPr anchor="t" rtlCol="false" tIns="0" lIns="0" bIns="0" rIns="0">
            <a:spAutoFit/>
          </a:bodyPr>
          <a:lstStyle/>
          <a:p>
            <a:pPr algn="l">
              <a:lnSpc>
                <a:spcPts val="2659"/>
              </a:lnSpc>
              <a:spcBef>
                <a:spcPct val="0"/>
              </a:spcBef>
            </a:pPr>
            <a:r>
              <a:rPr lang="en-US" sz="1899">
                <a:solidFill>
                  <a:srgbClr val="051D40"/>
                </a:solidFill>
                <a:latin typeface="Open Sans Extra Bold"/>
              </a:rPr>
              <a:t>import pandas as pd</a:t>
            </a:r>
          </a:p>
          <a:p>
            <a:pPr algn="l">
              <a:lnSpc>
                <a:spcPts val="2659"/>
              </a:lnSpc>
              <a:spcBef>
                <a:spcPct val="0"/>
              </a:spcBef>
            </a:pPr>
            <a:r>
              <a:rPr lang="en-US" sz="1899">
                <a:solidFill>
                  <a:srgbClr val="051D40"/>
                </a:solidFill>
                <a:latin typeface="Open Sans Extra Bold"/>
              </a:rPr>
              <a:t>import numpy as np</a:t>
            </a:r>
          </a:p>
          <a:p>
            <a:pPr algn="l">
              <a:lnSpc>
                <a:spcPts val="2659"/>
              </a:lnSpc>
              <a:spcBef>
                <a:spcPct val="0"/>
              </a:spcBef>
            </a:pPr>
            <a:r>
              <a:rPr lang="en-US" sz="1899">
                <a:solidFill>
                  <a:srgbClr val="051D40"/>
                </a:solidFill>
                <a:latin typeface="Open Sans Extra Bold"/>
              </a:rPr>
              <a:t>from sklearn.model_selection import train_test_split</a:t>
            </a:r>
          </a:p>
          <a:p>
            <a:pPr algn="l">
              <a:lnSpc>
                <a:spcPts val="2659"/>
              </a:lnSpc>
              <a:spcBef>
                <a:spcPct val="0"/>
              </a:spcBef>
            </a:pPr>
            <a:r>
              <a:rPr lang="en-US" sz="1899">
                <a:solidFill>
                  <a:srgbClr val="051D40"/>
                </a:solidFill>
                <a:latin typeface="Open Sans Extra Bold"/>
              </a:rPr>
              <a:t>from sklearn.preprocessing import StandardScaler, LabelEncoder</a:t>
            </a:r>
          </a:p>
          <a:p>
            <a:pPr algn="l">
              <a:lnSpc>
                <a:spcPts val="2659"/>
              </a:lnSpc>
              <a:spcBef>
                <a:spcPct val="0"/>
              </a:spcBef>
            </a:pPr>
            <a:r>
              <a:rPr lang="en-US" sz="1899">
                <a:solidFill>
                  <a:srgbClr val="051D40"/>
                </a:solidFill>
                <a:latin typeface="Open Sans Extra Bold"/>
              </a:rPr>
              <a:t>from sklearn.preprocessing import MinMaxScaler</a:t>
            </a:r>
          </a:p>
          <a:p>
            <a:pPr algn="l">
              <a:lnSpc>
                <a:spcPts val="2659"/>
              </a:lnSpc>
              <a:spcBef>
                <a:spcPct val="0"/>
              </a:spcBef>
            </a:pPr>
            <a:r>
              <a:rPr lang="en-US" sz="1899">
                <a:solidFill>
                  <a:srgbClr val="051D40"/>
                </a:solidFill>
                <a:latin typeface="Open Sans Extra Bold"/>
              </a:rPr>
              <a:t>from sklearn.metrics import mean_squared_error,mean_absolute_error,r2_score</a:t>
            </a:r>
          </a:p>
          <a:p>
            <a:pPr algn="l">
              <a:lnSpc>
                <a:spcPts val="2659"/>
              </a:lnSpc>
              <a:spcBef>
                <a:spcPct val="0"/>
              </a:spcBef>
            </a:pPr>
            <a:r>
              <a:rPr lang="en-US" sz="1899">
                <a:solidFill>
                  <a:srgbClr val="051D40"/>
                </a:solidFill>
                <a:latin typeface="Open Sans Extra Bold"/>
              </a:rPr>
              <a:t>import tensorflow as tf</a:t>
            </a:r>
          </a:p>
          <a:p>
            <a:pPr algn="l">
              <a:lnSpc>
                <a:spcPts val="2659"/>
              </a:lnSpc>
              <a:spcBef>
                <a:spcPct val="0"/>
              </a:spcBef>
            </a:pPr>
            <a:r>
              <a:rPr lang="en-US" sz="1899">
                <a:solidFill>
                  <a:srgbClr val="051D40"/>
                </a:solidFill>
                <a:latin typeface="Open Sans Extra Bold"/>
              </a:rPr>
              <a:t>from tensorflow.keras.models import Sequential</a:t>
            </a:r>
          </a:p>
          <a:p>
            <a:pPr algn="l">
              <a:lnSpc>
                <a:spcPts val="2659"/>
              </a:lnSpc>
              <a:spcBef>
                <a:spcPct val="0"/>
              </a:spcBef>
            </a:pPr>
            <a:r>
              <a:rPr lang="en-US" sz="1899">
                <a:solidFill>
                  <a:srgbClr val="051D40"/>
                </a:solidFill>
                <a:latin typeface="Open Sans Extra Bold"/>
              </a:rPr>
              <a:t>from tensorflow.keras.layers import LSTM, Dense</a:t>
            </a:r>
          </a:p>
          <a:p>
            <a:pPr algn="l">
              <a:lnSpc>
                <a:spcPts val="2659"/>
              </a:lnSpc>
              <a:spcBef>
                <a:spcPct val="0"/>
              </a:spcBef>
            </a:pPr>
            <a:r>
              <a:rPr lang="en-US" sz="1899">
                <a:solidFill>
                  <a:srgbClr val="051D40"/>
                </a:solidFill>
                <a:latin typeface="Open Sans Extra Bold"/>
              </a:rPr>
              <a:t>import matplotlib.pyplot as plt</a:t>
            </a:r>
          </a:p>
          <a:p>
            <a:pPr algn="l">
              <a:lnSpc>
                <a:spcPts val="2659"/>
              </a:lnSpc>
              <a:spcBef>
                <a:spcPct val="0"/>
              </a:spcBef>
            </a:pPr>
            <a:r>
              <a:rPr lang="en-US" sz="1899">
                <a:solidFill>
                  <a:srgbClr val="051D40"/>
                </a:solidFill>
                <a:latin typeface="Open Sans Extra Bold"/>
              </a:rPr>
              <a:t>import seaborn as sns</a:t>
            </a:r>
          </a:p>
          <a:p>
            <a:pPr algn="l">
              <a:lnSpc>
                <a:spcPts val="3499"/>
              </a:lnSpc>
              <a:spcBef>
                <a:spcPct val="0"/>
              </a:spcBef>
            </a:pPr>
            <a:r>
              <a:rPr lang="en-US" sz="2499">
                <a:solidFill>
                  <a:srgbClr val="051D40"/>
                </a:solidFill>
                <a:latin typeface="Open Sans Extra Bold"/>
              </a:rPr>
              <a:t>data = pd.read_csv('MarketpricePrediction.csv')</a:t>
            </a:r>
          </a:p>
          <a:p>
            <a:pPr algn="l">
              <a:lnSpc>
                <a:spcPts val="2659"/>
              </a:lnSpc>
              <a:spcBef>
                <a:spcPct val="0"/>
              </a:spcBef>
            </a:pPr>
          </a:p>
        </p:txBody>
      </p:sp>
      <p:sp>
        <p:nvSpPr>
          <p:cNvPr name="TextBox 11" id="11"/>
          <p:cNvSpPr txBox="true"/>
          <p:nvPr/>
        </p:nvSpPr>
        <p:spPr>
          <a:xfrm rot="0">
            <a:off x="497151" y="6468792"/>
            <a:ext cx="17790849" cy="5380990"/>
          </a:xfrm>
          <a:prstGeom prst="rect">
            <a:avLst/>
          </a:prstGeom>
        </p:spPr>
        <p:txBody>
          <a:bodyPr anchor="t" rtlCol="false" tIns="0" lIns="0" bIns="0" rIns="0">
            <a:spAutoFit/>
          </a:bodyPr>
          <a:lstStyle/>
          <a:p>
            <a:pPr algn="l">
              <a:lnSpc>
                <a:spcPts val="4759"/>
              </a:lnSpc>
            </a:pPr>
            <a:r>
              <a:rPr lang="en-US" sz="3399">
                <a:solidFill>
                  <a:srgbClr val="000000"/>
                </a:solidFill>
                <a:latin typeface="Canva Sans Bold"/>
              </a:rPr>
              <a:t>Data preprocessing</a:t>
            </a:r>
          </a:p>
          <a:p>
            <a:pPr algn="l">
              <a:lnSpc>
                <a:spcPts val="4759"/>
              </a:lnSpc>
            </a:pPr>
            <a:r>
              <a:rPr lang="en-US" sz="3399">
                <a:solidFill>
                  <a:srgbClr val="000000"/>
                </a:solidFill>
                <a:latin typeface="Canva Sans"/>
              </a:rPr>
              <a:t>Generally analyse the head tail (structure) of the data set </a:t>
            </a:r>
          </a:p>
          <a:p>
            <a:pPr algn="l">
              <a:lnSpc>
                <a:spcPts val="4759"/>
              </a:lnSpc>
            </a:pPr>
            <a:r>
              <a:rPr lang="en-US" sz="3399">
                <a:solidFill>
                  <a:srgbClr val="000000"/>
                </a:solidFill>
                <a:latin typeface="Canva Sans"/>
              </a:rPr>
              <a:t>the shape is data.shape</a:t>
            </a:r>
          </a:p>
          <a:p>
            <a:pPr algn="l">
              <a:lnSpc>
                <a:spcPts val="4759"/>
              </a:lnSpc>
            </a:pPr>
            <a:r>
              <a:rPr lang="en-US" sz="3399">
                <a:solidFill>
                  <a:srgbClr val="000000"/>
                </a:solidFill>
                <a:latin typeface="Canva Sans"/>
              </a:rPr>
              <a:t>The shape of data</a:t>
            </a:r>
          </a:p>
          <a:p>
            <a:pPr algn="l">
              <a:lnSpc>
                <a:spcPts val="4759"/>
              </a:lnSpc>
            </a:pPr>
            <a:r>
              <a:rPr lang="en-US" sz="3399">
                <a:solidFill>
                  <a:srgbClr val="000000"/>
                </a:solidFill>
                <a:latin typeface="Canva Sans"/>
              </a:rPr>
              <a:t>(10227, 10)</a:t>
            </a:r>
          </a:p>
          <a:p>
            <a:pPr algn="l">
              <a:lnSpc>
                <a:spcPts val="4759"/>
              </a:lnSpc>
            </a:pPr>
          </a:p>
          <a:p>
            <a:pPr algn="l">
              <a:lnSpc>
                <a:spcPts val="4759"/>
              </a:lnSpc>
            </a:pPr>
          </a:p>
          <a:p>
            <a:pPr algn="l">
              <a:lnSpc>
                <a:spcPts val="4759"/>
              </a:lnSpc>
            </a:pPr>
          </a:p>
          <a:p>
            <a:pPr algn="l" marL="0" indent="0" lvl="0">
              <a:lnSpc>
                <a:spcPts val="4759"/>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247242" y="242294"/>
            <a:ext cx="17793515" cy="9802411"/>
            <a:chOff x="0" y="0"/>
            <a:chExt cx="4982580" cy="2744893"/>
          </a:xfrm>
        </p:grpSpPr>
        <p:sp>
          <p:nvSpPr>
            <p:cNvPr name="Freeform 3" id="3"/>
            <p:cNvSpPr/>
            <p:nvPr/>
          </p:nvSpPr>
          <p:spPr>
            <a:xfrm flipH="false" flipV="false" rot="0">
              <a:off x="0" y="0"/>
              <a:ext cx="4982580" cy="2744893"/>
            </a:xfrm>
            <a:custGeom>
              <a:avLst/>
              <a:gdLst/>
              <a:ahLst/>
              <a:cxnLst/>
              <a:rect r="r" b="b" t="t" l="l"/>
              <a:pathLst>
                <a:path h="2744893" w="4982580">
                  <a:moveTo>
                    <a:pt x="0" y="0"/>
                  </a:moveTo>
                  <a:lnTo>
                    <a:pt x="4982580" y="0"/>
                  </a:lnTo>
                  <a:lnTo>
                    <a:pt x="4982580" y="2744893"/>
                  </a:lnTo>
                  <a:lnTo>
                    <a:pt x="0" y="2744893"/>
                  </a:lnTo>
                  <a:close/>
                </a:path>
              </a:pathLst>
            </a:custGeom>
            <a:solidFill>
              <a:srgbClr val="000000">
                <a:alpha val="0"/>
              </a:srgbClr>
            </a:solidFill>
            <a:ln w="228600" cap="sq">
              <a:solidFill>
                <a:srgbClr val="145DA0"/>
              </a:solidFill>
              <a:prstDash val="solid"/>
              <a:miter/>
            </a:ln>
          </p:spPr>
        </p:sp>
        <p:sp>
          <p:nvSpPr>
            <p:cNvPr name="TextBox 4" id="4"/>
            <p:cNvSpPr txBox="true"/>
            <p:nvPr/>
          </p:nvSpPr>
          <p:spPr>
            <a:xfrm>
              <a:off x="0" y="-38100"/>
              <a:ext cx="4982580" cy="2782993"/>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5" id="5"/>
          <p:cNvSpPr/>
          <p:nvPr/>
        </p:nvSpPr>
        <p:spPr>
          <a:xfrm flipH="false" flipV="false" rot="0">
            <a:off x="2297323" y="8211194"/>
            <a:ext cx="4154377" cy="582587"/>
          </a:xfrm>
          <a:custGeom>
            <a:avLst/>
            <a:gdLst/>
            <a:ahLst/>
            <a:cxnLst/>
            <a:rect r="r" b="b" t="t" l="l"/>
            <a:pathLst>
              <a:path h="582587" w="4154377">
                <a:moveTo>
                  <a:pt x="0" y="0"/>
                </a:moveTo>
                <a:lnTo>
                  <a:pt x="4154377" y="0"/>
                </a:lnTo>
                <a:lnTo>
                  <a:pt x="4154377" y="582587"/>
                </a:lnTo>
                <a:lnTo>
                  <a:pt x="0" y="582587"/>
                </a:lnTo>
                <a:lnTo>
                  <a:pt x="0" y="0"/>
                </a:lnTo>
                <a:close/>
              </a:path>
            </a:pathLst>
          </a:custGeom>
          <a:blipFill>
            <a:blip r:embed="rId2"/>
            <a:stretch>
              <a:fillRect l="0" t="-40835" r="0" b="0"/>
            </a:stretch>
          </a:blipFill>
        </p:spPr>
      </p:sp>
      <p:sp>
        <p:nvSpPr>
          <p:cNvPr name="Freeform 6" id="6"/>
          <p:cNvSpPr/>
          <p:nvPr/>
        </p:nvSpPr>
        <p:spPr>
          <a:xfrm flipH="false" flipV="false" rot="0">
            <a:off x="7066494" y="8211194"/>
            <a:ext cx="4154377" cy="582587"/>
          </a:xfrm>
          <a:custGeom>
            <a:avLst/>
            <a:gdLst/>
            <a:ahLst/>
            <a:cxnLst/>
            <a:rect r="r" b="b" t="t" l="l"/>
            <a:pathLst>
              <a:path h="582587" w="4154377">
                <a:moveTo>
                  <a:pt x="0" y="0"/>
                </a:moveTo>
                <a:lnTo>
                  <a:pt x="4154377" y="0"/>
                </a:lnTo>
                <a:lnTo>
                  <a:pt x="4154377" y="582587"/>
                </a:lnTo>
                <a:lnTo>
                  <a:pt x="0" y="582587"/>
                </a:lnTo>
                <a:lnTo>
                  <a:pt x="0" y="0"/>
                </a:lnTo>
                <a:close/>
              </a:path>
            </a:pathLst>
          </a:custGeom>
          <a:blipFill>
            <a:blip r:embed="rId2"/>
            <a:stretch>
              <a:fillRect l="0" t="-40835" r="0" b="0"/>
            </a:stretch>
          </a:blipFill>
        </p:spPr>
      </p:sp>
      <p:sp>
        <p:nvSpPr>
          <p:cNvPr name="Freeform 7" id="7"/>
          <p:cNvSpPr/>
          <p:nvPr/>
        </p:nvSpPr>
        <p:spPr>
          <a:xfrm flipH="false" flipV="false" rot="0">
            <a:off x="11836861" y="8211194"/>
            <a:ext cx="4154377" cy="582587"/>
          </a:xfrm>
          <a:custGeom>
            <a:avLst/>
            <a:gdLst/>
            <a:ahLst/>
            <a:cxnLst/>
            <a:rect r="r" b="b" t="t" l="l"/>
            <a:pathLst>
              <a:path h="582587" w="4154377">
                <a:moveTo>
                  <a:pt x="0" y="0"/>
                </a:moveTo>
                <a:lnTo>
                  <a:pt x="4154377" y="0"/>
                </a:lnTo>
                <a:lnTo>
                  <a:pt x="4154377" y="582587"/>
                </a:lnTo>
                <a:lnTo>
                  <a:pt x="0" y="582587"/>
                </a:lnTo>
                <a:lnTo>
                  <a:pt x="0" y="0"/>
                </a:lnTo>
                <a:close/>
              </a:path>
            </a:pathLst>
          </a:custGeom>
          <a:blipFill>
            <a:blip r:embed="rId2"/>
            <a:stretch>
              <a:fillRect l="0" t="-40835" r="0" b="0"/>
            </a:stretch>
          </a:blipFill>
        </p:spPr>
      </p:sp>
      <p:sp>
        <p:nvSpPr>
          <p:cNvPr name="TextBox 8" id="8"/>
          <p:cNvSpPr txBox="true"/>
          <p:nvPr/>
        </p:nvSpPr>
        <p:spPr>
          <a:xfrm rot="0">
            <a:off x="586345" y="714692"/>
            <a:ext cx="17145041" cy="17663795"/>
          </a:xfrm>
          <a:prstGeom prst="rect">
            <a:avLst/>
          </a:prstGeom>
        </p:spPr>
        <p:txBody>
          <a:bodyPr anchor="t" rtlCol="false" tIns="0" lIns="0" bIns="0" rIns="0">
            <a:spAutoFit/>
          </a:bodyPr>
          <a:lstStyle/>
          <a:p>
            <a:pPr algn="l">
              <a:lnSpc>
                <a:spcPts val="4200"/>
              </a:lnSpc>
            </a:pPr>
            <a:r>
              <a:rPr lang="en-US" sz="3000">
                <a:solidFill>
                  <a:srgbClr val="000000"/>
                </a:solidFill>
                <a:latin typeface="Canva Sans"/>
              </a:rPr>
              <a:t>Check for missing values</a:t>
            </a:r>
          </a:p>
          <a:p>
            <a:pPr algn="l">
              <a:lnSpc>
                <a:spcPts val="4200"/>
              </a:lnSpc>
            </a:pPr>
            <a:r>
              <a:rPr lang="en-US" sz="3000">
                <a:solidFill>
                  <a:srgbClr val="000000"/>
                </a:solidFill>
                <a:latin typeface="Canva Sans"/>
              </a:rPr>
              <a:t>Convert the date column to datetime</a:t>
            </a:r>
          </a:p>
          <a:p>
            <a:pPr algn="l">
              <a:lnSpc>
                <a:spcPts val="4200"/>
              </a:lnSpc>
            </a:pPr>
            <a:r>
              <a:rPr lang="en-US" sz="3000">
                <a:solidFill>
                  <a:srgbClr val="000000"/>
                </a:solidFill>
                <a:latin typeface="Canva Sans"/>
              </a:rPr>
              <a:t>Verify the changes in the date column</a:t>
            </a:r>
          </a:p>
          <a:p>
            <a:pPr algn="l">
              <a:lnSpc>
                <a:spcPts val="4200"/>
              </a:lnSpc>
            </a:pPr>
            <a:r>
              <a:rPr lang="en-US" sz="3000">
                <a:solidFill>
                  <a:srgbClr val="000000"/>
                </a:solidFill>
                <a:latin typeface="Canva Sans"/>
              </a:rPr>
              <a:t>Re-extract month and year from the date column and analysis the columns in data set</a:t>
            </a:r>
          </a:p>
          <a:p>
            <a:pPr algn="l">
              <a:lnSpc>
                <a:spcPts val="4200"/>
              </a:lnSpc>
            </a:pPr>
            <a:r>
              <a:rPr lang="en-US" sz="3000">
                <a:solidFill>
                  <a:srgbClr val="000000"/>
                </a:solidFill>
                <a:latin typeface="Canva Sans"/>
              </a:rPr>
              <a:t>Encode categorical variables</a:t>
            </a:r>
          </a:p>
          <a:p>
            <a:pPr algn="l">
              <a:lnSpc>
                <a:spcPts val="4200"/>
              </a:lnSpc>
            </a:pPr>
            <a:r>
              <a:rPr lang="en-US" sz="3000">
                <a:solidFill>
                  <a:srgbClr val="000000"/>
                </a:solidFill>
                <a:latin typeface="Canva Sans"/>
              </a:rPr>
              <a:t>Normalize numerical features</a:t>
            </a:r>
          </a:p>
          <a:p>
            <a:pPr algn="l">
              <a:lnSpc>
                <a:spcPts val="4200"/>
              </a:lnSpc>
            </a:pPr>
          </a:p>
          <a:p>
            <a:pPr algn="l">
              <a:lnSpc>
                <a:spcPts val="4340"/>
              </a:lnSpc>
            </a:pPr>
            <a:r>
              <a:rPr lang="en-US" sz="3100">
                <a:solidFill>
                  <a:srgbClr val="000000"/>
                </a:solidFill>
                <a:latin typeface="Canva Sans Bold"/>
              </a:rPr>
              <a:t>Exploratory Data Analysis (EDA)</a:t>
            </a:r>
          </a:p>
          <a:p>
            <a:pPr algn="l">
              <a:lnSpc>
                <a:spcPts val="4340"/>
              </a:lnSpc>
            </a:pPr>
            <a:r>
              <a:rPr lang="en-US" sz="3100">
                <a:solidFill>
                  <a:srgbClr val="000000"/>
                </a:solidFill>
                <a:latin typeface="Canva Sans"/>
              </a:rPr>
              <a:t>Analyzing the temporal patterns, identifying seasonality, trends, and </a:t>
            </a:r>
          </a:p>
          <a:p>
            <a:pPr algn="l">
              <a:lnSpc>
                <a:spcPts val="4340"/>
              </a:lnSpc>
            </a:pPr>
            <a:r>
              <a:rPr lang="en-US" sz="3100">
                <a:solidFill>
                  <a:srgbClr val="000000"/>
                </a:solidFill>
                <a:latin typeface="Canva Sans"/>
              </a:rPr>
              <a:t>anomalies within the data.</a:t>
            </a:r>
          </a:p>
          <a:p>
            <a:pPr algn="l">
              <a:lnSpc>
                <a:spcPts val="4340"/>
              </a:lnSpc>
            </a:pPr>
            <a:r>
              <a:rPr lang="en-US" sz="3100">
                <a:solidFill>
                  <a:srgbClr val="000000"/>
                </a:solidFill>
                <a:latin typeface="Canva Sans"/>
              </a:rPr>
              <a:t>Temporal Analysis</a:t>
            </a:r>
          </a:p>
          <a:p>
            <a:pPr algn="l">
              <a:lnSpc>
                <a:spcPts val="4340"/>
              </a:lnSpc>
            </a:pPr>
            <a:r>
              <a:rPr lang="en-US" sz="3100">
                <a:solidFill>
                  <a:srgbClr val="000000"/>
                </a:solidFill>
                <a:latin typeface="Canva Sans"/>
              </a:rPr>
              <a:t>#Group by date to analyze temporal patterns</a:t>
            </a:r>
          </a:p>
          <a:p>
            <a:pPr algn="l">
              <a:lnSpc>
                <a:spcPts val="4340"/>
              </a:lnSpc>
            </a:pPr>
            <a:r>
              <a:rPr lang="en-US" sz="3100">
                <a:solidFill>
                  <a:srgbClr val="000000"/>
                </a:solidFill>
                <a:latin typeface="Canva Sans"/>
              </a:rPr>
              <a:t>Anomaly Detection: Z-Score Method</a:t>
            </a:r>
          </a:p>
          <a:p>
            <a:pPr algn="l">
              <a:lnSpc>
                <a:spcPts val="4340"/>
              </a:lnSpc>
            </a:pPr>
            <a:r>
              <a:rPr lang="en-US" sz="3100">
                <a:solidFill>
                  <a:srgbClr val="000000"/>
                </a:solidFill>
                <a:latin typeface="Canva Sans"/>
              </a:rPr>
              <a:t>Summary statistics for each column</a:t>
            </a:r>
          </a:p>
          <a:p>
            <a:pPr algn="l">
              <a:lnSpc>
                <a:spcPts val="4340"/>
              </a:lnSpc>
            </a:pPr>
            <a:r>
              <a:rPr lang="en-US" sz="3100">
                <a:solidFill>
                  <a:srgbClr val="000000"/>
                </a:solidFill>
                <a:latin typeface="Canva Sans"/>
              </a:rPr>
              <a:t>then alaysis the information and description of dataset</a:t>
            </a:r>
          </a:p>
          <a:p>
            <a:pPr algn="l">
              <a:lnSpc>
                <a:spcPts val="4340"/>
              </a:lnSpc>
            </a:pPr>
            <a:r>
              <a:rPr lang="en-US" sz="3100">
                <a:solidFill>
                  <a:srgbClr val="000000"/>
                </a:solidFill>
                <a:latin typeface="Canva Sans"/>
              </a:rPr>
              <a:t>Calculate correlation matrix</a:t>
            </a:r>
          </a:p>
          <a:p>
            <a:pPr algn="l">
              <a:lnSpc>
                <a:spcPts val="4340"/>
              </a:lnSpc>
            </a:pPr>
          </a:p>
          <a:p>
            <a:pPr algn="l">
              <a:lnSpc>
                <a:spcPts val="4340"/>
              </a:lnSpc>
            </a:pPr>
          </a:p>
          <a:p>
            <a:pPr algn="l">
              <a:lnSpc>
                <a:spcPts val="4340"/>
              </a:lnSpc>
            </a:pPr>
          </a:p>
          <a:p>
            <a:pPr algn="l">
              <a:lnSpc>
                <a:spcPts val="4340"/>
              </a:lnSpc>
            </a:pPr>
          </a:p>
          <a:p>
            <a:pPr algn="l">
              <a:lnSpc>
                <a:spcPts val="4340"/>
              </a:lnSpc>
            </a:pPr>
          </a:p>
          <a:p>
            <a:pPr algn="l">
              <a:lnSpc>
                <a:spcPts val="4340"/>
              </a:lnSpc>
            </a:pPr>
          </a:p>
          <a:p>
            <a:pPr algn="l">
              <a:lnSpc>
                <a:spcPts val="4340"/>
              </a:lnSpc>
            </a:pPr>
          </a:p>
          <a:p>
            <a:pPr algn="l">
              <a:lnSpc>
                <a:spcPts val="4200"/>
              </a:lnSpc>
            </a:pPr>
          </a:p>
          <a:p>
            <a:pPr algn="l">
              <a:lnSpc>
                <a:spcPts val="4200"/>
              </a:lnSpc>
            </a:pPr>
          </a:p>
          <a:p>
            <a:pPr algn="l">
              <a:lnSpc>
                <a:spcPts val="4759"/>
              </a:lnSpc>
            </a:pPr>
          </a:p>
          <a:p>
            <a:pPr algn="l">
              <a:lnSpc>
                <a:spcPts val="4759"/>
              </a:lnSpc>
            </a:pPr>
          </a:p>
          <a:p>
            <a:pPr algn="l">
              <a:lnSpc>
                <a:spcPts val="4759"/>
              </a:lnSpc>
            </a:pPr>
          </a:p>
          <a:p>
            <a:pPr algn="l">
              <a:lnSpc>
                <a:spcPts val="4759"/>
              </a:lnSpc>
            </a:pPr>
          </a:p>
          <a:p>
            <a:pPr algn="l">
              <a:lnSpc>
                <a:spcPts val="4759"/>
              </a:lnSpc>
            </a:pPr>
          </a:p>
          <a:p>
            <a:pPr algn="l">
              <a:lnSpc>
                <a:spcPts val="4759"/>
              </a:lnSpc>
            </a:pPr>
          </a:p>
          <a:p>
            <a:pPr algn="just">
              <a:lnSpc>
                <a:spcPts val="4759"/>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247242" y="242294"/>
            <a:ext cx="17793515" cy="9802411"/>
            <a:chOff x="0" y="0"/>
            <a:chExt cx="4982580" cy="2744893"/>
          </a:xfrm>
        </p:grpSpPr>
        <p:sp>
          <p:nvSpPr>
            <p:cNvPr name="Freeform 3" id="3"/>
            <p:cNvSpPr/>
            <p:nvPr/>
          </p:nvSpPr>
          <p:spPr>
            <a:xfrm flipH="false" flipV="false" rot="0">
              <a:off x="0" y="0"/>
              <a:ext cx="4982580" cy="2744893"/>
            </a:xfrm>
            <a:custGeom>
              <a:avLst/>
              <a:gdLst/>
              <a:ahLst/>
              <a:cxnLst/>
              <a:rect r="r" b="b" t="t" l="l"/>
              <a:pathLst>
                <a:path h="2744893" w="4982580">
                  <a:moveTo>
                    <a:pt x="0" y="0"/>
                  </a:moveTo>
                  <a:lnTo>
                    <a:pt x="4982580" y="0"/>
                  </a:lnTo>
                  <a:lnTo>
                    <a:pt x="4982580" y="2744893"/>
                  </a:lnTo>
                  <a:lnTo>
                    <a:pt x="0" y="2744893"/>
                  </a:lnTo>
                  <a:close/>
                </a:path>
              </a:pathLst>
            </a:custGeom>
            <a:solidFill>
              <a:srgbClr val="000000">
                <a:alpha val="0"/>
              </a:srgbClr>
            </a:solidFill>
            <a:ln w="228600" cap="sq">
              <a:solidFill>
                <a:srgbClr val="145DA0"/>
              </a:solidFill>
              <a:prstDash val="solid"/>
              <a:miter/>
            </a:ln>
          </p:spPr>
        </p:sp>
        <p:sp>
          <p:nvSpPr>
            <p:cNvPr name="TextBox 4" id="4"/>
            <p:cNvSpPr txBox="true"/>
            <p:nvPr/>
          </p:nvSpPr>
          <p:spPr>
            <a:xfrm>
              <a:off x="0" y="-38100"/>
              <a:ext cx="4982580" cy="2782993"/>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5" id="5"/>
          <p:cNvSpPr/>
          <p:nvPr/>
        </p:nvSpPr>
        <p:spPr>
          <a:xfrm flipH="false" flipV="false" rot="0">
            <a:off x="2297323" y="8211194"/>
            <a:ext cx="4154377" cy="582587"/>
          </a:xfrm>
          <a:custGeom>
            <a:avLst/>
            <a:gdLst/>
            <a:ahLst/>
            <a:cxnLst/>
            <a:rect r="r" b="b" t="t" l="l"/>
            <a:pathLst>
              <a:path h="582587" w="4154377">
                <a:moveTo>
                  <a:pt x="0" y="0"/>
                </a:moveTo>
                <a:lnTo>
                  <a:pt x="4154377" y="0"/>
                </a:lnTo>
                <a:lnTo>
                  <a:pt x="4154377" y="582587"/>
                </a:lnTo>
                <a:lnTo>
                  <a:pt x="0" y="582587"/>
                </a:lnTo>
                <a:lnTo>
                  <a:pt x="0" y="0"/>
                </a:lnTo>
                <a:close/>
              </a:path>
            </a:pathLst>
          </a:custGeom>
          <a:blipFill>
            <a:blip r:embed="rId2"/>
            <a:stretch>
              <a:fillRect l="0" t="-40835" r="0" b="0"/>
            </a:stretch>
          </a:blipFill>
        </p:spPr>
      </p:sp>
      <p:sp>
        <p:nvSpPr>
          <p:cNvPr name="Freeform 6" id="6"/>
          <p:cNvSpPr/>
          <p:nvPr/>
        </p:nvSpPr>
        <p:spPr>
          <a:xfrm flipH="false" flipV="false" rot="0">
            <a:off x="7066494" y="8211194"/>
            <a:ext cx="4154377" cy="582587"/>
          </a:xfrm>
          <a:custGeom>
            <a:avLst/>
            <a:gdLst/>
            <a:ahLst/>
            <a:cxnLst/>
            <a:rect r="r" b="b" t="t" l="l"/>
            <a:pathLst>
              <a:path h="582587" w="4154377">
                <a:moveTo>
                  <a:pt x="0" y="0"/>
                </a:moveTo>
                <a:lnTo>
                  <a:pt x="4154377" y="0"/>
                </a:lnTo>
                <a:lnTo>
                  <a:pt x="4154377" y="582587"/>
                </a:lnTo>
                <a:lnTo>
                  <a:pt x="0" y="582587"/>
                </a:lnTo>
                <a:lnTo>
                  <a:pt x="0" y="0"/>
                </a:lnTo>
                <a:close/>
              </a:path>
            </a:pathLst>
          </a:custGeom>
          <a:blipFill>
            <a:blip r:embed="rId2"/>
            <a:stretch>
              <a:fillRect l="0" t="-40835" r="0" b="0"/>
            </a:stretch>
          </a:blipFill>
        </p:spPr>
      </p:sp>
      <p:sp>
        <p:nvSpPr>
          <p:cNvPr name="Freeform 7" id="7"/>
          <p:cNvSpPr/>
          <p:nvPr/>
        </p:nvSpPr>
        <p:spPr>
          <a:xfrm flipH="false" flipV="false" rot="0">
            <a:off x="11836861" y="8211194"/>
            <a:ext cx="4154377" cy="582587"/>
          </a:xfrm>
          <a:custGeom>
            <a:avLst/>
            <a:gdLst/>
            <a:ahLst/>
            <a:cxnLst/>
            <a:rect r="r" b="b" t="t" l="l"/>
            <a:pathLst>
              <a:path h="582587" w="4154377">
                <a:moveTo>
                  <a:pt x="0" y="0"/>
                </a:moveTo>
                <a:lnTo>
                  <a:pt x="4154377" y="0"/>
                </a:lnTo>
                <a:lnTo>
                  <a:pt x="4154377" y="582587"/>
                </a:lnTo>
                <a:lnTo>
                  <a:pt x="0" y="582587"/>
                </a:lnTo>
                <a:lnTo>
                  <a:pt x="0" y="0"/>
                </a:lnTo>
                <a:close/>
              </a:path>
            </a:pathLst>
          </a:custGeom>
          <a:blipFill>
            <a:blip r:embed="rId2"/>
            <a:stretch>
              <a:fillRect l="0" t="-40835" r="0" b="0"/>
            </a:stretch>
          </a:blipFill>
        </p:spPr>
      </p:sp>
      <p:sp>
        <p:nvSpPr>
          <p:cNvPr name="TextBox 8" id="8"/>
          <p:cNvSpPr txBox="true"/>
          <p:nvPr/>
        </p:nvSpPr>
        <p:spPr>
          <a:xfrm rot="0">
            <a:off x="586345" y="507348"/>
            <a:ext cx="17115310" cy="16506190"/>
          </a:xfrm>
          <a:prstGeom prst="rect">
            <a:avLst/>
          </a:prstGeom>
        </p:spPr>
        <p:txBody>
          <a:bodyPr anchor="t" rtlCol="false" tIns="0" lIns="0" bIns="0" rIns="0">
            <a:spAutoFit/>
          </a:bodyPr>
          <a:lstStyle/>
          <a:p>
            <a:pPr algn="l">
              <a:lnSpc>
                <a:spcPts val="4759"/>
              </a:lnSpc>
            </a:pPr>
            <a:r>
              <a:rPr lang="en-US" sz="3399">
                <a:solidFill>
                  <a:srgbClr val="000000"/>
                </a:solidFill>
                <a:latin typeface="Canva Sans Bold"/>
              </a:rPr>
              <a:t>Feature selection and sepreation</a:t>
            </a:r>
          </a:p>
          <a:p>
            <a:pPr algn="l">
              <a:lnSpc>
                <a:spcPts val="4759"/>
              </a:lnSpc>
            </a:pPr>
            <a:r>
              <a:rPr lang="en-US" sz="3399">
                <a:solidFill>
                  <a:srgbClr val="000000"/>
                </a:solidFill>
                <a:latin typeface="Canva Sans"/>
              </a:rPr>
              <a:t>Split the dataset as features and target variables thatis assume the quantity is target variable exculde that reamining is an features then develope the model  for target variable</a:t>
            </a:r>
          </a:p>
          <a:p>
            <a:pPr algn="l">
              <a:lnSpc>
                <a:spcPts val="4759"/>
              </a:lnSpc>
            </a:pPr>
            <a:r>
              <a:rPr lang="en-US" sz="3399">
                <a:solidFill>
                  <a:srgbClr val="000000"/>
                </a:solidFill>
                <a:latin typeface="Canva Sans"/>
              </a:rPr>
              <a:t> </a:t>
            </a:r>
            <a:r>
              <a:rPr lang="en-US" sz="3399">
                <a:solidFill>
                  <a:srgbClr val="000000"/>
                </a:solidFill>
                <a:latin typeface="Canva Sans Bold"/>
              </a:rPr>
              <a:t>Feature Engineering</a:t>
            </a:r>
          </a:p>
          <a:p>
            <a:pPr algn="l">
              <a:lnSpc>
                <a:spcPts val="4759"/>
              </a:lnSpc>
            </a:pPr>
            <a:r>
              <a:rPr lang="en-US" sz="3399">
                <a:solidFill>
                  <a:srgbClr val="000000"/>
                </a:solidFill>
                <a:latin typeface="Canva Sans"/>
              </a:rPr>
              <a:t>Creating relevant features such as lagged variables, rolling statistics.</a:t>
            </a:r>
          </a:p>
          <a:p>
            <a:pPr algn="l">
              <a:lnSpc>
                <a:spcPts val="4899"/>
              </a:lnSpc>
            </a:pPr>
            <a:r>
              <a:rPr lang="en-US" sz="3499">
                <a:solidFill>
                  <a:srgbClr val="000000"/>
                </a:solidFill>
                <a:latin typeface="Canva Sans"/>
              </a:rPr>
              <a:t># Create lagged variables</a:t>
            </a:r>
          </a:p>
          <a:p>
            <a:pPr algn="l">
              <a:lnSpc>
                <a:spcPts val="4899"/>
              </a:lnSpc>
            </a:pPr>
            <a:r>
              <a:rPr lang="en-US" sz="3499">
                <a:solidFill>
                  <a:srgbClr val="000000"/>
                </a:solidFill>
                <a:latin typeface="Canva Sans"/>
              </a:rPr>
              <a:t>for i in range(1, 4): # Lagged variables for 3 previous time steps</a:t>
            </a:r>
          </a:p>
          <a:p>
            <a:pPr algn="l">
              <a:lnSpc>
                <a:spcPts val="4899"/>
              </a:lnSpc>
            </a:pPr>
            <a:r>
              <a:rPr lang="en-US" sz="3499">
                <a:solidFill>
                  <a:srgbClr val="000000"/>
                </a:solidFill>
                <a:latin typeface="Canva Sans"/>
              </a:rPr>
              <a:t>  data[f'quantity_lag_{i}'] = data['quantity'].shift(i)</a:t>
            </a:r>
          </a:p>
          <a:p>
            <a:pPr algn="l">
              <a:lnSpc>
                <a:spcPts val="4899"/>
              </a:lnSpc>
            </a:pPr>
            <a:r>
              <a:rPr lang="en-US" sz="3499">
                <a:solidFill>
                  <a:srgbClr val="000000"/>
                </a:solidFill>
                <a:latin typeface="Canva Sans"/>
              </a:rPr>
              <a:t># Calculate rolling statistics</a:t>
            </a:r>
          </a:p>
          <a:p>
            <a:pPr algn="l">
              <a:lnSpc>
                <a:spcPts val="4899"/>
              </a:lnSpc>
            </a:pPr>
            <a:r>
              <a:rPr lang="en-US" sz="3499">
                <a:solidFill>
                  <a:srgbClr val="000000"/>
                </a:solidFill>
                <a:latin typeface="Canva Sans"/>
              </a:rPr>
              <a:t>data['rolling_mean'] = data['quantity'].rolling(window=3).mean()</a:t>
            </a:r>
          </a:p>
          <a:p>
            <a:pPr algn="l">
              <a:lnSpc>
                <a:spcPts val="4899"/>
              </a:lnSpc>
            </a:pPr>
            <a:r>
              <a:rPr lang="en-US" sz="3499">
                <a:solidFill>
                  <a:srgbClr val="000000"/>
                </a:solidFill>
                <a:latin typeface="Canva Sans"/>
              </a:rPr>
              <a:t>data['rolling_std'] = data['quantity'].rolling(window=3).std()</a:t>
            </a:r>
          </a:p>
          <a:p>
            <a:pPr algn="l">
              <a:lnSpc>
                <a:spcPts val="4899"/>
              </a:lnSpc>
            </a:pPr>
            <a:r>
              <a:rPr lang="en-US" sz="3499">
                <a:solidFill>
                  <a:srgbClr val="000000"/>
                </a:solidFill>
                <a:latin typeface="Canva Sans Bold"/>
              </a:rPr>
              <a:t>Normalize</a:t>
            </a:r>
          </a:p>
          <a:p>
            <a:pPr algn="l">
              <a:lnSpc>
                <a:spcPts val="3500"/>
              </a:lnSpc>
            </a:pPr>
            <a:r>
              <a:rPr lang="en-US" sz="2500">
                <a:solidFill>
                  <a:srgbClr val="000000"/>
                </a:solidFill>
                <a:latin typeface="Canva Sans"/>
              </a:rPr>
              <a:t>scaler = MinMaxScaler()</a:t>
            </a:r>
          </a:p>
          <a:p>
            <a:pPr algn="l">
              <a:lnSpc>
                <a:spcPts val="3500"/>
              </a:lnSpc>
            </a:pPr>
            <a:r>
              <a:rPr lang="en-US" sz="2500">
                <a:solidFill>
                  <a:srgbClr val="000000"/>
                </a:solidFill>
                <a:latin typeface="Canva Sans"/>
              </a:rPr>
              <a:t>data_scaled = scaler.fit_transform(data[['quantity', 'month', 'year', 'quantity_lag_1', 'quantity_lag_2', 'quantity_lag_3', 'rolling_mean', 'rolling_std']])</a:t>
            </a:r>
          </a:p>
          <a:p>
            <a:pPr algn="l">
              <a:lnSpc>
                <a:spcPts val="4899"/>
              </a:lnSpc>
            </a:pPr>
          </a:p>
          <a:p>
            <a:pPr algn="l">
              <a:lnSpc>
                <a:spcPts val="4899"/>
              </a:lnSpc>
            </a:pPr>
          </a:p>
          <a:p>
            <a:pPr algn="l">
              <a:lnSpc>
                <a:spcPts val="4899"/>
              </a:lnSpc>
            </a:pPr>
          </a:p>
          <a:p>
            <a:pPr algn="l">
              <a:lnSpc>
                <a:spcPts val="4899"/>
              </a:lnSpc>
            </a:pPr>
          </a:p>
          <a:p>
            <a:pPr algn="l">
              <a:lnSpc>
                <a:spcPts val="4759"/>
              </a:lnSpc>
            </a:pPr>
          </a:p>
          <a:p>
            <a:pPr algn="l">
              <a:lnSpc>
                <a:spcPts val="4759"/>
              </a:lnSpc>
            </a:pPr>
          </a:p>
          <a:p>
            <a:pPr algn="l">
              <a:lnSpc>
                <a:spcPts val="4759"/>
              </a:lnSpc>
            </a:pPr>
          </a:p>
          <a:p>
            <a:pPr algn="l">
              <a:lnSpc>
                <a:spcPts val="4759"/>
              </a:lnSpc>
            </a:pPr>
          </a:p>
          <a:p>
            <a:pPr algn="l">
              <a:lnSpc>
                <a:spcPts val="4759"/>
              </a:lnSpc>
            </a:pPr>
          </a:p>
          <a:p>
            <a:pPr algn="l">
              <a:lnSpc>
                <a:spcPts val="4759"/>
              </a:lnSpc>
            </a:pPr>
          </a:p>
          <a:p>
            <a:pPr algn="l">
              <a:lnSpc>
                <a:spcPts val="4759"/>
              </a:lnSpc>
            </a:pPr>
          </a:p>
          <a:p>
            <a:pPr algn="l">
              <a:lnSpc>
                <a:spcPts val="475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DAGGrxrIk8k</dc:identifier>
  <dcterms:modified xsi:type="dcterms:W3CDTF">2011-08-01T06:04:30Z</dcterms:modified>
  <cp:revision>1</cp:revision>
  <dc:title>White and Blue Professional Modern Technology Pitch Deck Presentation</dc:title>
</cp:coreProperties>
</file>