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1" r:id="rId4"/>
    <p:sldId id="258" r:id="rId5"/>
    <p:sldId id="259" r:id="rId6"/>
    <p:sldId id="260" r:id="rId7"/>
    <p:sldId id="261" r:id="rId8"/>
    <p:sldId id="262" r:id="rId9"/>
    <p:sldId id="272" r:id="rId10"/>
    <p:sldId id="273" r:id="rId11"/>
    <p:sldId id="274" r:id="rId12"/>
    <p:sldId id="269" r:id="rId13"/>
    <p:sldId id="270" r:id="rId14"/>
    <p:sldId id="263" r:id="rId15"/>
    <p:sldId id="264" r:id="rId16"/>
    <p:sldId id="265" r:id="rId17"/>
    <p:sldId id="266" r:id="rId18"/>
    <p:sldId id="267" r:id="rId19"/>
    <p:sldId id="268"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152279"/>
            <a:ext cx="1446530" cy="1198880"/>
          </a:xfrm>
          <a:custGeom>
            <a:avLst/>
            <a:gdLst/>
            <a:ahLst/>
            <a:cxnLst/>
            <a:rect l="l" t="t" r="r" b="b"/>
            <a:pathLst>
              <a:path w="1446530" h="1198880">
                <a:moveTo>
                  <a:pt x="1446477" y="1198797"/>
                </a:moveTo>
                <a:lnTo>
                  <a:pt x="0" y="1198797"/>
                </a:lnTo>
                <a:lnTo>
                  <a:pt x="0" y="0"/>
                </a:lnTo>
                <a:lnTo>
                  <a:pt x="1446477" y="0"/>
                </a:lnTo>
                <a:lnTo>
                  <a:pt x="1446477" y="1198797"/>
                </a:lnTo>
                <a:close/>
              </a:path>
            </a:pathLst>
          </a:custGeom>
          <a:solidFill>
            <a:srgbClr val="FFFFFF"/>
          </a:solidFill>
        </p:spPr>
        <p:txBody>
          <a:bodyPr wrap="square" lIns="0" tIns="0" rIns="0" bIns="0" rtlCol="0"/>
          <a:lstStyle/>
          <a:p>
            <a:endParaRPr/>
          </a:p>
        </p:txBody>
      </p:sp>
      <p:sp>
        <p:nvSpPr>
          <p:cNvPr id="18" name="bg object 18"/>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21" name="bg object 21"/>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22" name="bg object 22"/>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sp>
        <p:nvSpPr>
          <p:cNvPr id="23" name="bg object 23"/>
          <p:cNvSpPr/>
          <p:nvPr/>
        </p:nvSpPr>
        <p:spPr>
          <a:xfrm>
            <a:off x="1523876" y="1581116"/>
            <a:ext cx="7618730" cy="34925"/>
          </a:xfrm>
          <a:custGeom>
            <a:avLst/>
            <a:gdLst/>
            <a:ahLst/>
            <a:cxnLst/>
            <a:rect l="l" t="t" r="r" b="b"/>
            <a:pathLst>
              <a:path w="7618730" h="34925">
                <a:moveTo>
                  <a:pt x="7618654" y="34919"/>
                </a:moveTo>
                <a:lnTo>
                  <a:pt x="0" y="34919"/>
                </a:lnTo>
                <a:lnTo>
                  <a:pt x="0" y="0"/>
                </a:lnTo>
                <a:lnTo>
                  <a:pt x="7618654" y="0"/>
                </a:lnTo>
                <a:lnTo>
                  <a:pt x="7618654" y="34919"/>
                </a:lnTo>
                <a:close/>
              </a:path>
            </a:pathLst>
          </a:custGeom>
          <a:solidFill>
            <a:srgbClr val="33CCCC"/>
          </a:solidFill>
        </p:spPr>
        <p:txBody>
          <a:bodyPr wrap="square" lIns="0" tIns="0" rIns="0" bIns="0" rtlCol="0"/>
          <a:lstStyle/>
          <a:p>
            <a:endParaRPr/>
          </a:p>
        </p:txBody>
      </p:sp>
      <p:sp>
        <p:nvSpPr>
          <p:cNvPr id="2" name="Holder 2"/>
          <p:cNvSpPr>
            <a:spLocks noGrp="1"/>
          </p:cNvSpPr>
          <p:nvPr>
            <p:ph type="ctrTitle"/>
          </p:nvPr>
        </p:nvSpPr>
        <p:spPr>
          <a:xfrm>
            <a:off x="84938" y="1156205"/>
            <a:ext cx="8974122" cy="391159"/>
          </a:xfrm>
          <a:prstGeom prst="rect">
            <a:avLst/>
          </a:prstGeom>
        </p:spPr>
        <p:txBody>
          <a:bodyPr wrap="square" lIns="0" tIns="0" rIns="0" bIns="0">
            <a:spAutoFit/>
          </a:bodyPr>
          <a:lstStyle>
            <a:lvl1pPr>
              <a:defRPr sz="2400" b="0" i="0">
                <a:solidFill>
                  <a:srgbClr val="FF0000"/>
                </a:solidFill>
                <a:latin typeface="Trebuchet MS"/>
                <a:cs typeface="Trebuchet MS"/>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1" i="0">
                <a:solidFill>
                  <a:srgbClr val="0033CC"/>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18" name="bg object 18"/>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21" name="bg object 21"/>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22" name="bg object 22"/>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sp>
        <p:nvSpPr>
          <p:cNvPr id="23" name="bg object 23"/>
          <p:cNvSpPr/>
          <p:nvPr/>
        </p:nvSpPr>
        <p:spPr>
          <a:xfrm>
            <a:off x="1523876" y="1581116"/>
            <a:ext cx="7618730" cy="34925"/>
          </a:xfrm>
          <a:custGeom>
            <a:avLst/>
            <a:gdLst/>
            <a:ahLst/>
            <a:cxnLst/>
            <a:rect l="l" t="t" r="r" b="b"/>
            <a:pathLst>
              <a:path w="7618730" h="34925">
                <a:moveTo>
                  <a:pt x="7618654" y="34919"/>
                </a:moveTo>
                <a:lnTo>
                  <a:pt x="0" y="34919"/>
                </a:lnTo>
                <a:lnTo>
                  <a:pt x="0" y="0"/>
                </a:lnTo>
                <a:lnTo>
                  <a:pt x="7618654" y="0"/>
                </a:lnTo>
                <a:lnTo>
                  <a:pt x="7618654" y="34919"/>
                </a:lnTo>
                <a:close/>
              </a:path>
            </a:pathLst>
          </a:custGeom>
          <a:solidFill>
            <a:srgbClr val="33CCC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2531" cy="6857986"/>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152279"/>
            <a:ext cx="1446530" cy="1198880"/>
          </a:xfrm>
          <a:custGeom>
            <a:avLst/>
            <a:gdLst/>
            <a:ahLst/>
            <a:cxnLst/>
            <a:rect l="l" t="t" r="r" b="b"/>
            <a:pathLst>
              <a:path w="1446530" h="1198880">
                <a:moveTo>
                  <a:pt x="1446477" y="1198797"/>
                </a:moveTo>
                <a:lnTo>
                  <a:pt x="0" y="1198797"/>
                </a:lnTo>
                <a:lnTo>
                  <a:pt x="0" y="0"/>
                </a:lnTo>
                <a:lnTo>
                  <a:pt x="1446477" y="0"/>
                </a:lnTo>
                <a:lnTo>
                  <a:pt x="1446477" y="1198797"/>
                </a:lnTo>
                <a:close/>
              </a:path>
            </a:pathLst>
          </a:custGeom>
          <a:solidFill>
            <a:srgbClr val="FFFFFF"/>
          </a:solidFill>
        </p:spPr>
        <p:txBody>
          <a:bodyPr wrap="square" lIns="0" tIns="0" rIns="0" bIns="0" rtlCol="0"/>
          <a:lstStyle/>
          <a:p>
            <a:endParaRPr/>
          </a:p>
        </p:txBody>
      </p:sp>
      <p:sp>
        <p:nvSpPr>
          <p:cNvPr id="18" name="bg object 18"/>
          <p:cNvSpPr/>
          <p:nvPr/>
        </p:nvSpPr>
        <p:spPr>
          <a:xfrm>
            <a:off x="179639" y="138599"/>
            <a:ext cx="867238" cy="970558"/>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2702519" y="103319"/>
            <a:ext cx="3239618" cy="990358"/>
          </a:xfrm>
          <a:prstGeom prst="rect">
            <a:avLst/>
          </a:prstGeom>
          <a:blipFill>
            <a:blip r:embed="rId9" cstate="print"/>
            <a:stretch>
              <a:fillRect/>
            </a:stretch>
          </a:blipFill>
        </p:spPr>
        <p:txBody>
          <a:bodyPr wrap="square" lIns="0" tIns="0" rIns="0" bIns="0" rtlCol="0"/>
          <a:lstStyle/>
          <a:p>
            <a:endParaRPr/>
          </a:p>
        </p:txBody>
      </p:sp>
      <p:sp>
        <p:nvSpPr>
          <p:cNvPr id="20" name="bg object 20"/>
          <p:cNvSpPr/>
          <p:nvPr/>
        </p:nvSpPr>
        <p:spPr>
          <a:xfrm>
            <a:off x="5923788" y="111959"/>
            <a:ext cx="3218743" cy="993597"/>
          </a:xfrm>
          <a:prstGeom prst="rect">
            <a:avLst/>
          </a:prstGeom>
          <a:blipFill>
            <a:blip r:embed="rId10" cstate="print"/>
            <a:stretch>
              <a:fillRect/>
            </a:stretch>
          </a:blipFill>
        </p:spPr>
        <p:txBody>
          <a:bodyPr wrap="square" lIns="0" tIns="0" rIns="0" bIns="0" rtlCol="0"/>
          <a:lstStyle/>
          <a:p>
            <a:endParaRPr/>
          </a:p>
        </p:txBody>
      </p:sp>
      <p:sp>
        <p:nvSpPr>
          <p:cNvPr id="21" name="bg object 21"/>
          <p:cNvSpPr/>
          <p:nvPr/>
        </p:nvSpPr>
        <p:spPr>
          <a:xfrm>
            <a:off x="1219317" y="102239"/>
            <a:ext cx="1618551" cy="988558"/>
          </a:xfrm>
          <a:prstGeom prst="rect">
            <a:avLst/>
          </a:prstGeom>
          <a:blipFill>
            <a:blip r:embed="rId11" cstate="print"/>
            <a:stretch>
              <a:fillRect/>
            </a:stretch>
          </a:blipFill>
        </p:spPr>
        <p:txBody>
          <a:bodyPr wrap="square" lIns="0" tIns="0" rIns="0" bIns="0" rtlCol="0"/>
          <a:lstStyle/>
          <a:p>
            <a:endParaRPr/>
          </a:p>
        </p:txBody>
      </p:sp>
      <p:sp>
        <p:nvSpPr>
          <p:cNvPr id="22" name="bg object 22"/>
          <p:cNvSpPr/>
          <p:nvPr/>
        </p:nvSpPr>
        <p:spPr>
          <a:xfrm>
            <a:off x="7530110" y="1600196"/>
            <a:ext cx="1598746" cy="5125664"/>
          </a:xfrm>
          <a:prstGeom prst="rect">
            <a:avLst/>
          </a:prstGeom>
          <a:blipFill>
            <a:blip r:embed="rId12" cstate="print"/>
            <a:stretch>
              <a:fillRect/>
            </a:stretch>
          </a:blipFill>
        </p:spPr>
        <p:txBody>
          <a:bodyPr wrap="square" lIns="0" tIns="0" rIns="0" bIns="0" rtlCol="0"/>
          <a:lstStyle/>
          <a:p>
            <a:endParaRPr/>
          </a:p>
        </p:txBody>
      </p:sp>
      <p:sp>
        <p:nvSpPr>
          <p:cNvPr id="2" name="Holder 2"/>
          <p:cNvSpPr>
            <a:spLocks noGrp="1"/>
          </p:cNvSpPr>
          <p:nvPr>
            <p:ph type="title"/>
          </p:nvPr>
        </p:nvSpPr>
        <p:spPr>
          <a:xfrm>
            <a:off x="79147" y="1156205"/>
            <a:ext cx="8985705" cy="391159"/>
          </a:xfrm>
          <a:prstGeom prst="rect">
            <a:avLst/>
          </a:prstGeom>
        </p:spPr>
        <p:txBody>
          <a:bodyPr wrap="square" lIns="0" tIns="0" rIns="0" bIns="0">
            <a:spAutoFit/>
          </a:bodyPr>
          <a:lstStyle>
            <a:lvl1pPr>
              <a:defRPr sz="2400" b="0" i="0">
                <a:solidFill>
                  <a:srgbClr val="FF0000"/>
                </a:solidFill>
                <a:latin typeface="Trebuchet MS"/>
                <a:cs typeface="Trebuchet MS"/>
              </a:defRPr>
            </a:lvl1pPr>
          </a:lstStyle>
          <a:p>
            <a:endParaRPr/>
          </a:p>
        </p:txBody>
      </p:sp>
      <p:sp>
        <p:nvSpPr>
          <p:cNvPr id="3" name="Holder 3"/>
          <p:cNvSpPr>
            <a:spLocks noGrp="1"/>
          </p:cNvSpPr>
          <p:nvPr>
            <p:ph type="body" idx="1"/>
          </p:nvPr>
        </p:nvSpPr>
        <p:spPr>
          <a:xfrm>
            <a:off x="937926" y="1869683"/>
            <a:ext cx="7268146" cy="3927475"/>
          </a:xfrm>
          <a:prstGeom prst="rect">
            <a:avLst/>
          </a:prstGeom>
        </p:spPr>
        <p:txBody>
          <a:bodyPr wrap="square" lIns="0" tIns="0" rIns="0" bIns="0">
            <a:spAutoFit/>
          </a:bodyPr>
          <a:lstStyle>
            <a:lvl1pPr>
              <a:defRPr sz="2400" b="1" i="0">
                <a:solidFill>
                  <a:srgbClr val="0033CC"/>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11/25/2021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9657" y="1935911"/>
            <a:ext cx="4363720" cy="1122680"/>
          </a:xfrm>
          <a:prstGeom prst="rect">
            <a:avLst/>
          </a:prstGeom>
        </p:spPr>
        <p:txBody>
          <a:bodyPr vert="horz" wrap="square" lIns="0" tIns="12700" rIns="0" bIns="0" rtlCol="0">
            <a:spAutoFit/>
          </a:bodyPr>
          <a:lstStyle/>
          <a:p>
            <a:pPr marL="1268095" marR="5080" indent="-1256030">
              <a:lnSpc>
                <a:spcPct val="100000"/>
              </a:lnSpc>
              <a:spcBef>
                <a:spcPts val="100"/>
              </a:spcBef>
            </a:pPr>
            <a:r>
              <a:rPr sz="3600" spc="-5" dirty="0"/>
              <a:t>Mini-Project</a:t>
            </a:r>
            <a:r>
              <a:rPr sz="3600" spc="-100" dirty="0"/>
              <a:t> </a:t>
            </a:r>
            <a:r>
              <a:rPr sz="3600" spc="-5" dirty="0"/>
              <a:t>Progress  Review</a:t>
            </a:r>
            <a:r>
              <a:rPr sz="3600" spc="-15" dirty="0"/>
              <a:t> </a:t>
            </a:r>
            <a:r>
              <a:rPr sz="3600" dirty="0"/>
              <a:t>2</a:t>
            </a:r>
            <a:endParaRPr sz="3600"/>
          </a:p>
        </p:txBody>
      </p:sp>
      <p:sp>
        <p:nvSpPr>
          <p:cNvPr id="3" name="object 3"/>
          <p:cNvSpPr txBox="1"/>
          <p:nvPr/>
        </p:nvSpPr>
        <p:spPr>
          <a:xfrm>
            <a:off x="499853" y="3444223"/>
            <a:ext cx="146748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33CC"/>
                </a:solidFill>
                <a:latin typeface="Trebuchet MS"/>
                <a:cs typeface="Trebuchet MS"/>
              </a:rPr>
              <a:t>Project</a:t>
            </a:r>
            <a:r>
              <a:rPr sz="2000" spc="-85" dirty="0">
                <a:solidFill>
                  <a:srgbClr val="0033CC"/>
                </a:solidFill>
                <a:latin typeface="Trebuchet MS"/>
                <a:cs typeface="Trebuchet MS"/>
              </a:rPr>
              <a:t> </a:t>
            </a:r>
            <a:r>
              <a:rPr sz="2000" spc="-5" dirty="0">
                <a:solidFill>
                  <a:srgbClr val="0033CC"/>
                </a:solidFill>
                <a:latin typeface="Trebuchet MS"/>
                <a:cs typeface="Trebuchet MS"/>
              </a:rPr>
              <a:t>Title</a:t>
            </a:r>
            <a:endParaRPr sz="2000">
              <a:latin typeface="Trebuchet MS"/>
              <a:cs typeface="Trebuchet MS"/>
            </a:endParaRPr>
          </a:p>
        </p:txBody>
      </p:sp>
      <p:sp>
        <p:nvSpPr>
          <p:cNvPr id="4" name="object 4"/>
          <p:cNvSpPr txBox="1"/>
          <p:nvPr/>
        </p:nvSpPr>
        <p:spPr>
          <a:xfrm>
            <a:off x="2161913" y="3429000"/>
            <a:ext cx="1926589" cy="330200"/>
          </a:xfrm>
          <a:prstGeom prst="rect">
            <a:avLst/>
          </a:prstGeom>
        </p:spPr>
        <p:txBody>
          <a:bodyPr vert="horz" wrap="square" lIns="0" tIns="12700" rIns="0" bIns="0" rtlCol="0">
            <a:spAutoFit/>
          </a:bodyPr>
          <a:lstStyle/>
          <a:p>
            <a:pPr marL="12700">
              <a:lnSpc>
                <a:spcPct val="100000"/>
              </a:lnSpc>
              <a:spcBef>
                <a:spcPts val="100"/>
              </a:spcBef>
              <a:tabLst>
                <a:tab pos="258445" algn="l"/>
              </a:tabLst>
            </a:pPr>
            <a:r>
              <a:rPr sz="2000" dirty="0">
                <a:solidFill>
                  <a:srgbClr val="0033CC"/>
                </a:solidFill>
                <a:latin typeface="Trebuchet MS"/>
                <a:cs typeface="Trebuchet MS"/>
              </a:rPr>
              <a:t>:	</a:t>
            </a:r>
            <a:r>
              <a:rPr sz="2000" spc="-5" dirty="0">
                <a:solidFill>
                  <a:srgbClr val="0033CC"/>
                </a:solidFill>
                <a:latin typeface="Trebuchet MS"/>
                <a:cs typeface="Trebuchet MS"/>
              </a:rPr>
              <a:t>Crypto</a:t>
            </a:r>
            <a:r>
              <a:rPr sz="2000" spc="-85" dirty="0">
                <a:solidFill>
                  <a:srgbClr val="0033CC"/>
                </a:solidFill>
                <a:latin typeface="Trebuchet MS"/>
                <a:cs typeface="Trebuchet MS"/>
              </a:rPr>
              <a:t> </a:t>
            </a:r>
            <a:r>
              <a:rPr sz="2000" spc="-5" dirty="0">
                <a:solidFill>
                  <a:srgbClr val="0033CC"/>
                </a:solidFill>
                <a:latin typeface="Trebuchet MS"/>
                <a:cs typeface="Trebuchet MS"/>
              </a:rPr>
              <a:t>Advisor</a:t>
            </a:r>
            <a:endParaRPr sz="2000">
              <a:latin typeface="Trebuchet MS"/>
              <a:cs typeface="Trebuchet MS"/>
            </a:endParaRPr>
          </a:p>
        </p:txBody>
      </p:sp>
      <p:sp>
        <p:nvSpPr>
          <p:cNvPr id="5" name="object 5"/>
          <p:cNvSpPr txBox="1"/>
          <p:nvPr/>
        </p:nvSpPr>
        <p:spPr>
          <a:xfrm>
            <a:off x="533400" y="4023340"/>
            <a:ext cx="3600450" cy="1854200"/>
          </a:xfrm>
          <a:prstGeom prst="rect">
            <a:avLst/>
          </a:prstGeom>
        </p:spPr>
        <p:txBody>
          <a:bodyPr vert="horz" wrap="square" lIns="0" tIns="12700" rIns="0" bIns="0" rtlCol="0">
            <a:spAutoFit/>
          </a:bodyPr>
          <a:lstStyle/>
          <a:p>
            <a:pPr marL="12700" algn="just">
              <a:lnSpc>
                <a:spcPct val="100000"/>
              </a:lnSpc>
              <a:spcBef>
                <a:spcPts val="100"/>
              </a:spcBef>
            </a:pPr>
            <a:r>
              <a:rPr sz="2000" spc="-5" dirty="0">
                <a:solidFill>
                  <a:srgbClr val="0033CC"/>
                </a:solidFill>
                <a:latin typeface="Trebuchet MS"/>
                <a:cs typeface="Trebuchet MS"/>
              </a:rPr>
              <a:t>Project Guide </a:t>
            </a:r>
            <a:r>
              <a:rPr sz="2000" dirty="0">
                <a:solidFill>
                  <a:srgbClr val="0033CC"/>
                </a:solidFill>
                <a:latin typeface="Trebuchet MS"/>
                <a:cs typeface="Trebuchet MS"/>
              </a:rPr>
              <a:t>: </a:t>
            </a:r>
            <a:r>
              <a:rPr lang="en-US" sz="2000" dirty="0">
                <a:solidFill>
                  <a:srgbClr val="0033CC"/>
                </a:solidFill>
                <a:latin typeface="Trebuchet MS"/>
                <a:cs typeface="Trebuchet MS"/>
              </a:rPr>
              <a:t> </a:t>
            </a:r>
            <a:r>
              <a:rPr sz="2000" spc="-5" dirty="0">
                <a:solidFill>
                  <a:srgbClr val="0033CC"/>
                </a:solidFill>
                <a:latin typeface="Trebuchet MS"/>
                <a:cs typeface="Trebuchet MS"/>
              </a:rPr>
              <a:t>Dr.</a:t>
            </a:r>
            <a:r>
              <a:rPr sz="2000" spc="-420" dirty="0">
                <a:solidFill>
                  <a:srgbClr val="0033CC"/>
                </a:solidFill>
                <a:latin typeface="Trebuchet MS"/>
                <a:cs typeface="Trebuchet MS"/>
              </a:rPr>
              <a:t> </a:t>
            </a:r>
            <a:r>
              <a:rPr sz="2000" spc="-5" dirty="0">
                <a:solidFill>
                  <a:srgbClr val="0033CC"/>
                </a:solidFill>
                <a:latin typeface="Trebuchet MS"/>
                <a:cs typeface="Trebuchet MS"/>
              </a:rPr>
              <a:t>Uma</a:t>
            </a:r>
            <a:endParaRPr sz="2000" dirty="0">
              <a:latin typeface="Trebuchet MS"/>
              <a:cs typeface="Trebuchet MS"/>
            </a:endParaRPr>
          </a:p>
          <a:p>
            <a:pPr>
              <a:lnSpc>
                <a:spcPct val="100000"/>
              </a:lnSpc>
              <a:spcBef>
                <a:spcPts val="15"/>
              </a:spcBef>
            </a:pPr>
            <a:endParaRPr sz="2050" dirty="0">
              <a:latin typeface="Trebuchet MS"/>
              <a:cs typeface="Trebuchet MS"/>
            </a:endParaRPr>
          </a:p>
          <a:p>
            <a:pPr marL="12700" marR="5080" algn="just">
              <a:lnSpc>
                <a:spcPct val="100000"/>
              </a:lnSpc>
              <a:spcBef>
                <a:spcPts val="5"/>
              </a:spcBef>
            </a:pPr>
            <a:r>
              <a:rPr sz="2000" spc="-5" dirty="0">
                <a:solidFill>
                  <a:srgbClr val="0033CC"/>
                </a:solidFill>
                <a:latin typeface="Trebuchet MS"/>
                <a:cs typeface="Trebuchet MS"/>
              </a:rPr>
              <a:t>Project Team </a:t>
            </a:r>
            <a:r>
              <a:rPr sz="2000" dirty="0">
                <a:solidFill>
                  <a:srgbClr val="0033CC"/>
                </a:solidFill>
                <a:latin typeface="Trebuchet MS"/>
                <a:cs typeface="Trebuchet MS"/>
              </a:rPr>
              <a:t>( </a:t>
            </a:r>
            <a:r>
              <a:rPr sz="2000" spc="-5" dirty="0">
                <a:solidFill>
                  <a:srgbClr val="0033CC"/>
                </a:solidFill>
                <a:latin typeface="Trebuchet MS"/>
                <a:cs typeface="Trebuchet MS"/>
              </a:rPr>
              <a:t>Names </a:t>
            </a:r>
            <a:r>
              <a:rPr sz="2000" dirty="0">
                <a:solidFill>
                  <a:srgbClr val="0033CC"/>
                </a:solidFill>
                <a:latin typeface="Trebuchet MS"/>
                <a:cs typeface="Trebuchet MS"/>
              </a:rPr>
              <a:t>&amp; </a:t>
            </a:r>
            <a:r>
              <a:rPr sz="2000" spc="-5" dirty="0">
                <a:solidFill>
                  <a:srgbClr val="0033CC"/>
                </a:solidFill>
                <a:latin typeface="Trebuchet MS"/>
                <a:cs typeface="Trebuchet MS"/>
              </a:rPr>
              <a:t>USN)</a:t>
            </a:r>
            <a:r>
              <a:rPr sz="2000" spc="-95" dirty="0">
                <a:solidFill>
                  <a:srgbClr val="0033CC"/>
                </a:solidFill>
                <a:latin typeface="Trebuchet MS"/>
                <a:cs typeface="Trebuchet MS"/>
              </a:rPr>
              <a:t> </a:t>
            </a:r>
            <a:r>
              <a:rPr sz="2000" dirty="0">
                <a:solidFill>
                  <a:srgbClr val="0033CC"/>
                </a:solidFill>
                <a:latin typeface="Trebuchet MS"/>
                <a:cs typeface="Trebuchet MS"/>
              </a:rPr>
              <a:t>:  </a:t>
            </a:r>
            <a:r>
              <a:rPr sz="2000" spc="-5" dirty="0">
                <a:solidFill>
                  <a:srgbClr val="0033CC"/>
                </a:solidFill>
                <a:latin typeface="Trebuchet MS"/>
                <a:cs typeface="Trebuchet MS"/>
              </a:rPr>
              <a:t>Joseph Alwin Kulathara Ajimon  Ganesh </a:t>
            </a:r>
            <a:r>
              <a:rPr sz="2000" dirty="0">
                <a:solidFill>
                  <a:srgbClr val="0033CC"/>
                </a:solidFill>
                <a:latin typeface="Trebuchet MS"/>
                <a:cs typeface="Trebuchet MS"/>
              </a:rPr>
              <a:t>C</a:t>
            </a:r>
            <a:r>
              <a:rPr sz="2000" spc="-15" dirty="0">
                <a:solidFill>
                  <a:srgbClr val="0033CC"/>
                </a:solidFill>
                <a:latin typeface="Trebuchet MS"/>
                <a:cs typeface="Trebuchet MS"/>
              </a:rPr>
              <a:t> </a:t>
            </a:r>
            <a:r>
              <a:rPr sz="2000" spc="-5" dirty="0">
                <a:solidFill>
                  <a:srgbClr val="0033CC"/>
                </a:solidFill>
                <a:latin typeface="Trebuchet MS"/>
                <a:cs typeface="Trebuchet MS"/>
              </a:rPr>
              <a:t>Revanth</a:t>
            </a:r>
            <a:endParaRPr sz="2000" dirty="0">
              <a:latin typeface="Trebuchet MS"/>
              <a:cs typeface="Trebuchet MS"/>
            </a:endParaRPr>
          </a:p>
          <a:p>
            <a:pPr marL="12700" algn="just">
              <a:lnSpc>
                <a:spcPct val="100000"/>
              </a:lnSpc>
            </a:pPr>
            <a:r>
              <a:rPr sz="2000" spc="-5" dirty="0">
                <a:solidFill>
                  <a:srgbClr val="0033CC"/>
                </a:solidFill>
                <a:latin typeface="Trebuchet MS"/>
                <a:cs typeface="Trebuchet MS"/>
              </a:rPr>
              <a:t>Om</a:t>
            </a:r>
            <a:r>
              <a:rPr sz="2000" spc="-10" dirty="0">
                <a:solidFill>
                  <a:srgbClr val="0033CC"/>
                </a:solidFill>
                <a:latin typeface="Trebuchet MS"/>
                <a:cs typeface="Trebuchet MS"/>
              </a:rPr>
              <a:t> </a:t>
            </a:r>
            <a:r>
              <a:rPr sz="2000" spc="-5" dirty="0">
                <a:solidFill>
                  <a:srgbClr val="0033CC"/>
                </a:solidFill>
                <a:latin typeface="Trebuchet MS"/>
                <a:cs typeface="Trebuchet MS"/>
              </a:rPr>
              <a:t>Divyatej</a:t>
            </a:r>
            <a:endParaRPr sz="2000" dirty="0">
              <a:latin typeface="Trebuchet MS"/>
              <a:cs typeface="Trebuchet MS"/>
            </a:endParaRPr>
          </a:p>
        </p:txBody>
      </p:sp>
      <p:sp>
        <p:nvSpPr>
          <p:cNvPr id="6" name="object 6"/>
          <p:cNvSpPr txBox="1"/>
          <p:nvPr/>
        </p:nvSpPr>
        <p:spPr>
          <a:xfrm>
            <a:off x="4614645" y="4937740"/>
            <a:ext cx="1833245" cy="939800"/>
          </a:xfrm>
          <a:prstGeom prst="rect">
            <a:avLst/>
          </a:prstGeom>
        </p:spPr>
        <p:txBody>
          <a:bodyPr vert="horz" wrap="square" lIns="0" tIns="12700" rIns="0" bIns="0" rtlCol="0">
            <a:spAutoFit/>
          </a:bodyPr>
          <a:lstStyle/>
          <a:p>
            <a:pPr marL="12700" marR="5080" algn="just">
              <a:lnSpc>
                <a:spcPct val="100000"/>
              </a:lnSpc>
              <a:spcBef>
                <a:spcPts val="100"/>
              </a:spcBef>
            </a:pPr>
            <a:r>
              <a:rPr sz="2000" spc="-5" dirty="0">
                <a:solidFill>
                  <a:srgbClr val="0033CC"/>
                </a:solidFill>
                <a:latin typeface="Trebuchet MS"/>
                <a:cs typeface="Trebuchet MS"/>
              </a:rPr>
              <a:t>PES1UG20CS553  PES1UG20CS551  PES1UG20EE043</a:t>
            </a:r>
            <a:endParaRPr sz="20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9365" cy="34925"/>
          </a:xfrm>
          <a:custGeom>
            <a:avLst/>
            <a:gdLst/>
            <a:ahLst/>
            <a:cxnLst/>
            <a:rect l="l" t="t" r="r" b="b"/>
            <a:pathLst>
              <a:path w="7619365" h="34925">
                <a:moveTo>
                  <a:pt x="7618779" y="34799"/>
                </a:moveTo>
                <a:lnTo>
                  <a:pt x="0" y="34799"/>
                </a:lnTo>
                <a:lnTo>
                  <a:pt x="0" y="0"/>
                </a:lnTo>
                <a:lnTo>
                  <a:pt x="7618779" y="0"/>
                </a:lnTo>
                <a:lnTo>
                  <a:pt x="7618779" y="34799"/>
                </a:lnTo>
                <a:close/>
              </a:path>
            </a:pathLst>
          </a:custGeom>
          <a:solidFill>
            <a:srgbClr val="33CCCC"/>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5370195">
              <a:lnSpc>
                <a:spcPct val="100000"/>
              </a:lnSpc>
              <a:spcBef>
                <a:spcPts val="100"/>
              </a:spcBef>
            </a:pPr>
            <a:r>
              <a:rPr spc="-5" dirty="0"/>
              <a:t>Detailed Literature</a:t>
            </a:r>
            <a:r>
              <a:rPr spc="-85" dirty="0"/>
              <a:t> </a:t>
            </a:r>
            <a:r>
              <a:rPr spc="-5" dirty="0"/>
              <a:t>Survey</a:t>
            </a:r>
          </a:p>
        </p:txBody>
      </p:sp>
      <p:sp>
        <p:nvSpPr>
          <p:cNvPr id="12" name="object 12"/>
          <p:cNvSpPr txBox="1"/>
          <p:nvPr/>
        </p:nvSpPr>
        <p:spPr>
          <a:xfrm>
            <a:off x="613107" y="1645833"/>
            <a:ext cx="7298690" cy="4698722"/>
          </a:xfrm>
          <a:prstGeom prst="rect">
            <a:avLst/>
          </a:prstGeom>
        </p:spPr>
        <p:txBody>
          <a:bodyPr vert="horz" wrap="square" lIns="0" tIns="132080" rIns="0" bIns="0" rtlCol="0">
            <a:spAutoFit/>
          </a:bodyPr>
          <a:lstStyle/>
          <a:p>
            <a:pPr marL="273685">
              <a:lnSpc>
                <a:spcPct val="100000"/>
              </a:lnSpc>
              <a:spcBef>
                <a:spcPts val="1040"/>
              </a:spcBef>
            </a:pPr>
            <a:r>
              <a:rPr sz="2400" spc="-5" dirty="0">
                <a:solidFill>
                  <a:srgbClr val="0000FF"/>
                </a:solidFill>
                <a:latin typeface="Trebuchet MS"/>
                <a:cs typeface="Trebuchet MS"/>
              </a:rPr>
              <a:t>Summary of Paper</a:t>
            </a:r>
            <a:r>
              <a:rPr sz="2400" spc="-20" dirty="0">
                <a:solidFill>
                  <a:srgbClr val="0000FF"/>
                </a:solidFill>
                <a:latin typeface="Trebuchet MS"/>
                <a:cs typeface="Trebuchet MS"/>
              </a:rPr>
              <a:t> </a:t>
            </a:r>
            <a:r>
              <a:rPr lang="en-US" sz="2400" spc="-5" dirty="0">
                <a:solidFill>
                  <a:srgbClr val="0000FF"/>
                </a:solidFill>
                <a:latin typeface="Trebuchet MS"/>
                <a:cs typeface="Trebuchet MS"/>
              </a:rPr>
              <a:t>3</a:t>
            </a:r>
            <a:r>
              <a:rPr sz="2400" spc="-5" dirty="0">
                <a:solidFill>
                  <a:srgbClr val="0000FF"/>
                </a:solidFill>
                <a:latin typeface="Trebuchet MS"/>
                <a:cs typeface="Trebuchet MS"/>
              </a:rPr>
              <a:t>:</a:t>
            </a:r>
            <a:endParaRPr sz="2400" dirty="0">
              <a:latin typeface="Trebuchet MS"/>
              <a:cs typeface="Trebuchet MS"/>
            </a:endParaRPr>
          </a:p>
          <a:p>
            <a:pPr marL="360680" marR="1266190">
              <a:lnSpc>
                <a:spcPct val="100000"/>
              </a:lnSpc>
              <a:spcBef>
                <a:spcPts val="790"/>
              </a:spcBef>
            </a:pPr>
            <a:r>
              <a:rPr sz="2000" spc="-5" dirty="0">
                <a:solidFill>
                  <a:srgbClr val="0033CC"/>
                </a:solidFill>
                <a:latin typeface="Trebuchet MS"/>
                <a:cs typeface="Trebuchet MS"/>
              </a:rPr>
              <a:t>(</a:t>
            </a:r>
            <a:r>
              <a:rPr lang="en-US" sz="2000" spc="-5" dirty="0">
                <a:solidFill>
                  <a:srgbClr val="0033CC"/>
                </a:solidFill>
                <a:latin typeface="Trebuchet MS"/>
                <a:cs typeface="Trebuchet MS"/>
              </a:rPr>
              <a:t>Bitcoin Price prediction using Machine Learning</a:t>
            </a:r>
            <a:r>
              <a:rPr sz="2000" spc="-5" dirty="0">
                <a:solidFill>
                  <a:srgbClr val="0033CC"/>
                </a:solidFill>
                <a:latin typeface="Trebuchet MS"/>
                <a:cs typeface="Trebuchet MS"/>
              </a:rPr>
              <a:t>)</a:t>
            </a:r>
            <a:endParaRPr sz="2000" dirty="0">
              <a:latin typeface="Trebuchet MS"/>
              <a:cs typeface="Trebuchet MS"/>
            </a:endParaRPr>
          </a:p>
          <a:p>
            <a:pPr lvl="1">
              <a:spcBef>
                <a:spcPts val="45"/>
              </a:spcBef>
            </a:pPr>
            <a:endParaRPr lang="en-US" sz="2050" dirty="0">
              <a:latin typeface="Arial"/>
              <a:cs typeface="Arial"/>
            </a:endParaRPr>
          </a:p>
          <a:p>
            <a:pPr marL="800100" lvl="1" indent="-342900">
              <a:spcBef>
                <a:spcPts val="45"/>
              </a:spcBef>
              <a:buFont typeface="Arial" panose="020B0604020202020204" pitchFamily="34" charset="0"/>
              <a:buChar char="•"/>
            </a:pPr>
            <a:r>
              <a:rPr lang="en-US" sz="2050" dirty="0">
                <a:latin typeface="Arial"/>
                <a:cs typeface="Arial"/>
              </a:rPr>
              <a:t>A way to predict the prices of a coin in the future is to perform both short term predictions(months) and long term predictions(At least 2 years)</a:t>
            </a:r>
          </a:p>
          <a:p>
            <a:pPr marL="800100" lvl="1" indent="-342900">
              <a:spcBef>
                <a:spcPts val="45"/>
              </a:spcBef>
              <a:buFont typeface="Arial" panose="020B0604020202020204" pitchFamily="34" charset="0"/>
              <a:buChar char="•"/>
            </a:pPr>
            <a:r>
              <a:rPr lang="en-US" sz="2050" dirty="0">
                <a:latin typeface="Arial"/>
                <a:cs typeface="Arial"/>
              </a:rPr>
              <a:t>Applying the Normalization techniques like ‘Log transformation’,  ‘Z-Score normalization’ and ‘Standard deviation Normalization’.</a:t>
            </a:r>
          </a:p>
          <a:p>
            <a:pPr marL="1371600" lvl="2" indent="-457200">
              <a:spcBef>
                <a:spcPts val="45"/>
              </a:spcBef>
              <a:buFont typeface="+mj-lt"/>
              <a:buAutoNum type="arabicPeriod"/>
            </a:pPr>
            <a:r>
              <a:rPr lang="en-US" sz="2050" dirty="0">
                <a:latin typeface="Arial"/>
                <a:cs typeface="Arial"/>
              </a:rPr>
              <a:t>Using ‘</a:t>
            </a:r>
            <a:r>
              <a:rPr lang="en-US" sz="2050" dirty="0" err="1">
                <a:latin typeface="Arial"/>
                <a:cs typeface="Arial"/>
              </a:rPr>
              <a:t>normc</a:t>
            </a:r>
            <a:r>
              <a:rPr lang="en-US" sz="2050" dirty="0">
                <a:latin typeface="Arial"/>
                <a:cs typeface="Arial"/>
              </a:rPr>
              <a:t>’ functionality in MATLAB for normalization.</a:t>
            </a:r>
          </a:p>
          <a:p>
            <a:pPr marL="1371600" lvl="2" indent="-457200">
              <a:spcBef>
                <a:spcPts val="45"/>
              </a:spcBef>
              <a:buFont typeface="+mj-lt"/>
              <a:buAutoNum type="arabicPeriod"/>
            </a:pPr>
            <a:r>
              <a:rPr lang="en-US" sz="2050" dirty="0">
                <a:latin typeface="Arial"/>
                <a:cs typeface="Arial"/>
              </a:rPr>
              <a:t>Standard Deviation normalization: z = (x-µ)/</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a:t>
            </a:r>
            <a:r>
              <a:rPr lang="el-GR" dirty="0"/>
              <a:t> </a:t>
            </a:r>
            <a:r>
              <a:rPr lang="en-US" sz="2050" dirty="0">
                <a:latin typeface="Arial"/>
                <a:cs typeface="Arial"/>
              </a:rPr>
              <a:t>		</a:t>
            </a:r>
          </a:p>
          <a:p>
            <a:pPr marL="800100" lvl="1" indent="-342900">
              <a:spcBef>
                <a:spcPts val="45"/>
              </a:spcBef>
              <a:buFont typeface="Arial" panose="020B0604020202020204" pitchFamily="34" charset="0"/>
              <a:buChar char="•"/>
            </a:pPr>
            <a:endParaRPr lang="en-US" sz="2050" dirty="0">
              <a:latin typeface="Arial"/>
              <a:cs typeface="Arial"/>
            </a:endParaRPr>
          </a:p>
        </p:txBody>
      </p:sp>
    </p:spTree>
    <p:extLst>
      <p:ext uri="{BB962C8B-B14F-4D97-AF65-F5344CB8AC3E}">
        <p14:creationId xmlns:p14="http://schemas.microsoft.com/office/powerpoint/2010/main" val="126209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9365" cy="34925"/>
          </a:xfrm>
          <a:custGeom>
            <a:avLst/>
            <a:gdLst/>
            <a:ahLst/>
            <a:cxnLst/>
            <a:rect l="l" t="t" r="r" b="b"/>
            <a:pathLst>
              <a:path w="7619365" h="34925">
                <a:moveTo>
                  <a:pt x="7618779" y="34799"/>
                </a:moveTo>
                <a:lnTo>
                  <a:pt x="0" y="34799"/>
                </a:lnTo>
                <a:lnTo>
                  <a:pt x="0" y="0"/>
                </a:lnTo>
                <a:lnTo>
                  <a:pt x="7618779" y="0"/>
                </a:lnTo>
                <a:lnTo>
                  <a:pt x="7618779" y="34799"/>
                </a:lnTo>
                <a:close/>
              </a:path>
            </a:pathLst>
          </a:custGeom>
          <a:solidFill>
            <a:srgbClr val="33CCCC"/>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5370195">
              <a:lnSpc>
                <a:spcPct val="100000"/>
              </a:lnSpc>
              <a:spcBef>
                <a:spcPts val="100"/>
              </a:spcBef>
            </a:pPr>
            <a:r>
              <a:rPr spc="-5" dirty="0"/>
              <a:t>Detailed Literature</a:t>
            </a:r>
            <a:r>
              <a:rPr spc="-85" dirty="0"/>
              <a:t> </a:t>
            </a:r>
            <a:r>
              <a:rPr spc="-5" dirty="0"/>
              <a:t>Survey</a:t>
            </a:r>
          </a:p>
        </p:txBody>
      </p:sp>
      <p:sp>
        <p:nvSpPr>
          <p:cNvPr id="12" name="object 12"/>
          <p:cNvSpPr txBox="1"/>
          <p:nvPr/>
        </p:nvSpPr>
        <p:spPr>
          <a:xfrm>
            <a:off x="613106" y="1645833"/>
            <a:ext cx="7619365" cy="3752309"/>
          </a:xfrm>
          <a:prstGeom prst="rect">
            <a:avLst/>
          </a:prstGeom>
        </p:spPr>
        <p:txBody>
          <a:bodyPr vert="horz" wrap="square" lIns="0" tIns="132080" rIns="0" bIns="0" rtlCol="0">
            <a:spAutoFit/>
          </a:bodyPr>
          <a:lstStyle/>
          <a:p>
            <a:pPr marL="273685">
              <a:lnSpc>
                <a:spcPct val="100000"/>
              </a:lnSpc>
              <a:spcBef>
                <a:spcPts val="1040"/>
              </a:spcBef>
            </a:pPr>
            <a:r>
              <a:rPr sz="2400" spc="-5" dirty="0">
                <a:solidFill>
                  <a:srgbClr val="0000FF"/>
                </a:solidFill>
                <a:latin typeface="Trebuchet MS"/>
                <a:cs typeface="Trebuchet MS"/>
              </a:rPr>
              <a:t>Summary of Paper</a:t>
            </a:r>
            <a:r>
              <a:rPr sz="2400" spc="-20" dirty="0">
                <a:solidFill>
                  <a:srgbClr val="0000FF"/>
                </a:solidFill>
                <a:latin typeface="Trebuchet MS"/>
                <a:cs typeface="Trebuchet MS"/>
              </a:rPr>
              <a:t> </a:t>
            </a:r>
            <a:r>
              <a:rPr lang="en-US" sz="2400" spc="-5" dirty="0">
                <a:solidFill>
                  <a:srgbClr val="0000FF"/>
                </a:solidFill>
                <a:latin typeface="Trebuchet MS"/>
                <a:cs typeface="Trebuchet MS"/>
              </a:rPr>
              <a:t>4</a:t>
            </a:r>
            <a:r>
              <a:rPr sz="2400" spc="-5" dirty="0">
                <a:solidFill>
                  <a:srgbClr val="0000FF"/>
                </a:solidFill>
                <a:latin typeface="Trebuchet MS"/>
                <a:cs typeface="Trebuchet MS"/>
              </a:rPr>
              <a:t>:</a:t>
            </a:r>
            <a:endParaRPr sz="2400" dirty="0">
              <a:latin typeface="Trebuchet MS"/>
              <a:cs typeface="Trebuchet MS"/>
            </a:endParaRPr>
          </a:p>
          <a:p>
            <a:pPr marL="360680" marR="1266190">
              <a:lnSpc>
                <a:spcPct val="100000"/>
              </a:lnSpc>
              <a:spcBef>
                <a:spcPts val="790"/>
              </a:spcBef>
            </a:pPr>
            <a:r>
              <a:rPr sz="2000" spc="-5" dirty="0">
                <a:solidFill>
                  <a:srgbClr val="0033CC"/>
                </a:solidFill>
                <a:latin typeface="Trebuchet MS"/>
                <a:cs typeface="Trebuchet MS"/>
              </a:rPr>
              <a:t>(</a:t>
            </a:r>
            <a:r>
              <a:rPr lang="en-US" sz="2000" spc="-5" dirty="0">
                <a:solidFill>
                  <a:srgbClr val="0033CC"/>
                </a:solidFill>
                <a:latin typeface="Trebuchet MS"/>
                <a:cs typeface="Trebuchet MS"/>
              </a:rPr>
              <a:t>Awoke 2021 – Price prediction using Deep Learning</a:t>
            </a:r>
            <a:r>
              <a:rPr sz="2000" spc="-5" dirty="0">
                <a:solidFill>
                  <a:srgbClr val="0033CC"/>
                </a:solidFill>
                <a:latin typeface="Trebuchet MS"/>
                <a:cs typeface="Trebuchet MS"/>
              </a:rPr>
              <a:t>)</a:t>
            </a:r>
            <a:endParaRPr sz="2000" dirty="0">
              <a:latin typeface="Trebuchet MS"/>
              <a:cs typeface="Trebuchet MS"/>
            </a:endParaRPr>
          </a:p>
          <a:p>
            <a:pPr lvl="1">
              <a:spcBef>
                <a:spcPts val="45"/>
              </a:spcBef>
            </a:pPr>
            <a:endParaRPr lang="en-US" sz="2050" dirty="0">
              <a:latin typeface="Arial"/>
              <a:cs typeface="Arial"/>
            </a:endParaRPr>
          </a:p>
          <a:p>
            <a:pPr marL="800100" lvl="1" indent="-342900">
              <a:spcBef>
                <a:spcPts val="45"/>
              </a:spcBef>
              <a:buFont typeface="Arial" panose="020B0604020202020204" pitchFamily="34" charset="0"/>
              <a:buChar char="•"/>
            </a:pPr>
            <a:r>
              <a:rPr lang="en-US" sz="2050" dirty="0">
                <a:latin typeface="Arial"/>
                <a:cs typeface="Arial"/>
              </a:rPr>
              <a:t>Deep learning technique like LSTM* can be used for Bitcoin Price predictions because of its efficiency.</a:t>
            </a:r>
          </a:p>
          <a:p>
            <a:pPr lvl="1">
              <a:spcBef>
                <a:spcPts val="45"/>
              </a:spcBef>
            </a:pPr>
            <a:endParaRPr lang="en-US" sz="2050" dirty="0">
              <a:latin typeface="Arial"/>
              <a:cs typeface="Arial"/>
            </a:endParaRPr>
          </a:p>
          <a:p>
            <a:pPr marL="800100" lvl="1" indent="-342900">
              <a:spcBef>
                <a:spcPts val="45"/>
              </a:spcBef>
              <a:buFont typeface="Arial" panose="020B0604020202020204" pitchFamily="34" charset="0"/>
              <a:buChar char="•"/>
            </a:pPr>
            <a:r>
              <a:rPr lang="en-US" sz="2050" dirty="0">
                <a:latin typeface="Arial"/>
                <a:cs typeface="Arial"/>
              </a:rPr>
              <a:t>	Using the Formulae of “Root Mean Squared Error” and “Mean Absolute Error”</a:t>
            </a:r>
          </a:p>
          <a:p>
            <a:pPr marL="800100" lvl="1" indent="-342900">
              <a:spcBef>
                <a:spcPts val="45"/>
              </a:spcBef>
              <a:buFont typeface="Arial" panose="020B0604020202020204" pitchFamily="34" charset="0"/>
              <a:buChar char="•"/>
            </a:pPr>
            <a:endParaRPr lang="en-US" sz="2050" dirty="0">
              <a:latin typeface="Arial"/>
              <a:cs typeface="Arial"/>
            </a:endParaRPr>
          </a:p>
          <a:p>
            <a:pPr lvl="1">
              <a:spcBef>
                <a:spcPts val="45"/>
              </a:spcBef>
            </a:pPr>
            <a:r>
              <a:rPr lang="en-US" sz="2050" dirty="0">
                <a:latin typeface="Arial"/>
                <a:cs typeface="Arial"/>
              </a:rPr>
              <a:t>(LSTM – Long Short Term Memory.)</a:t>
            </a:r>
          </a:p>
          <a:p>
            <a:pPr marL="800100" lvl="1" indent="-342900">
              <a:spcBef>
                <a:spcPts val="45"/>
              </a:spcBef>
              <a:buFont typeface="Arial" panose="020B0604020202020204" pitchFamily="34" charset="0"/>
              <a:buChar char="•"/>
            </a:pPr>
            <a:endParaRPr lang="en-US" sz="2050" dirty="0">
              <a:latin typeface="Arial"/>
              <a:cs typeface="Arial"/>
            </a:endParaRPr>
          </a:p>
        </p:txBody>
      </p:sp>
    </p:spTree>
    <p:extLst>
      <p:ext uri="{BB962C8B-B14F-4D97-AF65-F5344CB8AC3E}">
        <p14:creationId xmlns:p14="http://schemas.microsoft.com/office/powerpoint/2010/main" val="241357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9365" cy="34925"/>
          </a:xfrm>
          <a:custGeom>
            <a:avLst/>
            <a:gdLst/>
            <a:ahLst/>
            <a:cxnLst/>
            <a:rect l="l" t="t" r="r" b="b"/>
            <a:pathLst>
              <a:path w="7619365" h="34925">
                <a:moveTo>
                  <a:pt x="7618779" y="34799"/>
                </a:moveTo>
                <a:lnTo>
                  <a:pt x="0" y="34799"/>
                </a:lnTo>
                <a:lnTo>
                  <a:pt x="0" y="0"/>
                </a:lnTo>
                <a:lnTo>
                  <a:pt x="7618779" y="0"/>
                </a:lnTo>
                <a:lnTo>
                  <a:pt x="7618779" y="34799"/>
                </a:lnTo>
                <a:close/>
              </a:path>
            </a:pathLst>
          </a:custGeom>
          <a:solidFill>
            <a:srgbClr val="33CCCC"/>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5370195">
              <a:lnSpc>
                <a:spcPct val="100000"/>
              </a:lnSpc>
              <a:spcBef>
                <a:spcPts val="100"/>
              </a:spcBef>
            </a:pPr>
            <a:r>
              <a:rPr spc="-5" dirty="0"/>
              <a:t>Detailed Literature</a:t>
            </a:r>
            <a:r>
              <a:rPr spc="-85" dirty="0"/>
              <a:t> </a:t>
            </a:r>
            <a:r>
              <a:rPr spc="-5" dirty="0"/>
              <a:t>Survey</a:t>
            </a:r>
          </a:p>
        </p:txBody>
      </p:sp>
      <p:sp>
        <p:nvSpPr>
          <p:cNvPr id="12" name="object 12"/>
          <p:cNvSpPr txBox="1"/>
          <p:nvPr/>
        </p:nvSpPr>
        <p:spPr>
          <a:xfrm>
            <a:off x="613107" y="1645833"/>
            <a:ext cx="8073693" cy="4888518"/>
          </a:xfrm>
          <a:prstGeom prst="rect">
            <a:avLst/>
          </a:prstGeom>
        </p:spPr>
        <p:txBody>
          <a:bodyPr vert="horz" wrap="square" lIns="0" tIns="132080" rIns="0" bIns="0" rtlCol="0">
            <a:spAutoFit/>
          </a:bodyPr>
          <a:lstStyle/>
          <a:p>
            <a:pPr marL="273685">
              <a:lnSpc>
                <a:spcPct val="100000"/>
              </a:lnSpc>
              <a:spcBef>
                <a:spcPts val="1040"/>
              </a:spcBef>
            </a:pPr>
            <a:r>
              <a:rPr lang="en-US" sz="2400" spc="-5" dirty="0">
                <a:latin typeface="Trebuchet MS"/>
                <a:cs typeface="Trebuchet MS"/>
              </a:rPr>
              <a:t>Issues for which we got solutions from the papers:</a:t>
            </a:r>
          </a:p>
          <a:p>
            <a:pPr marL="281305">
              <a:lnSpc>
                <a:spcPct val="100000"/>
              </a:lnSpc>
              <a:spcBef>
                <a:spcPts val="1040"/>
              </a:spcBef>
            </a:pPr>
            <a:r>
              <a:rPr lang="en-US" spc="-5" dirty="0">
                <a:latin typeface="Trebuchet MS"/>
                <a:cs typeface="Trebuchet MS"/>
              </a:rPr>
              <a:t>Paper</a:t>
            </a:r>
            <a:r>
              <a:rPr lang="en-US" spc="-20" dirty="0">
                <a:latin typeface="Trebuchet MS"/>
                <a:cs typeface="Trebuchet MS"/>
              </a:rPr>
              <a:t> </a:t>
            </a:r>
            <a:r>
              <a:rPr lang="en-US" spc="-5" dirty="0">
                <a:latin typeface="Trebuchet MS"/>
                <a:cs typeface="Trebuchet MS"/>
              </a:rPr>
              <a:t>1: Real Time monitoring of Bitcoin prices on several  Cryptocurrency</a:t>
            </a:r>
            <a:r>
              <a:rPr lang="en-US" spc="-10" dirty="0">
                <a:latin typeface="Trebuchet MS"/>
                <a:cs typeface="Trebuchet MS"/>
              </a:rPr>
              <a:t> </a:t>
            </a:r>
            <a:r>
              <a:rPr lang="en-US" spc="-5" dirty="0">
                <a:latin typeface="Trebuchet MS"/>
                <a:cs typeface="Trebuchet MS"/>
              </a:rPr>
              <a:t>markets</a:t>
            </a:r>
          </a:p>
          <a:p>
            <a:pPr marL="281305">
              <a:lnSpc>
                <a:spcPct val="100000"/>
              </a:lnSpc>
              <a:spcBef>
                <a:spcPts val="1040"/>
              </a:spcBef>
            </a:pPr>
            <a:r>
              <a:rPr lang="en-US" spc="-5" dirty="0">
                <a:latin typeface="Trebuchet MS"/>
                <a:cs typeface="Trebuchet MS"/>
              </a:rPr>
              <a:t>Blog1: DevTeam.org</a:t>
            </a:r>
          </a:p>
          <a:p>
            <a:pPr marL="281305">
              <a:lnSpc>
                <a:spcPct val="100000"/>
              </a:lnSpc>
              <a:spcBef>
                <a:spcPts val="1040"/>
              </a:spcBef>
            </a:pPr>
            <a:r>
              <a:rPr lang="en-US" spc="-5" dirty="0">
                <a:latin typeface="Trebuchet MS"/>
                <a:cs typeface="Trebuchet MS"/>
              </a:rPr>
              <a:t>Issue: From where to get the API’s</a:t>
            </a:r>
          </a:p>
          <a:p>
            <a:pPr marL="281305">
              <a:lnSpc>
                <a:spcPct val="100000"/>
              </a:lnSpc>
              <a:spcBef>
                <a:spcPts val="1040"/>
              </a:spcBef>
            </a:pPr>
            <a:r>
              <a:rPr lang="en-US" spc="-5" dirty="0">
                <a:latin typeface="Trebuchet MS"/>
                <a:cs typeface="Trebuchet MS"/>
              </a:rPr>
              <a:t>Solution: </a:t>
            </a:r>
          </a:p>
          <a:p>
            <a:pPr marL="567055" indent="-285750">
              <a:lnSpc>
                <a:spcPct val="100000"/>
              </a:lnSpc>
              <a:spcBef>
                <a:spcPts val="1040"/>
              </a:spcBef>
              <a:buFont typeface="Arial" panose="020B0604020202020204" pitchFamily="34" charset="0"/>
              <a:buChar char="•"/>
            </a:pPr>
            <a:r>
              <a:rPr lang="en-US" spc="-5" dirty="0">
                <a:latin typeface="Trebuchet MS"/>
                <a:cs typeface="Trebuchet MS"/>
              </a:rPr>
              <a:t>Demonstrates how to encode and extract the API’s from 	various trustable Exchangeable markets.</a:t>
            </a:r>
          </a:p>
          <a:p>
            <a:pPr marL="567055" indent="-285750">
              <a:lnSpc>
                <a:spcPct val="100000"/>
              </a:lnSpc>
              <a:spcBef>
                <a:spcPts val="1040"/>
              </a:spcBef>
              <a:buFont typeface="Arial" panose="020B0604020202020204" pitchFamily="34" charset="0"/>
              <a:buChar char="•"/>
            </a:pPr>
            <a:r>
              <a:rPr lang="en-US" spc="-5" dirty="0">
                <a:latin typeface="Trebuchet MS"/>
                <a:cs typeface="Trebuchet MS"/>
              </a:rPr>
              <a:t>The Markets from where there’s a possibility of Easy extraction of </a:t>
            </a:r>
          </a:p>
          <a:p>
            <a:pPr marL="281305">
              <a:lnSpc>
                <a:spcPct val="100000"/>
              </a:lnSpc>
              <a:spcBef>
                <a:spcPts val="1040"/>
              </a:spcBef>
            </a:pPr>
            <a:r>
              <a:rPr lang="en-US" spc="-5" dirty="0">
                <a:latin typeface="Trebuchet MS"/>
                <a:cs typeface="Trebuchet MS"/>
              </a:rPr>
              <a:t>     APIs such as “Coinbase”, “Kraken”, “Bittrex”, “LEX.io”, “Poloniex”</a:t>
            </a:r>
            <a:endParaRPr lang="en-US" dirty="0">
              <a:latin typeface="Trebuchet MS"/>
              <a:cs typeface="Trebuchet MS"/>
            </a:endParaRPr>
          </a:p>
          <a:p>
            <a:pPr marL="273685">
              <a:lnSpc>
                <a:spcPct val="100000"/>
              </a:lnSpc>
              <a:spcBef>
                <a:spcPts val="1040"/>
              </a:spcBef>
            </a:pPr>
            <a:endParaRPr lang="en-US" sz="2400" spc="-5" dirty="0">
              <a:latin typeface="Trebuchet MS"/>
              <a:cs typeface="Trebuchet MS"/>
            </a:endParaRPr>
          </a:p>
          <a:p>
            <a:pPr marL="273685">
              <a:lnSpc>
                <a:spcPct val="100000"/>
              </a:lnSpc>
              <a:spcBef>
                <a:spcPts val="1040"/>
              </a:spcBef>
            </a:pPr>
            <a:r>
              <a:rPr lang="en-US" sz="2400" spc="-5" dirty="0">
                <a:latin typeface="Trebuchet MS"/>
                <a:cs typeface="Trebuchet MS"/>
              </a:rPr>
              <a:t> </a:t>
            </a:r>
            <a:endParaRPr sz="2400" dirty="0">
              <a:latin typeface="Trebuchet MS"/>
              <a:cs typeface="Trebuchet MS"/>
            </a:endParaRPr>
          </a:p>
        </p:txBody>
      </p:sp>
    </p:spTree>
    <p:extLst>
      <p:ext uri="{BB962C8B-B14F-4D97-AF65-F5344CB8AC3E}">
        <p14:creationId xmlns:p14="http://schemas.microsoft.com/office/powerpoint/2010/main" val="165107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9365" cy="34925"/>
          </a:xfrm>
          <a:custGeom>
            <a:avLst/>
            <a:gdLst/>
            <a:ahLst/>
            <a:cxnLst/>
            <a:rect l="l" t="t" r="r" b="b"/>
            <a:pathLst>
              <a:path w="7619365" h="34925">
                <a:moveTo>
                  <a:pt x="7618779" y="34799"/>
                </a:moveTo>
                <a:lnTo>
                  <a:pt x="0" y="34799"/>
                </a:lnTo>
                <a:lnTo>
                  <a:pt x="0" y="0"/>
                </a:lnTo>
                <a:lnTo>
                  <a:pt x="7618779" y="0"/>
                </a:lnTo>
                <a:lnTo>
                  <a:pt x="7618779" y="34799"/>
                </a:lnTo>
                <a:close/>
              </a:path>
            </a:pathLst>
          </a:custGeom>
          <a:solidFill>
            <a:srgbClr val="33CCCC"/>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5370195">
              <a:lnSpc>
                <a:spcPct val="100000"/>
              </a:lnSpc>
              <a:spcBef>
                <a:spcPts val="100"/>
              </a:spcBef>
            </a:pPr>
            <a:r>
              <a:rPr spc="-5" dirty="0"/>
              <a:t>Detailed Literature</a:t>
            </a:r>
            <a:r>
              <a:rPr spc="-85" dirty="0"/>
              <a:t> </a:t>
            </a:r>
            <a:r>
              <a:rPr spc="-5" dirty="0"/>
              <a:t>Survey</a:t>
            </a:r>
          </a:p>
        </p:txBody>
      </p:sp>
      <p:sp>
        <p:nvSpPr>
          <p:cNvPr id="12" name="object 12"/>
          <p:cNvSpPr txBox="1"/>
          <p:nvPr/>
        </p:nvSpPr>
        <p:spPr>
          <a:xfrm>
            <a:off x="613107" y="1645833"/>
            <a:ext cx="8302293" cy="4539704"/>
          </a:xfrm>
          <a:prstGeom prst="rect">
            <a:avLst/>
          </a:prstGeom>
        </p:spPr>
        <p:txBody>
          <a:bodyPr vert="horz" wrap="square" lIns="0" tIns="132080" rIns="0" bIns="0" rtlCol="0">
            <a:spAutoFit/>
          </a:bodyPr>
          <a:lstStyle/>
          <a:p>
            <a:pPr marL="273685">
              <a:lnSpc>
                <a:spcPct val="100000"/>
              </a:lnSpc>
              <a:spcBef>
                <a:spcPts val="1040"/>
              </a:spcBef>
            </a:pPr>
            <a:r>
              <a:rPr lang="en-US" sz="2400" spc="-5" dirty="0">
                <a:latin typeface="Trebuchet MS"/>
                <a:cs typeface="Trebuchet MS"/>
              </a:rPr>
              <a:t>Issues for which we got solutions from the papers:</a:t>
            </a:r>
          </a:p>
          <a:p>
            <a:pPr marL="12700" marR="71120" algn="just">
              <a:lnSpc>
                <a:spcPct val="100000"/>
              </a:lnSpc>
              <a:spcBef>
                <a:spcPts val="15"/>
              </a:spcBef>
            </a:pPr>
            <a:r>
              <a:rPr lang="en-US" spc="-5" dirty="0">
                <a:latin typeface="Trebuchet MS"/>
                <a:cs typeface="Trebuchet MS"/>
              </a:rPr>
              <a:t>    Paper</a:t>
            </a:r>
            <a:r>
              <a:rPr lang="en-US" spc="-20" dirty="0">
                <a:latin typeface="Trebuchet MS"/>
                <a:cs typeface="Trebuchet MS"/>
              </a:rPr>
              <a:t> </a:t>
            </a:r>
            <a:r>
              <a:rPr lang="en-US" spc="-5" dirty="0">
                <a:latin typeface="Trebuchet MS"/>
                <a:cs typeface="Trebuchet MS"/>
              </a:rPr>
              <a:t>2: Cryptocurrencies Transactions Advisor Using </a:t>
            </a:r>
            <a:r>
              <a:rPr lang="en-US" dirty="0">
                <a:latin typeface="Trebuchet MS"/>
                <a:cs typeface="Trebuchet MS"/>
              </a:rPr>
              <a:t>a  </a:t>
            </a:r>
            <a:r>
              <a:rPr lang="en-US" spc="-5" dirty="0">
                <a:latin typeface="Trebuchet MS"/>
                <a:cs typeface="Trebuchet MS"/>
              </a:rPr>
              <a:t>Genetic Mamdani-    	type Fuzzy Rules Based</a:t>
            </a:r>
            <a:r>
              <a:rPr lang="en-US" spc="-80" dirty="0">
                <a:latin typeface="Trebuchet MS"/>
                <a:cs typeface="Trebuchet MS"/>
              </a:rPr>
              <a:t> </a:t>
            </a:r>
            <a:r>
              <a:rPr lang="en-US" spc="-5" dirty="0">
                <a:latin typeface="Trebuchet MS"/>
                <a:cs typeface="Trebuchet MS"/>
              </a:rPr>
              <a:t>System</a:t>
            </a:r>
          </a:p>
          <a:p>
            <a:pPr marL="281305">
              <a:lnSpc>
                <a:spcPct val="100000"/>
              </a:lnSpc>
              <a:spcBef>
                <a:spcPts val="1040"/>
              </a:spcBef>
            </a:pPr>
            <a:r>
              <a:rPr lang="en-US" spc="-5" dirty="0">
                <a:latin typeface="Trebuchet MS"/>
                <a:cs typeface="Trebuchet MS"/>
              </a:rPr>
              <a:t>Blog2: Cryptomaton.org</a:t>
            </a:r>
          </a:p>
          <a:p>
            <a:pPr marL="281305">
              <a:lnSpc>
                <a:spcPct val="100000"/>
              </a:lnSpc>
              <a:spcBef>
                <a:spcPts val="1040"/>
              </a:spcBef>
            </a:pPr>
            <a:r>
              <a:rPr lang="en-US" spc="-5" dirty="0">
                <a:latin typeface="Trebuchet MS"/>
                <a:cs typeface="Trebuchet MS"/>
              </a:rPr>
              <a:t>Issue: How to ensure Buying/Selling of Cryptocurrency when it is so Volatile?</a:t>
            </a:r>
          </a:p>
          <a:p>
            <a:pPr marL="281305">
              <a:lnSpc>
                <a:spcPct val="100000"/>
              </a:lnSpc>
              <a:spcBef>
                <a:spcPts val="1040"/>
              </a:spcBef>
            </a:pPr>
            <a:r>
              <a:rPr lang="en-US" spc="-5" dirty="0">
                <a:latin typeface="Trebuchet MS"/>
                <a:cs typeface="Trebuchet MS"/>
              </a:rPr>
              <a:t>Solution: </a:t>
            </a:r>
          </a:p>
          <a:p>
            <a:pPr marL="567055" indent="-285750">
              <a:lnSpc>
                <a:spcPct val="100000"/>
              </a:lnSpc>
              <a:spcBef>
                <a:spcPts val="1040"/>
              </a:spcBef>
              <a:buFont typeface="Arial" panose="020B0604020202020204" pitchFamily="34" charset="0"/>
              <a:buChar char="•"/>
            </a:pPr>
            <a:r>
              <a:rPr lang="en-US" spc="-5" dirty="0">
                <a:latin typeface="Trebuchet MS"/>
                <a:cs typeface="Trebuchet MS"/>
              </a:rPr>
              <a:t>Building the Advisor in such a way that it considers the market news sentiments on a daily basis.</a:t>
            </a:r>
          </a:p>
          <a:p>
            <a:pPr marL="567055" indent="-285750">
              <a:lnSpc>
                <a:spcPct val="100000"/>
              </a:lnSpc>
              <a:spcBef>
                <a:spcPts val="1040"/>
              </a:spcBef>
              <a:buFont typeface="Arial" panose="020B0604020202020204" pitchFamily="34" charset="0"/>
              <a:buChar char="•"/>
            </a:pPr>
            <a:r>
              <a:rPr lang="en-US" spc="-5" dirty="0">
                <a:latin typeface="Trebuchet MS"/>
                <a:cs typeface="Trebuchet MS"/>
              </a:rPr>
              <a:t>Installing the “Moving Averages” Statistics into the Advisor to make the best possible decision.</a:t>
            </a:r>
          </a:p>
          <a:p>
            <a:pPr marL="281305">
              <a:lnSpc>
                <a:spcPct val="100000"/>
              </a:lnSpc>
              <a:spcBef>
                <a:spcPts val="1040"/>
              </a:spcBef>
            </a:pPr>
            <a:endParaRPr lang="en-US" spc="-5" dirty="0">
              <a:latin typeface="Trebuchet MS"/>
              <a:cs typeface="Trebuchet MS"/>
            </a:endParaRPr>
          </a:p>
          <a:p>
            <a:pPr marL="273685">
              <a:lnSpc>
                <a:spcPct val="100000"/>
              </a:lnSpc>
              <a:spcBef>
                <a:spcPts val="1040"/>
              </a:spcBef>
            </a:pPr>
            <a:r>
              <a:rPr lang="en-US" sz="2400" spc="-5" dirty="0">
                <a:latin typeface="Trebuchet MS"/>
                <a:cs typeface="Trebuchet MS"/>
              </a:rPr>
              <a:t> </a:t>
            </a:r>
            <a:endParaRPr sz="2400" dirty="0">
              <a:latin typeface="Trebuchet MS"/>
              <a:cs typeface="Trebuchet MS"/>
            </a:endParaRPr>
          </a:p>
        </p:txBody>
      </p:sp>
    </p:spTree>
    <p:extLst>
      <p:ext uri="{BB962C8B-B14F-4D97-AF65-F5344CB8AC3E}">
        <p14:creationId xmlns:p14="http://schemas.microsoft.com/office/powerpoint/2010/main" val="227418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3876" y="1581116"/>
            <a:ext cx="7618730" cy="34925"/>
          </a:xfrm>
          <a:custGeom>
            <a:avLst/>
            <a:gdLst/>
            <a:ahLst/>
            <a:cxnLst/>
            <a:rect l="l" t="t" r="r" b="b"/>
            <a:pathLst>
              <a:path w="7618730" h="34925">
                <a:moveTo>
                  <a:pt x="7618654" y="34919"/>
                </a:moveTo>
                <a:lnTo>
                  <a:pt x="0" y="34919"/>
                </a:lnTo>
                <a:lnTo>
                  <a:pt x="0" y="0"/>
                </a:lnTo>
                <a:lnTo>
                  <a:pt x="7618654" y="0"/>
                </a:lnTo>
                <a:lnTo>
                  <a:pt x="7618654" y="3491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7108909" y="1156205"/>
            <a:ext cx="1957070" cy="391160"/>
          </a:xfrm>
          <a:prstGeom prst="rect">
            <a:avLst/>
          </a:prstGeom>
        </p:spPr>
        <p:txBody>
          <a:bodyPr vert="horz" wrap="square" lIns="0" tIns="12700" rIns="0" bIns="0" rtlCol="0">
            <a:spAutoFit/>
          </a:bodyPr>
          <a:lstStyle/>
          <a:p>
            <a:pPr marL="12700">
              <a:lnSpc>
                <a:spcPct val="100000"/>
              </a:lnSpc>
              <a:spcBef>
                <a:spcPts val="100"/>
              </a:spcBef>
            </a:pPr>
            <a:r>
              <a:rPr spc="-5" dirty="0"/>
              <a:t>System</a:t>
            </a:r>
            <a:r>
              <a:rPr spc="-90" dirty="0"/>
              <a:t> </a:t>
            </a:r>
            <a:r>
              <a:rPr spc="-5" dirty="0"/>
              <a:t>Design</a:t>
            </a:r>
          </a:p>
        </p:txBody>
      </p:sp>
      <p:sp>
        <p:nvSpPr>
          <p:cNvPr id="4" name="object 4"/>
          <p:cNvSpPr txBox="1"/>
          <p:nvPr/>
        </p:nvSpPr>
        <p:spPr>
          <a:xfrm>
            <a:off x="1372264" y="2293651"/>
            <a:ext cx="4517390" cy="2310889"/>
          </a:xfrm>
          <a:prstGeom prst="rect">
            <a:avLst/>
          </a:prstGeom>
        </p:spPr>
        <p:txBody>
          <a:bodyPr vert="horz" wrap="square" lIns="0" tIns="12700" rIns="0" bIns="0" rtlCol="0">
            <a:spAutoFit/>
          </a:bodyPr>
          <a:lstStyle/>
          <a:p>
            <a:pPr marL="241935">
              <a:lnSpc>
                <a:spcPct val="100000"/>
              </a:lnSpc>
              <a:spcBef>
                <a:spcPts val="100"/>
              </a:spcBef>
            </a:pPr>
            <a:r>
              <a:rPr sz="2400" u="sng" spc="-5" dirty="0">
                <a:solidFill>
                  <a:srgbClr val="0033CC"/>
                </a:solidFill>
                <a:latin typeface="Trebuchet MS"/>
                <a:cs typeface="Trebuchet MS"/>
              </a:rPr>
              <a:t>Design</a:t>
            </a:r>
            <a:r>
              <a:rPr sz="2400" u="sng" spc="-10" dirty="0">
                <a:solidFill>
                  <a:srgbClr val="0033CC"/>
                </a:solidFill>
                <a:latin typeface="Trebuchet MS"/>
                <a:cs typeface="Trebuchet MS"/>
              </a:rPr>
              <a:t> </a:t>
            </a:r>
            <a:r>
              <a:rPr sz="2400" u="sng" spc="-5" dirty="0">
                <a:solidFill>
                  <a:srgbClr val="0033CC"/>
                </a:solidFill>
                <a:latin typeface="Trebuchet MS"/>
                <a:cs typeface="Trebuchet MS"/>
              </a:rPr>
              <a:t>Description</a:t>
            </a:r>
            <a:endParaRPr lang="en-US" sz="2400" u="sng" spc="-5" dirty="0">
              <a:solidFill>
                <a:srgbClr val="0033CC"/>
              </a:solidFill>
              <a:latin typeface="Trebuchet MS"/>
              <a:cs typeface="Trebuchet MS"/>
            </a:endParaRPr>
          </a:p>
          <a:p>
            <a:pPr marL="241935">
              <a:lnSpc>
                <a:spcPct val="100000"/>
              </a:lnSpc>
              <a:spcBef>
                <a:spcPts val="100"/>
              </a:spcBef>
            </a:pPr>
            <a:endParaRPr sz="2450" dirty="0">
              <a:latin typeface="Trebuchet MS"/>
              <a:cs typeface="Trebuchet MS"/>
            </a:endParaRPr>
          </a:p>
          <a:p>
            <a:pPr marL="241935" indent="-229870">
              <a:lnSpc>
                <a:spcPct val="100000"/>
              </a:lnSpc>
              <a:buClr>
                <a:srgbClr val="000000"/>
              </a:buClr>
              <a:buSzPct val="43750"/>
              <a:buFont typeface="Arial"/>
              <a:buChar char="●"/>
              <a:tabLst>
                <a:tab pos="241935" algn="l"/>
                <a:tab pos="242570" algn="l"/>
              </a:tabLst>
            </a:pPr>
            <a:r>
              <a:rPr sz="2000" spc="-5" dirty="0">
                <a:latin typeface="Trebuchet MS"/>
                <a:cs typeface="Trebuchet MS"/>
              </a:rPr>
              <a:t>Flowchart </a:t>
            </a:r>
            <a:r>
              <a:rPr sz="2000" dirty="0">
                <a:latin typeface="Trebuchet MS"/>
                <a:cs typeface="Trebuchet MS"/>
              </a:rPr>
              <a:t>/ </a:t>
            </a:r>
            <a:r>
              <a:rPr sz="2000" spc="-5" dirty="0">
                <a:latin typeface="Trebuchet MS"/>
                <a:cs typeface="Trebuchet MS"/>
              </a:rPr>
              <a:t>Data Flow</a:t>
            </a:r>
            <a:r>
              <a:rPr sz="2000" spc="-95" dirty="0">
                <a:latin typeface="Trebuchet MS"/>
                <a:cs typeface="Trebuchet MS"/>
              </a:rPr>
              <a:t> </a:t>
            </a:r>
            <a:r>
              <a:rPr sz="2000" spc="-5" dirty="0">
                <a:latin typeface="Trebuchet MS"/>
                <a:cs typeface="Trebuchet MS"/>
              </a:rPr>
              <a:t>Diagram</a:t>
            </a:r>
            <a:endParaRPr lang="en-US" sz="2000" spc="-5" dirty="0">
              <a:latin typeface="Trebuchet MS"/>
              <a:cs typeface="Trebuchet MS"/>
            </a:endParaRPr>
          </a:p>
          <a:p>
            <a:pPr marL="241935" indent="-229870">
              <a:lnSpc>
                <a:spcPct val="100000"/>
              </a:lnSpc>
              <a:buClr>
                <a:srgbClr val="000000"/>
              </a:buClr>
              <a:buSzPct val="43750"/>
              <a:buFont typeface="Arial"/>
              <a:buChar char="●"/>
              <a:tabLst>
                <a:tab pos="241935" algn="l"/>
                <a:tab pos="242570" algn="l"/>
              </a:tabLst>
            </a:pPr>
            <a:r>
              <a:rPr lang="en-US" sz="2000" spc="-5" dirty="0">
                <a:latin typeface="Trebuchet MS"/>
                <a:cs typeface="Trebuchet MS"/>
              </a:rPr>
              <a:t>S</a:t>
            </a:r>
            <a:r>
              <a:rPr lang="en-IN" sz="2000" spc="-5" dirty="0" err="1">
                <a:latin typeface="Trebuchet MS"/>
                <a:cs typeface="Trebuchet MS"/>
              </a:rPr>
              <a:t>teps</a:t>
            </a:r>
            <a:r>
              <a:rPr lang="en-IN" sz="2000" spc="-5" dirty="0">
                <a:latin typeface="Trebuchet MS"/>
                <a:cs typeface="Trebuchet MS"/>
              </a:rPr>
              <a:t> to be taken by the advisor to analyse and make decisions</a:t>
            </a:r>
          </a:p>
          <a:p>
            <a:pPr marL="241935" indent="-229870">
              <a:lnSpc>
                <a:spcPct val="100000"/>
              </a:lnSpc>
              <a:buClr>
                <a:srgbClr val="000000"/>
              </a:buClr>
              <a:buSzPct val="43750"/>
              <a:buFont typeface="Arial"/>
              <a:buChar char="●"/>
              <a:tabLst>
                <a:tab pos="241935" algn="l"/>
                <a:tab pos="242570" algn="l"/>
              </a:tabLst>
            </a:pPr>
            <a:r>
              <a:rPr lang="en-US" sz="2000" spc="-5" dirty="0">
                <a:latin typeface="Trebuchet MS"/>
                <a:cs typeface="Trebuchet MS"/>
              </a:rPr>
              <a:t>S</a:t>
            </a:r>
            <a:r>
              <a:rPr lang="en-IN" sz="2000" spc="-5" dirty="0">
                <a:latin typeface="Trebuchet MS"/>
                <a:cs typeface="Trebuchet MS"/>
              </a:rPr>
              <a:t>tacks of Data received form Database.</a:t>
            </a:r>
            <a:endParaRPr sz="2000" dirty="0">
              <a:latin typeface="Trebuchet MS"/>
              <a:cs typeface="Trebuchet MS"/>
            </a:endParaRPr>
          </a:p>
        </p:txBody>
      </p:sp>
      <p:grpSp>
        <p:nvGrpSpPr>
          <p:cNvPr id="6" name="object 6"/>
          <p:cNvGrpSpPr/>
          <p:nvPr/>
        </p:nvGrpSpPr>
        <p:grpSpPr>
          <a:xfrm>
            <a:off x="367293" y="4760003"/>
            <a:ext cx="8409414" cy="1478167"/>
            <a:chOff x="409521" y="4681351"/>
            <a:chExt cx="8409414" cy="1478167"/>
          </a:xfrm>
        </p:grpSpPr>
        <p:sp>
          <p:nvSpPr>
            <p:cNvPr id="7" name="object 7"/>
            <p:cNvSpPr/>
            <p:nvPr/>
          </p:nvSpPr>
          <p:spPr>
            <a:xfrm>
              <a:off x="409521" y="4879700"/>
              <a:ext cx="1685732" cy="127981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224271" y="4681351"/>
              <a:ext cx="1594664" cy="1356255"/>
            </a:xfrm>
            <a:prstGeom prst="rect">
              <a:avLst/>
            </a:prstGeom>
            <a:blipFill>
              <a:blip r:embed="rId3" cstate="print"/>
              <a:stretch>
                <a:fillRect/>
              </a:stretch>
            </a:blipFill>
          </p:spPr>
          <p:txBody>
            <a:bodyPr wrap="square" lIns="0" tIns="0" rIns="0" bIns="0" rtlCol="0"/>
            <a:lstStyle/>
            <a:p>
              <a:endParaRPr dirty="0"/>
            </a:p>
          </p:txBody>
        </p:sp>
        <p:sp>
          <p:nvSpPr>
            <p:cNvPr id="9" name="object 9"/>
            <p:cNvSpPr/>
            <p:nvPr/>
          </p:nvSpPr>
          <p:spPr>
            <a:xfrm>
              <a:off x="2061643" y="5292689"/>
              <a:ext cx="5123180" cy="321310"/>
            </a:xfrm>
            <a:custGeom>
              <a:avLst/>
              <a:gdLst/>
              <a:ahLst/>
              <a:cxnLst/>
              <a:rect l="l" t="t" r="r" b="b"/>
              <a:pathLst>
                <a:path w="5123180" h="321310">
                  <a:moveTo>
                    <a:pt x="4962742" y="320699"/>
                  </a:moveTo>
                  <a:lnTo>
                    <a:pt x="4962742" y="240524"/>
                  </a:lnTo>
                  <a:lnTo>
                    <a:pt x="0" y="241374"/>
                  </a:lnTo>
                  <a:lnTo>
                    <a:pt x="0" y="81024"/>
                  </a:lnTo>
                  <a:lnTo>
                    <a:pt x="4962742" y="80174"/>
                  </a:lnTo>
                  <a:lnTo>
                    <a:pt x="4962742" y="0"/>
                  </a:lnTo>
                  <a:lnTo>
                    <a:pt x="5123092" y="160299"/>
                  </a:lnTo>
                  <a:lnTo>
                    <a:pt x="4962742" y="320699"/>
                  </a:lnTo>
                  <a:close/>
                </a:path>
              </a:pathLst>
            </a:custGeom>
            <a:solidFill>
              <a:srgbClr val="EDEBE1"/>
            </a:solidFill>
          </p:spPr>
          <p:txBody>
            <a:bodyPr wrap="square" lIns="0" tIns="0" rIns="0" bIns="0" rtlCol="0"/>
            <a:lstStyle/>
            <a:p>
              <a:endParaRPr/>
            </a:p>
          </p:txBody>
        </p:sp>
        <p:sp>
          <p:nvSpPr>
            <p:cNvPr id="10" name="object 10"/>
            <p:cNvSpPr/>
            <p:nvPr/>
          </p:nvSpPr>
          <p:spPr>
            <a:xfrm>
              <a:off x="2061643" y="5292689"/>
              <a:ext cx="5123180" cy="321310"/>
            </a:xfrm>
            <a:custGeom>
              <a:avLst/>
              <a:gdLst/>
              <a:ahLst/>
              <a:cxnLst/>
              <a:rect l="l" t="t" r="r" b="b"/>
              <a:pathLst>
                <a:path w="5123180" h="321310">
                  <a:moveTo>
                    <a:pt x="0" y="81024"/>
                  </a:moveTo>
                  <a:lnTo>
                    <a:pt x="4962742" y="80174"/>
                  </a:lnTo>
                  <a:lnTo>
                    <a:pt x="4962742" y="0"/>
                  </a:lnTo>
                  <a:lnTo>
                    <a:pt x="5123092" y="160299"/>
                  </a:lnTo>
                  <a:lnTo>
                    <a:pt x="4962742" y="320699"/>
                  </a:lnTo>
                  <a:lnTo>
                    <a:pt x="4962742" y="240524"/>
                  </a:lnTo>
                  <a:lnTo>
                    <a:pt x="0" y="241374"/>
                  </a:lnTo>
                  <a:lnTo>
                    <a:pt x="0" y="81024"/>
                  </a:lnTo>
                  <a:close/>
                </a:path>
              </a:pathLst>
            </a:custGeom>
            <a:ln w="9524">
              <a:solidFill>
                <a:srgbClr val="1F497C"/>
              </a:solidFill>
            </a:ln>
          </p:spPr>
          <p:txBody>
            <a:bodyPr wrap="square" lIns="0" tIns="0" rIns="0" bIns="0" rtlCol="0"/>
            <a:lstStyle/>
            <a:p>
              <a:endParaRPr/>
            </a:p>
          </p:txBody>
        </p:sp>
      </p:grpSp>
      <p:sp>
        <p:nvSpPr>
          <p:cNvPr id="12" name="object 12"/>
          <p:cNvSpPr txBox="1"/>
          <p:nvPr/>
        </p:nvSpPr>
        <p:spPr>
          <a:xfrm>
            <a:off x="3802064" y="4958352"/>
            <a:ext cx="130746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1 </a:t>
            </a:r>
            <a:r>
              <a:rPr sz="1400" spc="-5" dirty="0">
                <a:latin typeface="Arial"/>
                <a:cs typeface="Arial"/>
              </a:rPr>
              <a:t>.Request</a:t>
            </a:r>
            <a:r>
              <a:rPr sz="1400" spc="-95" dirty="0">
                <a:latin typeface="Arial"/>
                <a:cs typeface="Arial"/>
              </a:rPr>
              <a:t> </a:t>
            </a:r>
            <a:r>
              <a:rPr sz="1400" spc="-5" dirty="0">
                <a:latin typeface="Arial"/>
                <a:cs typeface="Arial"/>
              </a:rPr>
              <a:t>Data</a:t>
            </a:r>
            <a:endParaRPr sz="1400">
              <a:latin typeface="Arial"/>
              <a:cs typeface="Arial"/>
            </a:endParaRPr>
          </a:p>
        </p:txBody>
      </p:sp>
      <p:grpSp>
        <p:nvGrpSpPr>
          <p:cNvPr id="13" name="object 13"/>
          <p:cNvGrpSpPr/>
          <p:nvPr/>
        </p:nvGrpSpPr>
        <p:grpSpPr>
          <a:xfrm rot="4344001">
            <a:off x="7508057" y="3694845"/>
            <a:ext cx="1249680" cy="571500"/>
            <a:chOff x="5979975" y="4265403"/>
            <a:chExt cx="1249680" cy="571500"/>
          </a:xfrm>
        </p:grpSpPr>
        <p:sp>
          <p:nvSpPr>
            <p:cNvPr id="14" name="object 14"/>
            <p:cNvSpPr/>
            <p:nvPr/>
          </p:nvSpPr>
          <p:spPr>
            <a:xfrm>
              <a:off x="5984737" y="4270166"/>
              <a:ext cx="1240155" cy="561975"/>
            </a:xfrm>
            <a:custGeom>
              <a:avLst/>
              <a:gdLst/>
              <a:ahLst/>
              <a:cxnLst/>
              <a:rect l="l" t="t" r="r" b="b"/>
              <a:pathLst>
                <a:path w="1240154" h="561975">
                  <a:moveTo>
                    <a:pt x="1192272" y="561698"/>
                  </a:moveTo>
                  <a:lnTo>
                    <a:pt x="129224" y="229724"/>
                  </a:lnTo>
                  <a:lnTo>
                    <a:pt x="105299" y="306299"/>
                  </a:lnTo>
                  <a:lnTo>
                    <a:pt x="0" y="105324"/>
                  </a:lnTo>
                  <a:lnTo>
                    <a:pt x="200999" y="0"/>
                  </a:lnTo>
                  <a:lnTo>
                    <a:pt x="177074" y="76574"/>
                  </a:lnTo>
                  <a:lnTo>
                    <a:pt x="1240122" y="408549"/>
                  </a:lnTo>
                  <a:lnTo>
                    <a:pt x="1192272" y="561698"/>
                  </a:lnTo>
                  <a:close/>
                </a:path>
              </a:pathLst>
            </a:custGeom>
            <a:solidFill>
              <a:srgbClr val="EDEBE1"/>
            </a:solidFill>
          </p:spPr>
          <p:txBody>
            <a:bodyPr wrap="square" lIns="0" tIns="0" rIns="0" bIns="0" rtlCol="0"/>
            <a:lstStyle/>
            <a:p>
              <a:endParaRPr/>
            </a:p>
          </p:txBody>
        </p:sp>
        <p:sp>
          <p:nvSpPr>
            <p:cNvPr id="15" name="object 15"/>
            <p:cNvSpPr/>
            <p:nvPr/>
          </p:nvSpPr>
          <p:spPr>
            <a:xfrm>
              <a:off x="5984737" y="4270166"/>
              <a:ext cx="1240155" cy="561975"/>
            </a:xfrm>
            <a:custGeom>
              <a:avLst/>
              <a:gdLst/>
              <a:ahLst/>
              <a:cxnLst/>
              <a:rect l="l" t="t" r="r" b="b"/>
              <a:pathLst>
                <a:path w="1240154" h="561975">
                  <a:moveTo>
                    <a:pt x="1192272" y="561698"/>
                  </a:moveTo>
                  <a:lnTo>
                    <a:pt x="129224" y="229724"/>
                  </a:lnTo>
                  <a:lnTo>
                    <a:pt x="105299" y="306299"/>
                  </a:lnTo>
                  <a:lnTo>
                    <a:pt x="0" y="105324"/>
                  </a:lnTo>
                  <a:lnTo>
                    <a:pt x="200999" y="0"/>
                  </a:lnTo>
                  <a:lnTo>
                    <a:pt x="177074" y="76574"/>
                  </a:lnTo>
                  <a:lnTo>
                    <a:pt x="1240122" y="408549"/>
                  </a:lnTo>
                  <a:lnTo>
                    <a:pt x="1192272" y="561698"/>
                  </a:lnTo>
                  <a:close/>
                </a:path>
              </a:pathLst>
            </a:custGeom>
            <a:ln w="9524">
              <a:solidFill>
                <a:srgbClr val="1F497C"/>
              </a:solidFill>
            </a:ln>
          </p:spPr>
          <p:txBody>
            <a:bodyPr wrap="square" lIns="0" tIns="0" rIns="0" bIns="0" rtlCol="0"/>
            <a:lstStyle/>
            <a:p>
              <a:endParaRPr/>
            </a:p>
          </p:txBody>
        </p:sp>
      </p:grpSp>
      <p:sp>
        <p:nvSpPr>
          <p:cNvPr id="16" name="object 16"/>
          <p:cNvSpPr txBox="1"/>
          <p:nvPr/>
        </p:nvSpPr>
        <p:spPr>
          <a:xfrm rot="5400000">
            <a:off x="7719816" y="3874649"/>
            <a:ext cx="1344671" cy="177800"/>
          </a:xfrm>
          <a:prstGeom prst="rect">
            <a:avLst/>
          </a:prstGeom>
        </p:spPr>
        <p:txBody>
          <a:bodyPr vert="horz" wrap="square" lIns="0" tIns="0" rIns="0" bIns="0" rtlCol="0">
            <a:spAutoFit/>
          </a:bodyPr>
          <a:lstStyle/>
          <a:p>
            <a:pPr>
              <a:lnSpc>
                <a:spcPts val="1400"/>
              </a:lnSpc>
            </a:pPr>
            <a:r>
              <a:rPr sz="2100" spc="-7" baseline="1984" dirty="0">
                <a:latin typeface="Arial"/>
                <a:cs typeface="Arial"/>
              </a:rPr>
              <a:t>2. .Request</a:t>
            </a:r>
            <a:r>
              <a:rPr sz="2100" spc="-165" baseline="1984" dirty="0">
                <a:latin typeface="Arial"/>
                <a:cs typeface="Arial"/>
              </a:rPr>
              <a:t> </a:t>
            </a:r>
            <a:r>
              <a:rPr sz="1400" spc="-5" dirty="0">
                <a:latin typeface="Arial"/>
                <a:cs typeface="Arial"/>
              </a:rPr>
              <a:t>Data</a:t>
            </a:r>
            <a:endParaRPr sz="1400" dirty="0">
              <a:latin typeface="Arial"/>
              <a:cs typeface="Arial"/>
            </a:endParaRPr>
          </a:p>
        </p:txBody>
      </p:sp>
      <p:grpSp>
        <p:nvGrpSpPr>
          <p:cNvPr id="17" name="object 17"/>
          <p:cNvGrpSpPr/>
          <p:nvPr/>
        </p:nvGrpSpPr>
        <p:grpSpPr>
          <a:xfrm rot="4263027">
            <a:off x="7097936" y="3672160"/>
            <a:ext cx="1242695" cy="594360"/>
            <a:chOff x="5808800" y="4567703"/>
            <a:chExt cx="1242695" cy="594360"/>
          </a:xfrm>
        </p:grpSpPr>
        <p:sp>
          <p:nvSpPr>
            <p:cNvPr id="18" name="object 18"/>
            <p:cNvSpPr/>
            <p:nvPr/>
          </p:nvSpPr>
          <p:spPr>
            <a:xfrm>
              <a:off x="5813563" y="4572465"/>
              <a:ext cx="1233170" cy="584835"/>
            </a:xfrm>
            <a:custGeom>
              <a:avLst/>
              <a:gdLst/>
              <a:ahLst/>
              <a:cxnLst/>
              <a:rect l="l" t="t" r="r" b="b"/>
              <a:pathLst>
                <a:path w="1233170" h="584835">
                  <a:moveTo>
                    <a:pt x="1029197" y="584548"/>
                  </a:moveTo>
                  <a:lnTo>
                    <a:pt x="1054922" y="508573"/>
                  </a:lnTo>
                  <a:lnTo>
                    <a:pt x="0" y="151949"/>
                  </a:lnTo>
                  <a:lnTo>
                    <a:pt x="51449" y="0"/>
                  </a:lnTo>
                  <a:lnTo>
                    <a:pt x="1106372" y="356624"/>
                  </a:lnTo>
                  <a:lnTo>
                    <a:pt x="1132097" y="280649"/>
                  </a:lnTo>
                  <a:lnTo>
                    <a:pt x="1232622" y="483974"/>
                  </a:lnTo>
                  <a:lnTo>
                    <a:pt x="1029197" y="584548"/>
                  </a:lnTo>
                  <a:close/>
                </a:path>
              </a:pathLst>
            </a:custGeom>
            <a:solidFill>
              <a:srgbClr val="BF4F4D"/>
            </a:solidFill>
          </p:spPr>
          <p:txBody>
            <a:bodyPr wrap="square" lIns="0" tIns="0" rIns="0" bIns="0" rtlCol="0"/>
            <a:lstStyle/>
            <a:p>
              <a:endParaRPr/>
            </a:p>
          </p:txBody>
        </p:sp>
        <p:sp>
          <p:nvSpPr>
            <p:cNvPr id="19" name="object 19"/>
            <p:cNvSpPr/>
            <p:nvPr/>
          </p:nvSpPr>
          <p:spPr>
            <a:xfrm>
              <a:off x="5813563" y="4572465"/>
              <a:ext cx="1233170" cy="584835"/>
            </a:xfrm>
            <a:custGeom>
              <a:avLst/>
              <a:gdLst/>
              <a:ahLst/>
              <a:cxnLst/>
              <a:rect l="l" t="t" r="r" b="b"/>
              <a:pathLst>
                <a:path w="1233170" h="584835">
                  <a:moveTo>
                    <a:pt x="51449" y="0"/>
                  </a:moveTo>
                  <a:lnTo>
                    <a:pt x="1106372" y="356624"/>
                  </a:lnTo>
                  <a:lnTo>
                    <a:pt x="1132097" y="280649"/>
                  </a:lnTo>
                  <a:lnTo>
                    <a:pt x="1232622" y="483974"/>
                  </a:lnTo>
                  <a:lnTo>
                    <a:pt x="1029197" y="584548"/>
                  </a:lnTo>
                  <a:lnTo>
                    <a:pt x="1054922" y="508573"/>
                  </a:lnTo>
                  <a:lnTo>
                    <a:pt x="0" y="151949"/>
                  </a:lnTo>
                  <a:lnTo>
                    <a:pt x="51449" y="0"/>
                  </a:lnTo>
                  <a:close/>
                </a:path>
              </a:pathLst>
            </a:custGeom>
            <a:ln w="9524">
              <a:solidFill>
                <a:srgbClr val="1F497C"/>
              </a:solidFill>
            </a:ln>
          </p:spPr>
          <p:txBody>
            <a:bodyPr wrap="square" lIns="0" tIns="0" rIns="0" bIns="0" rtlCol="0"/>
            <a:lstStyle/>
            <a:p>
              <a:endParaRPr/>
            </a:p>
          </p:txBody>
        </p:sp>
      </p:grpSp>
      <p:sp>
        <p:nvSpPr>
          <p:cNvPr id="20" name="object 20"/>
          <p:cNvSpPr txBox="1"/>
          <p:nvPr/>
        </p:nvSpPr>
        <p:spPr>
          <a:xfrm rot="5400000">
            <a:off x="6867549" y="3738202"/>
            <a:ext cx="1055217" cy="177800"/>
          </a:xfrm>
          <a:prstGeom prst="rect">
            <a:avLst/>
          </a:prstGeom>
        </p:spPr>
        <p:txBody>
          <a:bodyPr vert="horz" wrap="square" lIns="0" tIns="0" rIns="0" bIns="0" rtlCol="0">
            <a:spAutoFit/>
          </a:bodyPr>
          <a:lstStyle/>
          <a:p>
            <a:pPr>
              <a:lnSpc>
                <a:spcPts val="1400"/>
              </a:lnSpc>
            </a:pPr>
            <a:r>
              <a:rPr sz="2100" spc="-7" baseline="3968" dirty="0">
                <a:latin typeface="Arial"/>
                <a:cs typeface="Arial"/>
              </a:rPr>
              <a:t>3.. </a:t>
            </a:r>
            <a:r>
              <a:rPr sz="2100" spc="-7" baseline="1984" dirty="0">
                <a:latin typeface="Arial"/>
                <a:cs typeface="Arial"/>
              </a:rPr>
              <a:t>Data</a:t>
            </a:r>
            <a:r>
              <a:rPr sz="2100" spc="-202" baseline="1984" dirty="0">
                <a:latin typeface="Arial"/>
                <a:cs typeface="Arial"/>
              </a:rPr>
              <a:t> </a:t>
            </a:r>
            <a:r>
              <a:rPr sz="1400" spc="-5" dirty="0">
                <a:latin typeface="Arial"/>
                <a:cs typeface="Arial"/>
              </a:rPr>
              <a:t>Sent</a:t>
            </a:r>
            <a:endParaRPr sz="1400" dirty="0">
              <a:latin typeface="Arial"/>
              <a:cs typeface="Arial"/>
            </a:endParaRPr>
          </a:p>
        </p:txBody>
      </p:sp>
      <p:grpSp>
        <p:nvGrpSpPr>
          <p:cNvPr id="21" name="object 21"/>
          <p:cNvGrpSpPr/>
          <p:nvPr/>
        </p:nvGrpSpPr>
        <p:grpSpPr>
          <a:xfrm>
            <a:off x="1972713" y="5634575"/>
            <a:ext cx="5133340" cy="330835"/>
            <a:chOff x="2056685" y="5631451"/>
            <a:chExt cx="5133340" cy="330835"/>
          </a:xfrm>
        </p:grpSpPr>
        <p:sp>
          <p:nvSpPr>
            <p:cNvPr id="22" name="object 22"/>
            <p:cNvSpPr/>
            <p:nvPr/>
          </p:nvSpPr>
          <p:spPr>
            <a:xfrm>
              <a:off x="2061448" y="5636213"/>
              <a:ext cx="5123815" cy="321310"/>
            </a:xfrm>
            <a:custGeom>
              <a:avLst/>
              <a:gdLst/>
              <a:ahLst/>
              <a:cxnLst/>
              <a:rect l="l" t="t" r="r" b="b"/>
              <a:pathLst>
                <a:path w="5123815" h="321310">
                  <a:moveTo>
                    <a:pt x="160349" y="320699"/>
                  </a:moveTo>
                  <a:lnTo>
                    <a:pt x="0" y="160424"/>
                  </a:lnTo>
                  <a:lnTo>
                    <a:pt x="160349" y="0"/>
                  </a:lnTo>
                  <a:lnTo>
                    <a:pt x="160349" y="80174"/>
                  </a:lnTo>
                  <a:lnTo>
                    <a:pt x="5123387" y="78149"/>
                  </a:lnTo>
                  <a:lnTo>
                    <a:pt x="5123387" y="238499"/>
                  </a:lnTo>
                  <a:lnTo>
                    <a:pt x="160349" y="240524"/>
                  </a:lnTo>
                  <a:lnTo>
                    <a:pt x="160349" y="320699"/>
                  </a:lnTo>
                  <a:close/>
                </a:path>
              </a:pathLst>
            </a:custGeom>
            <a:solidFill>
              <a:srgbClr val="BF4F4D"/>
            </a:solidFill>
          </p:spPr>
          <p:txBody>
            <a:bodyPr wrap="square" lIns="0" tIns="0" rIns="0" bIns="0" rtlCol="0"/>
            <a:lstStyle/>
            <a:p>
              <a:endParaRPr/>
            </a:p>
          </p:txBody>
        </p:sp>
        <p:sp>
          <p:nvSpPr>
            <p:cNvPr id="23" name="object 23"/>
            <p:cNvSpPr/>
            <p:nvPr/>
          </p:nvSpPr>
          <p:spPr>
            <a:xfrm>
              <a:off x="2061448" y="5636213"/>
              <a:ext cx="5123815" cy="321310"/>
            </a:xfrm>
            <a:custGeom>
              <a:avLst/>
              <a:gdLst/>
              <a:ahLst/>
              <a:cxnLst/>
              <a:rect l="l" t="t" r="r" b="b"/>
              <a:pathLst>
                <a:path w="5123815" h="321310">
                  <a:moveTo>
                    <a:pt x="5123387" y="238499"/>
                  </a:moveTo>
                  <a:lnTo>
                    <a:pt x="160349" y="240524"/>
                  </a:lnTo>
                  <a:lnTo>
                    <a:pt x="160349" y="320699"/>
                  </a:lnTo>
                  <a:lnTo>
                    <a:pt x="0" y="160424"/>
                  </a:lnTo>
                  <a:lnTo>
                    <a:pt x="160349" y="0"/>
                  </a:lnTo>
                  <a:lnTo>
                    <a:pt x="160349" y="80174"/>
                  </a:lnTo>
                  <a:lnTo>
                    <a:pt x="5123387" y="78149"/>
                  </a:lnTo>
                  <a:lnTo>
                    <a:pt x="5123387" y="238499"/>
                  </a:lnTo>
                  <a:close/>
                </a:path>
              </a:pathLst>
            </a:custGeom>
            <a:ln w="9524">
              <a:solidFill>
                <a:srgbClr val="1F497C"/>
              </a:solidFill>
            </a:ln>
          </p:spPr>
          <p:txBody>
            <a:bodyPr wrap="square" lIns="0" tIns="0" rIns="0" bIns="0" rtlCol="0"/>
            <a:lstStyle/>
            <a:p>
              <a:endParaRPr/>
            </a:p>
          </p:txBody>
        </p:sp>
      </p:grpSp>
      <p:sp>
        <p:nvSpPr>
          <p:cNvPr id="24" name="object 24"/>
          <p:cNvSpPr txBox="1"/>
          <p:nvPr/>
        </p:nvSpPr>
        <p:spPr>
          <a:xfrm>
            <a:off x="3931851" y="5866701"/>
            <a:ext cx="14084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4. Retrieved</a:t>
            </a:r>
            <a:r>
              <a:rPr sz="1400" spc="-80" dirty="0">
                <a:latin typeface="Arial"/>
                <a:cs typeface="Arial"/>
              </a:rPr>
              <a:t> </a:t>
            </a:r>
            <a:r>
              <a:rPr sz="1400" spc="-5" dirty="0">
                <a:latin typeface="Arial"/>
                <a:cs typeface="Arial"/>
              </a:rPr>
              <a:t>Data</a:t>
            </a:r>
            <a:endParaRPr sz="1400">
              <a:latin typeface="Arial"/>
              <a:cs typeface="Arial"/>
            </a:endParaRPr>
          </a:p>
        </p:txBody>
      </p:sp>
      <p:sp>
        <p:nvSpPr>
          <p:cNvPr id="25" name="object 16">
            <a:extLst>
              <a:ext uri="{FF2B5EF4-FFF2-40B4-BE49-F238E27FC236}">
                <a16:creationId xmlns:a16="http://schemas.microsoft.com/office/drawing/2014/main" id="{04A42262-3F82-4F64-8018-3EBD15B63AE8}"/>
              </a:ext>
            </a:extLst>
          </p:cNvPr>
          <p:cNvSpPr txBox="1"/>
          <p:nvPr/>
        </p:nvSpPr>
        <p:spPr>
          <a:xfrm>
            <a:off x="7523745" y="6238170"/>
            <a:ext cx="1344671" cy="381323"/>
          </a:xfrm>
          <a:prstGeom prst="rect">
            <a:avLst/>
          </a:prstGeom>
        </p:spPr>
        <p:txBody>
          <a:bodyPr vert="horz" wrap="square" lIns="0" tIns="0" rIns="0" bIns="0" rtlCol="0">
            <a:spAutoFit/>
          </a:bodyPr>
          <a:lstStyle/>
          <a:p>
            <a:pPr>
              <a:lnSpc>
                <a:spcPts val="1400"/>
              </a:lnSpc>
            </a:pPr>
            <a:r>
              <a:rPr lang="en-US" sz="2300" b="1" spc="-7" baseline="1984" dirty="0">
                <a:latin typeface="Arial"/>
                <a:cs typeface="Arial"/>
              </a:rPr>
              <a:t>Stacks of Data to Analyze</a:t>
            </a:r>
            <a:endParaRPr sz="2300" b="1" dirty="0">
              <a:latin typeface="Arial"/>
              <a:cs typeface="Arial"/>
            </a:endParaRPr>
          </a:p>
        </p:txBody>
      </p:sp>
      <p:sp>
        <p:nvSpPr>
          <p:cNvPr id="5" name="TextBox 4">
            <a:extLst>
              <a:ext uri="{FF2B5EF4-FFF2-40B4-BE49-F238E27FC236}">
                <a16:creationId xmlns:a16="http://schemas.microsoft.com/office/drawing/2014/main" id="{5EB60B3C-8E9A-4260-97B1-7B73033BF2A1}"/>
              </a:ext>
            </a:extLst>
          </p:cNvPr>
          <p:cNvSpPr txBox="1"/>
          <p:nvPr/>
        </p:nvSpPr>
        <p:spPr>
          <a:xfrm>
            <a:off x="7177562" y="2633821"/>
            <a:ext cx="1675416" cy="553998"/>
          </a:xfrm>
          <a:prstGeom prst="rect">
            <a:avLst/>
          </a:prstGeom>
          <a:noFill/>
        </p:spPr>
        <p:txBody>
          <a:bodyPr wrap="square" rtlCol="0">
            <a:spAutoFit/>
          </a:bodyPr>
          <a:lstStyle/>
          <a:p>
            <a:r>
              <a:rPr lang="en-US" sz="3000" b="1" dirty="0"/>
              <a:t>Datasets</a:t>
            </a:r>
            <a:endParaRPr lang="en-IN" sz="3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398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198880"/>
            </a:xfrm>
            <a:custGeom>
              <a:avLst/>
              <a:gdLst/>
              <a:ahLst/>
              <a:cxnLst/>
              <a:rect l="l" t="t" r="r" b="b"/>
              <a:pathLst>
                <a:path w="1446530" h="1198880">
                  <a:moveTo>
                    <a:pt x="1446477" y="1198797"/>
                  </a:moveTo>
                  <a:lnTo>
                    <a:pt x="0" y="1198797"/>
                  </a:lnTo>
                  <a:lnTo>
                    <a:pt x="0" y="0"/>
                  </a:lnTo>
                  <a:lnTo>
                    <a:pt x="1446477" y="0"/>
                  </a:lnTo>
                  <a:lnTo>
                    <a:pt x="1446477" y="1198797"/>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523876" y="1581116"/>
              <a:ext cx="7618730" cy="35560"/>
            </a:xfrm>
            <a:custGeom>
              <a:avLst/>
              <a:gdLst/>
              <a:ahLst/>
              <a:cxnLst/>
              <a:rect l="l" t="t" r="r" b="b"/>
              <a:pathLst>
                <a:path w="7618730" h="35559">
                  <a:moveTo>
                    <a:pt x="7618654" y="35279"/>
                  </a:moveTo>
                  <a:lnTo>
                    <a:pt x="0" y="35279"/>
                  </a:lnTo>
                  <a:lnTo>
                    <a:pt x="0" y="0"/>
                  </a:lnTo>
                  <a:lnTo>
                    <a:pt x="7618654" y="0"/>
                  </a:lnTo>
                  <a:lnTo>
                    <a:pt x="7618654" y="35279"/>
                  </a:lnTo>
                  <a:close/>
                </a:path>
              </a:pathLst>
            </a:custGeom>
            <a:solidFill>
              <a:srgbClr val="33CCCC"/>
            </a:solidFill>
          </p:spPr>
          <p:txBody>
            <a:bodyPr wrap="square" lIns="0" tIns="0" rIns="0" bIns="0" rtlCol="0"/>
            <a:lstStyle/>
            <a:p>
              <a:endParaRPr/>
            </a:p>
          </p:txBody>
        </p:sp>
      </p:grpSp>
      <p:sp>
        <p:nvSpPr>
          <p:cNvPr id="11" name="object 11"/>
          <p:cNvSpPr txBox="1">
            <a:spLocks noGrp="1"/>
          </p:cNvSpPr>
          <p:nvPr>
            <p:ph type="title"/>
          </p:nvPr>
        </p:nvSpPr>
        <p:spPr>
          <a:xfrm>
            <a:off x="6521484" y="1156205"/>
            <a:ext cx="2543810" cy="391160"/>
          </a:xfrm>
          <a:prstGeom prst="rect">
            <a:avLst/>
          </a:prstGeom>
        </p:spPr>
        <p:txBody>
          <a:bodyPr vert="horz" wrap="square" lIns="0" tIns="12700" rIns="0" bIns="0" rtlCol="0">
            <a:spAutoFit/>
          </a:bodyPr>
          <a:lstStyle/>
          <a:p>
            <a:pPr marL="12700">
              <a:lnSpc>
                <a:spcPct val="100000"/>
              </a:lnSpc>
              <a:spcBef>
                <a:spcPts val="100"/>
              </a:spcBef>
            </a:pPr>
            <a:r>
              <a:rPr spc="-5" dirty="0"/>
              <a:t>Technologies</a:t>
            </a:r>
            <a:r>
              <a:rPr spc="-85" dirty="0"/>
              <a:t> </a:t>
            </a:r>
            <a:r>
              <a:rPr spc="-5" dirty="0"/>
              <a:t>Used</a:t>
            </a:r>
          </a:p>
        </p:txBody>
      </p:sp>
      <p:sp>
        <p:nvSpPr>
          <p:cNvPr id="12" name="object 12"/>
          <p:cNvSpPr txBox="1">
            <a:spLocks noGrp="1"/>
          </p:cNvSpPr>
          <p:nvPr>
            <p:ph type="body" idx="1"/>
          </p:nvPr>
        </p:nvSpPr>
        <p:spPr>
          <a:xfrm>
            <a:off x="937926" y="1869683"/>
            <a:ext cx="7268146" cy="3490699"/>
          </a:xfrm>
          <a:prstGeom prst="rect">
            <a:avLst/>
          </a:prstGeom>
        </p:spPr>
        <p:txBody>
          <a:bodyPr vert="horz" wrap="square" lIns="0" tIns="12700" rIns="0" bIns="0" rtlCol="0">
            <a:spAutoFit/>
          </a:bodyPr>
          <a:lstStyle/>
          <a:p>
            <a:pPr marL="575945" marR="1798320">
              <a:lnSpc>
                <a:spcPct val="100000"/>
              </a:lnSpc>
              <a:spcBef>
                <a:spcPts val="100"/>
              </a:spcBef>
            </a:pPr>
            <a:r>
              <a:rPr lang="en-US" spc="-5" dirty="0"/>
              <a:t>The Technologies we are planning to use and the reason for doing so:</a:t>
            </a:r>
            <a:endParaRPr sz="2450" dirty="0"/>
          </a:p>
          <a:p>
            <a:pPr marL="918845" marR="9525" indent="-342900">
              <a:lnSpc>
                <a:spcPct val="100000"/>
              </a:lnSpc>
              <a:spcBef>
                <a:spcPts val="5"/>
              </a:spcBef>
              <a:buFont typeface="Arial" panose="020B0604020202020204" pitchFamily="34" charset="0"/>
              <a:buChar char="•"/>
            </a:pPr>
            <a:r>
              <a:rPr sz="2200" b="0" spc="-5" dirty="0">
                <a:solidFill>
                  <a:srgbClr val="000000"/>
                </a:solidFill>
                <a:latin typeface="Trebuchet MS"/>
                <a:cs typeface="Trebuchet MS"/>
              </a:rPr>
              <a:t>Python, Firebase, Rest API, JS, Bootstrap,  React</a:t>
            </a:r>
            <a:endParaRPr sz="2200" dirty="0">
              <a:latin typeface="Trebuchet MS"/>
              <a:cs typeface="Trebuchet MS"/>
            </a:endParaRPr>
          </a:p>
          <a:p>
            <a:pPr marL="575945" marR="23495">
              <a:lnSpc>
                <a:spcPct val="100000"/>
              </a:lnSpc>
            </a:pPr>
            <a:r>
              <a:rPr sz="2200" spc="-5" dirty="0">
                <a:solidFill>
                  <a:srgbClr val="000000"/>
                </a:solidFill>
              </a:rPr>
              <a:t>Reason</a:t>
            </a:r>
            <a:r>
              <a:rPr sz="2200" b="0" spc="-5" dirty="0">
                <a:solidFill>
                  <a:srgbClr val="000000"/>
                </a:solidFill>
                <a:latin typeface="Trebuchet MS"/>
                <a:cs typeface="Trebuchet MS"/>
              </a:rPr>
              <a:t>: </a:t>
            </a:r>
            <a:endParaRPr lang="en-US" sz="2200" b="0" spc="-5" dirty="0">
              <a:solidFill>
                <a:srgbClr val="000000"/>
              </a:solidFill>
              <a:latin typeface="Trebuchet MS"/>
              <a:cs typeface="Trebuchet MS"/>
            </a:endParaRPr>
          </a:p>
          <a:p>
            <a:pPr marL="918845" marR="23495" indent="-342900">
              <a:lnSpc>
                <a:spcPct val="100000"/>
              </a:lnSpc>
              <a:buFont typeface="Arial" panose="020B0604020202020204" pitchFamily="34" charset="0"/>
              <a:buChar char="•"/>
            </a:pPr>
            <a:r>
              <a:rPr sz="2200" b="0" spc="-5" dirty="0">
                <a:solidFill>
                  <a:srgbClr val="000000"/>
                </a:solidFill>
                <a:latin typeface="Trebuchet MS"/>
                <a:cs typeface="Trebuchet MS"/>
              </a:rPr>
              <a:t>Python will be used to send requests to  Binance using their REST Api and syntax is</a:t>
            </a:r>
            <a:r>
              <a:rPr sz="2200" b="0" spc="-45" dirty="0">
                <a:solidFill>
                  <a:srgbClr val="000000"/>
                </a:solidFill>
                <a:latin typeface="Trebuchet MS"/>
                <a:cs typeface="Trebuchet MS"/>
              </a:rPr>
              <a:t> </a:t>
            </a:r>
            <a:r>
              <a:rPr sz="2200" b="0" spc="-5" dirty="0">
                <a:solidFill>
                  <a:srgbClr val="000000"/>
                </a:solidFill>
                <a:latin typeface="Trebuchet MS"/>
                <a:cs typeface="Trebuchet MS"/>
              </a:rPr>
              <a:t>easy.</a:t>
            </a:r>
            <a:endParaRPr lang="en-US" sz="2200" dirty="0"/>
          </a:p>
          <a:p>
            <a:pPr marL="918845" marR="23495" indent="-342900">
              <a:lnSpc>
                <a:spcPct val="100000"/>
              </a:lnSpc>
              <a:buFont typeface="Arial" panose="020B0604020202020204" pitchFamily="34" charset="0"/>
              <a:buChar char="•"/>
            </a:pPr>
            <a:r>
              <a:rPr sz="2200" b="0" spc="-5" dirty="0">
                <a:solidFill>
                  <a:srgbClr val="000000"/>
                </a:solidFill>
                <a:latin typeface="Trebuchet MS"/>
                <a:cs typeface="Trebuchet MS"/>
              </a:rPr>
              <a:t>Firebase: For storing fluctuating</a:t>
            </a:r>
            <a:r>
              <a:rPr sz="2200" b="0" spc="-20" dirty="0">
                <a:solidFill>
                  <a:srgbClr val="000000"/>
                </a:solidFill>
                <a:latin typeface="Trebuchet MS"/>
                <a:cs typeface="Trebuchet MS"/>
              </a:rPr>
              <a:t> </a:t>
            </a:r>
            <a:r>
              <a:rPr sz="2200" b="0" spc="-5" dirty="0">
                <a:solidFill>
                  <a:srgbClr val="000000"/>
                </a:solidFill>
                <a:latin typeface="Trebuchet MS"/>
                <a:cs typeface="Trebuchet MS"/>
              </a:rPr>
              <a:t>data.</a:t>
            </a:r>
            <a:endParaRPr sz="2200" dirty="0">
              <a:latin typeface="Trebuchet MS"/>
              <a:cs typeface="Trebuchet MS"/>
            </a:endParaRPr>
          </a:p>
          <a:p>
            <a:pPr marL="918845" marR="5080" indent="-342900">
              <a:lnSpc>
                <a:spcPct val="100000"/>
              </a:lnSpc>
              <a:buFont typeface="Arial" panose="020B0604020202020204" pitchFamily="34" charset="0"/>
              <a:buChar char="•"/>
              <a:tabLst>
                <a:tab pos="1113790" algn="l"/>
                <a:tab pos="2626360" algn="l"/>
                <a:tab pos="3628390" algn="l"/>
                <a:tab pos="4337050" algn="l"/>
                <a:tab pos="4866005" algn="l"/>
                <a:tab pos="5669915" algn="l"/>
                <a:tab pos="6302375" algn="l"/>
                <a:tab pos="6929755" algn="l"/>
              </a:tabLst>
            </a:pPr>
            <a:r>
              <a:rPr sz="2200" b="0" spc="-5" dirty="0">
                <a:solidFill>
                  <a:srgbClr val="000000"/>
                </a:solidFill>
                <a:latin typeface="Trebuchet MS"/>
                <a:cs typeface="Trebuchet MS"/>
              </a:rPr>
              <a:t>JS</a:t>
            </a:r>
            <a:r>
              <a:rPr lang="en-IN" sz="2200" b="0" dirty="0">
                <a:solidFill>
                  <a:srgbClr val="000000"/>
                </a:solidFill>
                <a:latin typeface="Trebuchet MS"/>
                <a:cs typeface="Trebuchet MS"/>
              </a:rPr>
              <a:t>,</a:t>
            </a:r>
            <a:r>
              <a:rPr sz="2200" b="0" spc="-5" dirty="0">
                <a:solidFill>
                  <a:srgbClr val="000000"/>
                </a:solidFill>
                <a:latin typeface="Trebuchet MS"/>
                <a:cs typeface="Trebuchet MS"/>
              </a:rPr>
              <a:t>Bootstrap</a:t>
            </a:r>
            <a:r>
              <a:rPr sz="2200" b="0" dirty="0">
                <a:solidFill>
                  <a:srgbClr val="000000"/>
                </a:solidFill>
                <a:latin typeface="Trebuchet MS"/>
                <a:cs typeface="Trebuchet MS"/>
              </a:rPr>
              <a:t>,	</a:t>
            </a:r>
            <a:r>
              <a:rPr sz="2200" b="0" spc="-5" dirty="0">
                <a:solidFill>
                  <a:srgbClr val="000000"/>
                </a:solidFill>
                <a:latin typeface="Trebuchet MS"/>
                <a:cs typeface="Trebuchet MS"/>
              </a:rPr>
              <a:t>React</a:t>
            </a:r>
            <a:r>
              <a:rPr sz="2200" b="0" dirty="0">
                <a:solidFill>
                  <a:srgbClr val="000000"/>
                </a:solidFill>
                <a:latin typeface="Trebuchet MS"/>
                <a:cs typeface="Trebuchet MS"/>
              </a:rPr>
              <a:t>:	</a:t>
            </a:r>
            <a:r>
              <a:rPr sz="2200" b="0" spc="-5" dirty="0">
                <a:solidFill>
                  <a:srgbClr val="000000"/>
                </a:solidFill>
                <a:latin typeface="Trebuchet MS"/>
                <a:cs typeface="Trebuchet MS"/>
              </a:rPr>
              <a:t>Bes</a:t>
            </a:r>
            <a:r>
              <a:rPr sz="2200" b="0" dirty="0">
                <a:solidFill>
                  <a:srgbClr val="000000"/>
                </a:solidFill>
                <a:latin typeface="Trebuchet MS"/>
                <a:cs typeface="Trebuchet MS"/>
              </a:rPr>
              <a:t>t	</a:t>
            </a:r>
            <a:r>
              <a:rPr sz="2200" b="0" spc="-5" dirty="0">
                <a:solidFill>
                  <a:srgbClr val="000000"/>
                </a:solidFill>
                <a:latin typeface="Trebuchet MS"/>
                <a:cs typeface="Trebuchet MS"/>
              </a:rPr>
              <a:t>fo</a:t>
            </a:r>
            <a:r>
              <a:rPr sz="2200" b="0" dirty="0">
                <a:solidFill>
                  <a:srgbClr val="000000"/>
                </a:solidFill>
                <a:latin typeface="Trebuchet MS"/>
                <a:cs typeface="Trebuchet MS"/>
              </a:rPr>
              <a:t>r	</a:t>
            </a:r>
            <a:r>
              <a:rPr sz="2200" b="0" spc="-5" dirty="0">
                <a:solidFill>
                  <a:srgbClr val="000000"/>
                </a:solidFill>
                <a:latin typeface="Trebuchet MS"/>
                <a:cs typeface="Trebuchet MS"/>
              </a:rPr>
              <a:t>fron</a:t>
            </a:r>
            <a:r>
              <a:rPr sz="2200" b="0" dirty="0">
                <a:solidFill>
                  <a:srgbClr val="000000"/>
                </a:solidFill>
                <a:latin typeface="Trebuchet MS"/>
                <a:cs typeface="Trebuchet MS"/>
              </a:rPr>
              <a:t>t	</a:t>
            </a:r>
            <a:r>
              <a:rPr sz="2200" b="0" spc="-5" dirty="0">
                <a:solidFill>
                  <a:srgbClr val="000000"/>
                </a:solidFill>
                <a:latin typeface="Trebuchet MS"/>
                <a:cs typeface="Trebuchet MS"/>
              </a:rPr>
              <a:t>en</a:t>
            </a:r>
            <a:r>
              <a:rPr sz="2200" b="0" dirty="0">
                <a:solidFill>
                  <a:srgbClr val="000000"/>
                </a:solidFill>
                <a:latin typeface="Trebuchet MS"/>
                <a:cs typeface="Trebuchet MS"/>
              </a:rPr>
              <a:t>d	</a:t>
            </a:r>
            <a:r>
              <a:rPr sz="2200" b="0" spc="-5" dirty="0">
                <a:solidFill>
                  <a:srgbClr val="000000"/>
                </a:solidFill>
                <a:latin typeface="Trebuchet MS"/>
                <a:cs typeface="Trebuchet MS"/>
              </a:rPr>
              <a:t>an</a:t>
            </a:r>
            <a:r>
              <a:rPr sz="2200" b="0" dirty="0">
                <a:solidFill>
                  <a:srgbClr val="000000"/>
                </a:solidFill>
                <a:latin typeface="Trebuchet MS"/>
                <a:cs typeface="Trebuchet MS"/>
              </a:rPr>
              <a:t>d	</a:t>
            </a:r>
            <a:r>
              <a:rPr sz="2200" b="0" spc="-5" dirty="0">
                <a:solidFill>
                  <a:srgbClr val="000000"/>
                </a:solidFill>
                <a:latin typeface="Trebuchet MS"/>
                <a:cs typeface="Trebuchet MS"/>
              </a:rPr>
              <a:t>all  devices.</a:t>
            </a:r>
            <a:endParaRPr sz="2200" dirty="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3876" y="1581116"/>
            <a:ext cx="7618730" cy="35560"/>
          </a:xfrm>
          <a:custGeom>
            <a:avLst/>
            <a:gdLst/>
            <a:ahLst/>
            <a:cxnLst/>
            <a:rect l="l" t="t" r="r" b="b"/>
            <a:pathLst>
              <a:path w="7618730" h="35559">
                <a:moveTo>
                  <a:pt x="7618654" y="35279"/>
                </a:moveTo>
                <a:lnTo>
                  <a:pt x="0" y="35279"/>
                </a:lnTo>
                <a:lnTo>
                  <a:pt x="0" y="0"/>
                </a:lnTo>
                <a:lnTo>
                  <a:pt x="7618654" y="0"/>
                </a:lnTo>
                <a:lnTo>
                  <a:pt x="7618654" y="352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5929002" y="1156205"/>
            <a:ext cx="3133090" cy="391160"/>
          </a:xfrm>
          <a:prstGeom prst="rect">
            <a:avLst/>
          </a:prstGeom>
        </p:spPr>
        <p:txBody>
          <a:bodyPr vert="horz" wrap="square" lIns="0" tIns="12700" rIns="0" bIns="0" rtlCol="0">
            <a:spAutoFit/>
          </a:bodyPr>
          <a:lstStyle/>
          <a:p>
            <a:pPr marL="12700">
              <a:lnSpc>
                <a:spcPct val="100000"/>
              </a:lnSpc>
              <a:spcBef>
                <a:spcPts val="100"/>
              </a:spcBef>
            </a:pPr>
            <a:r>
              <a:rPr spc="-5" dirty="0"/>
              <a:t>Project Progress So</a:t>
            </a:r>
            <a:r>
              <a:rPr spc="-90" dirty="0"/>
              <a:t> </a:t>
            </a:r>
            <a:r>
              <a:rPr spc="-5" dirty="0"/>
              <a:t>far</a:t>
            </a:r>
          </a:p>
        </p:txBody>
      </p:sp>
      <p:sp>
        <p:nvSpPr>
          <p:cNvPr id="4" name="object 4"/>
          <p:cNvSpPr txBox="1"/>
          <p:nvPr/>
        </p:nvSpPr>
        <p:spPr>
          <a:xfrm>
            <a:off x="1501743" y="1840955"/>
            <a:ext cx="6708775" cy="3074670"/>
          </a:xfrm>
          <a:prstGeom prst="rect">
            <a:avLst/>
          </a:prstGeom>
        </p:spPr>
        <p:txBody>
          <a:bodyPr vert="horz" wrap="square" lIns="0" tIns="12700" rIns="0" bIns="0" rtlCol="0">
            <a:spAutoFit/>
          </a:bodyPr>
          <a:lstStyle/>
          <a:p>
            <a:pPr marL="12700" algn="just">
              <a:lnSpc>
                <a:spcPct val="100000"/>
              </a:lnSpc>
              <a:spcBef>
                <a:spcPts val="100"/>
              </a:spcBef>
            </a:pPr>
            <a:r>
              <a:rPr lang="en-US" sz="2400" spc="-5" dirty="0">
                <a:solidFill>
                  <a:srgbClr val="0033CC"/>
                </a:solidFill>
                <a:latin typeface="Trebuchet MS"/>
                <a:cs typeface="Trebuchet MS"/>
              </a:rPr>
              <a:t>The Project Progress so far:</a:t>
            </a:r>
            <a:endParaRPr sz="2400" dirty="0">
              <a:latin typeface="Trebuchet MS"/>
              <a:cs typeface="Trebuchet MS"/>
            </a:endParaRPr>
          </a:p>
          <a:p>
            <a:pPr>
              <a:lnSpc>
                <a:spcPct val="100000"/>
              </a:lnSpc>
              <a:spcBef>
                <a:spcPts val="35"/>
              </a:spcBef>
            </a:pPr>
            <a:endParaRPr sz="2250" dirty="0">
              <a:latin typeface="Trebuchet MS"/>
              <a:cs typeface="Trebuchet MS"/>
            </a:endParaRPr>
          </a:p>
          <a:p>
            <a:pPr marL="12700" marR="5080" algn="just">
              <a:lnSpc>
                <a:spcPct val="100000"/>
              </a:lnSpc>
            </a:pPr>
            <a:r>
              <a:rPr sz="2200" spc="-5" dirty="0">
                <a:latin typeface="Trebuchet MS"/>
                <a:cs typeface="Trebuchet MS"/>
              </a:rPr>
              <a:t>Accounts with API access on Binance has been made.  Backend part ,which includes connecting to Binance,  getting Coin prices, checking which coin has the  largest traded volume, and storing the extracted  data in </a:t>
            </a:r>
            <a:r>
              <a:rPr sz="2200" dirty="0">
                <a:latin typeface="Trebuchet MS"/>
                <a:cs typeface="Trebuchet MS"/>
              </a:rPr>
              <a:t>a </a:t>
            </a:r>
            <a:r>
              <a:rPr sz="2200" spc="-5" dirty="0">
                <a:latin typeface="Trebuchet MS"/>
                <a:cs typeface="Trebuchet MS"/>
              </a:rPr>
              <a:t>local MySql server has been achieved. We  can go for firebase services in the future considering  the complexity of handing real-time data in</a:t>
            </a:r>
            <a:r>
              <a:rPr sz="2200" spc="-50" dirty="0">
                <a:latin typeface="Trebuchet MS"/>
                <a:cs typeface="Trebuchet MS"/>
              </a:rPr>
              <a:t> </a:t>
            </a:r>
            <a:r>
              <a:rPr sz="2200" spc="-5" dirty="0">
                <a:latin typeface="Trebuchet MS"/>
                <a:cs typeface="Trebuchet MS"/>
              </a:rPr>
              <a:t>MySql.</a:t>
            </a:r>
            <a:endParaRPr sz="2200" dirty="0">
              <a:latin typeface="Trebuchet MS"/>
              <a:cs typeface="Trebuchet MS"/>
            </a:endParaRPr>
          </a:p>
        </p:txBody>
      </p:sp>
      <p:sp>
        <p:nvSpPr>
          <p:cNvPr id="5" name="object 5"/>
          <p:cNvSpPr txBox="1"/>
          <p:nvPr/>
        </p:nvSpPr>
        <p:spPr>
          <a:xfrm>
            <a:off x="1501743" y="5254709"/>
            <a:ext cx="6710186" cy="764312"/>
          </a:xfrm>
          <a:prstGeom prst="rect">
            <a:avLst/>
          </a:prstGeom>
        </p:spPr>
        <p:txBody>
          <a:bodyPr vert="horz" wrap="square" lIns="0" tIns="12700" rIns="0" bIns="0" rtlCol="0">
            <a:spAutoFit/>
          </a:bodyPr>
          <a:lstStyle/>
          <a:p>
            <a:pPr marL="12700">
              <a:lnSpc>
                <a:spcPct val="100000"/>
              </a:lnSpc>
              <a:spcBef>
                <a:spcPts val="100"/>
              </a:spcBef>
              <a:tabLst>
                <a:tab pos="718185" algn="l"/>
                <a:tab pos="2508885" algn="l"/>
                <a:tab pos="4291965" algn="l"/>
                <a:tab pos="4820920" algn="l"/>
              </a:tabLst>
            </a:pPr>
            <a:r>
              <a:rPr lang="en-US" sz="2400" spc="-5" dirty="0">
                <a:solidFill>
                  <a:srgbClr val="0033CC"/>
                </a:solidFill>
                <a:latin typeface="Trebuchet MS"/>
                <a:cs typeface="Trebuchet MS"/>
              </a:rPr>
              <a:t>T</a:t>
            </a:r>
            <a:r>
              <a:rPr sz="2400" spc="-5" dirty="0">
                <a:solidFill>
                  <a:srgbClr val="0033CC"/>
                </a:solidFill>
                <a:latin typeface="Trebuchet MS"/>
                <a:cs typeface="Trebuchet MS"/>
              </a:rPr>
              <a:t>h</a:t>
            </a:r>
            <a:r>
              <a:rPr sz="2400" dirty="0">
                <a:solidFill>
                  <a:srgbClr val="0033CC"/>
                </a:solidFill>
                <a:latin typeface="Trebuchet MS"/>
                <a:cs typeface="Trebuchet MS"/>
              </a:rPr>
              <a:t>e	</a:t>
            </a:r>
            <a:r>
              <a:rPr sz="2400" spc="-5" dirty="0">
                <a:solidFill>
                  <a:srgbClr val="0033CC"/>
                </a:solidFill>
                <a:latin typeface="Trebuchet MS"/>
                <a:cs typeface="Trebuchet MS"/>
              </a:rPr>
              <a:t>percentag</a:t>
            </a:r>
            <a:r>
              <a:rPr sz="2400" dirty="0">
                <a:solidFill>
                  <a:srgbClr val="0033CC"/>
                </a:solidFill>
                <a:latin typeface="Trebuchet MS"/>
                <a:cs typeface="Trebuchet MS"/>
              </a:rPr>
              <a:t>e	</a:t>
            </a:r>
            <a:r>
              <a:rPr sz="2400" spc="-5" dirty="0">
                <a:solidFill>
                  <a:srgbClr val="0033CC"/>
                </a:solidFill>
                <a:latin typeface="Trebuchet MS"/>
                <a:cs typeface="Trebuchet MS"/>
              </a:rPr>
              <a:t>completio</a:t>
            </a:r>
            <a:r>
              <a:rPr sz="2400" dirty="0">
                <a:solidFill>
                  <a:srgbClr val="0033CC"/>
                </a:solidFill>
                <a:latin typeface="Trebuchet MS"/>
                <a:cs typeface="Trebuchet MS"/>
              </a:rPr>
              <a:t>n	</a:t>
            </a:r>
            <a:r>
              <a:rPr sz="2400" spc="-5" dirty="0">
                <a:solidFill>
                  <a:srgbClr val="0033CC"/>
                </a:solidFill>
                <a:latin typeface="Trebuchet MS"/>
                <a:cs typeface="Trebuchet MS"/>
              </a:rPr>
              <a:t>o</a:t>
            </a:r>
            <a:r>
              <a:rPr sz="2400" dirty="0">
                <a:solidFill>
                  <a:srgbClr val="0033CC"/>
                </a:solidFill>
                <a:latin typeface="Trebuchet MS"/>
                <a:cs typeface="Trebuchet MS"/>
              </a:rPr>
              <a:t>f	</a:t>
            </a:r>
            <a:r>
              <a:rPr sz="2400" spc="-5" dirty="0">
                <a:solidFill>
                  <a:srgbClr val="0033CC"/>
                </a:solidFill>
                <a:latin typeface="Trebuchet MS"/>
                <a:cs typeface="Trebuchet MS"/>
              </a:rPr>
              <a:t>the</a:t>
            </a:r>
            <a:r>
              <a:rPr lang="en-US" sz="2400" spc="-5" dirty="0">
                <a:solidFill>
                  <a:srgbClr val="0033CC"/>
                </a:solidFill>
                <a:latin typeface="Trebuchet MS"/>
                <a:cs typeface="Trebuchet MS"/>
              </a:rPr>
              <a:t> project:</a:t>
            </a:r>
          </a:p>
          <a:p>
            <a:pPr marL="12700">
              <a:lnSpc>
                <a:spcPct val="100000"/>
              </a:lnSpc>
              <a:spcBef>
                <a:spcPts val="100"/>
              </a:spcBef>
              <a:tabLst>
                <a:tab pos="718185" algn="l"/>
                <a:tab pos="2508885" algn="l"/>
                <a:tab pos="4291965" algn="l"/>
                <a:tab pos="4820920" algn="l"/>
              </a:tabLst>
            </a:pPr>
            <a:r>
              <a:rPr lang="en-US" sz="2400" spc="-5" dirty="0">
                <a:solidFill>
                  <a:schemeClr val="tx2">
                    <a:lumMod val="50000"/>
                  </a:schemeClr>
                </a:solidFill>
                <a:latin typeface="Trebuchet MS"/>
                <a:cs typeface="Trebuchet MS"/>
              </a:rPr>
              <a:t>75%</a:t>
            </a:r>
            <a:endParaRPr sz="2400" dirty="0">
              <a:solidFill>
                <a:schemeClr val="tx2">
                  <a:lumMod val="50000"/>
                </a:schemeClr>
              </a:solidFill>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3876" y="1581116"/>
            <a:ext cx="7618730" cy="35560"/>
          </a:xfrm>
          <a:custGeom>
            <a:avLst/>
            <a:gdLst/>
            <a:ahLst/>
            <a:cxnLst/>
            <a:rect l="l" t="t" r="r" b="b"/>
            <a:pathLst>
              <a:path w="7618730" h="35559">
                <a:moveTo>
                  <a:pt x="7618654" y="35279"/>
                </a:moveTo>
                <a:lnTo>
                  <a:pt x="0" y="35279"/>
                </a:lnTo>
                <a:lnTo>
                  <a:pt x="0" y="0"/>
                </a:lnTo>
                <a:lnTo>
                  <a:pt x="7618654" y="0"/>
                </a:lnTo>
                <a:lnTo>
                  <a:pt x="7618654" y="352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7583967" y="1156205"/>
            <a:ext cx="1485265" cy="39116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4" name="object 4"/>
          <p:cNvSpPr txBox="1"/>
          <p:nvPr/>
        </p:nvSpPr>
        <p:spPr>
          <a:xfrm>
            <a:off x="817598" y="1889629"/>
            <a:ext cx="6533515" cy="3129062"/>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33CC"/>
                </a:solidFill>
                <a:latin typeface="Trebuchet MS"/>
                <a:cs typeface="Trebuchet MS"/>
              </a:rPr>
              <a:t>Things to be</a:t>
            </a:r>
            <a:r>
              <a:rPr sz="2400" spc="-15" dirty="0">
                <a:solidFill>
                  <a:srgbClr val="0033CC"/>
                </a:solidFill>
                <a:latin typeface="Trebuchet MS"/>
                <a:cs typeface="Trebuchet MS"/>
              </a:rPr>
              <a:t> </a:t>
            </a:r>
            <a:r>
              <a:rPr sz="2400" spc="-5" dirty="0">
                <a:solidFill>
                  <a:srgbClr val="0033CC"/>
                </a:solidFill>
                <a:latin typeface="Trebuchet MS"/>
                <a:cs typeface="Trebuchet MS"/>
              </a:rPr>
              <a:t>done:</a:t>
            </a:r>
            <a:endParaRPr sz="2400" dirty="0">
              <a:latin typeface="Trebuchet MS"/>
              <a:cs typeface="Trebuchet MS"/>
            </a:endParaRPr>
          </a:p>
          <a:p>
            <a:pPr>
              <a:lnSpc>
                <a:spcPct val="100000"/>
              </a:lnSpc>
              <a:spcBef>
                <a:spcPts val="40"/>
              </a:spcBef>
            </a:pPr>
            <a:endParaRPr sz="2450" dirty="0">
              <a:latin typeface="Trebuchet MS"/>
              <a:cs typeface="Trebuchet MS"/>
            </a:endParaRPr>
          </a:p>
          <a:p>
            <a:pPr marL="469265" marR="429895" indent="-397510">
              <a:lnSpc>
                <a:spcPct val="100000"/>
              </a:lnSpc>
              <a:buFont typeface="Arial"/>
              <a:buChar char="●"/>
              <a:tabLst>
                <a:tab pos="469265" algn="l"/>
                <a:tab pos="469900" algn="l"/>
              </a:tabLst>
            </a:pPr>
            <a:r>
              <a:rPr sz="2200" spc="-5" dirty="0">
                <a:latin typeface="Trebuchet MS"/>
                <a:cs typeface="Trebuchet MS"/>
              </a:rPr>
              <a:t>Adding the Bootstrap frameworks to the user  interface</a:t>
            </a:r>
            <a:endParaRPr sz="2200" dirty="0">
              <a:latin typeface="Trebuchet MS"/>
              <a:cs typeface="Trebuchet MS"/>
            </a:endParaRPr>
          </a:p>
          <a:p>
            <a:pPr marL="469265" marR="8890" indent="-397510">
              <a:lnSpc>
                <a:spcPct val="100000"/>
              </a:lnSpc>
              <a:buFont typeface="Arial"/>
              <a:buChar char="●"/>
              <a:tabLst>
                <a:tab pos="469265" algn="l"/>
                <a:tab pos="469900" algn="l"/>
                <a:tab pos="2530475" algn="l"/>
                <a:tab pos="3768725" algn="l"/>
                <a:tab pos="4844415" algn="l"/>
                <a:tab pos="5467350" algn="l"/>
              </a:tabLst>
            </a:pPr>
            <a:r>
              <a:rPr sz="2200" spc="-5" dirty="0">
                <a:latin typeface="Trebuchet MS"/>
                <a:cs typeface="Trebuchet MS"/>
              </a:rPr>
              <a:t>Understandin</a:t>
            </a:r>
            <a:r>
              <a:rPr sz="2200" dirty="0">
                <a:latin typeface="Trebuchet MS"/>
                <a:cs typeface="Trebuchet MS"/>
              </a:rPr>
              <a:t>g</a:t>
            </a:r>
            <a:r>
              <a:rPr lang="en-US" sz="2200" dirty="0">
                <a:latin typeface="Trebuchet MS"/>
                <a:cs typeface="Trebuchet MS"/>
              </a:rPr>
              <a:t> the </a:t>
            </a:r>
            <a:r>
              <a:rPr lang="en-US" sz="2200" u="sng" spc="-5" dirty="0">
                <a:latin typeface="Trebuchet MS"/>
                <a:cs typeface="Trebuchet MS"/>
              </a:rPr>
              <a:t>G</a:t>
            </a:r>
            <a:r>
              <a:rPr sz="2200" u="sng" spc="-5" dirty="0">
                <a:latin typeface="Trebuchet MS"/>
                <a:cs typeface="Trebuchet MS"/>
              </a:rPr>
              <a:t>raph</a:t>
            </a:r>
            <a:r>
              <a:rPr sz="2200" u="sng" dirty="0">
                <a:latin typeface="Trebuchet MS"/>
                <a:cs typeface="Trebuchet MS"/>
              </a:rPr>
              <a:t>s</a:t>
            </a:r>
            <a:r>
              <a:rPr lang="en-US" sz="2200" u="sng" dirty="0">
                <a:latin typeface="Trebuchet MS"/>
                <a:cs typeface="Trebuchet MS"/>
              </a:rPr>
              <a:t> obtained </a:t>
            </a:r>
            <a:r>
              <a:rPr lang="en-US" sz="2200" dirty="0">
                <a:latin typeface="Trebuchet MS"/>
                <a:cs typeface="Trebuchet MS"/>
              </a:rPr>
              <a:t>based on Historical Datasets  </a:t>
            </a:r>
            <a:r>
              <a:rPr lang="en-IN" sz="2200" spc="-5" dirty="0">
                <a:latin typeface="Trebuchet MS"/>
                <a:cs typeface="Trebuchet MS"/>
              </a:rPr>
              <a:t>for</a:t>
            </a:r>
            <a:r>
              <a:rPr lang="en-IN" sz="2200" dirty="0">
                <a:latin typeface="Trebuchet MS"/>
                <a:cs typeface="Trebuchet MS"/>
              </a:rPr>
              <a:t> </a:t>
            </a:r>
            <a:r>
              <a:rPr sz="2200" spc="-5" dirty="0">
                <a:latin typeface="Trebuchet MS"/>
                <a:cs typeface="Trebuchet MS"/>
              </a:rPr>
              <a:t>applying  different modular trading</a:t>
            </a:r>
            <a:r>
              <a:rPr sz="2200" spc="-20" dirty="0">
                <a:latin typeface="Trebuchet MS"/>
                <a:cs typeface="Trebuchet MS"/>
              </a:rPr>
              <a:t> </a:t>
            </a:r>
            <a:r>
              <a:rPr sz="2200" spc="-5" dirty="0">
                <a:latin typeface="Trebuchet MS"/>
                <a:cs typeface="Trebuchet MS"/>
              </a:rPr>
              <a:t>strategies.</a:t>
            </a:r>
            <a:endParaRPr sz="2200" dirty="0">
              <a:latin typeface="Trebuchet MS"/>
              <a:cs typeface="Trebuchet MS"/>
            </a:endParaRPr>
          </a:p>
          <a:p>
            <a:pPr marL="469265" marR="5080" indent="-397510">
              <a:lnSpc>
                <a:spcPct val="100000"/>
              </a:lnSpc>
              <a:buFont typeface="Arial"/>
              <a:buChar char="●"/>
              <a:tabLst>
                <a:tab pos="469265" algn="l"/>
                <a:tab pos="469900" algn="l"/>
                <a:tab pos="1752600" algn="l"/>
                <a:tab pos="3239135" algn="l"/>
                <a:tab pos="4410075" algn="l"/>
                <a:tab pos="5056505" algn="l"/>
                <a:tab pos="5819775" algn="l"/>
              </a:tabLst>
            </a:pPr>
            <a:r>
              <a:rPr sz="2200" spc="-5" dirty="0">
                <a:latin typeface="Trebuchet MS"/>
                <a:cs typeface="Trebuchet MS"/>
              </a:rPr>
              <a:t>Buildin</a:t>
            </a:r>
            <a:r>
              <a:rPr sz="2200" dirty="0">
                <a:latin typeface="Trebuchet MS"/>
                <a:cs typeface="Trebuchet MS"/>
              </a:rPr>
              <a:t>g	</a:t>
            </a:r>
            <a:r>
              <a:rPr sz="2200" spc="-5" dirty="0">
                <a:latin typeface="Trebuchet MS"/>
                <a:cs typeface="Trebuchet MS"/>
              </a:rPr>
              <a:t>algorith</a:t>
            </a:r>
            <a:r>
              <a:rPr sz="2200" dirty="0">
                <a:latin typeface="Trebuchet MS"/>
                <a:cs typeface="Trebuchet MS"/>
              </a:rPr>
              <a:t>m	</a:t>
            </a:r>
            <a:r>
              <a:rPr sz="2200" spc="-5" dirty="0">
                <a:latin typeface="Trebuchet MS"/>
                <a:cs typeface="Trebuchet MS"/>
              </a:rPr>
              <a:t>model</a:t>
            </a:r>
            <a:r>
              <a:rPr sz="2200" dirty="0">
                <a:latin typeface="Trebuchet MS"/>
                <a:cs typeface="Trebuchet MS"/>
              </a:rPr>
              <a:t>s	</a:t>
            </a:r>
            <a:r>
              <a:rPr sz="2200" spc="-5" dirty="0">
                <a:latin typeface="Trebuchet MS"/>
                <a:cs typeface="Trebuchet MS"/>
              </a:rPr>
              <a:t>fo</a:t>
            </a:r>
            <a:r>
              <a:rPr sz="2200" dirty="0">
                <a:latin typeface="Trebuchet MS"/>
                <a:cs typeface="Trebuchet MS"/>
              </a:rPr>
              <a:t>r	</a:t>
            </a:r>
            <a:r>
              <a:rPr sz="2200" spc="-5" dirty="0">
                <a:latin typeface="Trebuchet MS"/>
                <a:cs typeface="Trebuchet MS"/>
              </a:rPr>
              <a:t>RSI</a:t>
            </a:r>
            <a:r>
              <a:rPr sz="2200" dirty="0">
                <a:latin typeface="Trebuchet MS"/>
                <a:cs typeface="Trebuchet MS"/>
              </a:rPr>
              <a:t>,</a:t>
            </a:r>
            <a:r>
              <a:rPr lang="en-US" sz="2200" dirty="0">
                <a:latin typeface="Trebuchet MS"/>
                <a:cs typeface="Trebuchet MS"/>
              </a:rPr>
              <a:t> Moving Averages</a:t>
            </a:r>
            <a:r>
              <a:rPr sz="2200" spc="-5" dirty="0">
                <a:latin typeface="Trebuchet MS"/>
                <a:cs typeface="Trebuchet MS"/>
              </a:rPr>
              <a:t>  strategy.</a:t>
            </a:r>
            <a:endParaRPr sz="2200" dirty="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3876" y="1581116"/>
            <a:ext cx="7618730" cy="35560"/>
          </a:xfrm>
          <a:custGeom>
            <a:avLst/>
            <a:gdLst/>
            <a:ahLst/>
            <a:cxnLst/>
            <a:rect l="l" t="t" r="r" b="b"/>
            <a:pathLst>
              <a:path w="7618730" h="35559">
                <a:moveTo>
                  <a:pt x="7618654" y="35279"/>
                </a:moveTo>
                <a:lnTo>
                  <a:pt x="0" y="35279"/>
                </a:lnTo>
                <a:lnTo>
                  <a:pt x="0" y="0"/>
                </a:lnTo>
                <a:lnTo>
                  <a:pt x="7618654" y="0"/>
                </a:lnTo>
                <a:lnTo>
                  <a:pt x="7618654" y="35279"/>
                </a:lnTo>
                <a:close/>
              </a:path>
            </a:pathLst>
          </a:custGeom>
          <a:solidFill>
            <a:srgbClr val="33CCCC"/>
          </a:solidFill>
        </p:spPr>
        <p:txBody>
          <a:bodyPr wrap="square" lIns="0" tIns="0" rIns="0" bIns="0" rtlCol="0"/>
          <a:lstStyle/>
          <a:p>
            <a:endParaRPr/>
          </a:p>
        </p:txBody>
      </p:sp>
      <p:sp>
        <p:nvSpPr>
          <p:cNvPr id="3" name="object 3"/>
          <p:cNvSpPr txBox="1">
            <a:spLocks noGrp="1"/>
          </p:cNvSpPr>
          <p:nvPr>
            <p:ph type="title"/>
          </p:nvPr>
        </p:nvSpPr>
        <p:spPr>
          <a:xfrm>
            <a:off x="7529789" y="1156205"/>
            <a:ext cx="1539875" cy="391160"/>
          </a:xfrm>
          <a:prstGeom prst="rect">
            <a:avLst/>
          </a:prstGeom>
        </p:spPr>
        <p:txBody>
          <a:bodyPr vert="horz" wrap="square" lIns="0" tIns="12700" rIns="0" bIns="0" rtlCol="0">
            <a:spAutoFit/>
          </a:bodyPr>
          <a:lstStyle/>
          <a:p>
            <a:pPr marL="12700">
              <a:lnSpc>
                <a:spcPct val="100000"/>
              </a:lnSpc>
              <a:spcBef>
                <a:spcPts val="100"/>
              </a:spcBef>
            </a:pPr>
            <a:r>
              <a:rPr spc="-5" dirty="0"/>
              <a:t>References</a:t>
            </a:r>
          </a:p>
        </p:txBody>
      </p:sp>
      <p:sp>
        <p:nvSpPr>
          <p:cNvPr id="4" name="object 4"/>
          <p:cNvSpPr txBox="1"/>
          <p:nvPr/>
        </p:nvSpPr>
        <p:spPr>
          <a:xfrm>
            <a:off x="1499847" y="1993956"/>
            <a:ext cx="5662930" cy="4598695"/>
          </a:xfrm>
          <a:prstGeom prst="rect">
            <a:avLst/>
          </a:prstGeom>
        </p:spPr>
        <p:txBody>
          <a:bodyPr vert="horz" wrap="square" lIns="0" tIns="12700" rIns="0" bIns="0" rtlCol="0">
            <a:spAutoFit/>
          </a:bodyPr>
          <a:lstStyle/>
          <a:p>
            <a:pPr marL="12700" algn="just">
              <a:lnSpc>
                <a:spcPct val="100000"/>
              </a:lnSpc>
              <a:spcBef>
                <a:spcPts val="100"/>
              </a:spcBef>
            </a:pPr>
            <a:r>
              <a:rPr sz="2400" spc="-5" dirty="0">
                <a:solidFill>
                  <a:srgbClr val="0033CC"/>
                </a:solidFill>
                <a:latin typeface="Trebuchet MS"/>
                <a:cs typeface="Trebuchet MS"/>
              </a:rPr>
              <a:t>List of Papers</a:t>
            </a:r>
            <a:r>
              <a:rPr sz="2400" spc="-15" dirty="0">
                <a:solidFill>
                  <a:srgbClr val="0033CC"/>
                </a:solidFill>
                <a:latin typeface="Trebuchet MS"/>
                <a:cs typeface="Trebuchet MS"/>
              </a:rPr>
              <a:t> </a:t>
            </a:r>
            <a:r>
              <a:rPr sz="2400" spc="-5" dirty="0">
                <a:solidFill>
                  <a:srgbClr val="0033CC"/>
                </a:solidFill>
                <a:latin typeface="Trebuchet MS"/>
                <a:cs typeface="Trebuchet MS"/>
              </a:rPr>
              <a:t>referred:</a:t>
            </a:r>
            <a:endParaRPr sz="2400" dirty="0">
              <a:latin typeface="Trebuchet MS"/>
              <a:cs typeface="Trebuchet MS"/>
            </a:endParaRPr>
          </a:p>
          <a:p>
            <a:pPr marL="12700" algn="just">
              <a:lnSpc>
                <a:spcPct val="100000"/>
              </a:lnSpc>
            </a:pPr>
            <a:r>
              <a:rPr sz="1700" u="heavy" spc="-5" dirty="0">
                <a:uFill>
                  <a:solidFill>
                    <a:srgbClr val="000000"/>
                  </a:solidFill>
                </a:uFill>
                <a:latin typeface="Trebuchet MS"/>
                <a:cs typeface="Trebuchet MS"/>
              </a:rPr>
              <a:t>Paper</a:t>
            </a:r>
            <a:r>
              <a:rPr sz="1700" u="heavy" spc="-10" dirty="0">
                <a:uFill>
                  <a:solidFill>
                    <a:srgbClr val="000000"/>
                  </a:solidFill>
                </a:uFill>
                <a:latin typeface="Trebuchet MS"/>
                <a:cs typeface="Trebuchet MS"/>
              </a:rPr>
              <a:t> </a:t>
            </a:r>
            <a:r>
              <a:rPr sz="1700" u="heavy" spc="-5" dirty="0">
                <a:uFill>
                  <a:solidFill>
                    <a:srgbClr val="000000"/>
                  </a:solidFill>
                </a:uFill>
                <a:latin typeface="Trebuchet MS"/>
                <a:cs typeface="Trebuchet MS"/>
              </a:rPr>
              <a:t>1:</a:t>
            </a:r>
            <a:endParaRPr sz="1700" dirty="0">
              <a:latin typeface="Trebuchet MS"/>
              <a:cs typeface="Trebuchet MS"/>
            </a:endParaRPr>
          </a:p>
          <a:p>
            <a:pPr marL="12700" marR="5080" algn="just">
              <a:lnSpc>
                <a:spcPct val="100000"/>
              </a:lnSpc>
              <a:spcBef>
                <a:spcPts val="15"/>
              </a:spcBef>
            </a:pPr>
            <a:r>
              <a:rPr sz="1700" spc="-5" dirty="0">
                <a:latin typeface="Trebuchet MS"/>
                <a:cs typeface="Trebuchet MS"/>
              </a:rPr>
              <a:t>Real Time monitoring of Bitcoin prices on several  Cryptocurrency markets using Web API, Telegram  Bot, MySQL Database, and PHP-Cron</a:t>
            </a:r>
            <a:r>
              <a:rPr sz="1700" spc="-25" dirty="0">
                <a:latin typeface="Trebuchet MS"/>
                <a:cs typeface="Trebuchet MS"/>
              </a:rPr>
              <a:t> </a:t>
            </a:r>
            <a:r>
              <a:rPr sz="1700" spc="-5" dirty="0">
                <a:latin typeface="Trebuchet MS"/>
                <a:cs typeface="Trebuchet MS"/>
              </a:rPr>
              <a:t>Job</a:t>
            </a:r>
            <a:endParaRPr lang="en-US" sz="1700" spc="-5" dirty="0">
              <a:latin typeface="Trebuchet MS"/>
              <a:cs typeface="Trebuchet MS"/>
            </a:endParaRPr>
          </a:p>
          <a:p>
            <a:pPr marL="12700" marR="5080" algn="just">
              <a:lnSpc>
                <a:spcPct val="100000"/>
              </a:lnSpc>
              <a:spcBef>
                <a:spcPts val="15"/>
              </a:spcBef>
            </a:pPr>
            <a:endParaRPr lang="en-US" sz="1700" spc="-5" dirty="0">
              <a:latin typeface="Trebuchet MS"/>
              <a:cs typeface="Trebuchet MS"/>
            </a:endParaRPr>
          </a:p>
          <a:p>
            <a:pPr marL="12700" algn="just">
              <a:lnSpc>
                <a:spcPct val="100000"/>
              </a:lnSpc>
            </a:pPr>
            <a:r>
              <a:rPr sz="1700" u="heavy" spc="-5" dirty="0">
                <a:uFill>
                  <a:solidFill>
                    <a:srgbClr val="000000"/>
                  </a:solidFill>
                </a:uFill>
                <a:latin typeface="Trebuchet MS"/>
                <a:cs typeface="Trebuchet MS"/>
              </a:rPr>
              <a:t>Paper</a:t>
            </a:r>
            <a:r>
              <a:rPr sz="1700" u="heavy" spc="-10" dirty="0">
                <a:uFill>
                  <a:solidFill>
                    <a:srgbClr val="000000"/>
                  </a:solidFill>
                </a:uFill>
                <a:latin typeface="Trebuchet MS"/>
                <a:cs typeface="Trebuchet MS"/>
              </a:rPr>
              <a:t> </a:t>
            </a:r>
            <a:r>
              <a:rPr sz="1700" u="heavy" spc="-5" dirty="0">
                <a:uFill>
                  <a:solidFill>
                    <a:srgbClr val="000000"/>
                  </a:solidFill>
                </a:uFill>
                <a:latin typeface="Trebuchet MS"/>
                <a:cs typeface="Trebuchet MS"/>
              </a:rPr>
              <a:t>2:</a:t>
            </a:r>
            <a:endParaRPr sz="1700" dirty="0">
              <a:latin typeface="Trebuchet MS"/>
              <a:cs typeface="Trebuchet MS"/>
            </a:endParaRPr>
          </a:p>
          <a:p>
            <a:pPr marL="12700" marR="71120" algn="just">
              <a:lnSpc>
                <a:spcPct val="100000"/>
              </a:lnSpc>
              <a:spcBef>
                <a:spcPts val="15"/>
              </a:spcBef>
            </a:pPr>
            <a:r>
              <a:rPr sz="1700" spc="-5" dirty="0">
                <a:latin typeface="Trebuchet MS"/>
                <a:cs typeface="Trebuchet MS"/>
              </a:rPr>
              <a:t>Cryptocurrencies Transactions Advisor Using </a:t>
            </a:r>
            <a:r>
              <a:rPr sz="1700" dirty="0">
                <a:latin typeface="Trebuchet MS"/>
                <a:cs typeface="Trebuchet MS"/>
              </a:rPr>
              <a:t>a  </a:t>
            </a:r>
            <a:r>
              <a:rPr sz="1700" spc="-5" dirty="0">
                <a:latin typeface="Trebuchet MS"/>
                <a:cs typeface="Trebuchet MS"/>
              </a:rPr>
              <a:t>Genetic Mamdani-type Fuzzy Rules Based</a:t>
            </a:r>
            <a:r>
              <a:rPr sz="1700" spc="-80" dirty="0">
                <a:latin typeface="Trebuchet MS"/>
                <a:cs typeface="Trebuchet MS"/>
              </a:rPr>
              <a:t> </a:t>
            </a:r>
            <a:r>
              <a:rPr sz="1700" spc="-5" dirty="0">
                <a:latin typeface="Trebuchet MS"/>
                <a:cs typeface="Trebuchet MS"/>
              </a:rPr>
              <a:t>System</a:t>
            </a:r>
            <a:endParaRPr lang="en-US" sz="1700" spc="-5" dirty="0">
              <a:latin typeface="Trebuchet MS"/>
              <a:cs typeface="Trebuchet MS"/>
            </a:endParaRPr>
          </a:p>
          <a:p>
            <a:pPr marL="12700" marR="71120" algn="just">
              <a:lnSpc>
                <a:spcPct val="100000"/>
              </a:lnSpc>
              <a:spcBef>
                <a:spcPts val="15"/>
              </a:spcBef>
            </a:pPr>
            <a:endParaRPr lang="en-US" sz="1700" spc="-5" dirty="0">
              <a:latin typeface="Trebuchet MS"/>
              <a:cs typeface="Trebuchet MS"/>
            </a:endParaRPr>
          </a:p>
          <a:p>
            <a:pPr marL="12700" marR="71120" algn="just">
              <a:spcBef>
                <a:spcPts val="15"/>
              </a:spcBef>
            </a:pPr>
            <a:r>
              <a:rPr lang="en-IN" sz="1700" u="heavy" spc="-5" dirty="0">
                <a:uFill>
                  <a:solidFill>
                    <a:srgbClr val="000000"/>
                  </a:solidFill>
                </a:uFill>
                <a:latin typeface="Trebuchet MS"/>
                <a:cs typeface="Trebuchet MS"/>
              </a:rPr>
              <a:t>Paper</a:t>
            </a:r>
            <a:r>
              <a:rPr lang="en-IN" sz="1700" u="heavy" spc="-10" dirty="0">
                <a:uFill>
                  <a:solidFill>
                    <a:srgbClr val="000000"/>
                  </a:solidFill>
                </a:uFill>
                <a:latin typeface="Trebuchet MS"/>
                <a:cs typeface="Trebuchet MS"/>
              </a:rPr>
              <a:t> </a:t>
            </a:r>
            <a:r>
              <a:rPr lang="en-IN" sz="1700" u="heavy" spc="-5" dirty="0">
                <a:uFill>
                  <a:solidFill>
                    <a:srgbClr val="000000"/>
                  </a:solidFill>
                </a:uFill>
                <a:latin typeface="Trebuchet MS"/>
                <a:cs typeface="Trebuchet MS"/>
              </a:rPr>
              <a:t>3:</a:t>
            </a:r>
          </a:p>
          <a:p>
            <a:pPr marL="12700" marR="71120" algn="just">
              <a:spcBef>
                <a:spcPts val="15"/>
              </a:spcBef>
            </a:pPr>
            <a:r>
              <a:rPr lang="en-US" sz="1700" spc="-5" dirty="0">
                <a:latin typeface="Trebuchet MS"/>
                <a:cs typeface="Trebuchet MS"/>
              </a:rPr>
              <a:t>Bitcoin Price prediction using Machine Learning </a:t>
            </a:r>
          </a:p>
          <a:p>
            <a:pPr marL="12700" marR="71120" algn="just">
              <a:spcBef>
                <a:spcPts val="15"/>
              </a:spcBef>
            </a:pPr>
            <a:endParaRPr lang="en-US" sz="1700" spc="-5" dirty="0">
              <a:latin typeface="Trebuchet MS"/>
              <a:cs typeface="Trebuchet MS"/>
            </a:endParaRPr>
          </a:p>
          <a:p>
            <a:pPr marL="12700" marR="71120" algn="just">
              <a:spcBef>
                <a:spcPts val="15"/>
              </a:spcBef>
            </a:pPr>
            <a:r>
              <a:rPr lang="en-IN" sz="1700" u="heavy" spc="-5" dirty="0">
                <a:uFill>
                  <a:solidFill>
                    <a:srgbClr val="000000"/>
                  </a:solidFill>
                </a:uFill>
                <a:latin typeface="Trebuchet MS"/>
                <a:cs typeface="Trebuchet MS"/>
              </a:rPr>
              <a:t>Paper</a:t>
            </a:r>
            <a:r>
              <a:rPr lang="en-IN" sz="1700" u="heavy" spc="-10" dirty="0">
                <a:uFill>
                  <a:solidFill>
                    <a:srgbClr val="000000"/>
                  </a:solidFill>
                </a:uFill>
                <a:latin typeface="Trebuchet MS"/>
                <a:cs typeface="Trebuchet MS"/>
              </a:rPr>
              <a:t> </a:t>
            </a:r>
            <a:r>
              <a:rPr lang="en-IN" sz="1700" u="heavy" spc="-5" dirty="0">
                <a:uFill>
                  <a:solidFill>
                    <a:srgbClr val="000000"/>
                  </a:solidFill>
                </a:uFill>
                <a:latin typeface="Trebuchet MS"/>
                <a:cs typeface="Trebuchet MS"/>
              </a:rPr>
              <a:t>4:</a:t>
            </a:r>
          </a:p>
          <a:p>
            <a:pPr marL="12700" marR="71120" algn="just">
              <a:spcBef>
                <a:spcPts val="15"/>
              </a:spcBef>
            </a:pPr>
            <a:r>
              <a:rPr lang="en-US" sz="1700" spc="-5" dirty="0">
                <a:latin typeface="Trebuchet MS"/>
                <a:cs typeface="Trebuchet MS"/>
              </a:rPr>
              <a:t>Awoke 2021 – Price prediction using Deep Learning</a:t>
            </a:r>
            <a:endParaRPr lang="en-IN" sz="1700" dirty="0">
              <a:latin typeface="Trebuchet MS"/>
              <a:cs typeface="Trebuchet MS"/>
            </a:endParaRPr>
          </a:p>
          <a:p>
            <a:pPr marL="12700" marR="71120" algn="just">
              <a:spcBef>
                <a:spcPts val="15"/>
              </a:spcBef>
            </a:pPr>
            <a:endParaRPr lang="en-IN" dirty="0">
              <a:latin typeface="Trebuchet MS"/>
              <a:cs typeface="Trebuchet MS"/>
            </a:endParaRPr>
          </a:p>
          <a:p>
            <a:pPr marL="12700" marR="71120" algn="just">
              <a:lnSpc>
                <a:spcPct val="100000"/>
              </a:lnSpc>
              <a:spcBef>
                <a:spcPts val="15"/>
              </a:spcBef>
            </a:pPr>
            <a:endParaRPr lang="en-US" spc="-5" dirty="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4310" y="3074848"/>
            <a:ext cx="2533650" cy="635000"/>
          </a:xfrm>
          <a:prstGeom prst="rect">
            <a:avLst/>
          </a:prstGeom>
        </p:spPr>
        <p:txBody>
          <a:bodyPr vert="horz" wrap="square" lIns="0" tIns="12700" rIns="0" bIns="0" rtlCol="0">
            <a:spAutoFit/>
          </a:bodyPr>
          <a:lstStyle/>
          <a:p>
            <a:pPr marL="12700">
              <a:lnSpc>
                <a:spcPct val="100000"/>
              </a:lnSpc>
              <a:spcBef>
                <a:spcPts val="100"/>
              </a:spcBef>
            </a:pPr>
            <a:r>
              <a:rPr sz="4000" b="1" spc="-10" dirty="0">
                <a:solidFill>
                  <a:srgbClr val="1154CC"/>
                </a:solidFill>
                <a:latin typeface="Trebuchet MS"/>
                <a:cs typeface="Trebuchet MS"/>
              </a:rPr>
              <a:t>Thank</a:t>
            </a:r>
            <a:r>
              <a:rPr sz="4000" b="1" spc="-95" dirty="0">
                <a:solidFill>
                  <a:srgbClr val="1154CC"/>
                </a:solidFill>
                <a:latin typeface="Trebuchet MS"/>
                <a:cs typeface="Trebuchet MS"/>
              </a:rPr>
              <a:t> </a:t>
            </a:r>
            <a:r>
              <a:rPr sz="4000" b="1" spc="-5" dirty="0">
                <a:solidFill>
                  <a:srgbClr val="1154CC"/>
                </a:solidFill>
                <a:latin typeface="Trebuchet MS"/>
                <a:cs typeface="Trebuchet MS"/>
              </a:rPr>
              <a:t>You</a:t>
            </a:r>
            <a:endParaRPr sz="4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5256530">
              <a:lnSpc>
                <a:spcPct val="100000"/>
              </a:lnSpc>
              <a:spcBef>
                <a:spcPts val="100"/>
              </a:spcBef>
            </a:pPr>
            <a:r>
              <a:rPr spc="-5" dirty="0"/>
              <a:t>Project Abstract and</a:t>
            </a:r>
            <a:r>
              <a:rPr spc="-90" dirty="0"/>
              <a:t> </a:t>
            </a:r>
            <a:r>
              <a:rPr spc="-5" dirty="0"/>
              <a:t>Scope</a:t>
            </a:r>
          </a:p>
        </p:txBody>
      </p:sp>
      <p:sp>
        <p:nvSpPr>
          <p:cNvPr id="3" name="object 3"/>
          <p:cNvSpPr txBox="1"/>
          <p:nvPr/>
        </p:nvSpPr>
        <p:spPr>
          <a:xfrm>
            <a:off x="530222" y="3408768"/>
            <a:ext cx="5718177" cy="764312"/>
          </a:xfrm>
          <a:prstGeom prst="rect">
            <a:avLst/>
          </a:prstGeom>
        </p:spPr>
        <p:txBody>
          <a:bodyPr vert="horz" wrap="square" lIns="0" tIns="12700" rIns="0" bIns="0" rtlCol="0">
            <a:spAutoFit/>
          </a:bodyPr>
          <a:lstStyle/>
          <a:p>
            <a:pPr marL="298450" marR="5080" indent="-285750">
              <a:lnSpc>
                <a:spcPct val="100000"/>
              </a:lnSpc>
              <a:spcBef>
                <a:spcPts val="100"/>
              </a:spcBef>
              <a:buFont typeface="Arial" panose="020B0604020202020204" pitchFamily="34" charset="0"/>
              <a:buChar char="•"/>
            </a:pPr>
            <a:r>
              <a:rPr lang="en-US" sz="2400" dirty="0">
                <a:solidFill>
                  <a:srgbClr val="0033CC"/>
                </a:solidFill>
                <a:latin typeface="Arial" panose="020B0604020202020204" pitchFamily="34" charset="0"/>
                <a:cs typeface="Arial" panose="020B0604020202020204" pitchFamily="34" charset="0"/>
              </a:rPr>
              <a:t>A</a:t>
            </a:r>
            <a:r>
              <a:rPr sz="2400" dirty="0">
                <a:solidFill>
                  <a:srgbClr val="0033CC"/>
                </a:solidFill>
                <a:latin typeface="Arial" panose="020B0604020202020204" pitchFamily="34" charset="0"/>
                <a:cs typeface="Arial" panose="020B0604020202020204" pitchFamily="34" charset="0"/>
              </a:rPr>
              <a:t> </a:t>
            </a:r>
            <a:r>
              <a:rPr sz="2400" spc="-5" dirty="0">
                <a:solidFill>
                  <a:srgbClr val="0033CC"/>
                </a:solidFill>
                <a:latin typeface="Arial" panose="020B0604020202020204" pitchFamily="34" charset="0"/>
                <a:cs typeface="Arial" panose="020B0604020202020204" pitchFamily="34" charset="0"/>
              </a:rPr>
              <a:t>basic introduction of the Project</a:t>
            </a:r>
            <a:endParaRPr lang="en-US" sz="2400" spc="-5" dirty="0">
              <a:solidFill>
                <a:srgbClr val="0033CC"/>
              </a:solidFill>
              <a:latin typeface="Arial" panose="020B0604020202020204" pitchFamily="34" charset="0"/>
              <a:cs typeface="Arial" panose="020B0604020202020204" pitchFamily="34" charset="0"/>
            </a:endParaRPr>
          </a:p>
          <a:p>
            <a:pPr marL="298450" marR="5080" indent="-285750">
              <a:lnSpc>
                <a:spcPct val="100000"/>
              </a:lnSpc>
              <a:spcBef>
                <a:spcPts val="100"/>
              </a:spcBef>
              <a:buFont typeface="Arial" panose="020B0604020202020204" pitchFamily="34" charset="0"/>
              <a:buChar char="•"/>
            </a:pPr>
            <a:r>
              <a:rPr lang="en-IN" sz="2400" spc="-5" dirty="0">
                <a:solidFill>
                  <a:srgbClr val="0033CC"/>
                </a:solidFill>
                <a:latin typeface="Arial" panose="020B0604020202020204" pitchFamily="34" charset="0"/>
                <a:cs typeface="Arial" panose="020B0604020202020204" pitchFamily="34" charset="0"/>
              </a:rPr>
              <a:t>A</a:t>
            </a:r>
            <a:r>
              <a:rPr sz="2400" spc="-5" dirty="0">
                <a:solidFill>
                  <a:srgbClr val="0033CC"/>
                </a:solidFill>
                <a:latin typeface="Arial" panose="020B0604020202020204" pitchFamily="34" charset="0"/>
                <a:cs typeface="Arial" panose="020B0604020202020204" pitchFamily="34" charset="0"/>
              </a:rPr>
              <a:t>n overview of the scope it</a:t>
            </a:r>
            <a:r>
              <a:rPr sz="2400" spc="-65" dirty="0">
                <a:solidFill>
                  <a:srgbClr val="0033CC"/>
                </a:solidFill>
                <a:latin typeface="Arial" panose="020B0604020202020204" pitchFamily="34" charset="0"/>
                <a:cs typeface="Arial" panose="020B0604020202020204" pitchFamily="34" charset="0"/>
              </a:rPr>
              <a:t> </a:t>
            </a:r>
            <a:r>
              <a:rPr sz="2400" spc="-5" dirty="0">
                <a:solidFill>
                  <a:srgbClr val="0033CC"/>
                </a:solidFill>
                <a:latin typeface="Arial" panose="020B0604020202020204" pitchFamily="34" charset="0"/>
                <a:cs typeface="Arial" panose="020B0604020202020204" pitchFamily="34" charset="0"/>
              </a:rPr>
              <a:t>entails.</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9365" cy="34925"/>
          </a:xfrm>
          <a:custGeom>
            <a:avLst/>
            <a:gdLst/>
            <a:ahLst/>
            <a:cxnLst/>
            <a:rect l="l" t="t" r="r" b="b"/>
            <a:pathLst>
              <a:path w="7619365" h="34925">
                <a:moveTo>
                  <a:pt x="7618779" y="34799"/>
                </a:moveTo>
                <a:lnTo>
                  <a:pt x="0" y="34799"/>
                </a:lnTo>
                <a:lnTo>
                  <a:pt x="0" y="0"/>
                </a:lnTo>
                <a:lnTo>
                  <a:pt x="7618779" y="0"/>
                </a:lnTo>
                <a:lnTo>
                  <a:pt x="7618779" y="34799"/>
                </a:lnTo>
                <a:close/>
              </a:path>
            </a:pathLst>
          </a:custGeom>
          <a:solidFill>
            <a:srgbClr val="33CCCC"/>
          </a:solidFill>
        </p:spPr>
        <p:txBody>
          <a:bodyPr wrap="square" lIns="0" tIns="0" rIns="0" bIns="0" rtlCol="0"/>
          <a:lstStyle/>
          <a:p>
            <a:endParaRPr/>
          </a:p>
        </p:txBody>
      </p:sp>
      <p:sp>
        <p:nvSpPr>
          <p:cNvPr id="11" name="object 11"/>
          <p:cNvSpPr txBox="1">
            <a:spLocks noGrp="1"/>
          </p:cNvSpPr>
          <p:nvPr>
            <p:ph type="title"/>
          </p:nvPr>
        </p:nvSpPr>
        <p:spPr>
          <a:xfrm>
            <a:off x="-152399" y="1156205"/>
            <a:ext cx="9217252" cy="382156"/>
          </a:xfrm>
          <a:prstGeom prst="rect">
            <a:avLst/>
          </a:prstGeom>
        </p:spPr>
        <p:txBody>
          <a:bodyPr vert="horz" wrap="square" lIns="0" tIns="12700" rIns="0" bIns="0" rtlCol="0">
            <a:spAutoFit/>
          </a:bodyPr>
          <a:lstStyle/>
          <a:p>
            <a:pPr marL="5370195">
              <a:lnSpc>
                <a:spcPct val="100000"/>
              </a:lnSpc>
              <a:spcBef>
                <a:spcPts val="100"/>
              </a:spcBef>
            </a:pPr>
            <a:r>
              <a:rPr lang="en-IN" spc="-5" dirty="0"/>
              <a:t>		Why an Advisor?</a:t>
            </a:r>
            <a:endParaRPr spc="-5" dirty="0"/>
          </a:p>
        </p:txBody>
      </p:sp>
      <p:sp>
        <p:nvSpPr>
          <p:cNvPr id="12" name="object 12"/>
          <p:cNvSpPr txBox="1"/>
          <p:nvPr/>
        </p:nvSpPr>
        <p:spPr>
          <a:xfrm>
            <a:off x="613107" y="1645833"/>
            <a:ext cx="8302293" cy="4093428"/>
          </a:xfrm>
          <a:prstGeom prst="rect">
            <a:avLst/>
          </a:prstGeom>
        </p:spPr>
        <p:txBody>
          <a:bodyPr vert="horz" wrap="square" lIns="0" tIns="132080" rIns="0" bIns="0" rtlCol="0">
            <a:spAutoFit/>
          </a:bodyPr>
          <a:lstStyle/>
          <a:p>
            <a:pPr marL="281305">
              <a:lnSpc>
                <a:spcPct val="100000"/>
              </a:lnSpc>
              <a:spcBef>
                <a:spcPts val="1040"/>
              </a:spcBef>
            </a:pPr>
            <a:endParaRPr lang="en-US" sz="2200" spc="-5" dirty="0">
              <a:latin typeface="Trebuchet MS"/>
              <a:cs typeface="Trebuchet MS"/>
            </a:endParaRPr>
          </a:p>
          <a:p>
            <a:pPr marL="281305">
              <a:lnSpc>
                <a:spcPct val="100000"/>
              </a:lnSpc>
              <a:spcBef>
                <a:spcPts val="1040"/>
              </a:spcBef>
            </a:pPr>
            <a:r>
              <a:rPr lang="en-US" sz="2200" spc="-5" dirty="0">
                <a:latin typeface="Trebuchet MS"/>
                <a:cs typeface="Trebuchet MS"/>
              </a:rPr>
              <a:t>The Points which ensures people to rely on the Crypto Advisors:</a:t>
            </a:r>
          </a:p>
          <a:p>
            <a:pPr marL="738505" indent="-457200">
              <a:lnSpc>
                <a:spcPct val="100000"/>
              </a:lnSpc>
              <a:spcBef>
                <a:spcPts val="1040"/>
              </a:spcBef>
              <a:buFont typeface="+mj-lt"/>
              <a:buAutoNum type="arabicPeriod"/>
            </a:pPr>
            <a:r>
              <a:rPr lang="en-US" sz="2200" spc="-5" dirty="0">
                <a:latin typeface="Trebuchet MS"/>
                <a:cs typeface="Trebuchet MS"/>
              </a:rPr>
              <a:t>The Advisor is not Emotion driven unlike Humans which increases its probability of making a better choice than Humans in most of the cases.</a:t>
            </a:r>
          </a:p>
          <a:p>
            <a:pPr marL="738505" indent="-457200">
              <a:lnSpc>
                <a:spcPct val="100000"/>
              </a:lnSpc>
              <a:spcBef>
                <a:spcPts val="1040"/>
              </a:spcBef>
              <a:buFont typeface="+mj-lt"/>
              <a:buAutoNum type="arabicPeriod"/>
            </a:pPr>
            <a:r>
              <a:rPr lang="en-US" sz="2200" spc="-5" dirty="0">
                <a:latin typeface="Trebuchet MS"/>
                <a:cs typeface="Trebuchet MS"/>
              </a:rPr>
              <a:t>The process of Buying would become comparatively faster than humans since the advisor consider many factors all at once unlike humans.</a:t>
            </a:r>
          </a:p>
          <a:p>
            <a:pPr marL="730885" indent="-457200">
              <a:lnSpc>
                <a:spcPct val="100000"/>
              </a:lnSpc>
              <a:spcBef>
                <a:spcPts val="1040"/>
              </a:spcBef>
              <a:buAutoNum type="arabicPeriod" startAt="3"/>
            </a:pPr>
            <a:r>
              <a:rPr lang="en-US" sz="2200" spc="-5" dirty="0">
                <a:latin typeface="Trebuchet MS"/>
                <a:cs typeface="Trebuchet MS"/>
              </a:rPr>
              <a:t>The Crypto advisor does run a round Back-testing in a very efficient way unlike humans.</a:t>
            </a:r>
          </a:p>
        </p:txBody>
      </p:sp>
    </p:spTree>
    <p:extLst>
      <p:ext uri="{BB962C8B-B14F-4D97-AF65-F5344CB8AC3E}">
        <p14:creationId xmlns:p14="http://schemas.microsoft.com/office/powerpoint/2010/main" val="86551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636" y="1156205"/>
            <a:ext cx="8268970" cy="4193456"/>
          </a:xfrm>
          <a:prstGeom prst="rect">
            <a:avLst/>
          </a:prstGeom>
        </p:spPr>
        <p:txBody>
          <a:bodyPr vert="horz" wrap="square" lIns="0" tIns="12700" rIns="0" bIns="0" rtlCol="0">
            <a:spAutoFit/>
          </a:bodyPr>
          <a:lstStyle/>
          <a:p>
            <a:pPr marL="4434205">
              <a:lnSpc>
                <a:spcPct val="100000"/>
              </a:lnSpc>
              <a:spcBef>
                <a:spcPts val="100"/>
              </a:spcBef>
            </a:pPr>
            <a:r>
              <a:rPr sz="2400" spc="-5" dirty="0">
                <a:solidFill>
                  <a:srgbClr val="FF0000"/>
                </a:solidFill>
                <a:latin typeface="Trebuchet MS"/>
                <a:cs typeface="Trebuchet MS"/>
              </a:rPr>
              <a:t>Suggestions from Review </a:t>
            </a:r>
            <a:r>
              <a:rPr sz="2400" dirty="0">
                <a:solidFill>
                  <a:srgbClr val="FF0000"/>
                </a:solidFill>
                <a:latin typeface="Trebuchet MS"/>
                <a:cs typeface="Trebuchet MS"/>
              </a:rPr>
              <a:t>-</a:t>
            </a:r>
            <a:r>
              <a:rPr sz="2400" spc="-95" dirty="0">
                <a:solidFill>
                  <a:srgbClr val="FF0000"/>
                </a:solidFill>
                <a:latin typeface="Trebuchet MS"/>
                <a:cs typeface="Trebuchet MS"/>
              </a:rPr>
              <a:t> </a:t>
            </a:r>
            <a:r>
              <a:rPr sz="2400" dirty="0">
                <a:solidFill>
                  <a:srgbClr val="FF0000"/>
                </a:solidFill>
                <a:latin typeface="Trebuchet MS"/>
                <a:cs typeface="Trebuchet MS"/>
              </a:rPr>
              <a:t>1</a:t>
            </a:r>
            <a:endParaRPr sz="2400" dirty="0">
              <a:latin typeface="Trebuchet MS"/>
              <a:cs typeface="Trebuchet MS"/>
            </a:endParaRPr>
          </a:p>
          <a:p>
            <a:pPr marL="29209" marR="1753870" indent="-17145">
              <a:lnSpc>
                <a:spcPct val="100000"/>
              </a:lnSpc>
              <a:spcBef>
                <a:spcPts val="1920"/>
              </a:spcBef>
            </a:pPr>
            <a:r>
              <a:rPr lang="en-US" sz="2400" b="1" spc="-5" dirty="0">
                <a:solidFill>
                  <a:schemeClr val="tx2">
                    <a:lumMod val="50000"/>
                  </a:schemeClr>
                </a:solidFill>
                <a:latin typeface="Trebuchet MS"/>
                <a:cs typeface="Trebuchet MS"/>
              </a:rPr>
              <a:t>T</a:t>
            </a:r>
            <a:r>
              <a:rPr sz="2400" b="1" spc="-5" dirty="0">
                <a:solidFill>
                  <a:schemeClr val="tx2">
                    <a:lumMod val="50000"/>
                  </a:schemeClr>
                </a:solidFill>
                <a:latin typeface="Trebuchet MS"/>
                <a:cs typeface="Trebuchet MS"/>
              </a:rPr>
              <a:t>he suggestions and remarks given by  the panel</a:t>
            </a:r>
            <a:r>
              <a:rPr sz="2400" b="1" spc="-10" dirty="0">
                <a:solidFill>
                  <a:schemeClr val="tx2">
                    <a:lumMod val="50000"/>
                  </a:schemeClr>
                </a:solidFill>
                <a:latin typeface="Trebuchet MS"/>
                <a:cs typeface="Trebuchet MS"/>
              </a:rPr>
              <a:t> </a:t>
            </a:r>
            <a:r>
              <a:rPr sz="2400" b="1" spc="-5" dirty="0">
                <a:solidFill>
                  <a:schemeClr val="tx2">
                    <a:lumMod val="50000"/>
                  </a:schemeClr>
                </a:solidFill>
                <a:latin typeface="Trebuchet MS"/>
                <a:cs typeface="Trebuchet MS"/>
              </a:rPr>
              <a:t>members.</a:t>
            </a:r>
            <a:endParaRPr lang="en-US" sz="2400" b="1" spc="-5" dirty="0">
              <a:solidFill>
                <a:schemeClr val="tx2">
                  <a:lumMod val="50000"/>
                </a:schemeClr>
              </a:solidFill>
              <a:latin typeface="Trebuchet MS"/>
              <a:cs typeface="Trebuchet MS"/>
            </a:endParaRPr>
          </a:p>
          <a:p>
            <a:pPr marL="29209" marR="1753870" indent="-17145">
              <a:lnSpc>
                <a:spcPct val="100000"/>
              </a:lnSpc>
              <a:spcBef>
                <a:spcPts val="1920"/>
              </a:spcBef>
            </a:pPr>
            <a:endParaRPr lang="en-US" sz="2400" b="1" spc="-5" dirty="0">
              <a:solidFill>
                <a:srgbClr val="0000FF"/>
              </a:solidFill>
              <a:latin typeface="Trebuchet MS"/>
              <a:cs typeface="Trebuchet MS"/>
            </a:endParaRPr>
          </a:p>
          <a:p>
            <a:pPr marL="359410" marR="695325" indent="-342900">
              <a:lnSpc>
                <a:spcPct val="100000"/>
              </a:lnSpc>
              <a:buFont typeface="Arial" panose="020B0604020202020204" pitchFamily="34" charset="0"/>
              <a:buChar char="•"/>
            </a:pPr>
            <a:r>
              <a:rPr sz="2400" spc="-5" dirty="0">
                <a:solidFill>
                  <a:srgbClr val="0000FF"/>
                </a:solidFill>
                <a:latin typeface="Arial" panose="020B0604020202020204" pitchFamily="34" charset="0"/>
                <a:cs typeface="Arial" panose="020B0604020202020204" pitchFamily="34" charset="0"/>
              </a:rPr>
              <a:t>To change project course from trading bots to giving  recommendation/advice.</a:t>
            </a:r>
            <a:endParaRPr sz="2400" dirty="0">
              <a:latin typeface="Arial" panose="020B0604020202020204" pitchFamily="34" charset="0"/>
              <a:cs typeface="Arial" panose="020B0604020202020204" pitchFamily="34" charset="0"/>
            </a:endParaRPr>
          </a:p>
          <a:p>
            <a:pPr marL="372109" marR="1541145" indent="-342900">
              <a:lnSpc>
                <a:spcPct val="100000"/>
              </a:lnSpc>
              <a:buFont typeface="Arial" panose="020B0604020202020204" pitchFamily="34" charset="0"/>
              <a:buChar char="•"/>
            </a:pPr>
            <a:r>
              <a:rPr sz="2400" spc="-5" dirty="0">
                <a:solidFill>
                  <a:srgbClr val="0000FF"/>
                </a:solidFill>
                <a:latin typeface="Arial" panose="020B0604020202020204" pitchFamily="34" charset="0"/>
                <a:cs typeface="Arial" panose="020B0604020202020204" pitchFamily="34" charset="0"/>
              </a:rPr>
              <a:t>Referring and analysing cryptocurrency papers.  </a:t>
            </a:r>
            <a:endParaRPr lang="en-US" sz="2400" spc="-5" dirty="0">
              <a:solidFill>
                <a:srgbClr val="0000FF"/>
              </a:solidFill>
              <a:latin typeface="Arial" panose="020B0604020202020204" pitchFamily="34" charset="0"/>
              <a:cs typeface="Arial" panose="020B0604020202020204" pitchFamily="34" charset="0"/>
            </a:endParaRPr>
          </a:p>
          <a:p>
            <a:pPr marL="372109" marR="1541145" indent="-342900">
              <a:lnSpc>
                <a:spcPct val="100000"/>
              </a:lnSpc>
              <a:buFont typeface="Arial" panose="020B0604020202020204" pitchFamily="34" charset="0"/>
              <a:buChar char="•"/>
            </a:pPr>
            <a:r>
              <a:rPr sz="2400" spc="-5" dirty="0">
                <a:solidFill>
                  <a:srgbClr val="0000FF"/>
                </a:solidFill>
                <a:latin typeface="Arial" panose="020B0604020202020204" pitchFamily="34" charset="0"/>
                <a:cs typeface="Arial" panose="020B0604020202020204" pitchFamily="34" charset="0"/>
              </a:rPr>
              <a:t>Building simple user interface for the</a:t>
            </a:r>
            <a:r>
              <a:rPr sz="2400" spc="-80" dirty="0">
                <a:solidFill>
                  <a:srgbClr val="0000FF"/>
                </a:solidFill>
                <a:latin typeface="Arial" panose="020B0604020202020204" pitchFamily="34" charset="0"/>
                <a:cs typeface="Arial" panose="020B0604020202020204" pitchFamily="34" charset="0"/>
              </a:rPr>
              <a:t> </a:t>
            </a:r>
            <a:r>
              <a:rPr sz="2400" spc="-5" dirty="0">
                <a:solidFill>
                  <a:srgbClr val="0000FF"/>
                </a:solidFill>
                <a:latin typeface="Arial" panose="020B0604020202020204" pitchFamily="34" charset="0"/>
                <a:cs typeface="Arial" panose="020B0604020202020204" pitchFamily="34" charset="0"/>
              </a:rPr>
              <a:t>customers.</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9365" cy="34925"/>
          </a:xfrm>
          <a:custGeom>
            <a:avLst/>
            <a:gdLst/>
            <a:ahLst/>
            <a:cxnLst/>
            <a:rect l="l" t="t" r="r" b="b"/>
            <a:pathLst>
              <a:path w="7619365" h="34925">
                <a:moveTo>
                  <a:pt x="7618779" y="34799"/>
                </a:moveTo>
                <a:lnTo>
                  <a:pt x="0" y="34799"/>
                </a:lnTo>
                <a:lnTo>
                  <a:pt x="0" y="0"/>
                </a:lnTo>
                <a:lnTo>
                  <a:pt x="7618779" y="0"/>
                </a:lnTo>
                <a:lnTo>
                  <a:pt x="7618779" y="34799"/>
                </a:lnTo>
                <a:close/>
              </a:path>
            </a:pathLst>
          </a:custGeom>
          <a:solidFill>
            <a:srgbClr val="33CCCC"/>
          </a:solidFill>
        </p:spPr>
        <p:txBody>
          <a:bodyPr wrap="square" lIns="0" tIns="0" rIns="0" bIns="0" rtlCol="0"/>
          <a:lstStyle/>
          <a:p>
            <a:endParaRPr/>
          </a:p>
        </p:txBody>
      </p:sp>
      <p:sp>
        <p:nvSpPr>
          <p:cNvPr id="11" name="object 11"/>
          <p:cNvSpPr txBox="1"/>
          <p:nvPr/>
        </p:nvSpPr>
        <p:spPr>
          <a:xfrm>
            <a:off x="521416" y="1765680"/>
            <a:ext cx="6570345" cy="3959225"/>
          </a:xfrm>
          <a:prstGeom prst="rect">
            <a:avLst/>
          </a:prstGeom>
        </p:spPr>
        <p:txBody>
          <a:bodyPr vert="horz" wrap="square" lIns="0" tIns="12700" rIns="0" bIns="0" rtlCol="0">
            <a:spAutoFit/>
          </a:bodyPr>
          <a:lstStyle/>
          <a:p>
            <a:pPr marL="300355" marR="5080" indent="-17145">
              <a:lnSpc>
                <a:spcPct val="100000"/>
              </a:lnSpc>
              <a:spcBef>
                <a:spcPts val="100"/>
              </a:spcBef>
            </a:pPr>
            <a:r>
              <a:rPr lang="en-US" sz="2400" b="1" spc="-5" dirty="0">
                <a:solidFill>
                  <a:schemeClr val="tx2">
                    <a:lumMod val="50000"/>
                  </a:schemeClr>
                </a:solidFill>
                <a:latin typeface="Trebuchet MS"/>
                <a:cs typeface="Trebuchet MS"/>
              </a:rPr>
              <a:t>T</a:t>
            </a:r>
            <a:r>
              <a:rPr sz="2400" b="1" spc="-5" dirty="0">
                <a:solidFill>
                  <a:schemeClr val="tx2">
                    <a:lumMod val="50000"/>
                  </a:schemeClr>
                </a:solidFill>
                <a:latin typeface="Trebuchet MS"/>
                <a:cs typeface="Trebuchet MS"/>
              </a:rPr>
              <a:t>he feasibility on the same showing  the</a:t>
            </a:r>
            <a:r>
              <a:rPr sz="2400" b="1" spc="-10" dirty="0">
                <a:solidFill>
                  <a:schemeClr val="tx2">
                    <a:lumMod val="50000"/>
                  </a:schemeClr>
                </a:solidFill>
                <a:latin typeface="Trebuchet MS"/>
                <a:cs typeface="Trebuchet MS"/>
              </a:rPr>
              <a:t> </a:t>
            </a:r>
            <a:r>
              <a:rPr sz="2400" b="1" spc="-5" dirty="0">
                <a:solidFill>
                  <a:schemeClr val="tx2">
                    <a:lumMod val="50000"/>
                  </a:schemeClr>
                </a:solidFill>
                <a:latin typeface="Trebuchet MS"/>
                <a:cs typeface="Trebuchet MS"/>
              </a:rPr>
              <a:t>progress.</a:t>
            </a:r>
            <a:endParaRPr sz="2400" dirty="0">
              <a:solidFill>
                <a:schemeClr val="tx2">
                  <a:lumMod val="50000"/>
                </a:schemeClr>
              </a:solidFill>
              <a:latin typeface="Trebuchet MS"/>
              <a:cs typeface="Trebuchet MS"/>
            </a:endParaRPr>
          </a:p>
          <a:p>
            <a:pPr marL="401955" marR="2936875" indent="-401955">
              <a:lnSpc>
                <a:spcPct val="100000"/>
              </a:lnSpc>
              <a:spcBef>
                <a:spcPts val="10"/>
              </a:spcBef>
              <a:buFont typeface="Arial"/>
              <a:buChar char="●"/>
              <a:tabLst>
                <a:tab pos="401955" algn="l"/>
                <a:tab pos="402590" algn="l"/>
              </a:tabLst>
            </a:pPr>
            <a:r>
              <a:rPr sz="2100" spc="-5" dirty="0">
                <a:solidFill>
                  <a:srgbClr val="0000FF"/>
                </a:solidFill>
                <a:latin typeface="Arial" panose="020B0604020202020204" pitchFamily="34" charset="0"/>
                <a:cs typeface="Arial" panose="020B0604020202020204" pitchFamily="34" charset="0"/>
              </a:rPr>
              <a:t>This is an example picture  which shows how easy</a:t>
            </a:r>
            <a:r>
              <a:rPr sz="2100" spc="-85" dirty="0">
                <a:solidFill>
                  <a:srgbClr val="0000FF"/>
                </a:solidFill>
                <a:latin typeface="Arial" panose="020B0604020202020204" pitchFamily="34" charset="0"/>
                <a:cs typeface="Arial" panose="020B0604020202020204" pitchFamily="34" charset="0"/>
              </a:rPr>
              <a:t> </a:t>
            </a:r>
            <a:r>
              <a:rPr sz="2100" spc="-5" dirty="0">
                <a:solidFill>
                  <a:srgbClr val="0000FF"/>
                </a:solidFill>
                <a:latin typeface="Arial" panose="020B0604020202020204" pitchFamily="34" charset="0"/>
                <a:cs typeface="Arial" panose="020B0604020202020204" pitchFamily="34" charset="0"/>
              </a:rPr>
              <a:t>and  interactive the Interface  would</a:t>
            </a:r>
            <a:r>
              <a:rPr sz="2100" spc="-10" dirty="0">
                <a:solidFill>
                  <a:srgbClr val="0000FF"/>
                </a:solidFill>
                <a:latin typeface="Arial" panose="020B0604020202020204" pitchFamily="34" charset="0"/>
                <a:cs typeface="Arial" panose="020B0604020202020204" pitchFamily="34" charset="0"/>
              </a:rPr>
              <a:t> </a:t>
            </a:r>
            <a:r>
              <a:rPr sz="2100" spc="-5" dirty="0">
                <a:solidFill>
                  <a:srgbClr val="0000FF"/>
                </a:solidFill>
                <a:latin typeface="Arial" panose="020B0604020202020204" pitchFamily="34" charset="0"/>
                <a:cs typeface="Arial" panose="020B0604020202020204" pitchFamily="34" charset="0"/>
              </a:rPr>
              <a:t>be.</a:t>
            </a:r>
            <a:endParaRPr sz="2100" dirty="0">
              <a:latin typeface="Arial" panose="020B0604020202020204" pitchFamily="34" charset="0"/>
              <a:cs typeface="Arial" panose="020B0604020202020204" pitchFamily="34" charset="0"/>
            </a:endParaRPr>
          </a:p>
          <a:p>
            <a:pPr marL="401955" marR="2658745" indent="-389890">
              <a:lnSpc>
                <a:spcPct val="100000"/>
              </a:lnSpc>
              <a:buFont typeface="Arial"/>
              <a:buChar char="●"/>
              <a:tabLst>
                <a:tab pos="401955" algn="l"/>
                <a:tab pos="402590" algn="l"/>
              </a:tabLst>
            </a:pPr>
            <a:r>
              <a:rPr sz="2100" spc="-5" dirty="0">
                <a:solidFill>
                  <a:srgbClr val="0000FF"/>
                </a:solidFill>
                <a:latin typeface="Arial" panose="020B0604020202020204" pitchFamily="34" charset="0"/>
                <a:cs typeface="Arial" panose="020B0604020202020204" pitchFamily="34" charset="0"/>
              </a:rPr>
              <a:t>We have referred </a:t>
            </a:r>
            <a:r>
              <a:rPr sz="2100" dirty="0">
                <a:solidFill>
                  <a:srgbClr val="0000FF"/>
                </a:solidFill>
                <a:latin typeface="Arial" panose="020B0604020202020204" pitchFamily="34" charset="0"/>
                <a:cs typeface="Arial" panose="020B0604020202020204" pitchFamily="34" charset="0"/>
              </a:rPr>
              <a:t>a </a:t>
            </a:r>
            <a:r>
              <a:rPr sz="2100" spc="-5" dirty="0">
                <a:solidFill>
                  <a:srgbClr val="0000FF"/>
                </a:solidFill>
                <a:latin typeface="Arial" panose="020B0604020202020204" pitchFamily="34" charset="0"/>
                <a:cs typeface="Arial" panose="020B0604020202020204" pitchFamily="34" charset="0"/>
              </a:rPr>
              <a:t>couple</a:t>
            </a:r>
            <a:r>
              <a:rPr sz="2100" spc="-90" dirty="0">
                <a:solidFill>
                  <a:srgbClr val="0000FF"/>
                </a:solidFill>
                <a:latin typeface="Arial" panose="020B0604020202020204" pitchFamily="34" charset="0"/>
                <a:cs typeface="Arial" panose="020B0604020202020204" pitchFamily="34" charset="0"/>
              </a:rPr>
              <a:t> </a:t>
            </a:r>
            <a:r>
              <a:rPr sz="2100" spc="-5" dirty="0">
                <a:solidFill>
                  <a:srgbClr val="0000FF"/>
                </a:solidFill>
                <a:latin typeface="Arial" panose="020B0604020202020204" pitchFamily="34" charset="0"/>
                <a:cs typeface="Arial" panose="020B0604020202020204" pitchFamily="34" charset="0"/>
              </a:rPr>
              <a:t>of  papers which explains about  the functionalities and  procedural aspects before  advising the buy options to  users.</a:t>
            </a:r>
            <a:endParaRPr sz="2100" dirty="0">
              <a:latin typeface="Arial" panose="020B0604020202020204" pitchFamily="34" charset="0"/>
              <a:cs typeface="Arial" panose="020B0604020202020204" pitchFamily="34" charset="0"/>
            </a:endParaRPr>
          </a:p>
        </p:txBody>
      </p:sp>
      <p:sp>
        <p:nvSpPr>
          <p:cNvPr id="12" name="object 12"/>
          <p:cNvSpPr txBox="1">
            <a:spLocks noGrp="1"/>
          </p:cNvSpPr>
          <p:nvPr>
            <p:ph type="title"/>
          </p:nvPr>
        </p:nvSpPr>
        <p:spPr>
          <a:xfrm>
            <a:off x="5214599" y="1156205"/>
            <a:ext cx="3846829" cy="391160"/>
          </a:xfrm>
          <a:prstGeom prst="rect">
            <a:avLst/>
          </a:prstGeom>
        </p:spPr>
        <p:txBody>
          <a:bodyPr vert="horz" wrap="square" lIns="0" tIns="12700" rIns="0" bIns="0" rtlCol="0">
            <a:spAutoFit/>
          </a:bodyPr>
          <a:lstStyle/>
          <a:p>
            <a:pPr marL="12700">
              <a:lnSpc>
                <a:spcPct val="100000"/>
              </a:lnSpc>
              <a:spcBef>
                <a:spcPts val="100"/>
              </a:spcBef>
            </a:pPr>
            <a:r>
              <a:rPr spc="-5" dirty="0"/>
              <a:t>Suggestions from Review </a:t>
            </a:r>
            <a:r>
              <a:rPr dirty="0"/>
              <a:t>-</a:t>
            </a:r>
            <a:r>
              <a:rPr spc="-95" dirty="0"/>
              <a:t> </a:t>
            </a:r>
            <a:r>
              <a:rPr dirty="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8730" cy="34925"/>
          </a:xfrm>
          <a:custGeom>
            <a:avLst/>
            <a:gdLst/>
            <a:ahLst/>
            <a:cxnLst/>
            <a:rect l="l" t="t" r="r" b="b"/>
            <a:pathLst>
              <a:path w="7618730" h="34925">
                <a:moveTo>
                  <a:pt x="7618654" y="34919"/>
                </a:moveTo>
                <a:lnTo>
                  <a:pt x="0" y="34919"/>
                </a:lnTo>
                <a:lnTo>
                  <a:pt x="0" y="0"/>
                </a:lnTo>
                <a:lnTo>
                  <a:pt x="7618654" y="0"/>
                </a:lnTo>
                <a:lnTo>
                  <a:pt x="7618654" y="34919"/>
                </a:lnTo>
                <a:close/>
              </a:path>
            </a:pathLst>
          </a:custGeom>
          <a:solidFill>
            <a:srgbClr val="33CCCC"/>
          </a:solidFill>
        </p:spPr>
        <p:txBody>
          <a:bodyPr wrap="square" lIns="0" tIns="0" rIns="0" bIns="0" rtlCol="0"/>
          <a:lstStyle/>
          <a:p>
            <a:endParaRPr/>
          </a:p>
        </p:txBody>
      </p:sp>
      <p:sp>
        <p:nvSpPr>
          <p:cNvPr id="11" name="object 11"/>
          <p:cNvSpPr txBox="1"/>
          <p:nvPr/>
        </p:nvSpPr>
        <p:spPr>
          <a:xfrm>
            <a:off x="838200" y="1816962"/>
            <a:ext cx="9906000" cy="3798476"/>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chemeClr val="tx2">
                    <a:lumMod val="50000"/>
                  </a:schemeClr>
                </a:solidFill>
                <a:latin typeface="Trebuchet MS"/>
                <a:cs typeface="Trebuchet MS"/>
              </a:rPr>
              <a:t>Requirements for the Project</a:t>
            </a:r>
            <a:r>
              <a:rPr sz="2400" b="1" spc="-5" dirty="0">
                <a:solidFill>
                  <a:schemeClr val="tx2">
                    <a:lumMod val="50000"/>
                  </a:schemeClr>
                </a:solidFill>
                <a:latin typeface="Trebuchet MS"/>
                <a:cs typeface="Trebuchet MS"/>
              </a:rPr>
              <a:t>:</a:t>
            </a:r>
            <a:endParaRPr sz="2400" b="1" dirty="0">
              <a:solidFill>
                <a:schemeClr val="tx2">
                  <a:lumMod val="50000"/>
                </a:schemeClr>
              </a:solidFill>
              <a:latin typeface="Trebuchet MS"/>
              <a:cs typeface="Trebuchet MS"/>
            </a:endParaRPr>
          </a:p>
          <a:p>
            <a:pPr marL="114300">
              <a:lnSpc>
                <a:spcPct val="100000"/>
              </a:lnSpc>
            </a:pPr>
            <a:r>
              <a:rPr lang="en-US" sz="2400" b="1" spc="-5" dirty="0">
                <a:solidFill>
                  <a:schemeClr val="tx2">
                    <a:lumMod val="50000"/>
                  </a:schemeClr>
                </a:solidFill>
                <a:latin typeface="Trebuchet MS"/>
                <a:cs typeface="Trebuchet MS"/>
              </a:rPr>
              <a:t>	</a:t>
            </a:r>
            <a:r>
              <a:rPr sz="2200" b="1" spc="-5" dirty="0">
                <a:solidFill>
                  <a:schemeClr val="tx2">
                    <a:lumMod val="50000"/>
                  </a:schemeClr>
                </a:solidFill>
                <a:latin typeface="Arial" panose="020B0604020202020204" pitchFamily="34" charset="0"/>
                <a:cs typeface="Arial" panose="020B0604020202020204" pitchFamily="34" charset="0"/>
              </a:rPr>
              <a:t>Functional</a:t>
            </a:r>
            <a:r>
              <a:rPr sz="2200" b="1" spc="-10" dirty="0">
                <a:solidFill>
                  <a:schemeClr val="tx2">
                    <a:lumMod val="50000"/>
                  </a:schemeClr>
                </a:solidFill>
                <a:latin typeface="Arial" panose="020B0604020202020204" pitchFamily="34" charset="0"/>
                <a:cs typeface="Arial" panose="020B0604020202020204" pitchFamily="34" charset="0"/>
              </a:rPr>
              <a:t> </a:t>
            </a:r>
            <a:r>
              <a:rPr sz="2200" b="1" spc="-5" dirty="0">
                <a:solidFill>
                  <a:schemeClr val="tx2">
                    <a:lumMod val="50000"/>
                  </a:schemeClr>
                </a:solidFill>
                <a:latin typeface="Arial" panose="020B0604020202020204" pitchFamily="34" charset="0"/>
                <a:cs typeface="Arial" panose="020B0604020202020204" pitchFamily="34" charset="0"/>
              </a:rPr>
              <a:t>requirements.</a:t>
            </a:r>
            <a:endParaRPr sz="2200" dirty="0">
              <a:solidFill>
                <a:schemeClr val="tx2">
                  <a:lumMod val="50000"/>
                </a:schemeClr>
              </a:solidFill>
              <a:latin typeface="Arial" panose="020B0604020202020204" pitchFamily="34" charset="0"/>
              <a:cs typeface="Arial" panose="020B0604020202020204" pitchFamily="34" charset="0"/>
            </a:endParaRPr>
          </a:p>
          <a:p>
            <a:pPr marL="905510" marR="2460625" indent="-342900">
              <a:lnSpc>
                <a:spcPct val="100000"/>
              </a:lnSpc>
              <a:buFont typeface="Arial" panose="020B0604020202020204" pitchFamily="34" charset="0"/>
              <a:buChar char="•"/>
            </a:pPr>
            <a:r>
              <a:rPr lang="en-US" sz="2200" spc="-5" dirty="0">
                <a:solidFill>
                  <a:srgbClr val="0000FF"/>
                </a:solidFill>
                <a:latin typeface="Arial" panose="020B0604020202020204" pitchFamily="34" charset="0"/>
                <a:cs typeface="Arial" panose="020B0604020202020204" pitchFamily="34" charset="0"/>
              </a:rPr>
              <a:t>	The plots based on the historical data sets to the End user on demand</a:t>
            </a:r>
          </a:p>
          <a:p>
            <a:pPr marL="905510" marR="2460625" indent="-342900">
              <a:lnSpc>
                <a:spcPct val="100000"/>
              </a:lnSpc>
              <a:buFont typeface="Arial" panose="020B0604020202020204" pitchFamily="34" charset="0"/>
              <a:buChar char="•"/>
            </a:pPr>
            <a:r>
              <a:rPr lang="en-US" sz="2200" spc="-5" dirty="0">
                <a:solidFill>
                  <a:srgbClr val="0000FF"/>
                </a:solidFill>
                <a:latin typeface="Arial" panose="020B0604020202020204" pitchFamily="34" charset="0"/>
                <a:cs typeface="Arial" panose="020B0604020202020204" pitchFamily="34" charset="0"/>
              </a:rPr>
              <a:t>Analyzing the data through the plots obtained.</a:t>
            </a:r>
          </a:p>
          <a:p>
            <a:pPr marL="562610" marR="2460625" indent="8255">
              <a:lnSpc>
                <a:spcPct val="100000"/>
              </a:lnSpc>
            </a:pPr>
            <a:r>
              <a:rPr lang="en-US" sz="2200" spc="-5" dirty="0">
                <a:solidFill>
                  <a:srgbClr val="0000FF"/>
                </a:solidFill>
                <a:latin typeface="Arial" panose="020B0604020202020204" pitchFamily="34" charset="0"/>
                <a:cs typeface="Arial" panose="020B0604020202020204" pitchFamily="34" charset="0"/>
              </a:rPr>
              <a:t>     </a:t>
            </a:r>
          </a:p>
          <a:p>
            <a:pPr marL="562610" marR="2460625" indent="8255">
              <a:lnSpc>
                <a:spcPct val="100000"/>
              </a:lnSpc>
            </a:pPr>
            <a:r>
              <a:rPr lang="en-US" sz="2200" b="1" spc="-5" dirty="0">
                <a:solidFill>
                  <a:srgbClr val="0000FF"/>
                </a:solidFill>
                <a:latin typeface="Arial" panose="020B0604020202020204" pitchFamily="34" charset="0"/>
                <a:cs typeface="Arial" panose="020B0604020202020204" pitchFamily="34" charset="0"/>
              </a:rPr>
              <a:t>	</a:t>
            </a:r>
            <a:r>
              <a:rPr sz="2200" b="1" spc="-5" dirty="0">
                <a:solidFill>
                  <a:schemeClr val="tx2">
                    <a:lumMod val="50000"/>
                  </a:schemeClr>
                </a:solidFill>
                <a:latin typeface="Arial" panose="020B0604020202020204" pitchFamily="34" charset="0"/>
                <a:cs typeface="Arial" panose="020B0604020202020204" pitchFamily="34" charset="0"/>
              </a:rPr>
              <a:t>Non-functional</a:t>
            </a:r>
            <a:r>
              <a:rPr sz="2200" b="1" spc="-10" dirty="0">
                <a:solidFill>
                  <a:schemeClr val="tx2">
                    <a:lumMod val="50000"/>
                  </a:schemeClr>
                </a:solidFill>
                <a:latin typeface="Arial" panose="020B0604020202020204" pitchFamily="34" charset="0"/>
                <a:cs typeface="Arial" panose="020B0604020202020204" pitchFamily="34" charset="0"/>
              </a:rPr>
              <a:t> </a:t>
            </a:r>
            <a:r>
              <a:rPr sz="2200" b="1" spc="-5" dirty="0">
                <a:solidFill>
                  <a:schemeClr val="tx2">
                    <a:lumMod val="50000"/>
                  </a:schemeClr>
                </a:solidFill>
                <a:latin typeface="Arial" panose="020B0604020202020204" pitchFamily="34" charset="0"/>
                <a:cs typeface="Arial" panose="020B0604020202020204" pitchFamily="34" charset="0"/>
              </a:rPr>
              <a:t>requirements</a:t>
            </a:r>
            <a:endParaRPr sz="2200" dirty="0">
              <a:solidFill>
                <a:schemeClr val="tx2">
                  <a:lumMod val="50000"/>
                </a:schemeClr>
              </a:solidFill>
              <a:latin typeface="Arial" panose="020B0604020202020204" pitchFamily="34" charset="0"/>
              <a:cs typeface="Arial" panose="020B0604020202020204" pitchFamily="34" charset="0"/>
            </a:endParaRPr>
          </a:p>
          <a:p>
            <a:pPr marL="914400" marR="819785" indent="-342900">
              <a:buFont typeface="Arial" panose="020B0604020202020204" pitchFamily="34" charset="0"/>
              <a:buChar char="•"/>
            </a:pPr>
            <a:r>
              <a:rPr lang="en-US" sz="2200" spc="-5" dirty="0">
                <a:solidFill>
                  <a:srgbClr val="0000FF"/>
                </a:solidFill>
                <a:latin typeface="Arial" panose="020B0604020202020204" pitchFamily="34" charset="0"/>
                <a:cs typeface="Arial" panose="020B0604020202020204" pitchFamily="34" charset="0"/>
              </a:rPr>
              <a:t>Making the advisor more reliable</a:t>
            </a:r>
          </a:p>
          <a:p>
            <a:pPr marL="914400" marR="819785" indent="-342900">
              <a:buFont typeface="Arial" panose="020B0604020202020204" pitchFamily="34" charset="0"/>
              <a:buChar char="•"/>
            </a:pPr>
            <a:r>
              <a:rPr lang="en-US" sz="2200" spc="-5" dirty="0">
                <a:solidFill>
                  <a:srgbClr val="0000FF"/>
                </a:solidFill>
                <a:latin typeface="Arial" panose="020B0604020202020204" pitchFamily="34" charset="0"/>
                <a:cs typeface="Arial" panose="020B0604020202020204" pitchFamily="34" charset="0"/>
              </a:rPr>
              <a:t>Ensuring Ease of Usage for the End User</a:t>
            </a:r>
          </a:p>
          <a:p>
            <a:pPr marL="914400" marR="819785" indent="-342900">
              <a:buFont typeface="Arial" panose="020B0604020202020204" pitchFamily="34" charset="0"/>
              <a:buChar char="•"/>
            </a:pPr>
            <a:r>
              <a:rPr lang="en-US" sz="2200" spc="-5" dirty="0">
                <a:solidFill>
                  <a:srgbClr val="0000FF"/>
                </a:solidFill>
                <a:latin typeface="Arial" panose="020B0604020202020204" pitchFamily="34" charset="0"/>
                <a:cs typeface="Arial" panose="020B0604020202020204" pitchFamily="34" charset="0"/>
              </a:rPr>
              <a:t>Training the Model to handle the errors in a very </a:t>
            </a:r>
          </a:p>
          <a:p>
            <a:pPr marL="571500" marR="819785"/>
            <a:r>
              <a:rPr lang="en-US" sz="2200" spc="-5" dirty="0">
                <a:solidFill>
                  <a:srgbClr val="0000FF"/>
                </a:solidFill>
                <a:latin typeface="Arial" panose="020B0604020202020204" pitchFamily="34" charset="0"/>
                <a:cs typeface="Arial" panose="020B0604020202020204" pitchFamily="34" charset="0"/>
              </a:rPr>
              <a:t>	efficient way</a:t>
            </a:r>
          </a:p>
        </p:txBody>
      </p:sp>
      <p:sp>
        <p:nvSpPr>
          <p:cNvPr id="12" name="object 12"/>
          <p:cNvSpPr txBox="1">
            <a:spLocks noGrp="1"/>
          </p:cNvSpPr>
          <p:nvPr>
            <p:ph type="title"/>
          </p:nvPr>
        </p:nvSpPr>
        <p:spPr>
          <a:xfrm>
            <a:off x="6068895" y="1156205"/>
            <a:ext cx="2997835" cy="391160"/>
          </a:xfrm>
          <a:prstGeom prst="rect">
            <a:avLst/>
          </a:prstGeom>
        </p:spPr>
        <p:txBody>
          <a:bodyPr vert="horz" wrap="square" lIns="0" tIns="12700" rIns="0" bIns="0" rtlCol="0">
            <a:spAutoFit/>
          </a:bodyPr>
          <a:lstStyle/>
          <a:p>
            <a:pPr marL="12700">
              <a:lnSpc>
                <a:spcPct val="100000"/>
              </a:lnSpc>
              <a:spcBef>
                <a:spcPts val="100"/>
              </a:spcBef>
            </a:pPr>
            <a:r>
              <a:rPr spc="-5" dirty="0"/>
              <a:t>Project</a:t>
            </a:r>
            <a:r>
              <a:rPr spc="-85" dirty="0"/>
              <a:t> </a:t>
            </a:r>
            <a:r>
              <a:rPr spc="-5" dirty="0"/>
              <a:t>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8730" cy="34925"/>
          </a:xfrm>
          <a:custGeom>
            <a:avLst/>
            <a:gdLst/>
            <a:ahLst/>
            <a:cxnLst/>
            <a:rect l="l" t="t" r="r" b="b"/>
            <a:pathLst>
              <a:path w="7618730" h="34925">
                <a:moveTo>
                  <a:pt x="7618654" y="34919"/>
                </a:moveTo>
                <a:lnTo>
                  <a:pt x="0" y="34919"/>
                </a:lnTo>
                <a:lnTo>
                  <a:pt x="0" y="0"/>
                </a:lnTo>
                <a:lnTo>
                  <a:pt x="7618654" y="0"/>
                </a:lnTo>
                <a:lnTo>
                  <a:pt x="7618654" y="34919"/>
                </a:lnTo>
                <a:close/>
              </a:path>
            </a:pathLst>
          </a:custGeom>
          <a:solidFill>
            <a:srgbClr val="33CCCC"/>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5370195">
              <a:lnSpc>
                <a:spcPct val="100000"/>
              </a:lnSpc>
              <a:spcBef>
                <a:spcPts val="100"/>
              </a:spcBef>
            </a:pPr>
            <a:r>
              <a:rPr spc="-5" dirty="0"/>
              <a:t>Detailed Literature</a:t>
            </a:r>
            <a:r>
              <a:rPr spc="-85" dirty="0"/>
              <a:t> </a:t>
            </a:r>
            <a:r>
              <a:rPr spc="-5" dirty="0"/>
              <a:t>Survey</a:t>
            </a:r>
          </a:p>
        </p:txBody>
      </p:sp>
      <p:sp>
        <p:nvSpPr>
          <p:cNvPr id="12" name="object 12"/>
          <p:cNvSpPr txBox="1"/>
          <p:nvPr/>
        </p:nvSpPr>
        <p:spPr>
          <a:xfrm>
            <a:off x="605466" y="1645833"/>
            <a:ext cx="6607175" cy="3987800"/>
          </a:xfrm>
          <a:prstGeom prst="rect">
            <a:avLst/>
          </a:prstGeom>
        </p:spPr>
        <p:txBody>
          <a:bodyPr vert="horz" wrap="square" lIns="0" tIns="132080" rIns="0" bIns="0" rtlCol="0">
            <a:spAutoFit/>
          </a:bodyPr>
          <a:lstStyle/>
          <a:p>
            <a:pPr marL="281305">
              <a:lnSpc>
                <a:spcPct val="100000"/>
              </a:lnSpc>
              <a:spcBef>
                <a:spcPts val="1040"/>
              </a:spcBef>
            </a:pPr>
            <a:r>
              <a:rPr sz="2400" spc="-5" dirty="0">
                <a:solidFill>
                  <a:srgbClr val="0000FF"/>
                </a:solidFill>
                <a:latin typeface="Trebuchet MS"/>
                <a:cs typeface="Trebuchet MS"/>
              </a:rPr>
              <a:t>Summary of Paper</a:t>
            </a:r>
            <a:r>
              <a:rPr sz="2400" spc="-20" dirty="0">
                <a:solidFill>
                  <a:srgbClr val="0000FF"/>
                </a:solidFill>
                <a:latin typeface="Trebuchet MS"/>
                <a:cs typeface="Trebuchet MS"/>
              </a:rPr>
              <a:t> </a:t>
            </a:r>
            <a:r>
              <a:rPr sz="2400" spc="-5" dirty="0">
                <a:solidFill>
                  <a:srgbClr val="0000FF"/>
                </a:solidFill>
                <a:latin typeface="Trebuchet MS"/>
                <a:cs typeface="Trebuchet MS"/>
              </a:rPr>
              <a:t>1:</a:t>
            </a:r>
            <a:endParaRPr sz="2400" dirty="0">
              <a:latin typeface="Trebuchet MS"/>
              <a:cs typeface="Trebuchet MS"/>
            </a:endParaRPr>
          </a:p>
          <a:p>
            <a:pPr marL="368300" marR="527050">
              <a:lnSpc>
                <a:spcPct val="100000"/>
              </a:lnSpc>
              <a:spcBef>
                <a:spcPts val="790"/>
              </a:spcBef>
            </a:pPr>
            <a:r>
              <a:rPr sz="2000" spc="-5" dirty="0">
                <a:solidFill>
                  <a:srgbClr val="0033CC"/>
                </a:solidFill>
                <a:latin typeface="Trebuchet MS"/>
                <a:cs typeface="Trebuchet MS"/>
              </a:rPr>
              <a:t>(Real Time monitoring of Bitcoin prices on several  Cryptocurrency</a:t>
            </a:r>
            <a:r>
              <a:rPr sz="2000" spc="-10" dirty="0">
                <a:solidFill>
                  <a:srgbClr val="0033CC"/>
                </a:solidFill>
                <a:latin typeface="Trebuchet MS"/>
                <a:cs typeface="Trebuchet MS"/>
              </a:rPr>
              <a:t> </a:t>
            </a:r>
            <a:r>
              <a:rPr sz="2000" spc="-5" dirty="0">
                <a:solidFill>
                  <a:srgbClr val="0033CC"/>
                </a:solidFill>
                <a:latin typeface="Trebuchet MS"/>
                <a:cs typeface="Trebuchet MS"/>
              </a:rPr>
              <a:t>markets)</a:t>
            </a:r>
            <a:endParaRPr sz="2000" dirty="0">
              <a:latin typeface="Trebuchet MS"/>
              <a:cs typeface="Trebuchet MS"/>
            </a:endParaRPr>
          </a:p>
          <a:p>
            <a:pPr marL="394335" marR="5080" indent="-382270">
              <a:lnSpc>
                <a:spcPct val="100000"/>
              </a:lnSpc>
              <a:spcBef>
                <a:spcPts val="190"/>
              </a:spcBef>
              <a:buChar char="●"/>
              <a:tabLst>
                <a:tab pos="394335" algn="l"/>
                <a:tab pos="394970" algn="l"/>
              </a:tabLst>
            </a:pPr>
            <a:r>
              <a:rPr sz="2000" spc="-5" dirty="0">
                <a:latin typeface="Arial"/>
                <a:cs typeface="Arial"/>
              </a:rPr>
              <a:t>In order to predict the price </a:t>
            </a:r>
            <a:r>
              <a:rPr sz="2000" dirty="0">
                <a:latin typeface="Arial"/>
                <a:cs typeface="Arial"/>
              </a:rPr>
              <a:t>variations </a:t>
            </a:r>
            <a:r>
              <a:rPr sz="2000" spc="-5" dirty="0">
                <a:latin typeface="Arial"/>
                <a:cs typeface="Arial"/>
              </a:rPr>
              <a:t>of Bitcoin there is  </a:t>
            </a:r>
            <a:r>
              <a:rPr sz="2000" dirty="0">
                <a:latin typeface="Arial"/>
                <a:cs typeface="Arial"/>
              </a:rPr>
              <a:t>a </a:t>
            </a:r>
            <a:r>
              <a:rPr sz="2000" spc="-5" dirty="0">
                <a:latin typeface="Arial"/>
                <a:cs typeface="Arial"/>
              </a:rPr>
              <a:t>need to </a:t>
            </a:r>
            <a:r>
              <a:rPr sz="2000" dirty="0">
                <a:latin typeface="Arial"/>
                <a:cs typeface="Arial"/>
              </a:rPr>
              <a:t>consider methods </a:t>
            </a:r>
            <a:r>
              <a:rPr sz="2000" spc="-5" dirty="0">
                <a:latin typeface="Arial"/>
                <a:cs typeface="Arial"/>
              </a:rPr>
              <a:t>like </a:t>
            </a:r>
            <a:r>
              <a:rPr sz="2000" dirty="0">
                <a:latin typeface="Arial"/>
                <a:cs typeface="Arial"/>
              </a:rPr>
              <a:t>“Price Movement”,  “Data Mining”, “Intelligent</a:t>
            </a:r>
            <a:r>
              <a:rPr sz="2000" spc="-25" dirty="0">
                <a:latin typeface="Arial"/>
                <a:cs typeface="Arial"/>
              </a:rPr>
              <a:t> </a:t>
            </a:r>
            <a:r>
              <a:rPr sz="2000" spc="-5" dirty="0">
                <a:latin typeface="Arial"/>
                <a:cs typeface="Arial"/>
              </a:rPr>
              <a:t>Computing”.</a:t>
            </a:r>
            <a:endParaRPr sz="2000" dirty="0">
              <a:latin typeface="Arial"/>
              <a:cs typeface="Arial"/>
            </a:endParaRPr>
          </a:p>
          <a:p>
            <a:pPr>
              <a:lnSpc>
                <a:spcPct val="100000"/>
              </a:lnSpc>
              <a:spcBef>
                <a:spcPts val="40"/>
              </a:spcBef>
              <a:buFont typeface="Arial"/>
              <a:buChar char="●"/>
            </a:pPr>
            <a:endParaRPr sz="2050" dirty="0">
              <a:latin typeface="Arial"/>
              <a:cs typeface="Arial"/>
            </a:endParaRPr>
          </a:p>
          <a:p>
            <a:pPr marL="394335" indent="-382270">
              <a:lnSpc>
                <a:spcPct val="100000"/>
              </a:lnSpc>
              <a:buChar char="●"/>
              <a:tabLst>
                <a:tab pos="394335" algn="l"/>
                <a:tab pos="394970" algn="l"/>
              </a:tabLst>
            </a:pPr>
            <a:r>
              <a:rPr sz="2000" spc="-25" dirty="0">
                <a:latin typeface="Arial"/>
                <a:cs typeface="Arial"/>
              </a:rPr>
              <a:t>Ways </a:t>
            </a:r>
            <a:r>
              <a:rPr sz="2000" spc="-5" dirty="0">
                <a:latin typeface="Arial"/>
                <a:cs typeface="Arial"/>
              </a:rPr>
              <a:t>to get data about Price </a:t>
            </a:r>
            <a:r>
              <a:rPr sz="2000" dirty="0">
                <a:latin typeface="Arial"/>
                <a:cs typeface="Arial"/>
              </a:rPr>
              <a:t>Movement:</a:t>
            </a:r>
          </a:p>
          <a:p>
            <a:pPr marL="851535" marR="162560" lvl="1" indent="-382270">
              <a:lnSpc>
                <a:spcPct val="100000"/>
              </a:lnSpc>
              <a:buChar char="●"/>
              <a:tabLst>
                <a:tab pos="851535" algn="l"/>
                <a:tab pos="852169" algn="l"/>
              </a:tabLst>
            </a:pPr>
            <a:r>
              <a:rPr sz="2000" spc="-5" dirty="0">
                <a:latin typeface="Arial"/>
                <a:cs typeface="Arial"/>
              </a:rPr>
              <a:t>Clinging on to those easily exchangeable </a:t>
            </a:r>
            <a:r>
              <a:rPr sz="2000" dirty="0">
                <a:latin typeface="Arial"/>
                <a:cs typeface="Arial"/>
              </a:rPr>
              <a:t>markets  </a:t>
            </a:r>
            <a:r>
              <a:rPr sz="2000" spc="-5" dirty="0">
                <a:latin typeface="Arial"/>
                <a:cs typeface="Arial"/>
              </a:rPr>
              <a:t>with easy access to their </a:t>
            </a:r>
            <a:r>
              <a:rPr sz="2000" spc="-15" dirty="0">
                <a:latin typeface="Arial"/>
                <a:cs typeface="Arial"/>
              </a:rPr>
              <a:t>Web </a:t>
            </a:r>
            <a:r>
              <a:rPr sz="2000" spc="-5" dirty="0">
                <a:latin typeface="Arial"/>
                <a:cs typeface="Arial"/>
              </a:rPr>
              <a:t>API</a:t>
            </a:r>
            <a:r>
              <a:rPr sz="2000" spc="-140" dirty="0">
                <a:latin typeface="Arial"/>
                <a:cs typeface="Arial"/>
              </a:rPr>
              <a:t> </a:t>
            </a:r>
            <a:r>
              <a:rPr sz="2000" dirty="0">
                <a:latin typeface="Arial"/>
                <a:cs typeface="Arial"/>
              </a:rPr>
              <a:t>services.</a:t>
            </a:r>
          </a:p>
          <a:p>
            <a:pPr marL="851535" marR="212725" lvl="1" indent="-382270">
              <a:lnSpc>
                <a:spcPct val="100000"/>
              </a:lnSpc>
              <a:buChar char="●"/>
              <a:tabLst>
                <a:tab pos="851535" algn="l"/>
                <a:tab pos="852169" algn="l"/>
              </a:tabLst>
            </a:pPr>
            <a:r>
              <a:rPr sz="2000" spc="-5" dirty="0">
                <a:latin typeface="Arial"/>
                <a:cs typeface="Arial"/>
              </a:rPr>
              <a:t>Encoding the </a:t>
            </a:r>
            <a:r>
              <a:rPr sz="2000" spc="-15" dirty="0">
                <a:latin typeface="Arial"/>
                <a:cs typeface="Arial"/>
              </a:rPr>
              <a:t>Web </a:t>
            </a:r>
            <a:r>
              <a:rPr sz="2000" spc="-5" dirty="0">
                <a:latin typeface="Arial"/>
                <a:cs typeface="Arial"/>
              </a:rPr>
              <a:t>API using </a:t>
            </a:r>
            <a:r>
              <a:rPr sz="2000" dirty="0">
                <a:latin typeface="Arial"/>
                <a:cs typeface="Arial"/>
              </a:rPr>
              <a:t>Javascript, </a:t>
            </a:r>
            <a:r>
              <a:rPr sz="2000" spc="-5" dirty="0">
                <a:latin typeface="Arial"/>
                <a:cs typeface="Arial"/>
              </a:rPr>
              <a:t>html</a:t>
            </a:r>
            <a:r>
              <a:rPr sz="2000" spc="-195" dirty="0">
                <a:latin typeface="Arial"/>
                <a:cs typeface="Arial"/>
              </a:rPr>
              <a:t> </a:t>
            </a:r>
            <a:r>
              <a:rPr sz="2000" spc="-5" dirty="0">
                <a:latin typeface="Arial"/>
                <a:cs typeface="Arial"/>
              </a:rPr>
              <a:t>and  Storing the data in </a:t>
            </a:r>
            <a:r>
              <a:rPr sz="2000" dirty="0">
                <a:latin typeface="Arial"/>
                <a:cs typeface="Arial"/>
              </a:rPr>
              <a:t>MySQL</a:t>
            </a:r>
            <a:r>
              <a:rPr sz="2000" spc="-105" dirty="0">
                <a:latin typeface="Arial"/>
                <a:cs typeface="Arial"/>
              </a:rPr>
              <a:t> </a:t>
            </a:r>
            <a:r>
              <a:rPr sz="2000" spc="-5" dirty="0">
                <a:latin typeface="Arial"/>
                <a:cs typeface="Arial"/>
              </a:rPr>
              <a:t>database.</a:t>
            </a:r>
            <a:endParaRPr sz="20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9365" cy="34925"/>
          </a:xfrm>
          <a:custGeom>
            <a:avLst/>
            <a:gdLst/>
            <a:ahLst/>
            <a:cxnLst/>
            <a:rect l="l" t="t" r="r" b="b"/>
            <a:pathLst>
              <a:path w="7619365" h="34925">
                <a:moveTo>
                  <a:pt x="7618779" y="34799"/>
                </a:moveTo>
                <a:lnTo>
                  <a:pt x="0" y="34799"/>
                </a:lnTo>
                <a:lnTo>
                  <a:pt x="0" y="0"/>
                </a:lnTo>
                <a:lnTo>
                  <a:pt x="7618779" y="0"/>
                </a:lnTo>
                <a:lnTo>
                  <a:pt x="7618779" y="34799"/>
                </a:lnTo>
                <a:close/>
              </a:path>
            </a:pathLst>
          </a:custGeom>
          <a:solidFill>
            <a:srgbClr val="33CCCC"/>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5370195">
              <a:lnSpc>
                <a:spcPct val="100000"/>
              </a:lnSpc>
              <a:spcBef>
                <a:spcPts val="100"/>
              </a:spcBef>
            </a:pPr>
            <a:r>
              <a:rPr spc="-5" dirty="0"/>
              <a:t>Detailed Literature</a:t>
            </a:r>
            <a:r>
              <a:rPr spc="-85" dirty="0"/>
              <a:t> </a:t>
            </a:r>
            <a:r>
              <a:rPr spc="-5" dirty="0"/>
              <a:t>Survey</a:t>
            </a:r>
          </a:p>
        </p:txBody>
      </p:sp>
      <p:sp>
        <p:nvSpPr>
          <p:cNvPr id="12" name="object 12"/>
          <p:cNvSpPr txBox="1"/>
          <p:nvPr/>
        </p:nvSpPr>
        <p:spPr>
          <a:xfrm>
            <a:off x="613107" y="1645833"/>
            <a:ext cx="7298690" cy="4735195"/>
          </a:xfrm>
          <a:prstGeom prst="rect">
            <a:avLst/>
          </a:prstGeom>
        </p:spPr>
        <p:txBody>
          <a:bodyPr vert="horz" wrap="square" lIns="0" tIns="132080" rIns="0" bIns="0" rtlCol="0">
            <a:spAutoFit/>
          </a:bodyPr>
          <a:lstStyle/>
          <a:p>
            <a:pPr marL="273685">
              <a:lnSpc>
                <a:spcPct val="100000"/>
              </a:lnSpc>
              <a:spcBef>
                <a:spcPts val="1040"/>
              </a:spcBef>
            </a:pPr>
            <a:r>
              <a:rPr sz="2400" spc="-5" dirty="0">
                <a:solidFill>
                  <a:srgbClr val="0000FF"/>
                </a:solidFill>
                <a:latin typeface="Trebuchet MS"/>
                <a:cs typeface="Trebuchet MS"/>
              </a:rPr>
              <a:t>Summary of Paper</a:t>
            </a:r>
            <a:r>
              <a:rPr sz="2400" spc="-20" dirty="0">
                <a:solidFill>
                  <a:srgbClr val="0000FF"/>
                </a:solidFill>
                <a:latin typeface="Trebuchet MS"/>
                <a:cs typeface="Trebuchet MS"/>
              </a:rPr>
              <a:t> </a:t>
            </a:r>
            <a:r>
              <a:rPr sz="2400" spc="-5" dirty="0">
                <a:solidFill>
                  <a:srgbClr val="0000FF"/>
                </a:solidFill>
                <a:latin typeface="Trebuchet MS"/>
                <a:cs typeface="Trebuchet MS"/>
              </a:rPr>
              <a:t>2:</a:t>
            </a:r>
            <a:endParaRPr sz="2400">
              <a:latin typeface="Trebuchet MS"/>
              <a:cs typeface="Trebuchet MS"/>
            </a:endParaRPr>
          </a:p>
          <a:p>
            <a:pPr marL="360680" marR="1266190">
              <a:lnSpc>
                <a:spcPct val="100000"/>
              </a:lnSpc>
              <a:spcBef>
                <a:spcPts val="790"/>
              </a:spcBef>
            </a:pPr>
            <a:r>
              <a:rPr sz="2000" spc="-5" dirty="0">
                <a:solidFill>
                  <a:srgbClr val="0033CC"/>
                </a:solidFill>
                <a:latin typeface="Trebuchet MS"/>
                <a:cs typeface="Trebuchet MS"/>
              </a:rPr>
              <a:t>(Cryptocurrencies Transactions Advisor Using </a:t>
            </a:r>
            <a:r>
              <a:rPr sz="2000" dirty="0">
                <a:solidFill>
                  <a:srgbClr val="0033CC"/>
                </a:solidFill>
                <a:latin typeface="Trebuchet MS"/>
                <a:cs typeface="Trebuchet MS"/>
              </a:rPr>
              <a:t>a  </a:t>
            </a:r>
            <a:r>
              <a:rPr sz="2000" spc="-5" dirty="0">
                <a:solidFill>
                  <a:srgbClr val="0033CC"/>
                </a:solidFill>
                <a:latin typeface="Trebuchet MS"/>
                <a:cs typeface="Trebuchet MS"/>
              </a:rPr>
              <a:t>Genetic Mamdani-type Fuzzy Rules Based</a:t>
            </a:r>
            <a:r>
              <a:rPr sz="2000" spc="-80" dirty="0">
                <a:solidFill>
                  <a:srgbClr val="0033CC"/>
                </a:solidFill>
                <a:latin typeface="Trebuchet MS"/>
                <a:cs typeface="Trebuchet MS"/>
              </a:rPr>
              <a:t> </a:t>
            </a:r>
            <a:r>
              <a:rPr sz="2000" spc="-5" dirty="0">
                <a:solidFill>
                  <a:srgbClr val="0033CC"/>
                </a:solidFill>
                <a:latin typeface="Trebuchet MS"/>
                <a:cs typeface="Trebuchet MS"/>
              </a:rPr>
              <a:t>System)</a:t>
            </a:r>
            <a:endParaRPr sz="2000">
              <a:latin typeface="Trebuchet MS"/>
              <a:cs typeface="Trebuchet MS"/>
            </a:endParaRPr>
          </a:p>
          <a:p>
            <a:pPr marL="386715" indent="-374650">
              <a:lnSpc>
                <a:spcPct val="100000"/>
              </a:lnSpc>
              <a:spcBef>
                <a:spcPts val="190"/>
              </a:spcBef>
              <a:buChar char="●"/>
              <a:tabLst>
                <a:tab pos="386715" algn="l"/>
                <a:tab pos="387350" algn="l"/>
              </a:tabLst>
            </a:pPr>
            <a:r>
              <a:rPr sz="1900" spc="-5" dirty="0">
                <a:latin typeface="Arial"/>
                <a:cs typeface="Arial"/>
              </a:rPr>
              <a:t>There are already </a:t>
            </a:r>
            <a:r>
              <a:rPr sz="1900" dirty="0">
                <a:latin typeface="Arial"/>
                <a:cs typeface="Arial"/>
              </a:rPr>
              <a:t>more</a:t>
            </a:r>
            <a:r>
              <a:rPr sz="1900" spc="-15" dirty="0">
                <a:latin typeface="Arial"/>
                <a:cs typeface="Arial"/>
              </a:rPr>
              <a:t> </a:t>
            </a:r>
            <a:r>
              <a:rPr sz="1900" spc="-5" dirty="0">
                <a:latin typeface="Arial"/>
                <a:cs typeface="Arial"/>
              </a:rPr>
              <a:t>than</a:t>
            </a:r>
            <a:endParaRPr sz="1900">
              <a:latin typeface="Arial"/>
              <a:cs typeface="Arial"/>
            </a:endParaRPr>
          </a:p>
          <a:p>
            <a:pPr marL="386715" marR="359410">
              <a:lnSpc>
                <a:spcPct val="100000"/>
              </a:lnSpc>
            </a:pPr>
            <a:r>
              <a:rPr sz="1900" spc="-5" dirty="0">
                <a:latin typeface="Arial"/>
                <a:cs typeface="Arial"/>
              </a:rPr>
              <a:t>180 </a:t>
            </a:r>
            <a:r>
              <a:rPr sz="1900" spc="-10" dirty="0">
                <a:latin typeface="Arial"/>
                <a:cs typeface="Arial"/>
              </a:rPr>
              <a:t>different </a:t>
            </a:r>
            <a:r>
              <a:rPr sz="1900" spc="-5" dirty="0">
                <a:latin typeface="Arial"/>
                <a:cs typeface="Arial"/>
              </a:rPr>
              <a:t>exchanges operating throughout the world, </a:t>
            </a:r>
            <a:r>
              <a:rPr sz="1900" dirty="0">
                <a:latin typeface="Arial"/>
                <a:cs typeface="Arial"/>
              </a:rPr>
              <a:t>such  </a:t>
            </a:r>
            <a:r>
              <a:rPr sz="1900" spc="-5" dirty="0">
                <a:latin typeface="Arial"/>
                <a:cs typeface="Arial"/>
              </a:rPr>
              <a:t>as Kraken, Coinbase, Bitstamp, </a:t>
            </a:r>
            <a:r>
              <a:rPr sz="1900" spc="-20" dirty="0">
                <a:latin typeface="Arial"/>
                <a:cs typeface="Arial"/>
              </a:rPr>
              <a:t>bitFlyer, </a:t>
            </a:r>
            <a:r>
              <a:rPr sz="1900" spc="-5" dirty="0">
                <a:latin typeface="Arial"/>
                <a:cs typeface="Arial"/>
              </a:rPr>
              <a:t>Bitfinex, OKCoin,  Huobi and</a:t>
            </a:r>
            <a:r>
              <a:rPr sz="1900" spc="-10" dirty="0">
                <a:latin typeface="Arial"/>
                <a:cs typeface="Arial"/>
              </a:rPr>
              <a:t> </a:t>
            </a:r>
            <a:r>
              <a:rPr sz="1900" spc="-5" dirty="0">
                <a:latin typeface="Arial"/>
                <a:cs typeface="Arial"/>
              </a:rPr>
              <a:t>BTCC.</a:t>
            </a:r>
            <a:endParaRPr sz="1900">
              <a:latin typeface="Arial"/>
              <a:cs typeface="Arial"/>
            </a:endParaRPr>
          </a:p>
          <a:p>
            <a:pPr>
              <a:lnSpc>
                <a:spcPct val="100000"/>
              </a:lnSpc>
              <a:spcBef>
                <a:spcPts val="45"/>
              </a:spcBef>
            </a:pPr>
            <a:endParaRPr sz="2050">
              <a:latin typeface="Arial"/>
              <a:cs typeface="Arial"/>
            </a:endParaRPr>
          </a:p>
          <a:p>
            <a:pPr marL="397510" marR="942340" indent="-385445">
              <a:lnSpc>
                <a:spcPct val="100000"/>
              </a:lnSpc>
              <a:buChar char="●"/>
              <a:tabLst>
                <a:tab pos="386715" algn="l"/>
                <a:tab pos="387350" algn="l"/>
              </a:tabLst>
            </a:pPr>
            <a:r>
              <a:rPr sz="1900" spc="-110" dirty="0">
                <a:latin typeface="Arial"/>
                <a:cs typeface="Arial"/>
              </a:rPr>
              <a:t>To </a:t>
            </a:r>
            <a:r>
              <a:rPr sz="1900" spc="-5" dirty="0">
                <a:latin typeface="Arial"/>
                <a:cs typeface="Arial"/>
              </a:rPr>
              <a:t>deal with the accuracy-interpretability trade </a:t>
            </a:r>
            <a:r>
              <a:rPr sz="1900" spc="-15" dirty="0">
                <a:latin typeface="Arial"/>
                <a:cs typeface="Arial"/>
              </a:rPr>
              <a:t>off, </a:t>
            </a:r>
            <a:r>
              <a:rPr sz="1900" dirty="0">
                <a:latin typeface="Arial"/>
                <a:cs typeface="Arial"/>
              </a:rPr>
              <a:t>a  </a:t>
            </a:r>
            <a:r>
              <a:rPr sz="1900" spc="-5" dirty="0">
                <a:latin typeface="Arial"/>
                <a:cs typeface="Arial"/>
              </a:rPr>
              <a:t>genetic algorithm was employed to each </a:t>
            </a:r>
            <a:r>
              <a:rPr sz="1900" dirty="0">
                <a:latin typeface="Arial"/>
                <a:cs typeface="Arial"/>
              </a:rPr>
              <a:t>cryptocurrency  </a:t>
            </a:r>
            <a:r>
              <a:rPr sz="1900" spc="-5" dirty="0">
                <a:latin typeface="Arial"/>
                <a:cs typeface="Arial"/>
              </a:rPr>
              <a:t>Evaluated.</a:t>
            </a:r>
            <a:endParaRPr sz="1900">
              <a:latin typeface="Arial"/>
              <a:cs typeface="Arial"/>
            </a:endParaRPr>
          </a:p>
          <a:p>
            <a:pPr>
              <a:lnSpc>
                <a:spcPct val="100000"/>
              </a:lnSpc>
              <a:spcBef>
                <a:spcPts val="35"/>
              </a:spcBef>
              <a:buFont typeface="Arial"/>
              <a:buChar char="●"/>
            </a:pPr>
            <a:endParaRPr sz="1950">
              <a:latin typeface="Arial"/>
              <a:cs typeface="Arial"/>
            </a:endParaRPr>
          </a:p>
          <a:p>
            <a:pPr marL="386715" marR="5080" indent="-374650">
              <a:lnSpc>
                <a:spcPct val="100000"/>
              </a:lnSpc>
              <a:spcBef>
                <a:spcPts val="5"/>
              </a:spcBef>
              <a:buChar char="●"/>
              <a:tabLst>
                <a:tab pos="386715" algn="l"/>
                <a:tab pos="387350" algn="l"/>
              </a:tabLst>
            </a:pPr>
            <a:r>
              <a:rPr sz="1900" spc="-5" dirty="0">
                <a:latin typeface="Arial"/>
                <a:cs typeface="Arial"/>
              </a:rPr>
              <a:t>Since the </a:t>
            </a:r>
            <a:r>
              <a:rPr sz="1900" dirty="0">
                <a:latin typeface="Arial"/>
                <a:cs typeface="Arial"/>
              </a:rPr>
              <a:t>models </a:t>
            </a:r>
            <a:r>
              <a:rPr sz="1900" spc="-5" dirty="0">
                <a:latin typeface="Arial"/>
                <a:cs typeface="Arial"/>
              </a:rPr>
              <a:t>are interpretable, </a:t>
            </a:r>
            <a:r>
              <a:rPr sz="1900" dirty="0">
                <a:latin typeface="Arial"/>
                <a:cs typeface="Arial"/>
              </a:rPr>
              <a:t>a specialist could choose,  </a:t>
            </a:r>
            <a:r>
              <a:rPr sz="1900" spc="-5" dirty="0">
                <a:latin typeface="Arial"/>
                <a:cs typeface="Arial"/>
              </a:rPr>
              <a:t>among the best </a:t>
            </a:r>
            <a:r>
              <a:rPr sz="1900" dirty="0">
                <a:latin typeface="Arial"/>
                <a:cs typeface="Arial"/>
              </a:rPr>
              <a:t>models, </a:t>
            </a:r>
            <a:r>
              <a:rPr sz="1900" spc="-5" dirty="0">
                <a:latin typeface="Arial"/>
                <a:cs typeface="Arial"/>
              </a:rPr>
              <a:t>the one(s) that he or </a:t>
            </a:r>
            <a:r>
              <a:rPr sz="1900" dirty="0">
                <a:latin typeface="Arial"/>
                <a:cs typeface="Arial"/>
              </a:rPr>
              <a:t>she </a:t>
            </a:r>
            <a:r>
              <a:rPr sz="1900" spc="-5" dirty="0">
                <a:latin typeface="Arial"/>
                <a:cs typeface="Arial"/>
              </a:rPr>
              <a:t>judges to have  higher </a:t>
            </a:r>
            <a:r>
              <a:rPr sz="1900" dirty="0">
                <a:latin typeface="Arial"/>
                <a:cs typeface="Arial"/>
              </a:rPr>
              <a:t>chances </a:t>
            </a:r>
            <a:r>
              <a:rPr sz="1900" spc="-5" dirty="0">
                <a:latin typeface="Arial"/>
                <a:cs typeface="Arial"/>
              </a:rPr>
              <a:t>of</a:t>
            </a:r>
            <a:r>
              <a:rPr sz="1900" spc="-15" dirty="0">
                <a:latin typeface="Arial"/>
                <a:cs typeface="Arial"/>
              </a:rPr>
              <a:t> </a:t>
            </a:r>
            <a:r>
              <a:rPr sz="1900" dirty="0">
                <a:latin typeface="Arial"/>
                <a:cs typeface="Arial"/>
              </a:rPr>
              <a:t>success.</a:t>
            </a:r>
            <a:endParaRPr sz="19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2730" cy="6858000"/>
            <a:chOff x="0" y="0"/>
            <a:chExt cx="9142730" cy="6858000"/>
          </a:xfrm>
        </p:grpSpPr>
        <p:sp>
          <p:nvSpPr>
            <p:cNvPr id="3" name="object 3"/>
            <p:cNvSpPr/>
            <p:nvPr/>
          </p:nvSpPr>
          <p:spPr>
            <a:xfrm>
              <a:off x="0" y="0"/>
              <a:ext cx="9142531"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52279"/>
              <a:ext cx="1446530" cy="1550670"/>
            </a:xfrm>
            <a:custGeom>
              <a:avLst/>
              <a:gdLst/>
              <a:ahLst/>
              <a:cxnLst/>
              <a:rect l="l" t="t" r="r" b="b"/>
              <a:pathLst>
                <a:path w="1446530" h="1550670">
                  <a:moveTo>
                    <a:pt x="1446477" y="1550156"/>
                  </a:moveTo>
                  <a:lnTo>
                    <a:pt x="0" y="1550156"/>
                  </a:lnTo>
                  <a:lnTo>
                    <a:pt x="0" y="0"/>
                  </a:lnTo>
                  <a:lnTo>
                    <a:pt x="1446477" y="0"/>
                  </a:lnTo>
                  <a:lnTo>
                    <a:pt x="1446477" y="1550156"/>
                  </a:lnTo>
                  <a:close/>
                </a:path>
              </a:pathLst>
            </a:custGeom>
            <a:solidFill>
              <a:srgbClr val="FFFFFF"/>
            </a:solidFill>
          </p:spPr>
          <p:txBody>
            <a:bodyPr wrap="square" lIns="0" tIns="0" rIns="0" bIns="0" rtlCol="0"/>
            <a:lstStyle/>
            <a:p>
              <a:endParaRPr/>
            </a:p>
          </p:txBody>
        </p:sp>
        <p:sp>
          <p:nvSpPr>
            <p:cNvPr id="5" name="object 5"/>
            <p:cNvSpPr/>
            <p:nvPr/>
          </p:nvSpPr>
          <p:spPr>
            <a:xfrm>
              <a:off x="179639" y="138599"/>
              <a:ext cx="867238" cy="97055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02519" y="103319"/>
              <a:ext cx="3239618" cy="99035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23788" y="111959"/>
              <a:ext cx="3218743" cy="9935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219317" y="102239"/>
              <a:ext cx="1618551" cy="98855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530110" y="1600196"/>
              <a:ext cx="1598746" cy="5125664"/>
            </a:xfrm>
            <a:prstGeom prst="rect">
              <a:avLst/>
            </a:prstGeom>
            <a:blipFill>
              <a:blip r:embed="rId7" cstate="print"/>
              <a:stretch>
                <a:fillRect/>
              </a:stretch>
            </a:blipFill>
          </p:spPr>
          <p:txBody>
            <a:bodyPr wrap="square" lIns="0" tIns="0" rIns="0" bIns="0" rtlCol="0"/>
            <a:lstStyle/>
            <a:p>
              <a:endParaRPr/>
            </a:p>
          </p:txBody>
        </p:sp>
      </p:grpSp>
      <p:sp>
        <p:nvSpPr>
          <p:cNvPr id="10" name="object 10"/>
          <p:cNvSpPr/>
          <p:nvPr/>
        </p:nvSpPr>
        <p:spPr>
          <a:xfrm>
            <a:off x="1523876" y="1581116"/>
            <a:ext cx="7619365" cy="34925"/>
          </a:xfrm>
          <a:custGeom>
            <a:avLst/>
            <a:gdLst/>
            <a:ahLst/>
            <a:cxnLst/>
            <a:rect l="l" t="t" r="r" b="b"/>
            <a:pathLst>
              <a:path w="7619365" h="34925">
                <a:moveTo>
                  <a:pt x="7618779" y="34799"/>
                </a:moveTo>
                <a:lnTo>
                  <a:pt x="0" y="34799"/>
                </a:lnTo>
                <a:lnTo>
                  <a:pt x="0" y="0"/>
                </a:lnTo>
                <a:lnTo>
                  <a:pt x="7618779" y="0"/>
                </a:lnTo>
                <a:lnTo>
                  <a:pt x="7618779" y="34799"/>
                </a:lnTo>
                <a:close/>
              </a:path>
            </a:pathLst>
          </a:custGeom>
          <a:solidFill>
            <a:srgbClr val="33CCCC"/>
          </a:solidFill>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2700" rIns="0" bIns="0" rtlCol="0">
            <a:spAutoFit/>
          </a:bodyPr>
          <a:lstStyle/>
          <a:p>
            <a:pPr marL="5370195">
              <a:lnSpc>
                <a:spcPct val="100000"/>
              </a:lnSpc>
              <a:spcBef>
                <a:spcPts val="100"/>
              </a:spcBef>
            </a:pPr>
            <a:r>
              <a:rPr spc="-5" dirty="0"/>
              <a:t>Detailed Literature</a:t>
            </a:r>
            <a:r>
              <a:rPr spc="-85" dirty="0"/>
              <a:t> </a:t>
            </a:r>
            <a:r>
              <a:rPr spc="-5" dirty="0"/>
              <a:t>Survey</a:t>
            </a:r>
          </a:p>
        </p:txBody>
      </p:sp>
      <p:sp>
        <p:nvSpPr>
          <p:cNvPr id="12" name="object 12"/>
          <p:cNvSpPr txBox="1"/>
          <p:nvPr/>
        </p:nvSpPr>
        <p:spPr>
          <a:xfrm>
            <a:off x="613107" y="1645833"/>
            <a:ext cx="7298690" cy="4698722"/>
          </a:xfrm>
          <a:prstGeom prst="rect">
            <a:avLst/>
          </a:prstGeom>
        </p:spPr>
        <p:txBody>
          <a:bodyPr vert="horz" wrap="square" lIns="0" tIns="132080" rIns="0" bIns="0" rtlCol="0">
            <a:spAutoFit/>
          </a:bodyPr>
          <a:lstStyle/>
          <a:p>
            <a:pPr marL="273685">
              <a:lnSpc>
                <a:spcPct val="100000"/>
              </a:lnSpc>
              <a:spcBef>
                <a:spcPts val="1040"/>
              </a:spcBef>
            </a:pPr>
            <a:r>
              <a:rPr sz="2400" spc="-5" dirty="0">
                <a:solidFill>
                  <a:srgbClr val="0000FF"/>
                </a:solidFill>
                <a:latin typeface="Trebuchet MS"/>
                <a:cs typeface="Trebuchet MS"/>
              </a:rPr>
              <a:t>Summary of Paper</a:t>
            </a:r>
            <a:r>
              <a:rPr sz="2400" spc="-20" dirty="0">
                <a:solidFill>
                  <a:srgbClr val="0000FF"/>
                </a:solidFill>
                <a:latin typeface="Trebuchet MS"/>
                <a:cs typeface="Trebuchet MS"/>
              </a:rPr>
              <a:t> </a:t>
            </a:r>
            <a:r>
              <a:rPr lang="en-US" sz="2400" spc="-5" dirty="0">
                <a:solidFill>
                  <a:srgbClr val="0000FF"/>
                </a:solidFill>
                <a:latin typeface="Trebuchet MS"/>
                <a:cs typeface="Trebuchet MS"/>
              </a:rPr>
              <a:t>3</a:t>
            </a:r>
            <a:r>
              <a:rPr sz="2400" spc="-5" dirty="0">
                <a:solidFill>
                  <a:srgbClr val="0000FF"/>
                </a:solidFill>
                <a:latin typeface="Trebuchet MS"/>
                <a:cs typeface="Trebuchet MS"/>
              </a:rPr>
              <a:t>:</a:t>
            </a:r>
            <a:endParaRPr sz="2400" dirty="0">
              <a:latin typeface="Trebuchet MS"/>
              <a:cs typeface="Trebuchet MS"/>
            </a:endParaRPr>
          </a:p>
          <a:p>
            <a:pPr marL="360680" marR="1266190">
              <a:lnSpc>
                <a:spcPct val="100000"/>
              </a:lnSpc>
              <a:spcBef>
                <a:spcPts val="790"/>
              </a:spcBef>
            </a:pPr>
            <a:r>
              <a:rPr sz="2000" spc="-5" dirty="0">
                <a:solidFill>
                  <a:srgbClr val="0033CC"/>
                </a:solidFill>
                <a:latin typeface="Trebuchet MS"/>
                <a:cs typeface="Trebuchet MS"/>
              </a:rPr>
              <a:t>(</a:t>
            </a:r>
            <a:r>
              <a:rPr lang="en-US" sz="2000" spc="-5" dirty="0">
                <a:solidFill>
                  <a:srgbClr val="0033CC"/>
                </a:solidFill>
                <a:latin typeface="Trebuchet MS"/>
                <a:cs typeface="Trebuchet MS"/>
              </a:rPr>
              <a:t>Bitcoin Price prediction using Machine Learning</a:t>
            </a:r>
            <a:r>
              <a:rPr sz="2000" spc="-5" dirty="0">
                <a:solidFill>
                  <a:srgbClr val="0033CC"/>
                </a:solidFill>
                <a:latin typeface="Trebuchet MS"/>
                <a:cs typeface="Trebuchet MS"/>
              </a:rPr>
              <a:t>)</a:t>
            </a:r>
            <a:endParaRPr sz="2000" dirty="0">
              <a:latin typeface="Trebuchet MS"/>
              <a:cs typeface="Trebuchet MS"/>
            </a:endParaRPr>
          </a:p>
          <a:p>
            <a:pPr lvl="1">
              <a:spcBef>
                <a:spcPts val="45"/>
              </a:spcBef>
            </a:pPr>
            <a:endParaRPr lang="en-US" sz="2050" dirty="0">
              <a:latin typeface="Arial"/>
              <a:cs typeface="Arial"/>
            </a:endParaRPr>
          </a:p>
          <a:p>
            <a:pPr marL="800100" lvl="1" indent="-342900">
              <a:spcBef>
                <a:spcPts val="45"/>
              </a:spcBef>
              <a:buFont typeface="Arial" panose="020B0604020202020204" pitchFamily="34" charset="0"/>
              <a:buChar char="•"/>
            </a:pPr>
            <a:r>
              <a:rPr lang="en-US" sz="2050" dirty="0">
                <a:latin typeface="Arial"/>
                <a:cs typeface="Arial"/>
              </a:rPr>
              <a:t>A way to predict the prices of a coin in the future is to perform both short term predictions(months) and long term predictions(At least 2 years)</a:t>
            </a:r>
          </a:p>
          <a:p>
            <a:pPr marL="800100" lvl="1" indent="-342900">
              <a:spcBef>
                <a:spcPts val="45"/>
              </a:spcBef>
              <a:buFont typeface="Arial" panose="020B0604020202020204" pitchFamily="34" charset="0"/>
              <a:buChar char="•"/>
            </a:pPr>
            <a:r>
              <a:rPr lang="en-US" sz="2050" dirty="0">
                <a:latin typeface="Arial"/>
                <a:cs typeface="Arial"/>
              </a:rPr>
              <a:t>Applying the Normalization techniques like ‘Log transformation’,  ‘Z-Score normalization’ and ‘Standard deviation Normalization’.</a:t>
            </a:r>
          </a:p>
          <a:p>
            <a:pPr marL="1371600" lvl="2" indent="-457200">
              <a:spcBef>
                <a:spcPts val="45"/>
              </a:spcBef>
              <a:buFont typeface="+mj-lt"/>
              <a:buAutoNum type="arabicPeriod"/>
            </a:pPr>
            <a:r>
              <a:rPr lang="en-US" sz="2050" dirty="0">
                <a:latin typeface="Arial"/>
                <a:cs typeface="Arial"/>
              </a:rPr>
              <a:t>Using ‘</a:t>
            </a:r>
            <a:r>
              <a:rPr lang="en-US" sz="2050" dirty="0" err="1">
                <a:latin typeface="Arial"/>
                <a:cs typeface="Arial"/>
              </a:rPr>
              <a:t>normc</a:t>
            </a:r>
            <a:r>
              <a:rPr lang="en-US" sz="2050" dirty="0">
                <a:latin typeface="Arial"/>
                <a:cs typeface="Arial"/>
              </a:rPr>
              <a:t>’ functionality in MATLAB for normalization.</a:t>
            </a:r>
          </a:p>
          <a:p>
            <a:pPr marL="1371600" lvl="2" indent="-457200">
              <a:spcBef>
                <a:spcPts val="45"/>
              </a:spcBef>
              <a:buFont typeface="+mj-lt"/>
              <a:buAutoNum type="arabicPeriod"/>
            </a:pPr>
            <a:r>
              <a:rPr lang="en-US" sz="2050" dirty="0">
                <a:latin typeface="Arial"/>
                <a:cs typeface="Arial"/>
              </a:rPr>
              <a:t>Standard Deviation normalization: z = (x-µ)/</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a:t>
            </a:r>
            <a:r>
              <a:rPr lang="el-GR" dirty="0"/>
              <a:t> </a:t>
            </a:r>
            <a:r>
              <a:rPr lang="en-US" sz="2050" dirty="0">
                <a:latin typeface="Arial"/>
                <a:cs typeface="Arial"/>
              </a:rPr>
              <a:t>		</a:t>
            </a:r>
          </a:p>
          <a:p>
            <a:pPr marL="800100" lvl="1" indent="-342900">
              <a:spcBef>
                <a:spcPts val="45"/>
              </a:spcBef>
              <a:buFont typeface="Arial" panose="020B0604020202020204" pitchFamily="34" charset="0"/>
              <a:buChar char="•"/>
            </a:pPr>
            <a:endParaRPr lang="en-US" sz="2050" dirty="0">
              <a:latin typeface="Arial"/>
              <a:cs typeface="Arial"/>
            </a:endParaRPr>
          </a:p>
        </p:txBody>
      </p:sp>
    </p:spTree>
    <p:extLst>
      <p:ext uri="{BB962C8B-B14F-4D97-AF65-F5344CB8AC3E}">
        <p14:creationId xmlns:p14="http://schemas.microsoft.com/office/powerpoint/2010/main" val="24054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1241</Words>
  <Application>Microsoft Office PowerPoint</Application>
  <PresentationFormat>On-screen Show (4:3)</PresentationFormat>
  <Paragraphs>146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Trebuchet MS</vt:lpstr>
      <vt:lpstr>Office Theme</vt:lpstr>
      <vt:lpstr>Mini-Project Progress  Review 2</vt:lpstr>
      <vt:lpstr>Project Abstract and Scope</vt:lpstr>
      <vt:lpstr>  Why an Advisor?</vt:lpstr>
      <vt:lpstr>PowerPoint Presentation</vt:lpstr>
      <vt:lpstr>Suggestions from Review - 1</vt:lpstr>
      <vt:lpstr>Project Requirements</vt:lpstr>
      <vt:lpstr>Detailed Literature Survey</vt:lpstr>
      <vt:lpstr>Detailed Literature Survey</vt:lpstr>
      <vt:lpstr>Detailed Literature Survey</vt:lpstr>
      <vt:lpstr>Detailed Literature Survey</vt:lpstr>
      <vt:lpstr>Detailed Literature Survey</vt:lpstr>
      <vt:lpstr>Detailed Literature Survey</vt:lpstr>
      <vt:lpstr>Detailed Literature Survey</vt:lpstr>
      <vt:lpstr>System Design</vt:lpstr>
      <vt:lpstr>Technologies Used</vt:lpstr>
      <vt:lpstr>Project Progress So far</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Progress  Review 2</dc:title>
  <cp:lastModifiedBy>Ganesh Revanth</cp:lastModifiedBy>
  <cp:revision>25</cp:revision>
  <dcterms:created xsi:type="dcterms:W3CDTF">2021-11-18T11:03:42Z</dcterms:created>
  <dcterms:modified xsi:type="dcterms:W3CDTF">2021-11-25T05:15:43Z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2021-10-25T00:00:00Z</vt:filetime>
  </property>
  <property fmtid="{D5CDD505-2E9C-101B-9397-08002B2CF9AE}" pid="3" name="Creator">
    <vt:lpwstr>PDFium</vt:lpwstr>
  </property>
  <property fmtid="{D5CDD505-2E9C-101B-9397-08002B2CF9AE}" pid="4" name="LastSaved">
    <vt:filetime>2021-11-18T00:00:00Z</vt:filetime>
  </property>
</Properties>
</file>