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7" r:id="rId2"/>
    <p:sldId id="258" r:id="rId3"/>
    <p:sldId id="259" r:id="rId4"/>
    <p:sldId id="284" r:id="rId5"/>
    <p:sldId id="263" r:id="rId6"/>
    <p:sldId id="260" r:id="rId7"/>
    <p:sldId id="261" r:id="rId8"/>
    <p:sldId id="265" r:id="rId9"/>
    <p:sldId id="266" r:id="rId10"/>
    <p:sldId id="262" r:id="rId11"/>
    <p:sldId id="264" r:id="rId12"/>
    <p:sldId id="267" r:id="rId13"/>
    <p:sldId id="268" r:id="rId14"/>
    <p:sldId id="269" r:id="rId15"/>
    <p:sldId id="279" r:id="rId16"/>
    <p:sldId id="278" r:id="rId17"/>
    <p:sldId id="276" r:id="rId18"/>
    <p:sldId id="270" r:id="rId19"/>
    <p:sldId id="271" r:id="rId20"/>
    <p:sldId id="272" r:id="rId21"/>
    <p:sldId id="274" r:id="rId22"/>
    <p:sldId id="273" r:id="rId23"/>
    <p:sldId id="275" r:id="rId24"/>
    <p:sldId id="280" r:id="rId25"/>
    <p:sldId id="283" r:id="rId26"/>
    <p:sldId id="282" r:id="rId27"/>
    <p:sldId id="281"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5A5"/>
    <a:srgbClr val="F2FC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5256" autoAdjust="0"/>
  </p:normalViewPr>
  <p:slideViewPr>
    <p:cSldViewPr snapToGrid="0">
      <p:cViewPr>
        <p:scale>
          <a:sx n="87" d="100"/>
          <a:sy n="87" d="100"/>
        </p:scale>
        <p:origin x="48" y="-1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A072E4B-1FC7-4D4F-BFC7-A75F3A70DC78}" type="datetimeFigureOut">
              <a:rPr lang="pl-PL" smtClean="0"/>
              <a:t>19.02.2024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28963155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72E4B-1FC7-4D4F-BFC7-A75F3A70DC78}" type="datetimeFigureOut">
              <a:rPr lang="pl-PL" smtClean="0"/>
              <a:t>19.02.2024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105675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72E4B-1FC7-4D4F-BFC7-A75F3A70DC78}" type="datetimeFigureOut">
              <a:rPr lang="pl-PL" smtClean="0"/>
              <a:t>19.02.2024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296956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072E4B-1FC7-4D4F-BFC7-A75F3A70DC78}" type="datetimeFigureOut">
              <a:rPr lang="pl-PL" smtClean="0"/>
              <a:t>19.02.2024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390341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A072E4B-1FC7-4D4F-BFC7-A75F3A70DC78}" type="datetimeFigureOut">
              <a:rPr lang="pl-PL" smtClean="0"/>
              <a:t>19.02.2024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2307049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noChangeAspect="1"/>
          </p:cNvSpPr>
          <p:nvPr>
            <p:ph sz="half" idx="1"/>
          </p:nvPr>
        </p:nvSpPr>
        <p:spPr>
          <a:xfrm>
            <a:off x="677962" y="3554194"/>
            <a:ext cx="5076000"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38054" y="3554194"/>
            <a:ext cx="5076000"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8A072E4B-1FC7-4D4F-BFC7-A75F3A70DC78}" type="datetimeFigureOut">
              <a:rPr lang="pl-PL" smtClean="0"/>
              <a:t>19.02.2024</a:t>
            </a:fld>
            <a:endParaRPr lang="pl-PL"/>
          </a:p>
        </p:txBody>
      </p:sp>
      <p:sp>
        <p:nvSpPr>
          <p:cNvPr id="9" name="Footer Placeholder 8"/>
          <p:cNvSpPr>
            <a:spLocks noGrp="1"/>
          </p:cNvSpPr>
          <p:nvPr>
            <p:ph type="ftr" sz="quarter" idx="11"/>
          </p:nvPr>
        </p:nvSpPr>
        <p:spPr/>
        <p:txBody>
          <a:bodyPr/>
          <a:lstStyle/>
          <a:p>
            <a:endParaRPr lang="pl-PL"/>
          </a:p>
        </p:txBody>
      </p:sp>
      <p:sp>
        <p:nvSpPr>
          <p:cNvPr id="10" name="Slide Number Placeholder 9"/>
          <p:cNvSpPr>
            <a:spLocks noGrp="1"/>
          </p:cNvSpPr>
          <p:nvPr>
            <p:ph type="sldNum" sz="quarter" idx="12"/>
          </p:nvPr>
        </p:nvSpPr>
        <p:spPr/>
        <p:txBody>
          <a:bodyPr/>
          <a:lstStyle/>
          <a:p>
            <a:fld id="{C6A19E33-FC94-4456-B82A-4FDA294CD9E9}" type="slidenum">
              <a:rPr lang="pl-PL" smtClean="0"/>
              <a:t>‹#›</a:t>
            </a:fld>
            <a:endParaRPr lang="pl-PL"/>
          </a:p>
        </p:txBody>
      </p:sp>
      <p:sp>
        <p:nvSpPr>
          <p:cNvPr id="6" name="Picture Placeholder 5">
            <a:extLst>
              <a:ext uri="{FF2B5EF4-FFF2-40B4-BE49-F238E27FC236}">
                <a16:creationId xmlns:a16="http://schemas.microsoft.com/office/drawing/2014/main" id="{1FB1636C-0D73-2E8B-7D5D-39E2FD0BA944}"/>
              </a:ext>
            </a:extLst>
          </p:cNvPr>
          <p:cNvSpPr>
            <a:spLocks noGrp="1" noChangeAspect="1"/>
          </p:cNvSpPr>
          <p:nvPr>
            <p:ph type="pic" sz="quarter" idx="13"/>
          </p:nvPr>
        </p:nvSpPr>
        <p:spPr>
          <a:xfrm>
            <a:off x="677977" y="204787"/>
            <a:ext cx="5075971" cy="3101982"/>
          </a:xfrm>
        </p:spPr>
        <p:txBody>
          <a:bodyPr/>
          <a:lstStyle/>
          <a:p>
            <a:endParaRPr lang="pl-PL"/>
          </a:p>
        </p:txBody>
      </p:sp>
      <p:sp>
        <p:nvSpPr>
          <p:cNvPr id="11" name="Picture Placeholder 10">
            <a:extLst>
              <a:ext uri="{FF2B5EF4-FFF2-40B4-BE49-F238E27FC236}">
                <a16:creationId xmlns:a16="http://schemas.microsoft.com/office/drawing/2014/main" id="{814CD4D7-98F6-58AB-7456-3150D14CC714}"/>
              </a:ext>
            </a:extLst>
          </p:cNvPr>
          <p:cNvSpPr>
            <a:spLocks noGrp="1" noChangeAspect="1"/>
          </p:cNvSpPr>
          <p:nvPr>
            <p:ph type="pic" sz="quarter" idx="14"/>
          </p:nvPr>
        </p:nvSpPr>
        <p:spPr>
          <a:xfrm>
            <a:off x="6438054" y="200606"/>
            <a:ext cx="5076000" cy="3103200"/>
          </a:xfrm>
        </p:spPr>
        <p:txBody>
          <a:bodyPr/>
          <a:lstStyle/>
          <a:p>
            <a:endParaRPr lang="pl-PL"/>
          </a:p>
        </p:txBody>
      </p:sp>
    </p:spTree>
    <p:extLst>
      <p:ext uri="{BB962C8B-B14F-4D97-AF65-F5344CB8AC3E}">
        <p14:creationId xmlns:p14="http://schemas.microsoft.com/office/powerpoint/2010/main" val="110774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072E4B-1FC7-4D4F-BFC7-A75F3A70DC78}" type="datetimeFigureOut">
              <a:rPr lang="pl-PL" smtClean="0"/>
              <a:t>19.02.2024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6A19E33-FC94-4456-B82A-4FDA294CD9E9}" type="slidenum">
              <a:rPr lang="pl-PL" smtClean="0"/>
              <a:t>‹#›</a:t>
            </a:fld>
            <a:endParaRPr lang="pl-PL"/>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801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072E4B-1FC7-4D4F-BFC7-A75F3A70DC78}" type="datetimeFigureOut">
              <a:rPr lang="pl-PL" smtClean="0"/>
              <a:t>19.02.2024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333431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72E4B-1FC7-4D4F-BFC7-A75F3A70DC78}" type="datetimeFigureOut">
              <a:rPr lang="pl-PL" smtClean="0"/>
              <a:t>19.02.2024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65990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A072E4B-1FC7-4D4F-BFC7-A75F3A70DC78}" type="datetimeFigureOut">
              <a:rPr lang="pl-PL" smtClean="0"/>
              <a:t>19.02.2024</a:t>
            </a:fld>
            <a:endParaRPr lang="pl-P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l-PL"/>
          </a:p>
        </p:txBody>
      </p:sp>
      <p:sp>
        <p:nvSpPr>
          <p:cNvPr id="11" name="Slide Number Placeholder 10"/>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216968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A072E4B-1FC7-4D4F-BFC7-A75F3A70DC78}" type="datetimeFigureOut">
              <a:rPr lang="pl-PL" smtClean="0"/>
              <a:t>19.02.2024</a:t>
            </a:fld>
            <a:endParaRPr lang="pl-P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6A19E33-FC94-4456-B82A-4FDA294CD9E9}" type="slidenum">
              <a:rPr lang="pl-PL" smtClean="0"/>
              <a:t>‹#›</a:t>
            </a:fld>
            <a:endParaRPr lang="pl-PL"/>
          </a:p>
        </p:txBody>
      </p:sp>
    </p:spTree>
    <p:extLst>
      <p:ext uri="{BB962C8B-B14F-4D97-AF65-F5344CB8AC3E}">
        <p14:creationId xmlns:p14="http://schemas.microsoft.com/office/powerpoint/2010/main" val="392443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A072E4B-1FC7-4D4F-BFC7-A75F3A70DC78}" type="datetimeFigureOut">
              <a:rPr lang="pl-PL" smtClean="0"/>
              <a:t>19.02.2024</a:t>
            </a:fld>
            <a:endParaRPr lang="pl-P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l-P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A19E33-FC94-4456-B82A-4FDA294CD9E9}" type="slidenum">
              <a:rPr lang="pl-PL" smtClean="0"/>
              <a:t>‹#›</a:t>
            </a:fld>
            <a:endParaRPr lang="pl-PL"/>
          </a:p>
        </p:txBody>
      </p:sp>
    </p:spTree>
    <p:extLst>
      <p:ext uri="{BB962C8B-B14F-4D97-AF65-F5344CB8AC3E}">
        <p14:creationId xmlns:p14="http://schemas.microsoft.com/office/powerpoint/2010/main" val="3955594188"/>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2DEA-1B30-4C5B-B370-9BE1A9D42965}"/>
              </a:ext>
            </a:extLst>
          </p:cNvPr>
          <p:cNvSpPr>
            <a:spLocks noGrp="1"/>
          </p:cNvSpPr>
          <p:nvPr>
            <p:ph type="title"/>
          </p:nvPr>
        </p:nvSpPr>
        <p:spPr>
          <a:xfrm>
            <a:off x="1091952" y="678942"/>
            <a:ext cx="9907480" cy="1188720"/>
          </a:xfrm>
          <a:solidFill>
            <a:srgbClr val="4095A5"/>
          </a:solidFill>
        </p:spPr>
        <p:txBody>
          <a:bodyPr/>
          <a:lstStyle/>
          <a:p>
            <a:r>
              <a:rPr lang="pl-PL" dirty="0" err="1">
                <a:solidFill>
                  <a:srgbClr val="F2FC67"/>
                </a:solidFill>
                <a:latin typeface="Arial" panose="020B0604020202020204" pitchFamily="34" charset="0"/>
                <a:cs typeface="Arial" panose="020B0604020202020204" pitchFamily="34" charset="0"/>
              </a:rPr>
              <a:t>Cyclistic</a:t>
            </a:r>
            <a:r>
              <a:rPr lang="pl-PL" dirty="0">
                <a:solidFill>
                  <a:srgbClr val="F2FC67"/>
                </a:solidFill>
                <a:latin typeface="Arial" panose="020B0604020202020204" pitchFamily="34" charset="0"/>
                <a:cs typeface="Arial" panose="020B0604020202020204" pitchFamily="34" charset="0"/>
              </a:rPr>
              <a:t> </a:t>
            </a:r>
            <a:r>
              <a:rPr lang="pl-PL" dirty="0" err="1">
                <a:solidFill>
                  <a:srgbClr val="F2FC67"/>
                </a:solidFill>
                <a:latin typeface="Arial" panose="020B0604020202020204" pitchFamily="34" charset="0"/>
                <a:cs typeface="Arial" panose="020B0604020202020204" pitchFamily="34" charset="0"/>
              </a:rPr>
              <a:t>bike-share</a:t>
            </a:r>
            <a:r>
              <a:rPr lang="pl-PL" dirty="0">
                <a:solidFill>
                  <a:srgbClr val="F2FC67"/>
                </a:solidFill>
                <a:latin typeface="Arial" panose="020B0604020202020204" pitchFamily="34" charset="0"/>
                <a:cs typeface="Arial" panose="020B0604020202020204" pitchFamily="34" charset="0"/>
              </a:rPr>
              <a:t>  data </a:t>
            </a:r>
            <a:r>
              <a:rPr lang="pl-PL" dirty="0" err="1">
                <a:solidFill>
                  <a:srgbClr val="F2FC67"/>
                </a:solidFill>
                <a:latin typeface="Arial" panose="020B0604020202020204" pitchFamily="34" charset="0"/>
                <a:cs typeface="Arial" panose="020B0604020202020204" pitchFamily="34" charset="0"/>
              </a:rPr>
              <a:t>analysis</a:t>
            </a:r>
            <a:endParaRPr lang="pl-PL" dirty="0">
              <a:solidFill>
                <a:srgbClr val="F2FC67"/>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3298C2B-EBB3-DD29-5B41-2B34F468943A}"/>
              </a:ext>
            </a:extLst>
          </p:cNvPr>
          <p:cNvSpPr>
            <a:spLocks noGrp="1"/>
          </p:cNvSpPr>
          <p:nvPr>
            <p:ph idx="1"/>
          </p:nvPr>
        </p:nvSpPr>
        <p:spPr>
          <a:xfrm>
            <a:off x="976542" y="2114369"/>
            <a:ext cx="10138299" cy="3540814"/>
          </a:xfrm>
        </p:spPr>
        <p:txBody>
          <a:bodyPr>
            <a:noAutofit/>
          </a:bodyPr>
          <a:lstStyle/>
          <a:p>
            <a:r>
              <a:rPr lang="en-US" sz="1600" b="1" dirty="0">
                <a:latin typeface="Arial" panose="020B0604020202020204" pitchFamily="34" charset="0"/>
                <a:cs typeface="Arial" panose="020B0604020202020204" pitchFamily="34" charset="0"/>
              </a:rPr>
              <a:t>About the company</a:t>
            </a:r>
            <a:r>
              <a:rPr lang="pl-PL" sz="16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In 2016, </a:t>
            </a:r>
            <a:r>
              <a:rPr lang="en-US" sz="1400" dirty="0" err="1">
                <a:latin typeface="Arial" panose="020B0604020202020204" pitchFamily="34" charset="0"/>
                <a:cs typeface="Arial" panose="020B0604020202020204" pitchFamily="34" charset="0"/>
              </a:rPr>
              <a:t>Cyclistic</a:t>
            </a:r>
            <a:r>
              <a:rPr lang="en-US" sz="1400" dirty="0">
                <a:latin typeface="Arial" panose="020B0604020202020204" pitchFamily="34" charset="0"/>
                <a:cs typeface="Arial" panose="020B0604020202020204" pitchFamily="34" charset="0"/>
              </a:rPr>
              <a:t> launched a successful bike-share offering. Since then, the program has grown to a fleet of 5,824 bicycles that are </a:t>
            </a:r>
            <a:r>
              <a:rPr lang="en-US" sz="1400" dirty="0" err="1">
                <a:latin typeface="Arial" panose="020B0604020202020204" pitchFamily="34" charset="0"/>
                <a:cs typeface="Arial" panose="020B0604020202020204" pitchFamily="34" charset="0"/>
              </a:rPr>
              <a:t>geotracked</a:t>
            </a:r>
            <a:r>
              <a:rPr lang="en-US" sz="1400" dirty="0">
                <a:latin typeface="Arial" panose="020B0604020202020204" pitchFamily="34" charset="0"/>
                <a:cs typeface="Arial" panose="020B0604020202020204" pitchFamily="34" charset="0"/>
              </a:rPr>
              <a:t> and locked into a network of 692 stations across Chicago. The bikes can be unlocked from one station and returned to any other station in the system anytime. </a:t>
            </a:r>
            <a:endParaRPr lang="pl-PL"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Until now, </a:t>
            </a:r>
            <a:r>
              <a:rPr lang="en-US" sz="1400" dirty="0" err="1">
                <a:latin typeface="Arial" panose="020B0604020202020204" pitchFamily="34" charset="0"/>
                <a:cs typeface="Arial" panose="020B0604020202020204" pitchFamily="34" charset="0"/>
              </a:rPr>
              <a:t>Cyclistic’s</a:t>
            </a:r>
            <a:r>
              <a:rPr lang="en-US" sz="1400" dirty="0">
                <a:latin typeface="Arial" panose="020B0604020202020204" pitchFamily="34" charset="0"/>
                <a:cs typeface="Arial" panose="020B0604020202020204" pitchFamily="34" charset="0"/>
              </a:rPr>
              <a:t> marketing strategy relied on building general awareness and appealing to broad consumer segments. One 2 approach that helped make these things possible was the flexibility of its pricing plans: single-ride passes, full-day passes, and annual memberships. Customers who purchase single-ride or full-day passes are referred to as casual riders. Customers who purchase annual memberships are </a:t>
            </a:r>
            <a:r>
              <a:rPr lang="en-US" sz="1400" dirty="0" err="1">
                <a:latin typeface="Arial" panose="020B0604020202020204" pitchFamily="34" charset="0"/>
                <a:cs typeface="Arial" panose="020B0604020202020204" pitchFamily="34" charset="0"/>
              </a:rPr>
              <a:t>Cyclistic</a:t>
            </a:r>
            <a:r>
              <a:rPr lang="en-US" sz="1400" dirty="0">
                <a:latin typeface="Arial" panose="020B0604020202020204" pitchFamily="34" charset="0"/>
                <a:cs typeface="Arial" panose="020B0604020202020204" pitchFamily="34" charset="0"/>
              </a:rPr>
              <a:t> members. </a:t>
            </a:r>
            <a:endParaRPr lang="pl-PL" sz="1400" dirty="0">
              <a:latin typeface="Arial" panose="020B0604020202020204" pitchFamily="34" charset="0"/>
              <a:cs typeface="Arial" panose="020B0604020202020204" pitchFamily="34" charset="0"/>
            </a:endParaRPr>
          </a:p>
          <a:p>
            <a:r>
              <a:rPr lang="en-US" sz="1400" dirty="0" err="1">
                <a:latin typeface="Arial" panose="020B0604020202020204" pitchFamily="34" charset="0"/>
                <a:cs typeface="Arial" panose="020B0604020202020204" pitchFamily="34" charset="0"/>
              </a:rPr>
              <a:t>Cyclistic’s</a:t>
            </a:r>
            <a:r>
              <a:rPr lang="en-US" sz="1400" dirty="0">
                <a:latin typeface="Arial" panose="020B0604020202020204" pitchFamily="34" charset="0"/>
                <a:cs typeface="Arial" panose="020B0604020202020204" pitchFamily="34" charset="0"/>
              </a:rPr>
              <a:t> finance analysts have concluded that annual members are much more profitable than casual riders. Although the pricing flexibility helps </a:t>
            </a:r>
            <a:r>
              <a:rPr lang="en-US" sz="1400" dirty="0" err="1">
                <a:latin typeface="Arial" panose="020B0604020202020204" pitchFamily="34" charset="0"/>
                <a:cs typeface="Arial" panose="020B0604020202020204" pitchFamily="34" charset="0"/>
              </a:rPr>
              <a:t>Cyclistic</a:t>
            </a:r>
            <a:r>
              <a:rPr lang="en-US" sz="1400" dirty="0">
                <a:latin typeface="Arial" panose="020B0604020202020204" pitchFamily="34" charset="0"/>
                <a:cs typeface="Arial" panose="020B0604020202020204" pitchFamily="34" charset="0"/>
              </a:rPr>
              <a:t> attract more customers, Moreno believes that maximizing the number of annual members will be key to future growth. Rather than creating a marketing campaign that targets all-new customers, Moreno believes there is a very good chance to convert casual riders into members. She notes that casual riders are already aware of the </a:t>
            </a:r>
            <a:r>
              <a:rPr lang="en-US" sz="1400" dirty="0" err="1">
                <a:latin typeface="Arial" panose="020B0604020202020204" pitchFamily="34" charset="0"/>
                <a:cs typeface="Arial" panose="020B0604020202020204" pitchFamily="34" charset="0"/>
              </a:rPr>
              <a:t>Cyclistic</a:t>
            </a:r>
            <a:r>
              <a:rPr lang="en-US" sz="1400" dirty="0">
                <a:latin typeface="Arial" panose="020B0604020202020204" pitchFamily="34" charset="0"/>
                <a:cs typeface="Arial" panose="020B0604020202020204" pitchFamily="34" charset="0"/>
              </a:rPr>
              <a:t> program and have chosen </a:t>
            </a:r>
            <a:r>
              <a:rPr lang="en-US" sz="1400" dirty="0" err="1">
                <a:latin typeface="Arial" panose="020B0604020202020204" pitchFamily="34" charset="0"/>
                <a:cs typeface="Arial" panose="020B0604020202020204" pitchFamily="34" charset="0"/>
              </a:rPr>
              <a:t>Cyclistic</a:t>
            </a:r>
            <a:r>
              <a:rPr lang="en-US" sz="1400" dirty="0">
                <a:latin typeface="Arial" panose="020B0604020202020204" pitchFamily="34" charset="0"/>
                <a:cs typeface="Arial" panose="020B0604020202020204" pitchFamily="34" charset="0"/>
              </a:rPr>
              <a:t> for their mobility needs. </a:t>
            </a:r>
            <a:endParaRPr lang="pl-PL"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Moreno has set a clear goal: 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Moreno and her team are interested in analyzing the </a:t>
            </a:r>
            <a:r>
              <a:rPr lang="en-US" sz="1400" dirty="0" err="1">
                <a:latin typeface="Arial" panose="020B0604020202020204" pitchFamily="34" charset="0"/>
                <a:cs typeface="Arial" panose="020B0604020202020204" pitchFamily="34" charset="0"/>
              </a:rPr>
              <a:t>Cyclistic</a:t>
            </a:r>
            <a:r>
              <a:rPr lang="en-US" sz="1400" dirty="0">
                <a:latin typeface="Arial" panose="020B0604020202020204" pitchFamily="34" charset="0"/>
                <a:cs typeface="Arial" panose="020B0604020202020204" pitchFamily="34" charset="0"/>
              </a:rPr>
              <a:t> historical bike trip data to identify trends.</a:t>
            </a:r>
            <a:endParaRPr lang="pl-PL"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412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462EA64-CF9A-BA16-A771-1AEF5B34D743}"/>
              </a:ext>
            </a:extLst>
          </p:cNvPr>
          <p:cNvGrpSpPr/>
          <p:nvPr/>
        </p:nvGrpSpPr>
        <p:grpSpPr>
          <a:xfrm>
            <a:off x="285750" y="378548"/>
            <a:ext cx="11620500" cy="5968486"/>
            <a:chOff x="3275859" y="1207426"/>
            <a:chExt cx="8554191" cy="6185398"/>
          </a:xfrm>
        </p:grpSpPr>
        <p:sp>
          <p:nvSpPr>
            <p:cNvPr id="4" name="Rectangle 3">
              <a:extLst>
                <a:ext uri="{FF2B5EF4-FFF2-40B4-BE49-F238E27FC236}">
                  <a16:creationId xmlns:a16="http://schemas.microsoft.com/office/drawing/2014/main" id="{DB64C786-BD46-39F5-84B2-BBE501D7EE51}"/>
                </a:ext>
              </a:extLst>
            </p:cNvPr>
            <p:cNvSpPr/>
            <p:nvPr/>
          </p:nvSpPr>
          <p:spPr>
            <a:xfrm>
              <a:off x="3275859" y="1207426"/>
              <a:ext cx="8554191" cy="6185398"/>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extBox 4">
              <a:extLst>
                <a:ext uri="{FF2B5EF4-FFF2-40B4-BE49-F238E27FC236}">
                  <a16:creationId xmlns:a16="http://schemas.microsoft.com/office/drawing/2014/main" id="{D9CD4854-B204-41CF-AB9C-10228A5CFC56}"/>
                </a:ext>
              </a:extLst>
            </p:cNvPr>
            <p:cNvSpPr txBox="1"/>
            <p:nvPr/>
          </p:nvSpPr>
          <p:spPr>
            <a:xfrm>
              <a:off x="3440116" y="1344656"/>
              <a:ext cx="5346451" cy="4912016"/>
            </a:xfrm>
            <a:prstGeom prst="rect">
              <a:avLst/>
            </a:prstGeom>
            <a:noFill/>
          </p:spPr>
          <p:txBody>
            <a:bodyPr wrap="square" rtlCol="0">
              <a:spAutoFit/>
            </a:bodyPr>
            <a:lstStyle/>
            <a:p>
              <a:r>
                <a:rPr lang="pl-PL" dirty="0">
                  <a:solidFill>
                    <a:schemeClr val="tx1">
                      <a:lumMod val="65000"/>
                      <a:lumOff val="35000"/>
                    </a:schemeClr>
                  </a:solidFill>
                  <a:latin typeface="Arial" panose="020B0604020202020204" pitchFamily="34" charset="0"/>
                  <a:cs typeface="Arial" panose="020B0604020202020204" pitchFamily="34" charset="0"/>
                </a:rPr>
                <a:t>New </a:t>
              </a:r>
              <a:r>
                <a:rPr lang="pl-PL" dirty="0" err="1">
                  <a:solidFill>
                    <a:schemeClr val="tx1">
                      <a:lumMod val="65000"/>
                      <a:lumOff val="35000"/>
                    </a:schemeClr>
                  </a:solidFill>
                  <a:latin typeface="Arial" panose="020B0604020202020204" pitchFamily="34" charset="0"/>
                  <a:cs typeface="Arial" panose="020B0604020202020204" pitchFamily="34" charset="0"/>
                </a:rPr>
                <a:t>table</a:t>
              </a:r>
              <a:r>
                <a:rPr lang="pl-PL" dirty="0">
                  <a:solidFill>
                    <a:schemeClr val="tx1">
                      <a:lumMod val="65000"/>
                      <a:lumOff val="35000"/>
                    </a:schemeClr>
                  </a:solidFill>
                  <a:latin typeface="Arial" panose="020B0604020202020204" pitchFamily="34" charset="0"/>
                  <a:cs typeface="Arial" panose="020B0604020202020204" pitchFamily="34" charset="0"/>
                </a:rPr>
                <a:t> with </a:t>
              </a:r>
              <a:r>
                <a:rPr lang="pl-PL" dirty="0" err="1">
                  <a:solidFill>
                    <a:schemeClr val="tx1">
                      <a:lumMod val="65000"/>
                      <a:lumOff val="35000"/>
                    </a:schemeClr>
                  </a:solidFill>
                  <a:latin typeface="Arial" panose="020B0604020202020204" pitchFamily="34" charset="0"/>
                  <a:cs typeface="Arial" panose="020B0604020202020204" pitchFamily="34" charset="0"/>
                </a:rPr>
                <a:t>new</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columns</a:t>
              </a:r>
              <a:r>
                <a:rPr lang="pl-PL" dirty="0">
                  <a:solidFill>
                    <a:schemeClr val="tx1">
                      <a:lumMod val="65000"/>
                      <a:lumOff val="35000"/>
                    </a:schemeClr>
                  </a:solidFill>
                  <a:latin typeface="Arial" panose="020B0604020202020204" pitchFamily="34" charset="0"/>
                  <a:cs typeface="Arial" panose="020B0604020202020204" pitchFamily="34" charset="0"/>
                </a:rPr>
                <a:t> and </a:t>
              </a:r>
              <a:r>
                <a:rPr lang="pl-PL" dirty="0" err="1">
                  <a:solidFill>
                    <a:schemeClr val="tx1">
                      <a:lumMod val="65000"/>
                      <a:lumOff val="35000"/>
                    </a:schemeClr>
                  </a:solidFill>
                  <a:latin typeface="Arial" panose="020B0604020202020204" pitchFamily="34" charset="0"/>
                  <a:cs typeface="Arial" panose="020B0604020202020204" pitchFamily="34" charset="0"/>
                </a:rPr>
                <a:t>information</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filtered</a:t>
              </a:r>
              <a:r>
                <a:rPr lang="pl-PL" dirty="0">
                  <a:solidFill>
                    <a:schemeClr val="tx1">
                      <a:lumMod val="65000"/>
                      <a:lumOff val="35000"/>
                    </a:schemeClr>
                  </a:solidFill>
                  <a:latin typeface="Arial" panose="020B0604020202020204" pitchFamily="34" charset="0"/>
                  <a:cs typeface="Arial" panose="020B0604020202020204" pitchFamily="34" charset="0"/>
                </a:rPr>
                <a:t> out:</a:t>
              </a:r>
            </a:p>
            <a:p>
              <a:endParaRPr lang="pl-PL"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err="1">
                  <a:solidFill>
                    <a:schemeClr val="tx1">
                      <a:lumMod val="65000"/>
                      <a:lumOff val="35000"/>
                    </a:schemeClr>
                  </a:solidFill>
                  <a:latin typeface="Arial" panose="020B0604020202020204" pitchFamily="34" charset="0"/>
                  <a:cs typeface="Arial" panose="020B0604020202020204" pitchFamily="34" charset="0"/>
                </a:rPr>
                <a:t>Ride_duration</a:t>
              </a:r>
              <a:r>
                <a:rPr lang="pl-PL" dirty="0">
                  <a:solidFill>
                    <a:schemeClr val="tx1">
                      <a:lumMod val="65000"/>
                      <a:lumOff val="35000"/>
                    </a:schemeClr>
                  </a:solidFill>
                  <a:latin typeface="Arial" panose="020B0604020202020204" pitchFamily="34" charset="0"/>
                  <a:cs typeface="Arial" panose="020B0604020202020204" pitchFamily="34" charset="0"/>
                </a:rPr>
                <a:t> &gt; 0 </a:t>
              </a:r>
              <a:r>
                <a:rPr lang="pl-PL" dirty="0" err="1">
                  <a:solidFill>
                    <a:schemeClr val="tx1">
                      <a:lumMod val="65000"/>
                      <a:lumOff val="35000"/>
                    </a:schemeClr>
                  </a:solidFill>
                  <a:latin typeface="Arial" panose="020B0604020202020204" pitchFamily="34" charset="0"/>
                  <a:cs typeface="Arial" panose="020B0604020202020204" pitchFamily="34" charset="0"/>
                </a:rPr>
                <a:t>only</a:t>
              </a:r>
              <a:endParaRPr lang="pl-PL"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err="1">
                  <a:solidFill>
                    <a:schemeClr val="tx1">
                      <a:lumMod val="65000"/>
                      <a:lumOff val="35000"/>
                    </a:schemeClr>
                  </a:solidFill>
                  <a:latin typeface="Arial" panose="020B0604020202020204" pitchFamily="34" charset="0"/>
                  <a:cs typeface="Arial" panose="020B0604020202020204" pitchFamily="34" charset="0"/>
                </a:rPr>
                <a:t>Stations</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names</a:t>
              </a:r>
              <a:r>
                <a:rPr lang="pl-PL" dirty="0">
                  <a:solidFill>
                    <a:schemeClr val="tx1">
                      <a:lumMod val="65000"/>
                      <a:lumOff val="35000"/>
                    </a:schemeClr>
                  </a:solidFill>
                  <a:latin typeface="Arial" panose="020B0604020202020204" pitchFamily="34" charset="0"/>
                  <a:cs typeface="Arial" panose="020B0604020202020204" pitchFamily="34" charset="0"/>
                </a:rPr>
                <a:t> and </a:t>
              </a:r>
              <a:r>
                <a:rPr lang="pl-PL" dirty="0" err="1">
                  <a:solidFill>
                    <a:schemeClr val="tx1">
                      <a:lumMod val="65000"/>
                      <a:lumOff val="35000"/>
                    </a:schemeClr>
                  </a:solidFill>
                  <a:latin typeface="Arial" panose="020B0604020202020204" pitchFamily="34" charset="0"/>
                  <a:cs typeface="Arial" panose="020B0604020202020204" pitchFamily="34" charset="0"/>
                </a:rPr>
                <a:t>IDs</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columns</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are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dropped</a:t>
              </a:r>
              <a:endParaRPr lang="pl-PL"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err="1">
                  <a:solidFill>
                    <a:schemeClr val="tx1">
                      <a:lumMod val="65000"/>
                      <a:lumOff val="35000"/>
                    </a:schemeClr>
                  </a:solidFill>
                  <a:latin typeface="Arial" panose="020B0604020202020204" pitchFamily="34" charset="0"/>
                  <a:cs typeface="Arial" panose="020B0604020202020204" pitchFamily="34" charset="0"/>
                </a:rPr>
                <a:t>Month</a:t>
              </a:r>
              <a:r>
                <a:rPr lang="pl-PL" dirty="0">
                  <a:solidFill>
                    <a:schemeClr val="tx1">
                      <a:lumMod val="65000"/>
                      <a:lumOff val="35000"/>
                    </a:schemeClr>
                  </a:solidFill>
                  <a:latin typeface="Arial" panose="020B0604020202020204" pitchFamily="34" charset="0"/>
                  <a:cs typeface="Arial" panose="020B0604020202020204" pitchFamily="34" charset="0"/>
                </a:rPr>
                <a:t>  and </a:t>
              </a:r>
              <a:r>
                <a:rPr lang="pl-PL" dirty="0" err="1">
                  <a:solidFill>
                    <a:schemeClr val="tx1">
                      <a:lumMod val="65000"/>
                      <a:lumOff val="35000"/>
                    </a:schemeClr>
                  </a:solidFill>
                  <a:latin typeface="Arial" panose="020B0604020202020204" pitchFamily="34" charset="0"/>
                  <a:cs typeface="Arial" panose="020B0604020202020204" pitchFamily="34" charset="0"/>
                </a:rPr>
                <a:t>day</a:t>
              </a:r>
              <a:r>
                <a:rPr lang="pl-PL" dirty="0">
                  <a:solidFill>
                    <a:schemeClr val="tx1">
                      <a:lumMod val="65000"/>
                      <a:lumOff val="35000"/>
                    </a:schemeClr>
                  </a:solidFill>
                  <a:latin typeface="Arial" panose="020B0604020202020204" pitchFamily="34" charset="0"/>
                  <a:cs typeface="Arial" panose="020B0604020202020204" pitchFamily="34" charset="0"/>
                </a:rPr>
                <a:t> of </a:t>
              </a:r>
              <a:r>
                <a:rPr lang="pl-PL" dirty="0" err="1">
                  <a:solidFill>
                    <a:schemeClr val="tx1">
                      <a:lumMod val="65000"/>
                      <a:lumOff val="35000"/>
                    </a:schemeClr>
                  </a:solidFill>
                  <a:latin typeface="Arial" panose="020B0604020202020204" pitchFamily="34" charset="0"/>
                  <a:cs typeface="Arial" panose="020B0604020202020204" pitchFamily="34" charset="0"/>
                </a:rPr>
                <a:t>week</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extracted</a:t>
              </a:r>
              <a:r>
                <a:rPr lang="pl-PL" dirty="0">
                  <a:solidFill>
                    <a:schemeClr val="tx1">
                      <a:lumMod val="65000"/>
                      <a:lumOff val="35000"/>
                    </a:schemeClr>
                  </a:solidFill>
                  <a:latin typeface="Arial" panose="020B0604020202020204" pitchFamily="34" charset="0"/>
                  <a:cs typeface="Arial" panose="020B0604020202020204" pitchFamily="34" charset="0"/>
                </a:rPr>
                <a:t> from the </a:t>
              </a:r>
              <a:r>
                <a:rPr lang="pl-PL" dirty="0" err="1">
                  <a:solidFill>
                    <a:schemeClr val="tx1">
                      <a:lumMod val="65000"/>
                      <a:lumOff val="35000"/>
                    </a:schemeClr>
                  </a:solidFill>
                  <a:latin typeface="Arial" panose="020B0604020202020204" pitchFamily="34" charset="0"/>
                  <a:cs typeface="Arial" panose="020B0604020202020204" pitchFamily="34" charset="0"/>
                </a:rPr>
                <a:t>date</a:t>
              </a:r>
              <a:endParaRPr lang="pl-PL" dirty="0">
                <a:solidFill>
                  <a:schemeClr val="tx1">
                    <a:lumMod val="65000"/>
                    <a:lumOff val="35000"/>
                  </a:schemeClr>
                </a:solidFill>
                <a:latin typeface="Arial" panose="020B0604020202020204" pitchFamily="34" charset="0"/>
                <a:cs typeface="Arial" panose="020B0604020202020204" pitchFamily="34" charset="0"/>
              </a:endParaRPr>
            </a:p>
            <a:p>
              <a:endParaRPr lang="pl-PL" dirty="0">
                <a:latin typeface="Arial" panose="020B0604020202020204" pitchFamily="34" charset="0"/>
                <a:cs typeface="Arial" panose="020B0604020202020204" pitchFamily="34" charset="0"/>
              </a:endParaRPr>
            </a:p>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WITH </a:t>
              </a:r>
              <a:r>
                <a:rPr lang="en-IE" sz="1200" dirty="0" err="1">
                  <a:solidFill>
                    <a:srgbClr val="000000"/>
                  </a:solidFill>
                  <a:effectLst/>
                  <a:latin typeface="Roboto Mono" panose="00000009000000000000" pitchFamily="49" charset="0"/>
                </a:rPr>
                <a:t>Ride_duration_table</a:t>
              </a:r>
              <a:r>
                <a:rPr lang="en-IE" sz="1200" dirty="0">
                  <a:solidFill>
                    <a:srgbClr val="000000"/>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SELECT </a:t>
              </a:r>
              <a:endParaRPr lang="pl-PL" sz="1200" dirty="0">
                <a:solidFill>
                  <a:srgbClr val="3367D6"/>
                </a:solidFill>
                <a:effectLst/>
                <a:latin typeface="Roboto Mono" panose="00000009000000000000" pitchFamily="49" charset="0"/>
              </a:endParaRPr>
            </a:p>
            <a:p>
              <a:pPr marL="0" marR="0">
                <a:spcBef>
                  <a:spcPts val="0"/>
                </a:spcBef>
                <a:spcAft>
                  <a:spcPts val="0"/>
                </a:spcAft>
              </a:pPr>
              <a:r>
                <a:rPr lang="en-IE" sz="1200" dirty="0" err="1">
                  <a:solidFill>
                    <a:srgbClr val="000000"/>
                  </a:solidFill>
                  <a:effectLst/>
                  <a:latin typeface="Roboto Mono" panose="00000009000000000000" pitchFamily="49" charset="0"/>
                </a:rPr>
                <a:t>ride_id</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ended_at</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TIMESTAMP_DIFF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ended_at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MINUTE</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Ride_duration</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a:solidFill>
                    <a:srgbClr val="0D904F"/>
                  </a:solidFill>
                  <a:effectLst/>
                  <a:latin typeface="Roboto Mono" panose="00000009000000000000" pitchFamily="49" charset="0"/>
                </a:rPr>
                <a:t>`project-1-asia.Rides.a_Full_Year`</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7474F"/>
                  </a:solidFill>
                  <a:effectLst/>
                  <a:latin typeface="Roboto Mono" panose="00000009000000000000" pitchFamily="49" charset="0"/>
                </a:rPr>
                <a:t>)</a:t>
              </a:r>
            </a:p>
            <a:p>
              <a:pPr marL="0" marR="0">
                <a:spcBef>
                  <a:spcPts val="0"/>
                </a:spcBef>
                <a:spcAft>
                  <a:spcPts val="0"/>
                </a:spcAft>
              </a:pPr>
              <a:r>
                <a:rPr lang="en-IE" sz="1200" dirty="0">
                  <a:solidFill>
                    <a:srgbClr val="3367D6"/>
                  </a:solidFill>
                  <a:effectLst/>
                  <a:latin typeface="Roboto Mono" panose="00000009000000000000" pitchFamily="49" charset="0"/>
                </a:rPr>
                <a:t>SELECT </a:t>
              </a:r>
              <a:endParaRPr lang="pl-PL" sz="1200" dirty="0">
                <a:solidFill>
                  <a:srgbClr val="3367D6"/>
                </a:solidFill>
                <a:effectLst/>
                <a:latin typeface="Roboto Mono" panose="00000009000000000000" pitchFamily="49" charset="0"/>
              </a:endParaRPr>
            </a:p>
            <a:p>
              <a:pPr marL="0" marR="0">
                <a:spcBef>
                  <a:spcPts val="0"/>
                </a:spcBef>
                <a:spcAft>
                  <a:spcPts val="0"/>
                </a:spcAft>
              </a:pPr>
              <a:r>
                <a:rPr lang="en-IE" sz="1200" dirty="0" err="1">
                  <a:solidFill>
                    <a:srgbClr val="000000"/>
                  </a:solidFill>
                  <a:effectLst/>
                  <a:latin typeface="Roboto Mono" panose="00000009000000000000" pitchFamily="49" charset="0"/>
                </a:rPr>
                <a:t>ride_id</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ended_at</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Ride_duration</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EXTRACT</a:t>
              </a:r>
              <a:r>
                <a:rPr lang="en-IE" sz="1200" dirty="0">
                  <a:solidFill>
                    <a:srgbClr val="37474F"/>
                  </a:solidFill>
                  <a:effectLst/>
                  <a:latin typeface="Roboto Mono" panose="00000009000000000000" pitchFamily="49" charset="0"/>
                </a:rPr>
                <a:t>(</a:t>
              </a:r>
              <a:r>
                <a:rPr lang="en-IE" sz="1200" dirty="0">
                  <a:solidFill>
                    <a:srgbClr val="000000"/>
                  </a:solidFill>
                  <a:effectLst/>
                  <a:latin typeface="Roboto Mono" panose="00000009000000000000" pitchFamily="49" charset="0"/>
                </a:rPr>
                <a:t>MONTH </a:t>
              </a:r>
              <a:r>
                <a:rPr lang="en-IE" sz="1200" dirty="0">
                  <a:solidFill>
                    <a:srgbClr val="3367D6"/>
                  </a:solidFill>
                  <a:effectLst/>
                  <a:latin typeface="Roboto Mono" panose="00000009000000000000" pitchFamily="49" charset="0"/>
                </a:rPr>
                <a:t>from </a:t>
              </a:r>
              <a:r>
                <a:rPr lang="en-IE" sz="1200" dirty="0" err="1">
                  <a:solidFill>
                    <a:srgbClr val="000000"/>
                  </a:solidFill>
                  <a:effectLst/>
                  <a:latin typeface="Roboto Mono" panose="00000009000000000000" pitchFamily="49" charset="0"/>
                </a:rPr>
                <a:t>started_at</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MONTH_start</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EXTRACT</a:t>
              </a:r>
              <a:r>
                <a:rPr lang="en-IE" sz="1200" dirty="0">
                  <a:solidFill>
                    <a:srgbClr val="37474F"/>
                  </a:solidFill>
                  <a:effectLst/>
                  <a:latin typeface="Roboto Mono" panose="00000009000000000000" pitchFamily="49" charset="0"/>
                </a:rPr>
                <a:t>(</a:t>
              </a:r>
              <a:r>
                <a:rPr lang="en-IE" sz="1200" dirty="0">
                  <a:solidFill>
                    <a:srgbClr val="000000"/>
                  </a:solidFill>
                  <a:effectLst/>
                  <a:latin typeface="Roboto Mono" panose="00000009000000000000" pitchFamily="49" charset="0"/>
                </a:rPr>
                <a:t>MONTH </a:t>
              </a:r>
              <a:r>
                <a:rPr lang="en-IE" sz="1200" dirty="0">
                  <a:solidFill>
                    <a:srgbClr val="3367D6"/>
                  </a:solidFill>
                  <a:effectLst/>
                  <a:latin typeface="Roboto Mono" panose="00000009000000000000" pitchFamily="49" charset="0"/>
                </a:rPr>
                <a:t>from </a:t>
              </a:r>
              <a:r>
                <a:rPr lang="en-IE" sz="1200" dirty="0" err="1">
                  <a:solidFill>
                    <a:srgbClr val="000000"/>
                  </a:solidFill>
                  <a:effectLst/>
                  <a:latin typeface="Roboto Mono" panose="00000009000000000000" pitchFamily="49" charset="0"/>
                </a:rPr>
                <a:t>ended_at</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MONTH_end</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FORMAT_DATE</a:t>
              </a:r>
              <a:r>
                <a:rPr lang="en-IE" sz="1200" dirty="0">
                  <a:solidFill>
                    <a:srgbClr val="37474F"/>
                  </a:solidFill>
                  <a:effectLst/>
                  <a:latin typeface="Roboto Mono" panose="00000009000000000000" pitchFamily="49" charset="0"/>
                </a:rPr>
                <a:t>(</a:t>
              </a:r>
              <a:r>
                <a:rPr lang="en-IE" sz="1200" dirty="0">
                  <a:solidFill>
                    <a:srgbClr val="0D904F"/>
                  </a:solidFill>
                  <a:effectLst/>
                  <a:latin typeface="Roboto Mono" panose="00000009000000000000" pitchFamily="49" charset="0"/>
                </a:rPr>
                <a:t>'%A'</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day_of_week</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err="1">
                  <a:solidFill>
                    <a:srgbClr val="000000"/>
                  </a:solidFill>
                  <a:effectLst/>
                  <a:latin typeface="Roboto Mono" panose="00000009000000000000" pitchFamily="49" charset="0"/>
                </a:rPr>
                <a:t>Ride_duration_table</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WHERE </a:t>
              </a:r>
              <a:r>
                <a:rPr lang="en-IE" sz="1200" dirty="0" err="1">
                  <a:solidFill>
                    <a:srgbClr val="000000"/>
                  </a:solidFill>
                  <a:effectLst/>
                  <a:latin typeface="Roboto Mono" panose="00000009000000000000" pitchFamily="49" charset="0"/>
                </a:rPr>
                <a:t>Ride_duration</a:t>
              </a:r>
              <a:r>
                <a:rPr lang="en-IE" sz="1200" dirty="0">
                  <a:solidFill>
                    <a:srgbClr val="000000"/>
                  </a:solidFill>
                  <a:effectLst/>
                  <a:latin typeface="Roboto Mono" panose="00000009000000000000" pitchFamily="49" charset="0"/>
                </a:rPr>
                <a:t> </a:t>
              </a:r>
              <a:r>
                <a:rPr lang="en-IE" sz="1200" dirty="0">
                  <a:solidFill>
                    <a:srgbClr val="37474F"/>
                  </a:solidFill>
                  <a:effectLst/>
                  <a:latin typeface="Roboto Mono" panose="00000009000000000000" pitchFamily="49" charset="0"/>
                </a:rPr>
                <a:t>&gt;</a:t>
              </a:r>
              <a:r>
                <a:rPr lang="en-IE" sz="1200" dirty="0">
                  <a:solidFill>
                    <a:srgbClr val="F4511E"/>
                  </a:solidFill>
                  <a:effectLst/>
                  <a:latin typeface="Roboto Mono" panose="00000009000000000000" pitchFamily="49" charset="0"/>
                </a:rPr>
                <a:t>0</a:t>
              </a:r>
              <a:endParaRPr lang="en-IE" sz="1200" dirty="0">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6" name="TextBox 5">
              <a:extLst>
                <a:ext uri="{FF2B5EF4-FFF2-40B4-BE49-F238E27FC236}">
                  <a16:creationId xmlns:a16="http://schemas.microsoft.com/office/drawing/2014/main" id="{577C4402-0525-2255-21FA-E68819AB743A}"/>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pSp>
        <p:nvGrpSpPr>
          <p:cNvPr id="10" name="Group 9">
            <a:extLst>
              <a:ext uri="{FF2B5EF4-FFF2-40B4-BE49-F238E27FC236}">
                <a16:creationId xmlns:a16="http://schemas.microsoft.com/office/drawing/2014/main" id="{D72A0795-84F1-F90E-5CCB-7CC45824B90A}"/>
              </a:ext>
            </a:extLst>
          </p:cNvPr>
          <p:cNvGrpSpPr/>
          <p:nvPr/>
        </p:nvGrpSpPr>
        <p:grpSpPr>
          <a:xfrm>
            <a:off x="606163" y="5054404"/>
            <a:ext cx="10763744" cy="1081968"/>
            <a:chOff x="508886" y="4920403"/>
            <a:chExt cx="10763744" cy="1081968"/>
          </a:xfrm>
        </p:grpSpPr>
        <p:pic>
          <p:nvPicPr>
            <p:cNvPr id="8" name="Picture 7">
              <a:extLst>
                <a:ext uri="{FF2B5EF4-FFF2-40B4-BE49-F238E27FC236}">
                  <a16:creationId xmlns:a16="http://schemas.microsoft.com/office/drawing/2014/main" id="{566DB54D-F295-59BC-B7D3-B5A582D329FB}"/>
                </a:ext>
              </a:extLst>
            </p:cNvPr>
            <p:cNvPicPr>
              <a:picLocks noChangeAspect="1"/>
            </p:cNvPicPr>
            <p:nvPr/>
          </p:nvPicPr>
          <p:blipFill>
            <a:blip r:embed="rId2"/>
            <a:stretch>
              <a:fillRect/>
            </a:stretch>
          </p:blipFill>
          <p:spPr>
            <a:xfrm>
              <a:off x="508886" y="4936396"/>
              <a:ext cx="10763744" cy="106597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6DF803EB-179F-F95B-A5CB-EB1A2884E0D4}"/>
                </a:ext>
              </a:extLst>
            </p:cNvPr>
            <p:cNvSpPr/>
            <p:nvPr/>
          </p:nvSpPr>
          <p:spPr>
            <a:xfrm>
              <a:off x="7519481" y="4920403"/>
              <a:ext cx="3753149" cy="1065975"/>
            </a:xfrm>
            <a:prstGeom prst="rect">
              <a:avLst/>
            </a:prstGeom>
            <a:noFill/>
            <a:ln w="38100">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89708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3F54D-0EE9-2D2B-6CD2-6AA3BA635FFD}"/>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C4047B1C-A1C3-4888-94CF-0EF9271254BD}"/>
              </a:ext>
            </a:extLst>
          </p:cNvPr>
          <p:cNvGrpSpPr/>
          <p:nvPr/>
        </p:nvGrpSpPr>
        <p:grpSpPr>
          <a:xfrm>
            <a:off x="285750" y="1036605"/>
            <a:ext cx="11620500" cy="4784790"/>
            <a:chOff x="3275859" y="1207426"/>
            <a:chExt cx="8554191" cy="2897079"/>
          </a:xfrm>
        </p:grpSpPr>
        <p:sp>
          <p:nvSpPr>
            <p:cNvPr id="11" name="Rectangle 10">
              <a:extLst>
                <a:ext uri="{FF2B5EF4-FFF2-40B4-BE49-F238E27FC236}">
                  <a16:creationId xmlns:a16="http://schemas.microsoft.com/office/drawing/2014/main" id="{3B4D8D84-E31F-D977-E94C-3DA0005F8863}"/>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13A5A608-98C9-D144-9D59-5836CDBEBACB}"/>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F3065FD6-A945-4611-8CC8-6460F48BDA38}"/>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sp>
        <p:nvSpPr>
          <p:cNvPr id="3" name="TextBox 2">
            <a:extLst>
              <a:ext uri="{FF2B5EF4-FFF2-40B4-BE49-F238E27FC236}">
                <a16:creationId xmlns:a16="http://schemas.microsoft.com/office/drawing/2014/main" id="{12F284D7-45F1-00F1-4DEC-CF98EE4D0A24}"/>
              </a:ext>
            </a:extLst>
          </p:cNvPr>
          <p:cNvSpPr txBox="1"/>
          <p:nvPr/>
        </p:nvSpPr>
        <p:spPr>
          <a:xfrm>
            <a:off x="7898235" y="1059019"/>
            <a:ext cx="1611354"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chart:</a:t>
            </a:r>
            <a:endParaRPr lang="en-US" sz="1200" b="0" dirty="0">
              <a:solidFill>
                <a:srgbClr val="3A474E"/>
              </a:solidFill>
              <a:effectLst/>
              <a:latin typeface="Roboto Mono" panose="00000009000000000000" pitchFamily="49" charset="0"/>
            </a:endParaRPr>
          </a:p>
        </p:txBody>
      </p:sp>
      <p:graphicFrame>
        <p:nvGraphicFramePr>
          <p:cNvPr id="6" name="Table 5">
            <a:extLst>
              <a:ext uri="{FF2B5EF4-FFF2-40B4-BE49-F238E27FC236}">
                <a16:creationId xmlns:a16="http://schemas.microsoft.com/office/drawing/2014/main" id="{119247BE-655D-29D2-DED7-9BDFDA13D4E8}"/>
              </a:ext>
            </a:extLst>
          </p:cNvPr>
          <p:cNvGraphicFramePr>
            <a:graphicFrameLocks noGrp="1"/>
          </p:cNvGraphicFramePr>
          <p:nvPr>
            <p:extLst>
              <p:ext uri="{D42A27DB-BD31-4B8C-83A1-F6EECF244321}">
                <p14:modId xmlns:p14="http://schemas.microsoft.com/office/powerpoint/2010/main" val="771803914"/>
              </p:ext>
            </p:extLst>
          </p:nvPr>
        </p:nvGraphicFramePr>
        <p:xfrm>
          <a:off x="508886" y="1766065"/>
          <a:ext cx="10988376" cy="2473960"/>
        </p:xfrm>
        <a:graphic>
          <a:graphicData uri="http://schemas.openxmlformats.org/drawingml/2006/table">
            <a:tbl>
              <a:tblPr firstRow="1" bandRow="1">
                <a:tableStyleId>{5940675A-B579-460E-94D1-54222C63F5DA}</a:tableStyleId>
              </a:tblPr>
              <a:tblGrid>
                <a:gridCol w="3662792">
                  <a:extLst>
                    <a:ext uri="{9D8B030D-6E8A-4147-A177-3AD203B41FA5}">
                      <a16:colId xmlns:a16="http://schemas.microsoft.com/office/drawing/2014/main" val="144373566"/>
                    </a:ext>
                  </a:extLst>
                </a:gridCol>
                <a:gridCol w="3662792">
                  <a:extLst>
                    <a:ext uri="{9D8B030D-6E8A-4147-A177-3AD203B41FA5}">
                      <a16:colId xmlns:a16="http://schemas.microsoft.com/office/drawing/2014/main" val="2653676618"/>
                    </a:ext>
                  </a:extLst>
                </a:gridCol>
                <a:gridCol w="3662792">
                  <a:extLst>
                    <a:ext uri="{9D8B030D-6E8A-4147-A177-3AD203B41FA5}">
                      <a16:colId xmlns:a16="http://schemas.microsoft.com/office/drawing/2014/main" val="3130207649"/>
                    </a:ext>
                  </a:extLst>
                </a:gridCol>
              </a:tblGrid>
              <a:tr h="226259">
                <a:tc>
                  <a:txBody>
                    <a:bodyPr/>
                    <a:lstStyle/>
                    <a:p>
                      <a:r>
                        <a:rPr lang="en-US" sz="1200" b="0" dirty="0">
                          <a:solidFill>
                            <a:srgbClr val="3367D6"/>
                          </a:solidFill>
                          <a:effectLst/>
                          <a:latin typeface="Roboto Mono" panose="00000009000000000000" pitchFamily="49" charset="0"/>
                        </a:rPr>
                        <a:t>SELECT</a:t>
                      </a:r>
                      <a:r>
                        <a:rPr lang="en-US" sz="1200" b="0" dirty="0">
                          <a:solidFill>
                            <a:srgbClr val="3A474E"/>
                          </a:solidFill>
                          <a:effectLst/>
                          <a:latin typeface="Roboto Mono" panose="00000009000000000000" pitchFamily="49" charset="0"/>
                        </a:rPr>
                        <a:t> </a:t>
                      </a:r>
                    </a:p>
                    <a:p>
                      <a:r>
                        <a:rPr lang="en-US" sz="1200" b="0" dirty="0" err="1">
                          <a:solidFill>
                            <a:srgbClr val="000000"/>
                          </a:solidFill>
                          <a:effectLst/>
                          <a:latin typeface="Roboto Mono" panose="00000009000000000000" pitchFamily="49" charset="0"/>
                        </a:rPr>
                        <a:t>member_casual</a:t>
                      </a:r>
                      <a:r>
                        <a:rPr lang="en-US" sz="1200" b="0" dirty="0">
                          <a:solidFill>
                            <a:srgbClr val="3A474E"/>
                          </a:solidFill>
                          <a:effectLst/>
                          <a:latin typeface="Roboto Mono" panose="00000009000000000000" pitchFamily="49" charset="0"/>
                        </a:rPr>
                        <a:t>,</a:t>
                      </a:r>
                    </a:p>
                    <a:p>
                      <a:r>
                        <a:rPr lang="en-US" sz="1200" b="0" dirty="0">
                          <a:solidFill>
                            <a:srgbClr val="3367D6"/>
                          </a:solidFill>
                          <a:effectLst/>
                          <a:latin typeface="Roboto Mono" panose="00000009000000000000" pitchFamily="49" charset="0"/>
                        </a:rPr>
                        <a:t>COUNT</a:t>
                      </a:r>
                      <a:r>
                        <a:rPr lang="en-US" sz="1200" b="0" dirty="0">
                          <a:solidFill>
                            <a:srgbClr val="3A474E"/>
                          </a:solidFill>
                          <a:effectLst/>
                          <a:latin typeface="Roboto Mono" panose="00000009000000000000" pitchFamily="49" charset="0"/>
                        </a:rPr>
                        <a:t> </a:t>
                      </a:r>
                    </a:p>
                    <a:p>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member_casual</a:t>
                      </a:r>
                      <a:r>
                        <a:rPr lang="en-US" sz="1200" b="0" dirty="0">
                          <a:solidFill>
                            <a:srgbClr val="37474F"/>
                          </a:solidFill>
                          <a:effectLst/>
                          <a:latin typeface="Roboto Mono" panose="00000009000000000000" pitchFamily="49" charset="0"/>
                        </a:rPr>
                        <a:t>)</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user_count</a:t>
                      </a:r>
                      <a:endParaRPr lang="en-US" sz="1200" b="0" dirty="0">
                        <a:solidFill>
                          <a:srgbClr val="3A474E"/>
                        </a:solidFill>
                        <a:effectLst/>
                        <a:latin typeface="Roboto Mono" panose="00000009000000000000" pitchFamily="49" charset="0"/>
                      </a:endParaRPr>
                    </a:p>
                    <a:p>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a:solidFill>
                            <a:srgbClr val="0D904F"/>
                          </a:solidFill>
                          <a:effectLst/>
                          <a:latin typeface="Roboto Mono" panose="00000009000000000000" pitchFamily="49" charset="0"/>
                        </a:rPr>
                        <a:t>`project-1-asia.Rides.Full_Year_sorted`</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GROUP</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endParaRPr lang="en-US" sz="1200" b="0" dirty="0">
                        <a:solidFill>
                          <a:srgbClr val="3A474E"/>
                        </a:solidFill>
                        <a:effectLst/>
                        <a:latin typeface="Roboto Mono" panose="00000009000000000000" pitchFamily="49" charset="0"/>
                      </a:endParaRPr>
                    </a:p>
                    <a:p>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member_casual</a:t>
                      </a:r>
                      <a:endParaRPr lang="en-US" sz="1200" b="0" dirty="0">
                        <a:solidFill>
                          <a:srgbClr val="3A474E"/>
                        </a:solidFill>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a:spcBef>
                          <a:spcPts val="0"/>
                        </a:spcBef>
                        <a:spcAft>
                          <a:spcPts val="0"/>
                        </a:spcAft>
                      </a:pPr>
                      <a:endParaRPr lang="pl-PL" sz="1200" b="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370840">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4" name="Arrow: Right 13">
            <a:extLst>
              <a:ext uri="{FF2B5EF4-FFF2-40B4-BE49-F238E27FC236}">
                <a16:creationId xmlns:a16="http://schemas.microsoft.com/office/drawing/2014/main" id="{DC41940B-FBF4-0F2E-70A7-124261331C17}"/>
              </a:ext>
            </a:extLst>
          </p:cNvPr>
          <p:cNvSpPr/>
          <p:nvPr/>
        </p:nvSpPr>
        <p:spPr>
          <a:xfrm>
            <a:off x="4044181" y="2608988"/>
            <a:ext cx="1379778"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1" name="Group 30">
            <a:extLst>
              <a:ext uri="{FF2B5EF4-FFF2-40B4-BE49-F238E27FC236}">
                <a16:creationId xmlns:a16="http://schemas.microsoft.com/office/drawing/2014/main" id="{4A98E7D4-0C88-5159-9D4F-A05E9793E8B6}"/>
              </a:ext>
            </a:extLst>
          </p:cNvPr>
          <p:cNvGrpSpPr/>
          <p:nvPr/>
        </p:nvGrpSpPr>
        <p:grpSpPr>
          <a:xfrm>
            <a:off x="5738786" y="1543098"/>
            <a:ext cx="5962970" cy="3996832"/>
            <a:chOff x="5720144" y="1725108"/>
            <a:chExt cx="5962970" cy="3996832"/>
          </a:xfrm>
        </p:grpSpPr>
        <p:pic>
          <p:nvPicPr>
            <p:cNvPr id="25" name="Picture 24">
              <a:extLst>
                <a:ext uri="{FF2B5EF4-FFF2-40B4-BE49-F238E27FC236}">
                  <a16:creationId xmlns:a16="http://schemas.microsoft.com/office/drawing/2014/main" id="{A4CDBD55-2A2E-9EDF-E24E-7CF1D6A3ED32}"/>
                </a:ext>
              </a:extLst>
            </p:cNvPr>
            <p:cNvPicPr>
              <a:picLocks noChangeAspect="1"/>
            </p:cNvPicPr>
            <p:nvPr/>
          </p:nvPicPr>
          <p:blipFill>
            <a:blip r:embed="rId2"/>
            <a:stretch>
              <a:fillRect/>
            </a:stretch>
          </p:blipFill>
          <p:spPr>
            <a:xfrm>
              <a:off x="5720144" y="1725108"/>
              <a:ext cx="5962970" cy="3996832"/>
            </a:xfrm>
            <a:prstGeom prst="rect">
              <a:avLst/>
            </a:prstGeom>
          </p:spPr>
        </p:pic>
        <p:sp>
          <p:nvSpPr>
            <p:cNvPr id="20" name="TextBox 19">
              <a:extLst>
                <a:ext uri="{FF2B5EF4-FFF2-40B4-BE49-F238E27FC236}">
                  <a16:creationId xmlns:a16="http://schemas.microsoft.com/office/drawing/2014/main" id="{BEA51827-0089-9843-5F4A-B316E5AE45FD}"/>
                </a:ext>
              </a:extLst>
            </p:cNvPr>
            <p:cNvSpPr txBox="1"/>
            <p:nvPr/>
          </p:nvSpPr>
          <p:spPr>
            <a:xfrm>
              <a:off x="9899509" y="3826040"/>
              <a:ext cx="904867" cy="369332"/>
            </a:xfrm>
            <a:prstGeom prst="rect">
              <a:avLst/>
            </a:prstGeom>
            <a:noFill/>
          </p:spPr>
          <p:txBody>
            <a:bodyPr wrap="square" rtlCol="0">
              <a:spAutoFit/>
            </a:bodyPr>
            <a:lstStyle/>
            <a:p>
              <a:r>
                <a:rPr lang="pl-PL" dirty="0">
                  <a:solidFill>
                    <a:schemeClr val="tx2">
                      <a:lumMod val="20000"/>
                      <a:lumOff val="80000"/>
                    </a:schemeClr>
                  </a:solidFill>
                </a:rPr>
                <a:t>62.98%</a:t>
              </a:r>
            </a:p>
          </p:txBody>
        </p:sp>
        <p:sp>
          <p:nvSpPr>
            <p:cNvPr id="26" name="TextBox 25">
              <a:extLst>
                <a:ext uri="{FF2B5EF4-FFF2-40B4-BE49-F238E27FC236}">
                  <a16:creationId xmlns:a16="http://schemas.microsoft.com/office/drawing/2014/main" id="{70F44A82-8379-810C-C9C0-AD946F61FA9A}"/>
                </a:ext>
              </a:extLst>
            </p:cNvPr>
            <p:cNvSpPr txBox="1"/>
            <p:nvPr/>
          </p:nvSpPr>
          <p:spPr>
            <a:xfrm>
              <a:off x="7446618" y="4391103"/>
              <a:ext cx="865951" cy="369332"/>
            </a:xfrm>
            <a:prstGeom prst="rect">
              <a:avLst/>
            </a:prstGeom>
            <a:noFill/>
          </p:spPr>
          <p:txBody>
            <a:bodyPr wrap="square" rtlCol="0">
              <a:spAutoFit/>
            </a:bodyPr>
            <a:lstStyle/>
            <a:p>
              <a:r>
                <a:rPr lang="pl-PL" dirty="0">
                  <a:solidFill>
                    <a:schemeClr val="tx2">
                      <a:lumMod val="20000"/>
                      <a:lumOff val="80000"/>
                    </a:schemeClr>
                  </a:solidFill>
                </a:rPr>
                <a:t>35.46%</a:t>
              </a:r>
            </a:p>
          </p:txBody>
        </p:sp>
      </p:grpSp>
      <p:pic>
        <p:nvPicPr>
          <p:cNvPr id="28" name="Picture 27">
            <a:extLst>
              <a:ext uri="{FF2B5EF4-FFF2-40B4-BE49-F238E27FC236}">
                <a16:creationId xmlns:a16="http://schemas.microsoft.com/office/drawing/2014/main" id="{006F0DBD-2B58-0E02-8066-EC5028A15AC3}"/>
              </a:ext>
            </a:extLst>
          </p:cNvPr>
          <p:cNvPicPr>
            <a:picLocks noChangeAspect="1"/>
          </p:cNvPicPr>
          <p:nvPr/>
        </p:nvPicPr>
        <p:blipFill>
          <a:blip r:embed="rId3"/>
          <a:stretch>
            <a:fillRect/>
          </a:stretch>
        </p:blipFill>
        <p:spPr>
          <a:xfrm>
            <a:off x="508886" y="4257110"/>
            <a:ext cx="4486275" cy="8858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649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5E75C-3734-43B2-F721-DBA232C55ED6}"/>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EAE7754F-9D77-FCCC-88DD-FB2FC959D793}"/>
              </a:ext>
            </a:extLst>
          </p:cNvPr>
          <p:cNvGrpSpPr/>
          <p:nvPr/>
        </p:nvGrpSpPr>
        <p:grpSpPr>
          <a:xfrm>
            <a:off x="285750" y="1217176"/>
            <a:ext cx="11620500" cy="4576445"/>
            <a:chOff x="3275859" y="1207426"/>
            <a:chExt cx="8554191" cy="2897079"/>
          </a:xfrm>
        </p:grpSpPr>
        <p:sp>
          <p:nvSpPr>
            <p:cNvPr id="11" name="Rectangle 10">
              <a:extLst>
                <a:ext uri="{FF2B5EF4-FFF2-40B4-BE49-F238E27FC236}">
                  <a16:creationId xmlns:a16="http://schemas.microsoft.com/office/drawing/2014/main" id="{89A3D512-C7DD-8EA1-62CD-1148F1176865}"/>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2B967907-2FB6-53B9-07D4-E20FF97002B1}"/>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9C633693-B006-DFAC-F966-F12F4468FD36}"/>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sp>
        <p:nvSpPr>
          <p:cNvPr id="3" name="TextBox 2">
            <a:extLst>
              <a:ext uri="{FF2B5EF4-FFF2-40B4-BE49-F238E27FC236}">
                <a16:creationId xmlns:a16="http://schemas.microsoft.com/office/drawing/2014/main" id="{50BBCC35-D95D-1B80-3E72-79B411708BA6}"/>
              </a:ext>
            </a:extLst>
          </p:cNvPr>
          <p:cNvSpPr txBox="1"/>
          <p:nvPr/>
        </p:nvSpPr>
        <p:spPr>
          <a:xfrm>
            <a:off x="7605991" y="1124198"/>
            <a:ext cx="1611354"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chart:</a:t>
            </a:r>
            <a:endParaRPr lang="en-US" sz="1200" b="0" dirty="0">
              <a:solidFill>
                <a:srgbClr val="3A474E"/>
              </a:solidFill>
              <a:effectLst/>
              <a:latin typeface="Roboto Mono" panose="00000009000000000000" pitchFamily="49" charset="0"/>
            </a:endParaRPr>
          </a:p>
        </p:txBody>
      </p:sp>
      <p:graphicFrame>
        <p:nvGraphicFramePr>
          <p:cNvPr id="6" name="Table 5">
            <a:extLst>
              <a:ext uri="{FF2B5EF4-FFF2-40B4-BE49-F238E27FC236}">
                <a16:creationId xmlns:a16="http://schemas.microsoft.com/office/drawing/2014/main" id="{EFBF8ACE-8E82-D624-701E-FAB832DF39FE}"/>
              </a:ext>
            </a:extLst>
          </p:cNvPr>
          <p:cNvGraphicFramePr>
            <a:graphicFrameLocks noGrp="1"/>
          </p:cNvGraphicFramePr>
          <p:nvPr>
            <p:extLst>
              <p:ext uri="{D42A27DB-BD31-4B8C-83A1-F6EECF244321}">
                <p14:modId xmlns:p14="http://schemas.microsoft.com/office/powerpoint/2010/main" val="3709719138"/>
              </p:ext>
            </p:extLst>
          </p:nvPr>
        </p:nvGraphicFramePr>
        <p:xfrm>
          <a:off x="508886" y="1766065"/>
          <a:ext cx="10988376" cy="2473960"/>
        </p:xfrm>
        <a:graphic>
          <a:graphicData uri="http://schemas.openxmlformats.org/drawingml/2006/table">
            <a:tbl>
              <a:tblPr firstRow="1" bandRow="1">
                <a:tableStyleId>{5940675A-B579-460E-94D1-54222C63F5DA}</a:tableStyleId>
              </a:tblPr>
              <a:tblGrid>
                <a:gridCol w="3662792">
                  <a:extLst>
                    <a:ext uri="{9D8B030D-6E8A-4147-A177-3AD203B41FA5}">
                      <a16:colId xmlns:a16="http://schemas.microsoft.com/office/drawing/2014/main" val="144373566"/>
                    </a:ext>
                  </a:extLst>
                </a:gridCol>
                <a:gridCol w="3662792">
                  <a:extLst>
                    <a:ext uri="{9D8B030D-6E8A-4147-A177-3AD203B41FA5}">
                      <a16:colId xmlns:a16="http://schemas.microsoft.com/office/drawing/2014/main" val="2653676618"/>
                    </a:ext>
                  </a:extLst>
                </a:gridCol>
                <a:gridCol w="3662792">
                  <a:extLst>
                    <a:ext uri="{9D8B030D-6E8A-4147-A177-3AD203B41FA5}">
                      <a16:colId xmlns:a16="http://schemas.microsoft.com/office/drawing/2014/main" val="3130207649"/>
                    </a:ext>
                  </a:extLst>
                </a:gridCol>
              </a:tblGrid>
              <a:tr h="226259">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COUNT</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User_count_per_bike_type</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a:solidFill>
                            <a:srgbClr val="0D904F"/>
                          </a:solidFill>
                          <a:effectLst/>
                          <a:latin typeface="Roboto Mono" panose="00000009000000000000" pitchFamily="49" charset="0"/>
                        </a:rPr>
                        <a:t>`project-1-asia.Rides.Full_Year_sorted` </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GROUP BY</a:t>
                      </a:r>
                    </a:p>
                    <a:p>
                      <a:pPr marL="0" marR="0">
                        <a:spcBef>
                          <a:spcPts val="0"/>
                        </a:spcBef>
                        <a:spcAft>
                          <a:spcPts val="0"/>
                        </a:spcAft>
                      </a:pPr>
                      <a:r>
                        <a:rPr lang="en-IE" sz="1200" dirty="0" err="1">
                          <a:solidFill>
                            <a:srgbClr val="000000"/>
                          </a:solidFill>
                          <a:effectLst/>
                          <a:latin typeface="Roboto Mono" panose="00000009000000000000" pitchFamily="49" charset="0"/>
                        </a:rPr>
                        <a:t>rideable_type</a:t>
                      </a:r>
                      <a:endParaRPr lang="en-IE" sz="1200" dirty="0">
                        <a:solidFill>
                          <a:srgbClr val="000000"/>
                        </a:solidFill>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a:spcBef>
                          <a:spcPts val="0"/>
                        </a:spcBef>
                        <a:spcAft>
                          <a:spcPts val="0"/>
                        </a:spcAft>
                      </a:pPr>
                      <a:endParaRPr lang="pl-PL" sz="1200" b="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370840">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4" name="Arrow: Right 13">
            <a:extLst>
              <a:ext uri="{FF2B5EF4-FFF2-40B4-BE49-F238E27FC236}">
                <a16:creationId xmlns:a16="http://schemas.microsoft.com/office/drawing/2014/main" id="{E1E47860-AB7C-7AF2-CED2-7693C6A65FB6}"/>
              </a:ext>
            </a:extLst>
          </p:cNvPr>
          <p:cNvSpPr/>
          <p:nvPr/>
        </p:nvSpPr>
        <p:spPr>
          <a:xfrm>
            <a:off x="3994816" y="3270925"/>
            <a:ext cx="722373"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0" name="Group 9">
            <a:extLst>
              <a:ext uri="{FF2B5EF4-FFF2-40B4-BE49-F238E27FC236}">
                <a16:creationId xmlns:a16="http://schemas.microsoft.com/office/drawing/2014/main" id="{428ECDF9-0F3C-EEC9-C963-966821F29CD4}"/>
              </a:ext>
            </a:extLst>
          </p:cNvPr>
          <p:cNvGrpSpPr/>
          <p:nvPr/>
        </p:nvGrpSpPr>
        <p:grpSpPr>
          <a:xfrm>
            <a:off x="5116751" y="1635588"/>
            <a:ext cx="6733313" cy="4004077"/>
            <a:chOff x="5116751" y="1635588"/>
            <a:chExt cx="6733313" cy="4004077"/>
          </a:xfrm>
        </p:grpSpPr>
        <p:pic>
          <p:nvPicPr>
            <p:cNvPr id="4" name="Picture 3">
              <a:extLst>
                <a:ext uri="{FF2B5EF4-FFF2-40B4-BE49-F238E27FC236}">
                  <a16:creationId xmlns:a16="http://schemas.microsoft.com/office/drawing/2014/main" id="{E412652B-4305-F460-319C-7B0DCED28819}"/>
                </a:ext>
              </a:extLst>
            </p:cNvPr>
            <p:cNvPicPr>
              <a:picLocks noChangeAspect="1"/>
            </p:cNvPicPr>
            <p:nvPr/>
          </p:nvPicPr>
          <p:blipFill>
            <a:blip r:embed="rId2"/>
            <a:stretch>
              <a:fillRect/>
            </a:stretch>
          </p:blipFill>
          <p:spPr>
            <a:xfrm>
              <a:off x="5116751" y="1635588"/>
              <a:ext cx="6733313" cy="4004077"/>
            </a:xfrm>
            <a:prstGeom prst="rect">
              <a:avLst/>
            </a:prstGeom>
          </p:spPr>
        </p:pic>
        <p:sp>
          <p:nvSpPr>
            <p:cNvPr id="20" name="TextBox 19">
              <a:extLst>
                <a:ext uri="{FF2B5EF4-FFF2-40B4-BE49-F238E27FC236}">
                  <a16:creationId xmlns:a16="http://schemas.microsoft.com/office/drawing/2014/main" id="{40B484E4-6D94-F3E1-C25A-AC3F3985C30F}"/>
                </a:ext>
              </a:extLst>
            </p:cNvPr>
            <p:cNvSpPr txBox="1"/>
            <p:nvPr/>
          </p:nvSpPr>
          <p:spPr>
            <a:xfrm>
              <a:off x="7388248" y="3942494"/>
              <a:ext cx="904867" cy="369332"/>
            </a:xfrm>
            <a:prstGeom prst="rect">
              <a:avLst/>
            </a:prstGeom>
            <a:noFill/>
          </p:spPr>
          <p:txBody>
            <a:bodyPr wrap="square" rtlCol="0">
              <a:spAutoFit/>
            </a:bodyPr>
            <a:lstStyle/>
            <a:p>
              <a:r>
                <a:rPr lang="pl-PL" dirty="0">
                  <a:solidFill>
                    <a:schemeClr val="tx2">
                      <a:lumMod val="20000"/>
                      <a:lumOff val="80000"/>
                    </a:schemeClr>
                  </a:solidFill>
                </a:rPr>
                <a:t>51.17%</a:t>
              </a:r>
            </a:p>
          </p:txBody>
        </p:sp>
        <p:sp>
          <p:nvSpPr>
            <p:cNvPr id="5" name="TextBox 4">
              <a:extLst>
                <a:ext uri="{FF2B5EF4-FFF2-40B4-BE49-F238E27FC236}">
                  <a16:creationId xmlns:a16="http://schemas.microsoft.com/office/drawing/2014/main" id="{7E8578FE-5AAC-D763-8D50-224EC20402EA}"/>
                </a:ext>
              </a:extLst>
            </p:cNvPr>
            <p:cNvSpPr txBox="1"/>
            <p:nvPr/>
          </p:nvSpPr>
          <p:spPr>
            <a:xfrm>
              <a:off x="8312478" y="3938409"/>
              <a:ext cx="904867" cy="369332"/>
            </a:xfrm>
            <a:prstGeom prst="rect">
              <a:avLst/>
            </a:prstGeom>
            <a:noFill/>
          </p:spPr>
          <p:txBody>
            <a:bodyPr wrap="square" rtlCol="0">
              <a:spAutoFit/>
            </a:bodyPr>
            <a:lstStyle/>
            <a:p>
              <a:r>
                <a:rPr lang="pl-PL" dirty="0">
                  <a:solidFill>
                    <a:schemeClr val="tx2">
                      <a:lumMod val="20000"/>
                      <a:lumOff val="80000"/>
                    </a:schemeClr>
                  </a:solidFill>
                </a:rPr>
                <a:t>47.45%</a:t>
              </a:r>
            </a:p>
          </p:txBody>
        </p:sp>
        <p:sp>
          <p:nvSpPr>
            <p:cNvPr id="7" name="TextBox 6">
              <a:extLst>
                <a:ext uri="{FF2B5EF4-FFF2-40B4-BE49-F238E27FC236}">
                  <a16:creationId xmlns:a16="http://schemas.microsoft.com/office/drawing/2014/main" id="{4FDF3D25-D1F2-3918-209C-8AEDB35ED8AE}"/>
                </a:ext>
              </a:extLst>
            </p:cNvPr>
            <p:cNvSpPr txBox="1"/>
            <p:nvPr/>
          </p:nvSpPr>
          <p:spPr>
            <a:xfrm>
              <a:off x="9591474" y="4433042"/>
              <a:ext cx="904867" cy="646331"/>
            </a:xfrm>
            <a:prstGeom prst="rect">
              <a:avLst/>
            </a:prstGeom>
            <a:noFill/>
          </p:spPr>
          <p:txBody>
            <a:bodyPr wrap="square" rtlCol="0">
              <a:spAutoFit/>
            </a:bodyPr>
            <a:lstStyle/>
            <a:p>
              <a:r>
                <a:rPr lang="pl-PL" dirty="0">
                  <a:solidFill>
                    <a:schemeClr val="tx2">
                      <a:lumMod val="20000"/>
                      <a:lumOff val="80000"/>
                    </a:schemeClr>
                  </a:solidFill>
                </a:rPr>
                <a:t>1.38%</a:t>
              </a:r>
            </a:p>
            <a:p>
              <a:endParaRPr lang="pl-PL" dirty="0">
                <a:solidFill>
                  <a:schemeClr val="tx2">
                    <a:lumMod val="20000"/>
                    <a:lumOff val="80000"/>
                  </a:schemeClr>
                </a:solidFill>
              </a:endParaRPr>
            </a:p>
          </p:txBody>
        </p:sp>
      </p:grpSp>
      <p:pic>
        <p:nvPicPr>
          <p:cNvPr id="1026" name="Picture 2" descr="rideable_type &#10;electric_bike &#10;classic_bike &#10;docked_bike &#10;2881273 &#10;2671800 &#10;77854 ">
            <a:extLst>
              <a:ext uri="{FF2B5EF4-FFF2-40B4-BE49-F238E27FC236}">
                <a16:creationId xmlns:a16="http://schemas.microsoft.com/office/drawing/2014/main" id="{EED2E1B5-D294-9360-5432-EB5C9CFAD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9" y="4076835"/>
            <a:ext cx="3839574" cy="119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90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5F8A0-5D1B-02EC-678D-75AA33487603}"/>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BBD3A6B5-A970-FD9A-DCCE-CD0FC8D4AF0F}"/>
              </a:ext>
            </a:extLst>
          </p:cNvPr>
          <p:cNvGrpSpPr/>
          <p:nvPr/>
        </p:nvGrpSpPr>
        <p:grpSpPr>
          <a:xfrm>
            <a:off x="285750" y="1217176"/>
            <a:ext cx="11620500" cy="4576445"/>
            <a:chOff x="3275859" y="1207426"/>
            <a:chExt cx="8554191" cy="2897079"/>
          </a:xfrm>
        </p:grpSpPr>
        <p:sp>
          <p:nvSpPr>
            <p:cNvPr id="11" name="Rectangle 10">
              <a:extLst>
                <a:ext uri="{FF2B5EF4-FFF2-40B4-BE49-F238E27FC236}">
                  <a16:creationId xmlns:a16="http://schemas.microsoft.com/office/drawing/2014/main" id="{0ACCD58C-D409-F486-7253-48342016D5ED}"/>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DC9E3501-549E-392D-CFAB-9DCDC475EA2A}"/>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9EAE5E59-4D48-F22A-CCF5-10E92A48D759}"/>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sp>
        <p:nvSpPr>
          <p:cNvPr id="3" name="TextBox 2">
            <a:extLst>
              <a:ext uri="{FF2B5EF4-FFF2-40B4-BE49-F238E27FC236}">
                <a16:creationId xmlns:a16="http://schemas.microsoft.com/office/drawing/2014/main" id="{05EA4480-519B-FC9A-4E29-E798D9044585}"/>
              </a:ext>
            </a:extLst>
          </p:cNvPr>
          <p:cNvSpPr txBox="1"/>
          <p:nvPr/>
        </p:nvSpPr>
        <p:spPr>
          <a:xfrm>
            <a:off x="7605991" y="1124198"/>
            <a:ext cx="1611354"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chart:</a:t>
            </a:r>
            <a:endParaRPr lang="en-US" sz="1200" b="0" dirty="0">
              <a:solidFill>
                <a:srgbClr val="3A474E"/>
              </a:solidFill>
              <a:effectLst/>
              <a:latin typeface="Roboto Mono" panose="00000009000000000000" pitchFamily="49" charset="0"/>
            </a:endParaRPr>
          </a:p>
        </p:txBody>
      </p:sp>
      <p:graphicFrame>
        <p:nvGraphicFramePr>
          <p:cNvPr id="6" name="Table 5">
            <a:extLst>
              <a:ext uri="{FF2B5EF4-FFF2-40B4-BE49-F238E27FC236}">
                <a16:creationId xmlns:a16="http://schemas.microsoft.com/office/drawing/2014/main" id="{8AC5C687-90B3-8A85-8DE1-CDDA84E231B5}"/>
              </a:ext>
            </a:extLst>
          </p:cNvPr>
          <p:cNvGraphicFramePr>
            <a:graphicFrameLocks noGrp="1"/>
          </p:cNvGraphicFramePr>
          <p:nvPr>
            <p:extLst>
              <p:ext uri="{D42A27DB-BD31-4B8C-83A1-F6EECF244321}">
                <p14:modId xmlns:p14="http://schemas.microsoft.com/office/powerpoint/2010/main" val="3234347890"/>
              </p:ext>
            </p:extLst>
          </p:nvPr>
        </p:nvGraphicFramePr>
        <p:xfrm>
          <a:off x="508886" y="1766065"/>
          <a:ext cx="10988376" cy="3022600"/>
        </p:xfrm>
        <a:graphic>
          <a:graphicData uri="http://schemas.openxmlformats.org/drawingml/2006/table">
            <a:tbl>
              <a:tblPr firstRow="1" bandRow="1">
                <a:tableStyleId>{5940675A-B579-460E-94D1-54222C63F5DA}</a:tableStyleId>
              </a:tblPr>
              <a:tblGrid>
                <a:gridCol w="3662792">
                  <a:extLst>
                    <a:ext uri="{9D8B030D-6E8A-4147-A177-3AD203B41FA5}">
                      <a16:colId xmlns:a16="http://schemas.microsoft.com/office/drawing/2014/main" val="144373566"/>
                    </a:ext>
                  </a:extLst>
                </a:gridCol>
                <a:gridCol w="3662792">
                  <a:extLst>
                    <a:ext uri="{9D8B030D-6E8A-4147-A177-3AD203B41FA5}">
                      <a16:colId xmlns:a16="http://schemas.microsoft.com/office/drawing/2014/main" val="2653676618"/>
                    </a:ext>
                  </a:extLst>
                </a:gridCol>
                <a:gridCol w="3662792">
                  <a:extLst>
                    <a:ext uri="{9D8B030D-6E8A-4147-A177-3AD203B41FA5}">
                      <a16:colId xmlns:a16="http://schemas.microsoft.com/office/drawing/2014/main" val="3130207649"/>
                    </a:ext>
                  </a:extLst>
                </a:gridCol>
              </a:tblGrid>
              <a:tr h="226259">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COUNTIF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 </a:t>
                      </a:r>
                      <a:r>
                        <a:rPr lang="en-IE" sz="1200" dirty="0">
                          <a:solidFill>
                            <a:srgbClr val="0D904F"/>
                          </a:solidFill>
                          <a:effectLst/>
                          <a:latin typeface="Roboto Mono" panose="00000009000000000000" pitchFamily="49" charset="0"/>
                        </a:rPr>
                        <a:t>'member'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Member_count</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COUNTIF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 </a:t>
                      </a:r>
                      <a:r>
                        <a:rPr lang="en-IE" sz="1200" dirty="0">
                          <a:solidFill>
                            <a:srgbClr val="0D904F"/>
                          </a:solidFill>
                          <a:effectLst/>
                          <a:latin typeface="Roboto Mono" panose="00000009000000000000" pitchFamily="49" charset="0"/>
                        </a:rPr>
                        <a:t>'casual'</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Casual_count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D904F"/>
                          </a:solidFill>
                          <a:effectLst/>
                          <a:latin typeface="Roboto Mono" panose="00000009000000000000" pitchFamily="49" charset="0"/>
                        </a:rPr>
                        <a:t>`project-1-asia.Rides.Full_Year_sorted`</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GROUP BY</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a:spcBef>
                          <a:spcPts val="0"/>
                        </a:spcBef>
                        <a:spcAft>
                          <a:spcPts val="0"/>
                        </a:spcAft>
                      </a:pPr>
                      <a:endParaRPr lang="pl-PL" sz="1200" b="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370840">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4" name="Arrow: Right 13">
            <a:extLst>
              <a:ext uri="{FF2B5EF4-FFF2-40B4-BE49-F238E27FC236}">
                <a16:creationId xmlns:a16="http://schemas.microsoft.com/office/drawing/2014/main" id="{C9508A5A-41BB-2DD9-FC9D-59DC44AD317E}"/>
              </a:ext>
            </a:extLst>
          </p:cNvPr>
          <p:cNvSpPr/>
          <p:nvPr/>
        </p:nvSpPr>
        <p:spPr>
          <a:xfrm>
            <a:off x="3994816" y="3270925"/>
            <a:ext cx="722373"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5" name="Picture 14">
            <a:extLst>
              <a:ext uri="{FF2B5EF4-FFF2-40B4-BE49-F238E27FC236}">
                <a16:creationId xmlns:a16="http://schemas.microsoft.com/office/drawing/2014/main" id="{56C69F0E-D85E-B245-EA81-9D33F5F579D8}"/>
              </a:ext>
            </a:extLst>
          </p:cNvPr>
          <p:cNvPicPr>
            <a:picLocks noChangeAspect="1"/>
          </p:cNvPicPr>
          <p:nvPr/>
        </p:nvPicPr>
        <p:blipFill>
          <a:blip r:embed="rId2"/>
          <a:stretch>
            <a:fillRect/>
          </a:stretch>
        </p:blipFill>
        <p:spPr>
          <a:xfrm>
            <a:off x="577580" y="4512218"/>
            <a:ext cx="4635506" cy="1043811"/>
          </a:xfrm>
          <a:prstGeom prst="rect">
            <a:avLst/>
          </a:prstGeom>
        </p:spPr>
      </p:pic>
      <p:pic>
        <p:nvPicPr>
          <p:cNvPr id="4" name="Picture 3">
            <a:extLst>
              <a:ext uri="{FF2B5EF4-FFF2-40B4-BE49-F238E27FC236}">
                <a16:creationId xmlns:a16="http://schemas.microsoft.com/office/drawing/2014/main" id="{7C33E2EA-FB58-FC82-DB2B-4557ACCBAB70}"/>
              </a:ext>
            </a:extLst>
          </p:cNvPr>
          <p:cNvPicPr>
            <a:picLocks noChangeAspect="1"/>
          </p:cNvPicPr>
          <p:nvPr/>
        </p:nvPicPr>
        <p:blipFill>
          <a:blip r:embed="rId3"/>
          <a:stretch>
            <a:fillRect/>
          </a:stretch>
        </p:blipFill>
        <p:spPr>
          <a:xfrm>
            <a:off x="5550360" y="1634449"/>
            <a:ext cx="6105525" cy="3905250"/>
          </a:xfrm>
          <a:prstGeom prst="rect">
            <a:avLst/>
          </a:prstGeom>
        </p:spPr>
      </p:pic>
    </p:spTree>
    <p:extLst>
      <p:ext uri="{BB962C8B-B14F-4D97-AF65-F5344CB8AC3E}">
        <p14:creationId xmlns:p14="http://schemas.microsoft.com/office/powerpoint/2010/main" val="418427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9E017-4803-3F23-BC5D-F02F9EFE3B2E}"/>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FC81F63B-93CE-D7B3-1A75-025921EBEFF0}"/>
              </a:ext>
            </a:extLst>
          </p:cNvPr>
          <p:cNvGrpSpPr/>
          <p:nvPr/>
        </p:nvGrpSpPr>
        <p:grpSpPr>
          <a:xfrm>
            <a:off x="301455" y="694854"/>
            <a:ext cx="11620500" cy="5276070"/>
            <a:chOff x="3275859" y="1207426"/>
            <a:chExt cx="8554191" cy="2897079"/>
          </a:xfrm>
        </p:grpSpPr>
        <p:sp>
          <p:nvSpPr>
            <p:cNvPr id="11" name="Rectangle 10">
              <a:extLst>
                <a:ext uri="{FF2B5EF4-FFF2-40B4-BE49-F238E27FC236}">
                  <a16:creationId xmlns:a16="http://schemas.microsoft.com/office/drawing/2014/main" id="{7BF77025-79CC-7BA1-4627-BA595EE2607A}"/>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142536AB-4591-EA1D-D6D6-A4F54F4BE27A}"/>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4FB98C95-B1C9-C8A9-7016-857AB3F989B1}"/>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aphicFrame>
        <p:nvGraphicFramePr>
          <p:cNvPr id="6" name="Table 5">
            <a:extLst>
              <a:ext uri="{FF2B5EF4-FFF2-40B4-BE49-F238E27FC236}">
                <a16:creationId xmlns:a16="http://schemas.microsoft.com/office/drawing/2014/main" id="{6E5EAB0B-4247-3AD8-4304-505BEE4E4E10}"/>
              </a:ext>
            </a:extLst>
          </p:cNvPr>
          <p:cNvGraphicFramePr>
            <a:graphicFrameLocks noGrp="1"/>
          </p:cNvGraphicFramePr>
          <p:nvPr>
            <p:extLst>
              <p:ext uri="{D42A27DB-BD31-4B8C-83A1-F6EECF244321}">
                <p14:modId xmlns:p14="http://schemas.microsoft.com/office/powerpoint/2010/main" val="1497332375"/>
              </p:ext>
            </p:extLst>
          </p:nvPr>
        </p:nvGraphicFramePr>
        <p:xfrm>
          <a:off x="415960" y="1035236"/>
          <a:ext cx="10988376" cy="4572000"/>
        </p:xfrm>
        <a:graphic>
          <a:graphicData uri="http://schemas.openxmlformats.org/drawingml/2006/table">
            <a:tbl>
              <a:tblPr firstRow="1" bandRow="1">
                <a:tableStyleId>{5940675A-B579-460E-94D1-54222C63F5DA}</a:tableStyleId>
              </a:tblPr>
              <a:tblGrid>
                <a:gridCol w="3662792">
                  <a:extLst>
                    <a:ext uri="{9D8B030D-6E8A-4147-A177-3AD203B41FA5}">
                      <a16:colId xmlns:a16="http://schemas.microsoft.com/office/drawing/2014/main" val="144373566"/>
                    </a:ext>
                  </a:extLst>
                </a:gridCol>
                <a:gridCol w="2428580">
                  <a:extLst>
                    <a:ext uri="{9D8B030D-6E8A-4147-A177-3AD203B41FA5}">
                      <a16:colId xmlns:a16="http://schemas.microsoft.com/office/drawing/2014/main" val="2653676618"/>
                    </a:ext>
                  </a:extLst>
                </a:gridCol>
                <a:gridCol w="4897004">
                  <a:extLst>
                    <a:ext uri="{9D8B030D-6E8A-4147-A177-3AD203B41FA5}">
                      <a16:colId xmlns:a16="http://schemas.microsoft.com/office/drawing/2014/main" val="3130207649"/>
                    </a:ext>
                  </a:extLst>
                </a:gridCol>
              </a:tblGrid>
              <a:tr h="4102701">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day_of_week</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COUNTIF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 </a:t>
                      </a:r>
                      <a:r>
                        <a:rPr lang="en-IE" sz="1200" dirty="0">
                          <a:solidFill>
                            <a:srgbClr val="0D904F"/>
                          </a:solidFill>
                          <a:effectLst/>
                          <a:latin typeface="Roboto Mono" panose="00000009000000000000" pitchFamily="49" charset="0"/>
                        </a:rPr>
                        <a:t>'member'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Member_count</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COUNTIF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 </a:t>
                      </a:r>
                      <a:r>
                        <a:rPr lang="en-IE" sz="1200" dirty="0">
                          <a:solidFill>
                            <a:srgbClr val="0D904F"/>
                          </a:solidFill>
                          <a:effectLst/>
                          <a:latin typeface="Roboto Mono" panose="00000009000000000000" pitchFamily="49" charset="0"/>
                        </a:rPr>
                        <a:t>'casual'</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Casual_count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D904F"/>
                          </a:solidFill>
                          <a:effectLst/>
                          <a:latin typeface="Roboto Mono" panose="00000009000000000000" pitchFamily="49" charset="0"/>
                        </a:rPr>
                        <a:t>`project-1-asia.Rides.Full_Year_sorted`</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GROUP BY</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day_of_week</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ORDER BY</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CASE </a:t>
                      </a:r>
                      <a:r>
                        <a:rPr lang="en-IE" sz="1200" dirty="0" err="1">
                          <a:solidFill>
                            <a:srgbClr val="000000"/>
                          </a:solidFill>
                          <a:effectLst/>
                          <a:latin typeface="Roboto Mono" panose="00000009000000000000" pitchFamily="49" charset="0"/>
                        </a:rPr>
                        <a:t>day_of_week</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'Monday'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1</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'Tuesday'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2</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'Wednesday'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3</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'Thursday'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4</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'Friday'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5</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'Saturday'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6</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'Sunday'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7</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ELSE </a:t>
                      </a:r>
                      <a:r>
                        <a:rPr lang="en-IE" sz="1200" dirty="0">
                          <a:solidFill>
                            <a:srgbClr val="F4511E"/>
                          </a:solidFill>
                          <a:effectLst/>
                          <a:latin typeface="Roboto Mono" panose="00000009000000000000" pitchFamily="49" charset="0"/>
                        </a:rPr>
                        <a:t>999</a:t>
                      </a:r>
                      <a:r>
                        <a:rPr lang="en-IE" sz="1200" dirty="0">
                          <a:solidFill>
                            <a:srgbClr val="3A474E"/>
                          </a:solidFill>
                          <a:effectLst/>
                          <a:latin typeface="Roboto Mono" panose="00000009000000000000" pitchFamily="49" charset="0"/>
                        </a:rPr>
                        <a:t>  </a:t>
                      </a:r>
                      <a:r>
                        <a:rPr lang="en-IE" sz="1200" dirty="0">
                          <a:solidFill>
                            <a:srgbClr val="D81B60"/>
                          </a:solidFill>
                          <a:effectLst/>
                          <a:latin typeface="Roboto Mono" panose="00000009000000000000" pitchFamily="49" charset="0"/>
                        </a:rPr>
                        <a:t>-- Handle potential unexpected values</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END</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251186">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4" name="Arrow: Right 13">
            <a:extLst>
              <a:ext uri="{FF2B5EF4-FFF2-40B4-BE49-F238E27FC236}">
                <a16:creationId xmlns:a16="http://schemas.microsoft.com/office/drawing/2014/main" id="{EE5E25A1-A095-1ACC-3BA9-AA9D61D819DA}"/>
              </a:ext>
            </a:extLst>
          </p:cNvPr>
          <p:cNvSpPr/>
          <p:nvPr/>
        </p:nvSpPr>
        <p:spPr>
          <a:xfrm>
            <a:off x="3313253" y="3279407"/>
            <a:ext cx="423994"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Picture 4">
            <a:extLst>
              <a:ext uri="{FF2B5EF4-FFF2-40B4-BE49-F238E27FC236}">
                <a16:creationId xmlns:a16="http://schemas.microsoft.com/office/drawing/2014/main" id="{126F3867-F063-9CE4-9118-06A6AEFD1D3A}"/>
              </a:ext>
            </a:extLst>
          </p:cNvPr>
          <p:cNvPicPr>
            <a:picLocks noChangeAspect="1"/>
          </p:cNvPicPr>
          <p:nvPr/>
        </p:nvPicPr>
        <p:blipFill>
          <a:blip r:embed="rId2"/>
          <a:stretch>
            <a:fillRect/>
          </a:stretch>
        </p:blipFill>
        <p:spPr>
          <a:xfrm>
            <a:off x="4044066" y="1427656"/>
            <a:ext cx="7749591" cy="3961467"/>
          </a:xfrm>
          <a:prstGeom prst="rect">
            <a:avLst/>
          </a:prstGeom>
        </p:spPr>
      </p:pic>
      <p:sp>
        <p:nvSpPr>
          <p:cNvPr id="7" name="TextBox 6">
            <a:extLst>
              <a:ext uri="{FF2B5EF4-FFF2-40B4-BE49-F238E27FC236}">
                <a16:creationId xmlns:a16="http://schemas.microsoft.com/office/drawing/2014/main" id="{3CFDB14D-DED1-2202-B5F1-B05EBE8D3E57}"/>
              </a:ext>
            </a:extLst>
          </p:cNvPr>
          <p:cNvSpPr txBox="1"/>
          <p:nvPr/>
        </p:nvSpPr>
        <p:spPr>
          <a:xfrm>
            <a:off x="7229164" y="732588"/>
            <a:ext cx="1611354"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chart:</a:t>
            </a:r>
            <a:endParaRPr lang="en-US" sz="1200" b="0" dirty="0">
              <a:solidFill>
                <a:srgbClr val="3A474E"/>
              </a:solidFill>
              <a:effectLst/>
              <a:latin typeface="Roboto Mono" panose="00000009000000000000" pitchFamily="49" charset="0"/>
            </a:endParaRPr>
          </a:p>
        </p:txBody>
      </p:sp>
      <p:sp>
        <p:nvSpPr>
          <p:cNvPr id="4" name="TextBox 3">
            <a:extLst>
              <a:ext uri="{FF2B5EF4-FFF2-40B4-BE49-F238E27FC236}">
                <a16:creationId xmlns:a16="http://schemas.microsoft.com/office/drawing/2014/main" id="{377A214A-35CF-510B-4FAC-0BE709270D17}"/>
              </a:ext>
            </a:extLst>
          </p:cNvPr>
          <p:cNvSpPr txBox="1"/>
          <p:nvPr/>
        </p:nvSpPr>
        <p:spPr>
          <a:xfrm>
            <a:off x="4788134" y="5368688"/>
            <a:ext cx="744064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Weekdays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are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more</a:t>
            </a:r>
            <a:r>
              <a:rPr lang="pl-PL" sz="1200" b="1" dirty="0">
                <a:latin typeface="Arial" panose="020B0604020202020204" pitchFamily="34" charset="0"/>
                <a:cs typeface="Arial" panose="020B0604020202020204" pitchFamily="34" charset="0"/>
              </a:rPr>
              <a:t> popular </a:t>
            </a:r>
            <a:r>
              <a:rPr lang="pl-PL" sz="1200" b="1" dirty="0" err="1">
                <a:latin typeface="Arial" panose="020B0604020202020204" pitchFamily="34" charset="0"/>
                <a:cs typeface="Arial" panose="020B0604020202020204" pitchFamily="34" charset="0"/>
              </a:rPr>
              <a:t>amongst</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members</a:t>
            </a:r>
            <a:r>
              <a:rPr lang="pl-PL" sz="1200" b="1" dirty="0">
                <a:latin typeface="Arial" panose="020B0604020202020204" pitchFamily="34" charset="0"/>
                <a:cs typeface="Arial" panose="020B0604020202020204" pitchFamily="34" charset="0"/>
              </a:rPr>
              <a:t> and weekend </a:t>
            </a:r>
            <a:r>
              <a:rPr lang="pl-PL" sz="1200" b="1" dirty="0" err="1">
                <a:latin typeface="Arial" panose="020B0604020202020204" pitchFamily="34" charset="0"/>
                <a:cs typeface="Arial" panose="020B0604020202020204" pitchFamily="34" charset="0"/>
              </a:rPr>
              <a:t>amongst</a:t>
            </a:r>
            <a:r>
              <a:rPr lang="pl-PL" sz="1200" b="1" dirty="0">
                <a:latin typeface="Arial" panose="020B0604020202020204" pitchFamily="34" charset="0"/>
                <a:cs typeface="Arial" panose="020B0604020202020204" pitchFamily="34" charset="0"/>
              </a:rPr>
              <a:t> casual </a:t>
            </a:r>
            <a:r>
              <a:rPr lang="pl-PL" sz="1200" b="1" dirty="0" err="1">
                <a:latin typeface="Arial" panose="020B0604020202020204" pitchFamily="34" charset="0"/>
                <a:cs typeface="Arial" panose="020B0604020202020204" pitchFamily="34" charset="0"/>
              </a:rPr>
              <a:t>riders</a:t>
            </a:r>
            <a:endParaRPr lang="pl-PL"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43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254FB-7616-7C7F-4445-C07194D99DA0}"/>
              </a:ext>
            </a:extLst>
          </p:cNvPr>
          <p:cNvPicPr>
            <a:picLocks noChangeAspect="1"/>
          </p:cNvPicPr>
          <p:nvPr/>
        </p:nvPicPr>
        <p:blipFill>
          <a:blip r:embed="rId2"/>
          <a:stretch>
            <a:fillRect/>
          </a:stretch>
        </p:blipFill>
        <p:spPr>
          <a:xfrm>
            <a:off x="110369" y="1757855"/>
            <a:ext cx="5883453" cy="3482614"/>
          </a:xfrm>
          <a:prstGeom prst="rect">
            <a:avLst/>
          </a:prstGeom>
        </p:spPr>
      </p:pic>
      <p:pic>
        <p:nvPicPr>
          <p:cNvPr id="7" name="Picture 6">
            <a:extLst>
              <a:ext uri="{FF2B5EF4-FFF2-40B4-BE49-F238E27FC236}">
                <a16:creationId xmlns:a16="http://schemas.microsoft.com/office/drawing/2014/main" id="{CE09652A-4005-1EE1-1652-66F9E237AD89}"/>
              </a:ext>
            </a:extLst>
          </p:cNvPr>
          <p:cNvPicPr>
            <a:picLocks noChangeAspect="1"/>
          </p:cNvPicPr>
          <p:nvPr/>
        </p:nvPicPr>
        <p:blipFill>
          <a:blip r:embed="rId3"/>
          <a:stretch>
            <a:fillRect/>
          </a:stretch>
        </p:blipFill>
        <p:spPr>
          <a:xfrm>
            <a:off x="6198178" y="1757855"/>
            <a:ext cx="5883453" cy="3472774"/>
          </a:xfrm>
          <a:prstGeom prst="rect">
            <a:avLst/>
          </a:prstGeom>
        </p:spPr>
      </p:pic>
      <p:sp>
        <p:nvSpPr>
          <p:cNvPr id="9" name="TextBox 8">
            <a:extLst>
              <a:ext uri="{FF2B5EF4-FFF2-40B4-BE49-F238E27FC236}">
                <a16:creationId xmlns:a16="http://schemas.microsoft.com/office/drawing/2014/main" id="{A9A01C95-E85C-32E8-7025-A95275C82307}"/>
              </a:ext>
            </a:extLst>
          </p:cNvPr>
          <p:cNvSpPr txBox="1"/>
          <p:nvPr/>
        </p:nvSpPr>
        <p:spPr>
          <a:xfrm>
            <a:off x="2991156" y="422218"/>
            <a:ext cx="6005332" cy="646331"/>
          </a:xfrm>
          <a:prstGeom prst="rect">
            <a:avLst/>
          </a:prstGeom>
          <a:noFill/>
        </p:spPr>
        <p:txBody>
          <a:bodyPr wrap="square" rtlCol="0">
            <a:spAutoFit/>
          </a:bodyPr>
          <a:lstStyle/>
          <a:p>
            <a:pPr algn="ctr"/>
            <a:r>
              <a:rPr lang="pl-PL" dirty="0" err="1">
                <a:solidFill>
                  <a:schemeClr val="tx1">
                    <a:lumMod val="65000"/>
                    <a:lumOff val="35000"/>
                  </a:schemeClr>
                </a:solidFill>
                <a:latin typeface="Arial" panose="020B0604020202020204" pitchFamily="34" charset="0"/>
                <a:cs typeface="Arial" panose="020B0604020202020204" pitchFamily="34" charset="0"/>
              </a:rPr>
              <a:t>Previous</a:t>
            </a:r>
            <a:r>
              <a:rPr lang="pl-PL" dirty="0">
                <a:solidFill>
                  <a:schemeClr val="tx1">
                    <a:lumMod val="65000"/>
                    <a:lumOff val="35000"/>
                  </a:schemeClr>
                </a:solidFill>
                <a:latin typeface="Arial" panose="020B0604020202020204" pitchFamily="34" charset="0"/>
                <a:cs typeface="Arial" panose="020B0604020202020204" pitchFamily="34" charset="0"/>
              </a:rPr>
              <a:t> chart </a:t>
            </a:r>
            <a:r>
              <a:rPr lang="pl-PL" dirty="0" err="1">
                <a:solidFill>
                  <a:schemeClr val="tx1">
                    <a:lumMod val="65000"/>
                    <a:lumOff val="35000"/>
                  </a:schemeClr>
                </a:solidFill>
                <a:latin typeface="Arial" panose="020B0604020202020204" pitchFamily="34" charset="0"/>
                <a:cs typeface="Arial" panose="020B0604020202020204" pitchFamily="34" charset="0"/>
              </a:rPr>
              <a:t>split</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into</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Members</a:t>
            </a:r>
            <a:r>
              <a:rPr lang="pl-PL" dirty="0">
                <a:solidFill>
                  <a:schemeClr val="tx1">
                    <a:lumMod val="65000"/>
                    <a:lumOff val="35000"/>
                  </a:schemeClr>
                </a:solidFill>
                <a:latin typeface="Arial" panose="020B0604020202020204" pitchFamily="34" charset="0"/>
                <a:cs typeface="Arial" panose="020B0604020202020204" pitchFamily="34" charset="0"/>
              </a:rPr>
              <a:t> and Casual </a:t>
            </a:r>
            <a:r>
              <a:rPr lang="pl-PL" dirty="0" err="1">
                <a:solidFill>
                  <a:schemeClr val="tx1">
                    <a:lumMod val="65000"/>
                    <a:lumOff val="35000"/>
                  </a:schemeClr>
                </a:solidFill>
                <a:latin typeface="Arial" panose="020B0604020202020204" pitchFamily="34" charset="0"/>
                <a:cs typeface="Arial" panose="020B0604020202020204" pitchFamily="34" charset="0"/>
              </a:rPr>
              <a:t>riders</a:t>
            </a:r>
            <a:r>
              <a:rPr lang="pl-PL" dirty="0">
                <a:solidFill>
                  <a:schemeClr val="tx1">
                    <a:lumMod val="65000"/>
                    <a:lumOff val="35000"/>
                  </a:schemeClr>
                </a:solidFill>
                <a:latin typeface="Arial" panose="020B0604020202020204" pitchFamily="34" charset="0"/>
                <a:cs typeface="Arial" panose="020B0604020202020204" pitchFamily="34" charset="0"/>
              </a:rPr>
              <a:t>, and </a:t>
            </a:r>
            <a:r>
              <a:rPr lang="pl-PL" dirty="0" err="1">
                <a:solidFill>
                  <a:schemeClr val="tx1">
                    <a:lumMod val="65000"/>
                    <a:lumOff val="35000"/>
                  </a:schemeClr>
                </a:solidFill>
                <a:latin typeface="Arial" panose="020B0604020202020204" pitchFamily="34" charset="0"/>
                <a:cs typeface="Arial" panose="020B0604020202020204" pitchFamily="34" charset="0"/>
              </a:rPr>
              <a:t>showing</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percentages</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comparison</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081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F08A9-40D0-D6F2-881E-A8EBCFCF2F57}"/>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10867537-4232-3F2E-4193-0474D99B4BDE}"/>
              </a:ext>
            </a:extLst>
          </p:cNvPr>
          <p:cNvGrpSpPr/>
          <p:nvPr/>
        </p:nvGrpSpPr>
        <p:grpSpPr>
          <a:xfrm>
            <a:off x="301455" y="311285"/>
            <a:ext cx="11620500" cy="6235429"/>
            <a:chOff x="3275859" y="1207426"/>
            <a:chExt cx="8554191" cy="2897079"/>
          </a:xfrm>
        </p:grpSpPr>
        <p:sp>
          <p:nvSpPr>
            <p:cNvPr id="11" name="Rectangle 10">
              <a:extLst>
                <a:ext uri="{FF2B5EF4-FFF2-40B4-BE49-F238E27FC236}">
                  <a16:creationId xmlns:a16="http://schemas.microsoft.com/office/drawing/2014/main" id="{4363B2A0-B2E3-540F-B3EE-1A2D22B52F4E}"/>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C133050F-44B7-AC71-D368-89567B4D5BE8}"/>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8CF8DBF2-B456-2616-2906-2DF00943275D}"/>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aphicFrame>
        <p:nvGraphicFramePr>
          <p:cNvPr id="6" name="Table 5">
            <a:extLst>
              <a:ext uri="{FF2B5EF4-FFF2-40B4-BE49-F238E27FC236}">
                <a16:creationId xmlns:a16="http://schemas.microsoft.com/office/drawing/2014/main" id="{DFF626BF-22BB-BF22-6E5D-791CB152EC49}"/>
              </a:ext>
            </a:extLst>
          </p:cNvPr>
          <p:cNvGraphicFramePr>
            <a:graphicFrameLocks noGrp="1"/>
          </p:cNvGraphicFramePr>
          <p:nvPr>
            <p:extLst>
              <p:ext uri="{D42A27DB-BD31-4B8C-83A1-F6EECF244321}">
                <p14:modId xmlns:p14="http://schemas.microsoft.com/office/powerpoint/2010/main" val="2150868729"/>
              </p:ext>
            </p:extLst>
          </p:nvPr>
        </p:nvGraphicFramePr>
        <p:xfrm>
          <a:off x="524591" y="842138"/>
          <a:ext cx="10933848" cy="6400800"/>
        </p:xfrm>
        <a:graphic>
          <a:graphicData uri="http://schemas.openxmlformats.org/drawingml/2006/table">
            <a:tbl>
              <a:tblPr firstRow="1" bandRow="1">
                <a:tableStyleId>{5940675A-B579-460E-94D1-54222C63F5DA}</a:tableStyleId>
              </a:tblPr>
              <a:tblGrid>
                <a:gridCol w="4541951">
                  <a:extLst>
                    <a:ext uri="{9D8B030D-6E8A-4147-A177-3AD203B41FA5}">
                      <a16:colId xmlns:a16="http://schemas.microsoft.com/office/drawing/2014/main" val="144373566"/>
                    </a:ext>
                  </a:extLst>
                </a:gridCol>
                <a:gridCol w="271022">
                  <a:extLst>
                    <a:ext uri="{9D8B030D-6E8A-4147-A177-3AD203B41FA5}">
                      <a16:colId xmlns:a16="http://schemas.microsoft.com/office/drawing/2014/main" val="2653676618"/>
                    </a:ext>
                  </a:extLst>
                </a:gridCol>
                <a:gridCol w="6120875">
                  <a:extLst>
                    <a:ext uri="{9D8B030D-6E8A-4147-A177-3AD203B41FA5}">
                      <a16:colId xmlns:a16="http://schemas.microsoft.com/office/drawing/2014/main" val="3130207649"/>
                    </a:ext>
                  </a:extLst>
                </a:gridCol>
              </a:tblGrid>
              <a:tr h="5516095">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WITH </a:t>
                      </a:r>
                      <a:r>
                        <a:rPr lang="en-IE" sz="1200" dirty="0">
                          <a:solidFill>
                            <a:srgbClr val="000000"/>
                          </a:solidFill>
                          <a:effectLst/>
                          <a:latin typeface="Roboto Mono" panose="00000009000000000000" pitchFamily="49" charset="0"/>
                        </a:rPr>
                        <a:t>truncated </a:t>
                      </a:r>
                      <a:r>
                        <a:rPr lang="en-IE" sz="1200" dirty="0">
                          <a:solidFill>
                            <a:srgbClr val="3367D6"/>
                          </a:solidFill>
                          <a:effectLst/>
                          <a:latin typeface="Roboto Mono" panose="00000009000000000000" pitchFamily="49" charset="0"/>
                        </a:rPr>
                        <a:t>as</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SELECT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day_of_week</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DATE_TRUNC</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truncated_hour</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FROM</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D904F"/>
                          </a:solidFill>
                          <a:effectLst/>
                          <a:latin typeface="Roboto Mono" panose="00000009000000000000" pitchFamily="49" charset="0"/>
                        </a:rPr>
                        <a:t>`project-1-asia.Rides.Full_Year_sorted` </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EXTRACT</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TIME FROM </a:t>
                      </a:r>
                      <a:r>
                        <a:rPr lang="en-IE" sz="1200" dirty="0" err="1">
                          <a:solidFill>
                            <a:srgbClr val="000000"/>
                          </a:solidFill>
                          <a:effectLst/>
                          <a:latin typeface="Roboto Mono" panose="00000009000000000000" pitchFamily="49" charset="0"/>
                        </a:rPr>
                        <a:t>truncated_hour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Hourly_range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day_of_week</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Count_of_Members_Casual</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truncated</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GROUP BY</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day_of_week</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Hourly_range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member_casual</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ORDER BY</a:t>
                      </a:r>
                    </a:p>
                    <a:p>
                      <a:pPr marL="0" marR="0">
                        <a:spcBef>
                          <a:spcPts val="0"/>
                        </a:spcBef>
                        <a:spcAft>
                          <a:spcPts val="0"/>
                        </a:spcAft>
                      </a:pPr>
                      <a:r>
                        <a:rPr lang="en-IE" sz="1200" dirty="0">
                          <a:solidFill>
                            <a:srgbClr val="3367D6"/>
                          </a:solidFill>
                          <a:effectLst/>
                          <a:latin typeface="Roboto Mono" panose="00000009000000000000" pitchFamily="49" charset="0"/>
                        </a:rPr>
                        <a:t>CASE </a:t>
                      </a:r>
                      <a:r>
                        <a:rPr lang="en-IE" sz="1200" dirty="0" err="1">
                          <a:solidFill>
                            <a:srgbClr val="000000"/>
                          </a:solidFill>
                          <a:effectLst/>
                          <a:latin typeface="Roboto Mono" panose="00000009000000000000" pitchFamily="49" charset="0"/>
                        </a:rPr>
                        <a:t>day_of_week</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'Monday'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1</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'Tuesday'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2</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'Wednesday'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3</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'Thursday'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4</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'Friday'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5</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'Saturday'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6</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'Sunday'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7</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ELSE </a:t>
                      </a:r>
                      <a:r>
                        <a:rPr lang="en-IE" sz="1200" dirty="0">
                          <a:solidFill>
                            <a:srgbClr val="F4511E"/>
                          </a:solidFill>
                          <a:effectLst/>
                          <a:latin typeface="Roboto Mono" panose="00000009000000000000" pitchFamily="49" charset="0"/>
                        </a:rPr>
                        <a:t>999</a:t>
                      </a:r>
                      <a:r>
                        <a:rPr lang="en-IE" sz="1200" dirty="0">
                          <a:solidFill>
                            <a:srgbClr val="3A474E"/>
                          </a:solidFill>
                          <a:effectLst/>
                          <a:latin typeface="Roboto Mono" panose="00000009000000000000" pitchFamily="49" charset="0"/>
                        </a:rPr>
                        <a:t>  </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END</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Hourly_range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member_casual</a:t>
                      </a:r>
                      <a:endParaRPr lang="en-IE" sz="1200" dirty="0">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246989">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4" name="Arrow: Right 13">
            <a:extLst>
              <a:ext uri="{FF2B5EF4-FFF2-40B4-BE49-F238E27FC236}">
                <a16:creationId xmlns:a16="http://schemas.microsoft.com/office/drawing/2014/main" id="{2E5DF3CB-25DA-8AFF-6B56-7143D1253985}"/>
              </a:ext>
            </a:extLst>
          </p:cNvPr>
          <p:cNvSpPr/>
          <p:nvPr/>
        </p:nvSpPr>
        <p:spPr>
          <a:xfrm>
            <a:off x="4134918" y="1240739"/>
            <a:ext cx="423994"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TextBox 6">
            <a:extLst>
              <a:ext uri="{FF2B5EF4-FFF2-40B4-BE49-F238E27FC236}">
                <a16:creationId xmlns:a16="http://schemas.microsoft.com/office/drawing/2014/main" id="{BF53E9E4-3158-84E4-A950-7C1C7BE92F02}"/>
              </a:ext>
            </a:extLst>
          </p:cNvPr>
          <p:cNvSpPr txBox="1"/>
          <p:nvPr/>
        </p:nvSpPr>
        <p:spPr>
          <a:xfrm>
            <a:off x="6598394" y="2353286"/>
            <a:ext cx="1347463"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a:t>
            </a:r>
            <a:r>
              <a:rPr lang="pl-PL" sz="1200" b="0" dirty="0" err="1">
                <a:solidFill>
                  <a:srgbClr val="3A474E"/>
                </a:solidFill>
                <a:effectLst/>
                <a:latin typeface="Roboto Mono" panose="00000009000000000000" pitchFamily="49" charset="0"/>
              </a:rPr>
              <a:t>table</a:t>
            </a:r>
            <a:endParaRPr lang="en-US" sz="1200" b="0" dirty="0">
              <a:solidFill>
                <a:srgbClr val="3A474E"/>
              </a:solidFill>
              <a:effectLst/>
              <a:latin typeface="Roboto Mono" panose="00000009000000000000" pitchFamily="49" charset="0"/>
            </a:endParaRPr>
          </a:p>
        </p:txBody>
      </p:sp>
      <p:sp>
        <p:nvSpPr>
          <p:cNvPr id="10" name="TextBox 9">
            <a:extLst>
              <a:ext uri="{FF2B5EF4-FFF2-40B4-BE49-F238E27FC236}">
                <a16:creationId xmlns:a16="http://schemas.microsoft.com/office/drawing/2014/main" id="{52319FC9-26B0-30FD-F254-A219F6F2C49E}"/>
              </a:ext>
            </a:extLst>
          </p:cNvPr>
          <p:cNvSpPr txBox="1"/>
          <p:nvPr/>
        </p:nvSpPr>
        <p:spPr>
          <a:xfrm>
            <a:off x="3928355" y="416615"/>
            <a:ext cx="3608787" cy="307777"/>
          </a:xfrm>
          <a:prstGeom prst="rect">
            <a:avLst/>
          </a:prstGeom>
          <a:noFill/>
        </p:spPr>
        <p:txBody>
          <a:bodyPr wrap="square" rtlCol="0">
            <a:spAutoFit/>
          </a:bodyPr>
          <a:lstStyle>
            <a:defPPr>
              <a:defRPr lang="en-US"/>
            </a:defPPr>
            <a:lvl1pPr algn="ctr">
              <a:defRPr>
                <a:solidFill>
                  <a:schemeClr val="tx1">
                    <a:lumMod val="65000"/>
                    <a:lumOff val="35000"/>
                  </a:schemeClr>
                </a:solidFill>
                <a:latin typeface="Arial" panose="020B0604020202020204" pitchFamily="34" charset="0"/>
                <a:cs typeface="Arial" panose="020B0604020202020204" pitchFamily="34" charset="0"/>
              </a:defRPr>
            </a:lvl1pPr>
          </a:lstStyle>
          <a:p>
            <a:r>
              <a:rPr lang="pl-PL" dirty="0" err="1"/>
              <a:t>Hourly</a:t>
            </a:r>
            <a:r>
              <a:rPr lang="pl-PL" dirty="0"/>
              <a:t> </a:t>
            </a:r>
            <a:r>
              <a:rPr lang="pl-PL" dirty="0" err="1"/>
              <a:t>use</a:t>
            </a:r>
            <a:r>
              <a:rPr lang="pl-PL" dirty="0"/>
              <a:t> per </a:t>
            </a:r>
            <a:r>
              <a:rPr lang="pl-PL" dirty="0" err="1"/>
              <a:t>day</a:t>
            </a:r>
            <a:r>
              <a:rPr lang="pl-PL" dirty="0"/>
              <a:t> of the </a:t>
            </a:r>
            <a:r>
              <a:rPr lang="pl-PL" dirty="0" err="1"/>
              <a:t>week</a:t>
            </a:r>
            <a:endParaRPr lang="en-IE" dirty="0"/>
          </a:p>
        </p:txBody>
      </p:sp>
      <p:sp>
        <p:nvSpPr>
          <p:cNvPr id="19" name="Arrow: Right 18">
            <a:extLst>
              <a:ext uri="{FF2B5EF4-FFF2-40B4-BE49-F238E27FC236}">
                <a16:creationId xmlns:a16="http://schemas.microsoft.com/office/drawing/2014/main" id="{5821A031-A23E-4B2C-BB72-9F07C17683B0}"/>
              </a:ext>
            </a:extLst>
          </p:cNvPr>
          <p:cNvSpPr/>
          <p:nvPr/>
        </p:nvSpPr>
        <p:spPr>
          <a:xfrm rot="5400000">
            <a:off x="7952695" y="2353640"/>
            <a:ext cx="423994"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Picture 4">
            <a:extLst>
              <a:ext uri="{FF2B5EF4-FFF2-40B4-BE49-F238E27FC236}">
                <a16:creationId xmlns:a16="http://schemas.microsoft.com/office/drawing/2014/main" id="{F37C98A8-7577-9E1C-ECAF-86F8BC766461}"/>
              </a:ext>
            </a:extLst>
          </p:cNvPr>
          <p:cNvPicPr>
            <a:picLocks noChangeAspect="1"/>
          </p:cNvPicPr>
          <p:nvPr/>
        </p:nvPicPr>
        <p:blipFill>
          <a:blip r:embed="rId2"/>
          <a:stretch>
            <a:fillRect/>
          </a:stretch>
        </p:blipFill>
        <p:spPr>
          <a:xfrm>
            <a:off x="5340537" y="877650"/>
            <a:ext cx="5772604" cy="12111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7ED0BE4E-22B5-A3ED-7E13-5763B7C4609C}"/>
              </a:ext>
            </a:extLst>
          </p:cNvPr>
          <p:cNvPicPr>
            <a:picLocks noChangeAspect="1"/>
          </p:cNvPicPr>
          <p:nvPr/>
        </p:nvPicPr>
        <p:blipFill>
          <a:blip r:embed="rId3"/>
          <a:stretch>
            <a:fillRect/>
          </a:stretch>
        </p:blipFill>
        <p:spPr>
          <a:xfrm>
            <a:off x="5461891" y="2867600"/>
            <a:ext cx="5507218" cy="3264667"/>
          </a:xfrm>
          <a:prstGeom prst="rect">
            <a:avLst/>
          </a:prstGeom>
        </p:spPr>
      </p:pic>
    </p:spTree>
    <p:extLst>
      <p:ext uri="{BB962C8B-B14F-4D97-AF65-F5344CB8AC3E}">
        <p14:creationId xmlns:p14="http://schemas.microsoft.com/office/powerpoint/2010/main" val="324900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91A8EC-5CBA-27F9-AF5D-3F41BC96DA1A}"/>
              </a:ext>
            </a:extLst>
          </p:cNvPr>
          <p:cNvPicPr>
            <a:picLocks noChangeAspect="1"/>
          </p:cNvPicPr>
          <p:nvPr/>
        </p:nvPicPr>
        <p:blipFill>
          <a:blip r:embed="rId2"/>
          <a:stretch>
            <a:fillRect/>
          </a:stretch>
        </p:blipFill>
        <p:spPr>
          <a:xfrm>
            <a:off x="6096000" y="1118587"/>
            <a:ext cx="5856670" cy="3334135"/>
          </a:xfrm>
          <a:prstGeom prst="rect">
            <a:avLst/>
          </a:prstGeom>
        </p:spPr>
      </p:pic>
      <p:pic>
        <p:nvPicPr>
          <p:cNvPr id="5" name="Picture 4">
            <a:extLst>
              <a:ext uri="{FF2B5EF4-FFF2-40B4-BE49-F238E27FC236}">
                <a16:creationId xmlns:a16="http://schemas.microsoft.com/office/drawing/2014/main" id="{3D0C1674-A1A2-EFFA-6F1A-C6CFF49B8187}"/>
              </a:ext>
            </a:extLst>
          </p:cNvPr>
          <p:cNvPicPr>
            <a:picLocks noChangeAspect="1"/>
          </p:cNvPicPr>
          <p:nvPr/>
        </p:nvPicPr>
        <p:blipFill>
          <a:blip r:embed="rId3"/>
          <a:stretch>
            <a:fillRect/>
          </a:stretch>
        </p:blipFill>
        <p:spPr>
          <a:xfrm>
            <a:off x="161211" y="1118587"/>
            <a:ext cx="5820241" cy="3334136"/>
          </a:xfrm>
          <a:prstGeom prst="rect">
            <a:avLst/>
          </a:prstGeom>
        </p:spPr>
      </p:pic>
      <p:sp>
        <p:nvSpPr>
          <p:cNvPr id="2" name="TextBox 1">
            <a:extLst>
              <a:ext uri="{FF2B5EF4-FFF2-40B4-BE49-F238E27FC236}">
                <a16:creationId xmlns:a16="http://schemas.microsoft.com/office/drawing/2014/main" id="{C42053EF-8A98-8CBC-415F-3069D8479BDF}"/>
              </a:ext>
            </a:extLst>
          </p:cNvPr>
          <p:cNvSpPr txBox="1"/>
          <p:nvPr/>
        </p:nvSpPr>
        <p:spPr>
          <a:xfrm>
            <a:off x="1340527" y="5277748"/>
            <a:ext cx="85136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200" b="1" dirty="0">
                <a:latin typeface="Arial" panose="020B0604020202020204" pitchFamily="34" charset="0"/>
                <a:cs typeface="Arial" panose="020B0604020202020204" pitchFamily="34" charset="0"/>
              </a:rPr>
              <a:t>Both casual </a:t>
            </a:r>
            <a:r>
              <a:rPr lang="pl-PL" sz="1200" b="1" dirty="0" err="1">
                <a:latin typeface="Arial" panose="020B0604020202020204" pitchFamily="34" charset="0"/>
                <a:cs typeface="Arial" panose="020B0604020202020204" pitchFamily="34" charset="0"/>
              </a:rPr>
              <a:t>riders</a:t>
            </a:r>
            <a:r>
              <a:rPr lang="pl-PL" sz="1200" b="1" dirty="0">
                <a:latin typeface="Arial" panose="020B0604020202020204" pitchFamily="34" charset="0"/>
                <a:cs typeface="Arial" panose="020B0604020202020204" pitchFamily="34" charset="0"/>
              </a:rPr>
              <a:t> and </a:t>
            </a:r>
            <a:r>
              <a:rPr lang="pl-PL" sz="1200" b="1" dirty="0" err="1">
                <a:latin typeface="Arial" panose="020B0604020202020204" pitchFamily="34" charset="0"/>
                <a:cs typeface="Arial" panose="020B0604020202020204" pitchFamily="34" charset="0"/>
              </a:rPr>
              <a:t>members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use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bikes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differently</a:t>
            </a:r>
            <a:r>
              <a:rPr lang="pl-PL" sz="1200" b="1" dirty="0">
                <a:latin typeface="Arial" panose="020B0604020202020204" pitchFamily="34" charset="0"/>
                <a:cs typeface="Arial" panose="020B0604020202020204" pitchFamily="34" charset="0"/>
              </a:rPr>
              <a:t> on </a:t>
            </a:r>
            <a:r>
              <a:rPr lang="pl-PL" sz="1200" b="1" dirty="0" err="1">
                <a:latin typeface="Arial" panose="020B0604020202020204" pitchFamily="34" charset="0"/>
                <a:cs typeface="Arial" panose="020B0604020202020204" pitchFamily="34" charset="0"/>
              </a:rPr>
              <a:t>weekdays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than</a:t>
            </a:r>
            <a:r>
              <a:rPr lang="pl-PL" sz="1200" b="1" dirty="0">
                <a:latin typeface="Arial" panose="020B0604020202020204" pitchFamily="34" charset="0"/>
                <a:cs typeface="Arial" panose="020B0604020202020204" pitchFamily="34" charset="0"/>
              </a:rPr>
              <a:t> on the </a:t>
            </a:r>
            <a:r>
              <a:rPr lang="pl-PL" sz="1200" b="1" dirty="0" err="1">
                <a:latin typeface="Arial" panose="020B0604020202020204" pitchFamily="34" charset="0"/>
                <a:cs typeface="Arial" panose="020B0604020202020204" pitchFamily="34" charset="0"/>
              </a:rPr>
              <a:t>weekends</a:t>
            </a:r>
            <a:r>
              <a:rPr lang="pl-PL" sz="1200" b="1" dirty="0">
                <a:latin typeface="Arial" panose="020B0604020202020204" pitchFamily="34" charset="0"/>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Members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use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bikes</a:t>
            </a:r>
            <a:r>
              <a:rPr lang="pl-PL" sz="1200" b="1" dirty="0">
                <a:latin typeface="Arial" panose="020B0604020202020204" pitchFamily="34" charset="0"/>
                <a:cs typeface="Arial" panose="020B0604020202020204" pitchFamily="34" charset="0"/>
              </a:rPr>
              <a:t> for </a:t>
            </a:r>
            <a:r>
              <a:rPr lang="pl-PL" sz="1200" b="1" dirty="0" err="1">
                <a:latin typeface="Arial" panose="020B0604020202020204" pitchFamily="34" charset="0"/>
                <a:cs typeface="Arial" panose="020B0604020202020204" pitchFamily="34" charset="0"/>
              </a:rPr>
              <a:t>work</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hence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different</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use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patterns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during</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weekdays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between</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members</a:t>
            </a:r>
            <a:r>
              <a:rPr lang="pl-PL" sz="1200" b="1" dirty="0">
                <a:latin typeface="Arial" panose="020B0604020202020204" pitchFamily="34" charset="0"/>
                <a:cs typeface="Arial" panose="020B0604020202020204" pitchFamily="34" charset="0"/>
              </a:rPr>
              <a:t> and casual </a:t>
            </a:r>
            <a:r>
              <a:rPr lang="pl-PL" sz="1200" b="1" dirty="0" err="1">
                <a:latin typeface="Arial" panose="020B0604020202020204" pitchFamily="34" charset="0"/>
                <a:cs typeface="Arial" panose="020B0604020202020204" pitchFamily="34" charset="0"/>
              </a:rPr>
              <a:t>riders</a:t>
            </a:r>
            <a:r>
              <a:rPr lang="pl-PL" sz="12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460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89E35-B0C4-3F9E-04F4-95A2B814F7C6}"/>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CF8987F8-D2FE-8134-F5BC-F777D2FAF83C}"/>
              </a:ext>
            </a:extLst>
          </p:cNvPr>
          <p:cNvGrpSpPr/>
          <p:nvPr/>
        </p:nvGrpSpPr>
        <p:grpSpPr>
          <a:xfrm>
            <a:off x="301455" y="311285"/>
            <a:ext cx="11620500" cy="6235429"/>
            <a:chOff x="3275859" y="1207426"/>
            <a:chExt cx="8554191" cy="2897079"/>
          </a:xfrm>
        </p:grpSpPr>
        <p:sp>
          <p:nvSpPr>
            <p:cNvPr id="11" name="Rectangle 10">
              <a:extLst>
                <a:ext uri="{FF2B5EF4-FFF2-40B4-BE49-F238E27FC236}">
                  <a16:creationId xmlns:a16="http://schemas.microsoft.com/office/drawing/2014/main" id="{9536B397-782A-6D3E-BE4E-580CBFC13D1E}"/>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76CF8285-AB60-FA80-370D-39FBC1494457}"/>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99FEA32C-AA8E-CA07-1B9B-902E44739E10}"/>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aphicFrame>
        <p:nvGraphicFramePr>
          <p:cNvPr id="6" name="Table 5">
            <a:extLst>
              <a:ext uri="{FF2B5EF4-FFF2-40B4-BE49-F238E27FC236}">
                <a16:creationId xmlns:a16="http://schemas.microsoft.com/office/drawing/2014/main" id="{C9E2F214-0593-428D-4BAB-7BA4C42BB2C6}"/>
              </a:ext>
            </a:extLst>
          </p:cNvPr>
          <p:cNvGraphicFramePr>
            <a:graphicFrameLocks noGrp="1"/>
          </p:cNvGraphicFramePr>
          <p:nvPr>
            <p:extLst>
              <p:ext uri="{D42A27DB-BD31-4B8C-83A1-F6EECF244321}">
                <p14:modId xmlns:p14="http://schemas.microsoft.com/office/powerpoint/2010/main" val="2157018251"/>
              </p:ext>
            </p:extLst>
          </p:nvPr>
        </p:nvGraphicFramePr>
        <p:xfrm>
          <a:off x="454871" y="942125"/>
          <a:ext cx="10988376" cy="6217920"/>
        </p:xfrm>
        <a:graphic>
          <a:graphicData uri="http://schemas.openxmlformats.org/drawingml/2006/table">
            <a:tbl>
              <a:tblPr firstRow="1" bandRow="1">
                <a:tableStyleId>{5940675A-B579-460E-94D1-54222C63F5DA}</a:tableStyleId>
              </a:tblPr>
              <a:tblGrid>
                <a:gridCol w="4564602">
                  <a:extLst>
                    <a:ext uri="{9D8B030D-6E8A-4147-A177-3AD203B41FA5}">
                      <a16:colId xmlns:a16="http://schemas.microsoft.com/office/drawing/2014/main" val="144373566"/>
                    </a:ext>
                  </a:extLst>
                </a:gridCol>
                <a:gridCol w="272374">
                  <a:extLst>
                    <a:ext uri="{9D8B030D-6E8A-4147-A177-3AD203B41FA5}">
                      <a16:colId xmlns:a16="http://schemas.microsoft.com/office/drawing/2014/main" val="2653676618"/>
                    </a:ext>
                  </a:extLst>
                </a:gridCol>
                <a:gridCol w="6151400">
                  <a:extLst>
                    <a:ext uri="{9D8B030D-6E8A-4147-A177-3AD203B41FA5}">
                      <a16:colId xmlns:a16="http://schemas.microsoft.com/office/drawing/2014/main" val="3130207649"/>
                    </a:ext>
                  </a:extLst>
                </a:gridCol>
              </a:tblGrid>
              <a:tr h="4816728">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day_of_week</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MONTH_start</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COUNTIF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 </a:t>
                      </a:r>
                      <a:r>
                        <a:rPr lang="en-IE" sz="1200" dirty="0">
                          <a:solidFill>
                            <a:srgbClr val="0D904F"/>
                          </a:solidFill>
                          <a:effectLst/>
                          <a:latin typeface="Roboto Mono" panose="00000009000000000000" pitchFamily="49" charset="0"/>
                        </a:rPr>
                        <a:t>'member'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Member_count</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COUNTIF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 </a:t>
                      </a:r>
                      <a:r>
                        <a:rPr lang="en-IE" sz="1200" dirty="0">
                          <a:solidFill>
                            <a:srgbClr val="0D904F"/>
                          </a:solidFill>
                          <a:effectLst/>
                          <a:latin typeface="Roboto Mono" panose="00000009000000000000" pitchFamily="49" charset="0"/>
                        </a:rPr>
                        <a:t>'casual'</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Casual_count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D904F"/>
                          </a:solidFill>
                          <a:effectLst/>
                          <a:latin typeface="Roboto Mono" panose="00000009000000000000" pitchFamily="49" charset="0"/>
                        </a:rPr>
                        <a:t>`project-1-asia.Rides.Full_Year_sorted`</a:t>
                      </a:r>
                      <a:endParaRPr lang="en-IE" sz="1200" dirty="0">
                        <a:effectLst/>
                        <a:latin typeface="Roboto Mono" panose="00000009000000000000" pitchFamily="49" charset="0"/>
                      </a:endParaRPr>
                    </a:p>
                    <a:p>
                      <a:pPr marL="0" marR="0">
                        <a:spcBef>
                          <a:spcPts val="0"/>
                        </a:spcBef>
                        <a:spcAft>
                          <a:spcPts val="0"/>
                        </a:spcAft>
                      </a:pPr>
                      <a:r>
                        <a:rPr lang="pl-PL" sz="1200" dirty="0">
                          <a:solidFill>
                            <a:srgbClr val="0D904F"/>
                          </a:solidFill>
                          <a:effectLst/>
                          <a:latin typeface="Roboto Mono" panose="00000009000000000000" pitchFamily="49" charset="0"/>
                        </a:rPr>
                        <a:t> </a:t>
                      </a:r>
                    </a:p>
                    <a:p>
                      <a:pPr marL="0" marR="0">
                        <a:spcBef>
                          <a:spcPts val="0"/>
                        </a:spcBef>
                        <a:spcAft>
                          <a:spcPts val="0"/>
                        </a:spcAft>
                      </a:pPr>
                      <a:r>
                        <a:rPr lang="en-IE" sz="1200" dirty="0">
                          <a:solidFill>
                            <a:srgbClr val="3367D6"/>
                          </a:solidFill>
                          <a:effectLst/>
                          <a:latin typeface="Roboto Mono" panose="00000009000000000000" pitchFamily="49" charset="0"/>
                        </a:rPr>
                        <a:t>GROUP BY</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day_of_week</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MONTH_start</a:t>
                      </a:r>
                      <a:endParaRPr lang="en-IE" sz="1200" dirty="0">
                        <a:effectLst/>
                        <a:latin typeface="Roboto Mono" panose="00000009000000000000" pitchFamily="49" charset="0"/>
                      </a:endParaRPr>
                    </a:p>
                    <a:p>
                      <a:pPr marL="0" marR="0">
                        <a:spcBef>
                          <a:spcPts val="0"/>
                        </a:spcBef>
                        <a:spcAft>
                          <a:spcPts val="0"/>
                        </a:spcAft>
                      </a:pPr>
                      <a:r>
                        <a:rPr lang="pl-PL" sz="1200" dirty="0">
                          <a:solidFill>
                            <a:srgbClr val="000000"/>
                          </a:solidFill>
                          <a:effectLst/>
                          <a:latin typeface="Roboto Mono" panose="00000009000000000000" pitchFamily="49" charset="0"/>
                        </a:rPr>
                        <a:t> </a:t>
                      </a:r>
                    </a:p>
                    <a:p>
                      <a:pPr marL="0" marR="0">
                        <a:spcBef>
                          <a:spcPts val="0"/>
                        </a:spcBef>
                        <a:spcAft>
                          <a:spcPts val="0"/>
                        </a:spcAft>
                      </a:pPr>
                      <a:r>
                        <a:rPr lang="en-IE" sz="1200" dirty="0">
                          <a:solidFill>
                            <a:srgbClr val="3367D6"/>
                          </a:solidFill>
                          <a:effectLst/>
                          <a:latin typeface="Roboto Mono" panose="00000009000000000000" pitchFamily="49" charset="0"/>
                        </a:rPr>
                        <a:t>ORDER BY</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MONTH_start</a:t>
                      </a:r>
                      <a:r>
                        <a:rPr lang="en-IE" sz="1200" dirty="0">
                          <a:solidFill>
                            <a:srgbClr val="3A474E"/>
                          </a:solidFill>
                          <a:effectLst/>
                          <a:latin typeface="Roboto Mono" panose="00000009000000000000" pitchFamily="49" charset="0"/>
                        </a:rPr>
                        <a:t>,  </a:t>
                      </a:r>
                      <a:r>
                        <a:rPr lang="en-IE" sz="1200" dirty="0">
                          <a:solidFill>
                            <a:srgbClr val="D81B60"/>
                          </a:solidFill>
                          <a:effectLst/>
                          <a:latin typeface="Roboto Mono" panose="00000009000000000000" pitchFamily="49" charset="0"/>
                        </a:rPr>
                        <a:t>-- Order by month ascending</a:t>
                      </a:r>
                      <a:endParaRPr lang="en-IE" sz="1200" dirty="0">
                        <a:effectLst/>
                        <a:latin typeface="Roboto Mono" panose="00000009000000000000" pitchFamily="49" charset="0"/>
                      </a:endParaRPr>
                    </a:p>
                    <a:p>
                      <a:pPr marL="0" marR="0">
                        <a:spcBef>
                          <a:spcPts val="0"/>
                        </a:spcBef>
                        <a:spcAft>
                          <a:spcPts val="0"/>
                        </a:spcAft>
                      </a:pPr>
                      <a:r>
                        <a:rPr lang="pl-PL" sz="1200" dirty="0">
                          <a:solidFill>
                            <a:srgbClr val="D81B60"/>
                          </a:solidFill>
                          <a:effectLst/>
                          <a:latin typeface="Roboto Mono" panose="00000009000000000000" pitchFamily="49" charset="0"/>
                        </a:rPr>
                        <a:t> </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CASE </a:t>
                      </a:r>
                      <a:r>
                        <a:rPr lang="en-IE" sz="1200" dirty="0" err="1">
                          <a:solidFill>
                            <a:srgbClr val="000000"/>
                          </a:solidFill>
                          <a:effectLst/>
                          <a:latin typeface="Roboto Mono" panose="00000009000000000000" pitchFamily="49" charset="0"/>
                        </a:rPr>
                        <a:t>day_of_week</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'Monday'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1</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'Tuesday'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2</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'Wednesday'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3</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'Thursday'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4</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'Friday'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5</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'Saturday'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6</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WHEN </a:t>
                      </a:r>
                      <a:r>
                        <a:rPr lang="en-IE" sz="1200" dirty="0">
                          <a:solidFill>
                            <a:srgbClr val="0D904F"/>
                          </a:solidFill>
                          <a:effectLst/>
                          <a:latin typeface="Roboto Mono" panose="00000009000000000000" pitchFamily="49" charset="0"/>
                        </a:rPr>
                        <a:t>'Sunday' </a:t>
                      </a:r>
                      <a:r>
                        <a:rPr lang="en-IE" sz="1200" dirty="0">
                          <a:solidFill>
                            <a:srgbClr val="3367D6"/>
                          </a:solidFill>
                          <a:effectLst/>
                          <a:latin typeface="Roboto Mono" panose="00000009000000000000" pitchFamily="49" charset="0"/>
                        </a:rPr>
                        <a:t>THEN </a:t>
                      </a:r>
                      <a:r>
                        <a:rPr lang="en-IE" sz="1200" dirty="0">
                          <a:solidFill>
                            <a:srgbClr val="F4511E"/>
                          </a:solidFill>
                          <a:effectLst/>
                          <a:latin typeface="Roboto Mono" panose="00000009000000000000" pitchFamily="49" charset="0"/>
                        </a:rPr>
                        <a:t>7</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ELSE </a:t>
                      </a:r>
                      <a:r>
                        <a:rPr lang="en-IE" sz="1200" dirty="0">
                          <a:solidFill>
                            <a:srgbClr val="F4511E"/>
                          </a:solidFill>
                          <a:effectLst/>
                          <a:latin typeface="Roboto Mono" panose="00000009000000000000" pitchFamily="49" charset="0"/>
                        </a:rPr>
                        <a:t>999</a:t>
                      </a:r>
                      <a:r>
                        <a:rPr lang="en-IE" sz="1200" dirty="0">
                          <a:solidFill>
                            <a:srgbClr val="3A474E"/>
                          </a:solidFill>
                          <a:effectLst/>
                          <a:latin typeface="Roboto Mono" panose="00000009000000000000" pitchFamily="49" charset="0"/>
                        </a:rPr>
                        <a:t>  </a:t>
                      </a:r>
                      <a:r>
                        <a:rPr lang="en-IE" sz="1200" dirty="0">
                          <a:solidFill>
                            <a:srgbClr val="D81B60"/>
                          </a:solidFill>
                          <a:effectLst/>
                          <a:latin typeface="Roboto Mono" panose="00000009000000000000" pitchFamily="49" charset="0"/>
                        </a:rPr>
                        <a:t>-- Handle potential unexpected values</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END</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  </a:t>
                      </a:r>
                      <a:r>
                        <a:rPr lang="en-IE" sz="1200" dirty="0">
                          <a:solidFill>
                            <a:srgbClr val="D81B60"/>
                          </a:solidFill>
                          <a:effectLst/>
                          <a:latin typeface="Roboto Mono" panose="00000009000000000000" pitchFamily="49" charset="0"/>
                        </a:rPr>
                        <a:t>-- Order by </a:t>
                      </a:r>
                      <a:r>
                        <a:rPr lang="en-IE" sz="1200" dirty="0" err="1">
                          <a:solidFill>
                            <a:srgbClr val="D81B60"/>
                          </a:solidFill>
                          <a:effectLst/>
                          <a:latin typeface="Roboto Mono" panose="00000009000000000000" pitchFamily="49" charset="0"/>
                        </a:rPr>
                        <a:t>rideable_type</a:t>
                      </a:r>
                      <a:endParaRPr lang="en-IE" sz="1200" dirty="0">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209423">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4" name="Arrow: Right 13">
            <a:extLst>
              <a:ext uri="{FF2B5EF4-FFF2-40B4-BE49-F238E27FC236}">
                <a16:creationId xmlns:a16="http://schemas.microsoft.com/office/drawing/2014/main" id="{5FC18B86-8A5A-9AC0-2F96-C7C7189CCAD0}"/>
              </a:ext>
            </a:extLst>
          </p:cNvPr>
          <p:cNvSpPr/>
          <p:nvPr/>
        </p:nvSpPr>
        <p:spPr>
          <a:xfrm>
            <a:off x="4192147" y="1455006"/>
            <a:ext cx="423994"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TextBox 6">
            <a:extLst>
              <a:ext uri="{FF2B5EF4-FFF2-40B4-BE49-F238E27FC236}">
                <a16:creationId xmlns:a16="http://schemas.microsoft.com/office/drawing/2014/main" id="{670DDE60-7BF5-574C-AB68-D39C21A425D8}"/>
              </a:ext>
            </a:extLst>
          </p:cNvPr>
          <p:cNvSpPr txBox="1"/>
          <p:nvPr/>
        </p:nvSpPr>
        <p:spPr>
          <a:xfrm>
            <a:off x="6231254" y="2202994"/>
            <a:ext cx="1933439"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a:t>
            </a:r>
            <a:r>
              <a:rPr lang="pl-PL" sz="1200" b="0" dirty="0" err="1">
                <a:solidFill>
                  <a:srgbClr val="3A474E"/>
                </a:solidFill>
                <a:effectLst/>
                <a:latin typeface="Roboto Mono" panose="00000009000000000000" pitchFamily="49" charset="0"/>
              </a:rPr>
              <a:t>pivot</a:t>
            </a:r>
            <a:r>
              <a:rPr lang="pl-PL" sz="1200" b="0" dirty="0">
                <a:solidFill>
                  <a:srgbClr val="3A474E"/>
                </a:solidFill>
                <a:effectLst/>
                <a:latin typeface="Roboto Mono" panose="00000009000000000000" pitchFamily="49" charset="0"/>
              </a:rPr>
              <a:t> </a:t>
            </a:r>
            <a:r>
              <a:rPr lang="pl-PL" sz="1200" b="0" dirty="0" err="1">
                <a:solidFill>
                  <a:srgbClr val="3A474E"/>
                </a:solidFill>
                <a:effectLst/>
                <a:latin typeface="Roboto Mono" panose="00000009000000000000" pitchFamily="49" charset="0"/>
              </a:rPr>
              <a:t>table</a:t>
            </a:r>
            <a:endParaRPr lang="en-US" sz="1200" b="0" dirty="0">
              <a:solidFill>
                <a:srgbClr val="3A474E"/>
              </a:solidFill>
              <a:effectLst/>
              <a:latin typeface="Roboto Mono" panose="00000009000000000000" pitchFamily="49" charset="0"/>
            </a:endParaRPr>
          </a:p>
        </p:txBody>
      </p:sp>
      <p:pic>
        <p:nvPicPr>
          <p:cNvPr id="9" name="Picture 8">
            <a:extLst>
              <a:ext uri="{FF2B5EF4-FFF2-40B4-BE49-F238E27FC236}">
                <a16:creationId xmlns:a16="http://schemas.microsoft.com/office/drawing/2014/main" id="{C920E07C-3422-53AD-C5DF-7C7F42C3153C}"/>
              </a:ext>
            </a:extLst>
          </p:cNvPr>
          <p:cNvPicPr>
            <a:picLocks noChangeAspect="1"/>
          </p:cNvPicPr>
          <p:nvPr/>
        </p:nvPicPr>
        <p:blipFill>
          <a:blip r:embed="rId2"/>
          <a:stretch>
            <a:fillRect/>
          </a:stretch>
        </p:blipFill>
        <p:spPr>
          <a:xfrm>
            <a:off x="5150146" y="2736364"/>
            <a:ext cx="6293101" cy="351498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838A0193-3E03-96FB-775D-F2556D9D5C08}"/>
              </a:ext>
            </a:extLst>
          </p:cNvPr>
          <p:cNvSpPr txBox="1"/>
          <p:nvPr/>
        </p:nvSpPr>
        <p:spPr>
          <a:xfrm>
            <a:off x="4404144" y="489844"/>
            <a:ext cx="3502863" cy="369332"/>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Bike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type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popularity</a:t>
            </a:r>
            <a:r>
              <a:rPr lang="pl-PL" dirty="0">
                <a:solidFill>
                  <a:schemeClr val="tx1">
                    <a:lumMod val="65000"/>
                    <a:lumOff val="35000"/>
                  </a:schemeClr>
                </a:solidFill>
                <a:latin typeface="Arial" panose="020B0604020202020204" pitchFamily="34" charset="0"/>
                <a:cs typeface="Arial" panose="020B0604020202020204" pitchFamily="34" charset="0"/>
              </a:rPr>
              <a:t> data</a:t>
            </a:r>
            <a:endParaRPr lang="en-IE" sz="1400" dirty="0">
              <a:effectLst/>
              <a:latin typeface="Roboto Mono" panose="00000009000000000000" pitchFamily="49" charset="0"/>
            </a:endParaRPr>
          </a:p>
        </p:txBody>
      </p:sp>
      <p:pic>
        <p:nvPicPr>
          <p:cNvPr id="18" name="Picture 17">
            <a:extLst>
              <a:ext uri="{FF2B5EF4-FFF2-40B4-BE49-F238E27FC236}">
                <a16:creationId xmlns:a16="http://schemas.microsoft.com/office/drawing/2014/main" id="{928D18C6-D24A-26D5-4685-5AF2B14673DE}"/>
              </a:ext>
            </a:extLst>
          </p:cNvPr>
          <p:cNvPicPr>
            <a:picLocks noChangeAspect="1"/>
          </p:cNvPicPr>
          <p:nvPr/>
        </p:nvPicPr>
        <p:blipFill>
          <a:blip r:embed="rId3"/>
          <a:stretch>
            <a:fillRect/>
          </a:stretch>
        </p:blipFill>
        <p:spPr>
          <a:xfrm>
            <a:off x="4748401" y="1085523"/>
            <a:ext cx="6934200" cy="10668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9" name="Arrow: Right 18">
            <a:extLst>
              <a:ext uri="{FF2B5EF4-FFF2-40B4-BE49-F238E27FC236}">
                <a16:creationId xmlns:a16="http://schemas.microsoft.com/office/drawing/2014/main" id="{9F8618E8-1535-E67A-BF20-7D437F07B2CD}"/>
              </a:ext>
            </a:extLst>
          </p:cNvPr>
          <p:cNvSpPr/>
          <p:nvPr/>
        </p:nvSpPr>
        <p:spPr>
          <a:xfrm rot="5400000">
            <a:off x="8003503" y="2282929"/>
            <a:ext cx="423994"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50362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791CDA-2731-95EA-F527-4FD70B8EBD43}"/>
              </a:ext>
            </a:extLst>
          </p:cNvPr>
          <p:cNvSpPr txBox="1"/>
          <p:nvPr/>
        </p:nvSpPr>
        <p:spPr>
          <a:xfrm>
            <a:off x="2417686" y="1105243"/>
            <a:ext cx="9774314"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chart</a:t>
            </a:r>
            <a:r>
              <a:rPr lang="pl-PL" sz="1200" dirty="0">
                <a:solidFill>
                  <a:srgbClr val="3A474E"/>
                </a:solidFill>
                <a:latin typeface="Roboto Mono" panose="00000009000000000000" pitchFamily="49" charset="0"/>
              </a:rPr>
              <a:t> (</a:t>
            </a:r>
            <a:r>
              <a:rPr lang="pl-PL" sz="1200" dirty="0" err="1">
                <a:solidFill>
                  <a:srgbClr val="3A474E"/>
                </a:solidFill>
                <a:latin typeface="Roboto Mono" panose="00000009000000000000" pitchFamily="49" charset="0"/>
              </a:rPr>
              <a:t>docked</a:t>
            </a:r>
            <a:r>
              <a:rPr lang="pl-PL" sz="1200" dirty="0">
                <a:solidFill>
                  <a:srgbClr val="3A474E"/>
                </a:solidFill>
                <a:latin typeface="Roboto Mono" panose="00000009000000000000" pitchFamily="49" charset="0"/>
              </a:rPr>
              <a:t> </a:t>
            </a:r>
            <a:r>
              <a:rPr lang="pl-PL" sz="1200" dirty="0" err="1">
                <a:solidFill>
                  <a:srgbClr val="3A474E"/>
                </a:solidFill>
                <a:latin typeface="Roboto Mono" panose="00000009000000000000" pitchFamily="49" charset="0"/>
              </a:rPr>
              <a:t>bike</a:t>
            </a:r>
            <a:r>
              <a:rPr lang="pl-PL" sz="1200" dirty="0">
                <a:solidFill>
                  <a:srgbClr val="3A474E"/>
                </a:solidFill>
                <a:latin typeface="Roboto Mono" panose="00000009000000000000" pitchFamily="49" charset="0"/>
              </a:rPr>
              <a:t> </a:t>
            </a:r>
            <a:r>
              <a:rPr lang="pl-PL" sz="1200" dirty="0" err="1">
                <a:solidFill>
                  <a:srgbClr val="3A474E"/>
                </a:solidFill>
                <a:latin typeface="Roboto Mono" panose="00000009000000000000" pitchFamily="49" charset="0"/>
              </a:rPr>
              <a:t>has</a:t>
            </a:r>
            <a:r>
              <a:rPr lang="pl-PL" sz="1200" dirty="0">
                <a:solidFill>
                  <a:srgbClr val="3A474E"/>
                </a:solidFill>
                <a:latin typeface="Roboto Mono" panose="00000009000000000000" pitchFamily="49" charset="0"/>
              </a:rPr>
              <a:t> no data for the </a:t>
            </a:r>
            <a:r>
              <a:rPr lang="pl-PL" sz="1200" dirty="0" err="1">
                <a:solidFill>
                  <a:srgbClr val="3A474E"/>
                </a:solidFill>
                <a:latin typeface="Roboto Mono" panose="00000009000000000000" pitchFamily="49" charset="0"/>
              </a:rPr>
              <a:t>last</a:t>
            </a:r>
            <a:r>
              <a:rPr lang="pl-PL" sz="1200" dirty="0">
                <a:solidFill>
                  <a:srgbClr val="3A474E"/>
                </a:solidFill>
                <a:latin typeface="Roboto Mono" panose="00000009000000000000" pitchFamily="49" charset="0"/>
              </a:rPr>
              <a:t> </a:t>
            </a:r>
            <a:r>
              <a:rPr lang="pl-PL" sz="1200" dirty="0" err="1">
                <a:solidFill>
                  <a:srgbClr val="3A474E"/>
                </a:solidFill>
                <a:latin typeface="Roboto Mono" panose="00000009000000000000" pitchFamily="49" charset="0"/>
              </a:rPr>
              <a:t>quarter</a:t>
            </a:r>
            <a:r>
              <a:rPr lang="pl-PL" sz="1200" dirty="0">
                <a:solidFill>
                  <a:srgbClr val="3A474E"/>
                </a:solidFill>
                <a:latin typeface="Roboto Mono" panose="00000009000000000000" pitchFamily="49" charset="0"/>
              </a:rPr>
              <a:t> </a:t>
            </a:r>
            <a:r>
              <a:rPr lang="pl-PL" sz="1200" dirty="0" err="1">
                <a:solidFill>
                  <a:srgbClr val="3A474E"/>
                </a:solidFill>
                <a:latin typeface="Roboto Mono" panose="00000009000000000000" pitchFamily="49" charset="0"/>
              </a:rPr>
              <a:t>possibly</a:t>
            </a:r>
            <a:r>
              <a:rPr lang="pl-PL" sz="1200" dirty="0">
                <a:solidFill>
                  <a:srgbClr val="3A474E"/>
                </a:solidFill>
                <a:latin typeface="Roboto Mono" panose="00000009000000000000" pitchFamily="49" charset="0"/>
              </a:rPr>
              <a:t> </a:t>
            </a:r>
            <a:r>
              <a:rPr lang="pl-PL" sz="1200" dirty="0" err="1">
                <a:solidFill>
                  <a:srgbClr val="3A474E"/>
                </a:solidFill>
                <a:latin typeface="Roboto Mono" panose="00000009000000000000" pitchFamily="49" charset="0"/>
              </a:rPr>
              <a:t>discontinued</a:t>
            </a:r>
            <a:r>
              <a:rPr lang="pl-PL" sz="1200" dirty="0">
                <a:solidFill>
                  <a:srgbClr val="3A474E"/>
                </a:solidFill>
                <a:latin typeface="Roboto Mono" panose="00000009000000000000" pitchFamily="49" charset="0"/>
              </a:rPr>
              <a:t>)</a:t>
            </a:r>
            <a:endParaRPr lang="en-US" sz="1200" b="0" dirty="0">
              <a:solidFill>
                <a:srgbClr val="3A474E"/>
              </a:solidFill>
              <a:effectLst/>
              <a:latin typeface="Roboto Mono" panose="00000009000000000000" pitchFamily="49" charset="0"/>
            </a:endParaRPr>
          </a:p>
        </p:txBody>
      </p:sp>
      <p:pic>
        <p:nvPicPr>
          <p:cNvPr id="9" name="Picture 8">
            <a:extLst>
              <a:ext uri="{FF2B5EF4-FFF2-40B4-BE49-F238E27FC236}">
                <a16:creationId xmlns:a16="http://schemas.microsoft.com/office/drawing/2014/main" id="{D9801419-2B2D-0FDE-BA52-245610C535F5}"/>
              </a:ext>
            </a:extLst>
          </p:cNvPr>
          <p:cNvPicPr>
            <a:picLocks noChangeAspect="1"/>
          </p:cNvPicPr>
          <p:nvPr/>
        </p:nvPicPr>
        <p:blipFill>
          <a:blip r:embed="rId2"/>
          <a:stretch>
            <a:fillRect/>
          </a:stretch>
        </p:blipFill>
        <p:spPr>
          <a:xfrm>
            <a:off x="89841" y="1764235"/>
            <a:ext cx="5906020" cy="3526857"/>
          </a:xfrm>
          <a:prstGeom prst="rect">
            <a:avLst/>
          </a:prstGeom>
        </p:spPr>
      </p:pic>
      <p:pic>
        <p:nvPicPr>
          <p:cNvPr id="7" name="Picture 6">
            <a:extLst>
              <a:ext uri="{FF2B5EF4-FFF2-40B4-BE49-F238E27FC236}">
                <a16:creationId xmlns:a16="http://schemas.microsoft.com/office/drawing/2014/main" id="{AD7E294C-3BFC-1F68-8F31-8684154A2F24}"/>
              </a:ext>
            </a:extLst>
          </p:cNvPr>
          <p:cNvPicPr>
            <a:picLocks noChangeAspect="1"/>
          </p:cNvPicPr>
          <p:nvPr/>
        </p:nvPicPr>
        <p:blipFill>
          <a:blip r:embed="rId3"/>
          <a:stretch>
            <a:fillRect/>
          </a:stretch>
        </p:blipFill>
        <p:spPr>
          <a:xfrm>
            <a:off x="6160631" y="1764235"/>
            <a:ext cx="5894772" cy="3526857"/>
          </a:xfrm>
          <a:prstGeom prst="rect">
            <a:avLst/>
          </a:prstGeom>
        </p:spPr>
      </p:pic>
    </p:spTree>
    <p:extLst>
      <p:ext uri="{BB962C8B-B14F-4D97-AF65-F5344CB8AC3E}">
        <p14:creationId xmlns:p14="http://schemas.microsoft.com/office/powerpoint/2010/main" val="64982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432656-864A-C770-7F6E-1D2A24D74308}"/>
              </a:ext>
            </a:extLst>
          </p:cNvPr>
          <p:cNvSpPr txBox="1"/>
          <p:nvPr/>
        </p:nvSpPr>
        <p:spPr>
          <a:xfrm>
            <a:off x="898124" y="171504"/>
            <a:ext cx="10395751" cy="2169825"/>
          </a:xfrm>
          <a:prstGeom prst="rect">
            <a:avLst/>
          </a:prstGeom>
          <a:noFill/>
        </p:spPr>
        <p:txBody>
          <a:bodyPr wrap="square">
            <a:spAutoFit/>
          </a:bodyPr>
          <a:lstStyle/>
          <a:p>
            <a:pPr algn="ctr">
              <a:lnSpc>
                <a:spcPct val="150000"/>
              </a:lnSpc>
            </a:pPr>
            <a:r>
              <a:rPr lang="pl-PL" sz="2400" dirty="0"/>
              <a:t> </a:t>
            </a:r>
            <a:r>
              <a:rPr lang="pl-PL" sz="2400" b="1" dirty="0" err="1">
                <a:latin typeface="Arial" panose="020B0604020202020204" pitchFamily="34" charset="0"/>
                <a:cs typeface="Arial" panose="020B0604020202020204" pitchFamily="34" charset="0"/>
              </a:rPr>
              <a:t>Question</a:t>
            </a:r>
            <a:r>
              <a:rPr lang="pl-PL" sz="2400" b="1" dirty="0">
                <a:latin typeface="Arial" panose="020B0604020202020204" pitchFamily="34" charset="0"/>
                <a:cs typeface="Arial" panose="020B0604020202020204" pitchFamily="34" charset="0"/>
              </a:rPr>
              <a:t> to </a:t>
            </a:r>
            <a:r>
              <a:rPr lang="pl-PL" sz="2400" b="1" dirty="0" err="1">
                <a:latin typeface="Arial" panose="020B0604020202020204" pitchFamily="34" charset="0"/>
                <a:cs typeface="Arial" panose="020B0604020202020204" pitchFamily="34" charset="0"/>
              </a:rPr>
              <a:t>answer</a:t>
            </a:r>
            <a:r>
              <a:rPr lang="pl-PL" sz="2400" b="1" dirty="0">
                <a:latin typeface="Arial" panose="020B0604020202020204" pitchFamily="34" charset="0"/>
                <a:cs typeface="Arial" panose="020B0604020202020204" pitchFamily="34" charset="0"/>
              </a:rPr>
              <a:t>: </a:t>
            </a:r>
          </a:p>
          <a:p>
            <a:pPr algn="ctr">
              <a:lnSpc>
                <a:spcPct val="150000"/>
              </a:lnSpc>
            </a:pPr>
            <a:r>
              <a:rPr lang="en-US" dirty="0">
                <a:latin typeface="Arial" panose="020B0604020202020204" pitchFamily="34" charset="0"/>
                <a:cs typeface="Arial" panose="020B0604020202020204" pitchFamily="34" charset="0"/>
              </a:rPr>
              <a:t>How do annual members and casual riders use </a:t>
            </a:r>
            <a:r>
              <a:rPr lang="en-US" dirty="0" err="1">
                <a:latin typeface="Arial" panose="020B0604020202020204" pitchFamily="34" charset="0"/>
                <a:cs typeface="Arial" panose="020B0604020202020204" pitchFamily="34" charset="0"/>
              </a:rPr>
              <a:t>Cyclistic</a:t>
            </a:r>
            <a:r>
              <a:rPr lang="en-US" dirty="0">
                <a:latin typeface="Arial" panose="020B0604020202020204" pitchFamily="34" charset="0"/>
                <a:cs typeface="Arial" panose="020B0604020202020204" pitchFamily="34" charset="0"/>
              </a:rPr>
              <a:t> bikes differently?</a:t>
            </a:r>
            <a:endParaRPr lang="pl-PL" dirty="0">
              <a:latin typeface="Arial" panose="020B0604020202020204" pitchFamily="34" charset="0"/>
              <a:cs typeface="Arial" panose="020B0604020202020204" pitchFamily="34" charset="0"/>
            </a:endParaRPr>
          </a:p>
          <a:p>
            <a:pPr algn="ctr"/>
            <a:endParaRPr lang="pl-PL" dirty="0">
              <a:latin typeface="Arial" panose="020B0604020202020204" pitchFamily="34" charset="0"/>
              <a:cs typeface="Arial" panose="020B0604020202020204" pitchFamily="34" charset="0"/>
            </a:endParaRPr>
          </a:p>
          <a:p>
            <a:pPr algn="ctr">
              <a:lnSpc>
                <a:spcPct val="150000"/>
              </a:lnSpc>
            </a:pPr>
            <a:r>
              <a:rPr lang="pl-PL" sz="2400" b="1" dirty="0" err="1"/>
              <a:t>Goal</a:t>
            </a:r>
            <a:r>
              <a:rPr lang="pl-PL" sz="2400" b="1" dirty="0"/>
              <a:t>:</a:t>
            </a:r>
          </a:p>
          <a:p>
            <a:pPr algn="ctr"/>
            <a:r>
              <a:rPr lang="pl-PL" dirty="0">
                <a:latin typeface="Arial" panose="020B0604020202020204" pitchFamily="34" charset="0"/>
                <a:cs typeface="Arial" panose="020B0604020202020204" pitchFamily="34" charset="0"/>
              </a:rPr>
              <a:t>C</a:t>
            </a:r>
            <a:r>
              <a:rPr lang="en-US" sz="1800" dirty="0" err="1">
                <a:latin typeface="Arial" panose="020B0604020202020204" pitchFamily="34" charset="0"/>
                <a:cs typeface="Arial" panose="020B0604020202020204" pitchFamily="34" charset="0"/>
              </a:rPr>
              <a:t>onverting</a:t>
            </a:r>
            <a:r>
              <a:rPr lang="en-US" sz="1800" dirty="0">
                <a:latin typeface="Arial" panose="020B0604020202020204" pitchFamily="34" charset="0"/>
                <a:cs typeface="Arial" panose="020B0604020202020204" pitchFamily="34" charset="0"/>
              </a:rPr>
              <a:t> casual riders into annual members</a:t>
            </a:r>
            <a:endParaRPr lang="pl-PL"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F6EB200-A23D-3F4A-5CA2-84E58E446C55}"/>
              </a:ext>
            </a:extLst>
          </p:cNvPr>
          <p:cNvSpPr txBox="1"/>
          <p:nvPr/>
        </p:nvSpPr>
        <p:spPr>
          <a:xfrm>
            <a:off x="812400" y="2527834"/>
            <a:ext cx="10395751" cy="1892826"/>
          </a:xfrm>
          <a:prstGeom prst="rect">
            <a:avLst/>
          </a:prstGeom>
          <a:noFill/>
        </p:spPr>
        <p:txBody>
          <a:bodyPr wrap="square">
            <a:spAutoFit/>
          </a:bodyPr>
          <a:lstStyle/>
          <a:p>
            <a:pPr algn="ctr">
              <a:lnSpc>
                <a:spcPct val="150000"/>
              </a:lnSpc>
            </a:pPr>
            <a:r>
              <a:rPr lang="pl-PL" sz="2400" b="1" dirty="0">
                <a:latin typeface="Arial" panose="020B0604020202020204" pitchFamily="34" charset="0"/>
                <a:cs typeface="Arial" panose="020B0604020202020204" pitchFamily="34" charset="0"/>
              </a:rPr>
              <a:t>Data </a:t>
            </a:r>
            <a:r>
              <a:rPr lang="pl-PL" sz="2400" b="1" dirty="0" err="1">
                <a:latin typeface="Arial" panose="020B0604020202020204" pitchFamily="34" charset="0"/>
                <a:cs typeface="Arial" panose="020B0604020202020204" pitchFamily="34" charset="0"/>
              </a:rPr>
              <a:t>source</a:t>
            </a:r>
            <a:r>
              <a:rPr lang="pl-PL" sz="2400" b="1" dirty="0">
                <a:latin typeface="Arial" panose="020B0604020202020204" pitchFamily="34" charset="0"/>
                <a:cs typeface="Arial" panose="020B0604020202020204" pitchFamily="34" charset="0"/>
              </a:rPr>
              <a:t>: </a:t>
            </a:r>
          </a:p>
          <a:p>
            <a:pPr algn="ctr">
              <a:lnSpc>
                <a:spcPct val="150000"/>
              </a:lnSpc>
            </a:pPr>
            <a:r>
              <a:rPr lang="en-US" dirty="0">
                <a:latin typeface="Arial" panose="020B0604020202020204" pitchFamily="34" charset="0"/>
                <a:cs typeface="Arial" panose="020B0604020202020204" pitchFamily="34" charset="0"/>
              </a:rPr>
              <a:t>The data has been made available by Motivate International Inc.</a:t>
            </a:r>
            <a:r>
              <a:rPr lang="pl-PL" dirty="0">
                <a:latin typeface="Arial" panose="020B0604020202020204" pitchFamily="34" charset="0"/>
                <a:cs typeface="Arial" panose="020B0604020202020204" pitchFamily="34" charset="0"/>
              </a:rPr>
              <a:t> and </a:t>
            </a:r>
            <a:r>
              <a:rPr lang="pl-PL" dirty="0" err="1">
                <a:latin typeface="Arial" panose="020B0604020202020204" pitchFamily="34" charset="0"/>
                <a:cs typeface="Arial" panose="020B0604020202020204" pitchFamily="34" charset="0"/>
              </a:rPr>
              <a:t>downloaded</a:t>
            </a:r>
            <a:r>
              <a:rPr lang="pl-PL" dirty="0">
                <a:latin typeface="Arial" panose="020B0604020202020204" pitchFamily="34" charset="0"/>
                <a:cs typeface="Arial" panose="020B0604020202020204" pitchFamily="34" charset="0"/>
              </a:rPr>
              <a:t> from </a:t>
            </a:r>
          </a:p>
          <a:p>
            <a:pPr algn="ctr"/>
            <a:r>
              <a:rPr lang="pl-PL" dirty="0">
                <a:latin typeface="Arial" panose="020B0604020202020204" pitchFamily="34" charset="0"/>
                <a:cs typeface="Arial" panose="020B0604020202020204" pitchFamily="34" charset="0"/>
                <a:hlinkClick r:id="rId2"/>
              </a:rPr>
              <a:t>https://divvy-tripdata.s3.amazonaws.com/index.html</a:t>
            </a:r>
            <a:endParaRPr lang="pl-PL" dirty="0">
              <a:latin typeface="Arial" panose="020B0604020202020204" pitchFamily="34" charset="0"/>
              <a:cs typeface="Arial" panose="020B0604020202020204" pitchFamily="34" charset="0"/>
            </a:endParaRPr>
          </a:p>
          <a:p>
            <a:pPr algn="ctr"/>
            <a:r>
              <a:rPr lang="pl-PL" dirty="0">
                <a:latin typeface="Arial" panose="020B0604020202020204" pitchFamily="34" charset="0"/>
                <a:cs typeface="Arial" panose="020B0604020202020204" pitchFamily="34" charset="0"/>
              </a:rPr>
              <a:t>The </a:t>
            </a:r>
            <a:r>
              <a:rPr lang="pl-PL" dirty="0" err="1">
                <a:latin typeface="Arial" panose="020B0604020202020204" pitchFamily="34" charset="0"/>
                <a:cs typeface="Arial" panose="020B0604020202020204" pitchFamily="34" charset="0"/>
              </a:rPr>
              <a:t>chosen</a:t>
            </a:r>
            <a:r>
              <a:rPr lang="pl-PL" dirty="0">
                <a:latin typeface="Arial" panose="020B0604020202020204" pitchFamily="34" charset="0"/>
                <a:cs typeface="Arial" panose="020B0604020202020204" pitchFamily="34" charset="0"/>
              </a:rPr>
              <a:t> data </a:t>
            </a:r>
            <a:r>
              <a:rPr lang="pl-PL" dirty="0" err="1">
                <a:latin typeface="Arial" panose="020B0604020202020204" pitchFamily="34" charset="0"/>
                <a:cs typeface="Arial" panose="020B0604020202020204" pitchFamily="34" charset="0"/>
              </a:rPr>
              <a:t>range</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is</a:t>
            </a:r>
            <a:r>
              <a:rPr lang="pl-PL" dirty="0">
                <a:latin typeface="Arial" panose="020B0604020202020204" pitchFamily="34" charset="0"/>
                <a:cs typeface="Arial" panose="020B0604020202020204" pitchFamily="34" charset="0"/>
              </a:rPr>
              <a:t> January – </a:t>
            </a:r>
            <a:r>
              <a:rPr lang="pl-PL" dirty="0" err="1">
                <a:latin typeface="Arial" panose="020B0604020202020204" pitchFamily="34" charset="0"/>
                <a:cs typeface="Arial" panose="020B0604020202020204" pitchFamily="34" charset="0"/>
              </a:rPr>
              <a:t>December</a:t>
            </a:r>
            <a:r>
              <a:rPr lang="pl-PL" dirty="0">
                <a:latin typeface="Arial" panose="020B0604020202020204" pitchFamily="34" charset="0"/>
                <a:cs typeface="Arial" panose="020B0604020202020204" pitchFamily="34" charset="0"/>
              </a:rPr>
              <a:t> 2023. </a:t>
            </a:r>
            <a:r>
              <a:rPr lang="pl-PL" dirty="0" err="1">
                <a:latin typeface="Arial" panose="020B0604020202020204" pitchFamily="34" charset="0"/>
                <a:cs typeface="Arial" panose="020B0604020202020204" pitchFamily="34" charset="0"/>
              </a:rPr>
              <a:t>Each</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month</a:t>
            </a:r>
            <a:r>
              <a:rPr lang="pl-PL" dirty="0">
                <a:latin typeface="Arial" panose="020B0604020202020204" pitchFamily="34" charset="0"/>
                <a:cs typeface="Arial" panose="020B0604020202020204" pitchFamily="34" charset="0"/>
              </a:rPr>
              <a:t> data </a:t>
            </a:r>
            <a:r>
              <a:rPr lang="pl-PL" dirty="0" err="1">
                <a:latin typeface="Arial" panose="020B0604020202020204" pitchFamily="34" charset="0"/>
                <a:cs typeface="Arial" panose="020B0604020202020204" pitchFamily="34" charset="0"/>
              </a:rPr>
              <a:t>is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stored</a:t>
            </a:r>
            <a:r>
              <a:rPr lang="pl-PL" dirty="0">
                <a:latin typeface="Arial" panose="020B0604020202020204" pitchFamily="34" charset="0"/>
                <a:cs typeface="Arial" panose="020B0604020202020204" pitchFamily="34" charset="0"/>
              </a:rPr>
              <a:t> in a </a:t>
            </a:r>
            <a:r>
              <a:rPr lang="pl-PL" dirty="0" err="1">
                <a:latin typeface="Arial" panose="020B0604020202020204" pitchFamily="34" charset="0"/>
                <a:cs typeface="Arial" panose="020B0604020202020204" pitchFamily="34" charset="0"/>
              </a:rPr>
              <a:t>separate</a:t>
            </a:r>
            <a:r>
              <a:rPr lang="pl-PL" dirty="0">
                <a:latin typeface="Arial" panose="020B0604020202020204" pitchFamily="34" charset="0"/>
                <a:cs typeface="Arial" panose="020B0604020202020204" pitchFamily="34" charset="0"/>
              </a:rPr>
              <a:t> zip folder </a:t>
            </a:r>
            <a:r>
              <a:rPr lang="pl-PL" dirty="0" err="1">
                <a:latin typeface="Arial" panose="020B0604020202020204" pitchFamily="34" charset="0"/>
                <a:cs typeface="Arial" panose="020B0604020202020204" pitchFamily="34" charset="0"/>
              </a:rPr>
              <a:t>containing</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relevant</a:t>
            </a:r>
            <a:r>
              <a:rPr lang="pl-PL" dirty="0">
                <a:latin typeface="Arial" panose="020B0604020202020204" pitchFamily="34" charset="0"/>
                <a:cs typeface="Arial" panose="020B0604020202020204" pitchFamily="34" charset="0"/>
              </a:rPr>
              <a:t> CSV </a:t>
            </a:r>
            <a:r>
              <a:rPr lang="pl-PL" dirty="0" err="1">
                <a:latin typeface="Arial" panose="020B0604020202020204" pitchFamily="34" charset="0"/>
                <a:cs typeface="Arial" panose="020B0604020202020204" pitchFamily="34" charset="0"/>
              </a:rPr>
              <a:t>files</a:t>
            </a:r>
            <a:r>
              <a:rPr lang="pl-PL"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81026474-84E3-B06E-58FE-B64CFBD4CF85}"/>
              </a:ext>
            </a:extLst>
          </p:cNvPr>
          <p:cNvSpPr txBox="1"/>
          <p:nvPr/>
        </p:nvSpPr>
        <p:spPr>
          <a:xfrm>
            <a:off x="974324" y="4516672"/>
            <a:ext cx="10395751" cy="2308324"/>
          </a:xfrm>
          <a:prstGeom prst="rect">
            <a:avLst/>
          </a:prstGeom>
          <a:noFill/>
        </p:spPr>
        <p:txBody>
          <a:bodyPr wrap="square">
            <a:spAutoFit/>
          </a:bodyPr>
          <a:lstStyle/>
          <a:p>
            <a:pPr algn="ctr">
              <a:lnSpc>
                <a:spcPct val="150000"/>
              </a:lnSpc>
            </a:pPr>
            <a:r>
              <a:rPr lang="pl-PL" sz="2400" b="1" dirty="0" err="1">
                <a:latin typeface="Arial" panose="020B0604020202020204" pitchFamily="34" charset="0"/>
                <a:cs typeface="Arial" panose="020B0604020202020204" pitchFamily="34" charset="0"/>
              </a:rPr>
              <a:t>About</a:t>
            </a:r>
            <a:r>
              <a:rPr lang="pl-PL" sz="2400" b="1" dirty="0">
                <a:latin typeface="Arial" panose="020B0604020202020204" pitchFamily="34" charset="0"/>
                <a:cs typeface="Arial" panose="020B0604020202020204" pitchFamily="34" charset="0"/>
              </a:rPr>
              <a:t> the data :</a:t>
            </a:r>
            <a:endParaRPr lang="pl-PL"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b="1" dirty="0" err="1">
                <a:latin typeface="Arial" panose="020B0604020202020204" pitchFamily="34" charset="0"/>
                <a:cs typeface="Arial" panose="020B0604020202020204" pitchFamily="34" charset="0"/>
              </a:rPr>
              <a:t>Reliable</a:t>
            </a:r>
            <a:r>
              <a:rPr lang="pl-PL" dirty="0">
                <a:latin typeface="Arial" panose="020B0604020202020204" pitchFamily="34" charset="0"/>
                <a:cs typeface="Arial" panose="020B0604020202020204" pitchFamily="34" charset="0"/>
              </a:rPr>
              <a:t>  - </a:t>
            </a:r>
            <a:r>
              <a:rPr lang="pl-PL" dirty="0" err="1">
                <a:latin typeface="Arial" panose="020B0604020202020204" pitchFamily="34" charset="0"/>
                <a:cs typeface="Arial" panose="020B0604020202020204" pitchFamily="34" charset="0"/>
              </a:rPr>
              <a:t>it</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is</a:t>
            </a:r>
            <a:r>
              <a:rPr lang="pl-PL" dirty="0">
                <a:latin typeface="Arial" panose="020B0604020202020204" pitchFamily="34" charset="0"/>
                <a:cs typeface="Arial" panose="020B0604020202020204" pitchFamily="34" charset="0"/>
              </a:rPr>
              <a:t> a </a:t>
            </a:r>
            <a:r>
              <a:rPr lang="pl-PL" dirty="0" err="1">
                <a:latin typeface="Arial" panose="020B0604020202020204" pitchFamily="34" charset="0"/>
                <a:cs typeface="Arial" panose="020B0604020202020204" pitchFamily="34" charset="0"/>
              </a:rPr>
              <a:t>complete</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internal</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showing</a:t>
            </a:r>
            <a:r>
              <a:rPr lang="pl-PL" dirty="0">
                <a:latin typeface="Arial" panose="020B0604020202020204" pitchFamily="34" charset="0"/>
                <a:cs typeface="Arial" panose="020B0604020202020204" pitchFamily="34" charset="0"/>
              </a:rPr>
              <a:t> of </a:t>
            </a:r>
            <a:r>
              <a:rPr lang="pl-PL" dirty="0" err="1">
                <a:latin typeface="Arial" panose="020B0604020202020204" pitchFamily="34" charset="0"/>
                <a:cs typeface="Arial" panose="020B0604020202020204" pitchFamily="34" charset="0"/>
              </a:rPr>
              <a:t>all</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bike</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users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That</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excludes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sample</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selection</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bias</a:t>
            </a:r>
            <a:endParaRPr lang="pl-PL"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b="1" dirty="0" err="1">
                <a:latin typeface="Arial" panose="020B0604020202020204" pitchFamily="34" charset="0"/>
                <a:cs typeface="Arial" panose="020B0604020202020204" pitchFamily="34" charset="0"/>
              </a:rPr>
              <a:t>Orginal</a:t>
            </a:r>
            <a:r>
              <a:rPr lang="pl-PL" dirty="0">
                <a:latin typeface="Arial" panose="020B0604020202020204" pitchFamily="34" charset="0"/>
                <a:cs typeface="Arial" panose="020B0604020202020204" pitchFamily="34" charset="0"/>
              </a:rPr>
              <a:t> – </a:t>
            </a:r>
            <a:r>
              <a:rPr lang="pl-PL" dirty="0" err="1">
                <a:latin typeface="Arial" panose="020B0604020202020204" pitchFamily="34" charset="0"/>
                <a:cs typeface="Arial" panose="020B0604020202020204" pitchFamily="34" charset="0"/>
              </a:rPr>
              <a:t>direct</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access</a:t>
            </a:r>
            <a:r>
              <a:rPr lang="pl-PL" dirty="0">
                <a:latin typeface="Arial" panose="020B0604020202020204" pitchFamily="34" charset="0"/>
                <a:cs typeface="Arial" panose="020B0604020202020204" pitchFamily="34" charset="0"/>
              </a:rPr>
              <a:t> to the </a:t>
            </a:r>
            <a:r>
              <a:rPr lang="pl-PL" dirty="0" err="1">
                <a:latin typeface="Arial" panose="020B0604020202020204" pitchFamily="34" charset="0"/>
                <a:cs typeface="Arial" panose="020B0604020202020204" pitchFamily="34" charset="0"/>
              </a:rPr>
              <a:t>original</a:t>
            </a:r>
            <a:r>
              <a:rPr lang="pl-PL" dirty="0">
                <a:latin typeface="Arial" panose="020B0604020202020204" pitchFamily="34" charset="0"/>
                <a:cs typeface="Arial" panose="020B0604020202020204" pitchFamily="34" charset="0"/>
              </a:rPr>
              <a:t> data </a:t>
            </a:r>
            <a:r>
              <a:rPr lang="pl-PL" dirty="0" err="1">
                <a:latin typeface="Arial" panose="020B0604020202020204" pitchFamily="34" charset="0"/>
                <a:cs typeface="Arial" panose="020B0604020202020204" pitchFamily="34" charset="0"/>
              </a:rPr>
              <a:t>source</a:t>
            </a:r>
            <a:r>
              <a:rPr lang="pl-PL" dirty="0">
                <a:latin typeface="Arial" panose="020B0604020202020204" pitchFamily="34" charset="0"/>
                <a:cs typeface="Arial" panose="020B0604020202020204" pitchFamily="34" charset="0"/>
              </a:rPr>
              <a:t> of e </a:t>
            </a:r>
            <a:r>
              <a:rPr lang="pl-PL" dirty="0" err="1">
                <a:latin typeface="Arial" panose="020B0604020202020204" pitchFamily="34" charset="0"/>
                <a:cs typeface="Arial" panose="020B0604020202020204" pitchFamily="34" charset="0"/>
              </a:rPr>
              <a:t>Cyclistic’s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historical</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trip</a:t>
            </a:r>
            <a:r>
              <a:rPr lang="pl-PL" dirty="0">
                <a:latin typeface="Arial" panose="020B0604020202020204" pitchFamily="34" charset="0"/>
                <a:cs typeface="Arial" panose="020B0604020202020204" pitchFamily="34" charset="0"/>
              </a:rPr>
              <a:t> data</a:t>
            </a:r>
          </a:p>
          <a:p>
            <a:pPr marL="285750" indent="-285750">
              <a:buFont typeface="Arial" panose="020B0604020202020204" pitchFamily="34" charset="0"/>
              <a:buChar char="•"/>
            </a:pPr>
            <a:r>
              <a:rPr lang="pl-PL" b="1" dirty="0">
                <a:latin typeface="Arial" panose="020B0604020202020204" pitchFamily="34" charset="0"/>
                <a:cs typeface="Arial" panose="020B0604020202020204" pitchFamily="34" charset="0"/>
              </a:rPr>
              <a:t>Comprehensive</a:t>
            </a:r>
            <a:r>
              <a:rPr lang="pl-PL" dirty="0">
                <a:latin typeface="Arial" panose="020B0604020202020204" pitchFamily="34" charset="0"/>
                <a:cs typeface="Arial" panose="020B0604020202020204" pitchFamily="34" charset="0"/>
              </a:rPr>
              <a:t> – </a:t>
            </a:r>
            <a:r>
              <a:rPr lang="pl-PL" dirty="0" err="1">
                <a:latin typeface="Arial" panose="020B0604020202020204" pitchFamily="34" charset="0"/>
                <a:cs typeface="Arial" panose="020B0604020202020204" pitchFamily="34" charset="0"/>
              </a:rPr>
              <a:t>showing</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enough</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information</a:t>
            </a:r>
            <a:r>
              <a:rPr lang="pl-PL" dirty="0">
                <a:latin typeface="Arial" panose="020B0604020202020204" pitchFamily="34" charset="0"/>
                <a:cs typeface="Arial" panose="020B0604020202020204" pitchFamily="34" charset="0"/>
              </a:rPr>
              <a:t> to </a:t>
            </a:r>
            <a:r>
              <a:rPr lang="pl-PL" dirty="0" err="1">
                <a:latin typeface="Arial" panose="020B0604020202020204" pitchFamily="34" charset="0"/>
                <a:cs typeface="Arial" panose="020B0604020202020204" pitchFamily="34" charset="0"/>
              </a:rPr>
              <a:t>answer</a:t>
            </a:r>
            <a:r>
              <a:rPr lang="pl-PL" dirty="0">
                <a:latin typeface="Arial" panose="020B0604020202020204" pitchFamily="34" charset="0"/>
                <a:cs typeface="Arial" panose="020B0604020202020204" pitchFamily="34" charset="0"/>
              </a:rPr>
              <a:t> the </a:t>
            </a:r>
            <a:r>
              <a:rPr lang="pl-PL" dirty="0" err="1">
                <a:latin typeface="Arial" panose="020B0604020202020204" pitchFamily="34" charset="0"/>
                <a:cs typeface="Arial" panose="020B0604020202020204" pitchFamily="34" charset="0"/>
              </a:rPr>
              <a:t>question</a:t>
            </a:r>
            <a:endParaRPr lang="pl-PL"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b="1" dirty="0" err="1">
                <a:latin typeface="Arial" panose="020B0604020202020204" pitchFamily="34" charset="0"/>
                <a:cs typeface="Arial" panose="020B0604020202020204" pitchFamily="34" charset="0"/>
              </a:rPr>
              <a:t>Current</a:t>
            </a:r>
            <a:r>
              <a:rPr lang="pl-PL" dirty="0">
                <a:latin typeface="Arial" panose="020B0604020202020204" pitchFamily="34" charset="0"/>
                <a:cs typeface="Arial" panose="020B0604020202020204" pitchFamily="34" charset="0"/>
              </a:rPr>
              <a:t> – data </a:t>
            </a:r>
            <a:r>
              <a:rPr lang="pl-PL" dirty="0" err="1">
                <a:latin typeface="Arial" panose="020B0604020202020204" pitchFamily="34" charset="0"/>
                <a:cs typeface="Arial" panose="020B0604020202020204" pitchFamily="34" charset="0"/>
              </a:rPr>
              <a:t>comes</a:t>
            </a:r>
            <a:r>
              <a:rPr lang="pl-PL" dirty="0">
                <a:latin typeface="Arial" panose="020B0604020202020204" pitchFamily="34" charset="0"/>
                <a:cs typeface="Arial" panose="020B0604020202020204" pitchFamily="34" charset="0"/>
              </a:rPr>
              <a:t> from 2023 and </a:t>
            </a:r>
            <a:r>
              <a:rPr lang="pl-PL" dirty="0" err="1">
                <a:latin typeface="Arial" panose="020B0604020202020204" pitchFamily="34" charset="0"/>
                <a:cs typeface="Arial" panose="020B0604020202020204" pitchFamily="34" charset="0"/>
              </a:rPr>
              <a:t>is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relevant</a:t>
            </a:r>
            <a:endParaRPr lang="pl-PL"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b="1" dirty="0" err="1">
                <a:latin typeface="Arial" panose="020B0604020202020204" pitchFamily="34" charset="0"/>
                <a:cs typeface="Arial" panose="020B0604020202020204" pitchFamily="34" charset="0"/>
              </a:rPr>
              <a:t>Cited</a:t>
            </a:r>
            <a:r>
              <a:rPr lang="pl-PL" dirty="0">
                <a:latin typeface="Arial" panose="020B0604020202020204" pitchFamily="34" charset="0"/>
                <a:cs typeface="Arial" panose="020B0604020202020204" pitchFamily="34" charset="0"/>
              </a:rPr>
              <a:t> – </a:t>
            </a:r>
            <a:r>
              <a:rPr lang="pl-PL" dirty="0" err="1">
                <a:latin typeface="Arial" panose="020B0604020202020204" pitchFamily="34" charset="0"/>
                <a:cs typeface="Arial" panose="020B0604020202020204" pitchFamily="34" charset="0"/>
              </a:rPr>
              <a:t>known</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reliable</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location</a:t>
            </a:r>
            <a:r>
              <a:rPr lang="pl-PL" dirty="0">
                <a:latin typeface="Arial" panose="020B0604020202020204" pitchFamily="34" charset="0"/>
                <a:cs typeface="Arial" panose="020B0604020202020204" pitchFamily="34" charset="0"/>
              </a:rPr>
              <a:t> and </a:t>
            </a:r>
            <a:r>
              <a:rPr lang="pl-PL" dirty="0" err="1">
                <a:latin typeface="Arial" panose="020B0604020202020204" pitchFamily="34" charset="0"/>
                <a:cs typeface="Arial" panose="020B0604020202020204" pitchFamily="34" charset="0"/>
              </a:rPr>
              <a:t>ownership</a:t>
            </a:r>
            <a:endParaRPr lang="pl-PL" dirty="0">
              <a:latin typeface="Arial" panose="020B0604020202020204" pitchFamily="34" charset="0"/>
              <a:cs typeface="Arial" panose="020B0604020202020204" pitchFamily="34" charset="0"/>
            </a:endParaRPr>
          </a:p>
          <a:p>
            <a:endParaRPr lang="pl-PL" dirty="0"/>
          </a:p>
        </p:txBody>
      </p:sp>
    </p:spTree>
    <p:extLst>
      <p:ext uri="{BB962C8B-B14F-4D97-AF65-F5344CB8AC3E}">
        <p14:creationId xmlns:p14="http://schemas.microsoft.com/office/powerpoint/2010/main" val="3470483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80612F-B9BE-40AA-17E9-E5B552656841}"/>
              </a:ext>
            </a:extLst>
          </p:cNvPr>
          <p:cNvPicPr>
            <a:picLocks noChangeAspect="1"/>
          </p:cNvPicPr>
          <p:nvPr/>
        </p:nvPicPr>
        <p:blipFill>
          <a:blip r:embed="rId2"/>
          <a:stretch>
            <a:fillRect/>
          </a:stretch>
        </p:blipFill>
        <p:spPr>
          <a:xfrm>
            <a:off x="363940" y="3565624"/>
            <a:ext cx="5351172" cy="3221355"/>
          </a:xfrm>
          <a:prstGeom prst="rect">
            <a:avLst/>
          </a:prstGeom>
        </p:spPr>
      </p:pic>
      <p:pic>
        <p:nvPicPr>
          <p:cNvPr id="3" name="Picture 2">
            <a:extLst>
              <a:ext uri="{FF2B5EF4-FFF2-40B4-BE49-F238E27FC236}">
                <a16:creationId xmlns:a16="http://schemas.microsoft.com/office/drawing/2014/main" id="{B4AED314-9F4C-5926-D8D1-A9E0C5354141}"/>
              </a:ext>
            </a:extLst>
          </p:cNvPr>
          <p:cNvPicPr>
            <a:picLocks noChangeAspect="1"/>
          </p:cNvPicPr>
          <p:nvPr/>
        </p:nvPicPr>
        <p:blipFill>
          <a:blip r:embed="rId3"/>
          <a:stretch>
            <a:fillRect/>
          </a:stretch>
        </p:blipFill>
        <p:spPr>
          <a:xfrm>
            <a:off x="6357661" y="3565624"/>
            <a:ext cx="5358508" cy="3209277"/>
          </a:xfrm>
          <a:prstGeom prst="rect">
            <a:avLst/>
          </a:prstGeom>
        </p:spPr>
      </p:pic>
      <p:pic>
        <p:nvPicPr>
          <p:cNvPr id="4" name="Picture 3">
            <a:extLst>
              <a:ext uri="{FF2B5EF4-FFF2-40B4-BE49-F238E27FC236}">
                <a16:creationId xmlns:a16="http://schemas.microsoft.com/office/drawing/2014/main" id="{45770E80-59EE-03E6-E383-24A7820F1435}"/>
              </a:ext>
            </a:extLst>
          </p:cNvPr>
          <p:cNvPicPr>
            <a:picLocks noChangeAspect="1"/>
          </p:cNvPicPr>
          <p:nvPr/>
        </p:nvPicPr>
        <p:blipFill>
          <a:blip r:embed="rId4"/>
          <a:stretch>
            <a:fillRect/>
          </a:stretch>
        </p:blipFill>
        <p:spPr>
          <a:xfrm>
            <a:off x="6357661" y="219724"/>
            <a:ext cx="5351172" cy="3209276"/>
          </a:xfrm>
          <a:prstGeom prst="rect">
            <a:avLst/>
          </a:prstGeom>
        </p:spPr>
      </p:pic>
      <p:cxnSp>
        <p:nvCxnSpPr>
          <p:cNvPr id="9" name="Straight Connector 8">
            <a:extLst>
              <a:ext uri="{FF2B5EF4-FFF2-40B4-BE49-F238E27FC236}">
                <a16:creationId xmlns:a16="http://schemas.microsoft.com/office/drawing/2014/main" id="{6A57BDEB-2DE7-8D25-2865-DDD8D1F79C77}"/>
              </a:ext>
            </a:extLst>
          </p:cNvPr>
          <p:cNvCxnSpPr/>
          <p:nvPr/>
        </p:nvCxnSpPr>
        <p:spPr>
          <a:xfrm>
            <a:off x="7634792" y="3907654"/>
            <a:ext cx="71909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8EEDFB-DFA8-AF56-093B-EFAA5811FB0D}"/>
              </a:ext>
            </a:extLst>
          </p:cNvPr>
          <p:cNvCxnSpPr/>
          <p:nvPr/>
        </p:nvCxnSpPr>
        <p:spPr>
          <a:xfrm>
            <a:off x="1617215" y="3916532"/>
            <a:ext cx="71909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28951C-5B0D-B3B6-EFD3-ABC9E56CF05F}"/>
              </a:ext>
            </a:extLst>
          </p:cNvPr>
          <p:cNvCxnSpPr/>
          <p:nvPr/>
        </p:nvCxnSpPr>
        <p:spPr>
          <a:xfrm>
            <a:off x="7617039" y="569651"/>
            <a:ext cx="71909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FE2B414-E0B9-7F53-462D-A7B5FD7FB104}"/>
              </a:ext>
            </a:extLst>
          </p:cNvPr>
          <p:cNvPicPr>
            <a:picLocks noChangeAspect="1"/>
          </p:cNvPicPr>
          <p:nvPr/>
        </p:nvPicPr>
        <p:blipFill>
          <a:blip r:embed="rId5"/>
          <a:stretch>
            <a:fillRect/>
          </a:stretch>
        </p:blipFill>
        <p:spPr>
          <a:xfrm>
            <a:off x="363940" y="218225"/>
            <a:ext cx="5351172" cy="3209276"/>
          </a:xfrm>
          <a:prstGeom prst="rect">
            <a:avLst/>
          </a:prstGeom>
        </p:spPr>
      </p:pic>
    </p:spTree>
    <p:extLst>
      <p:ext uri="{BB962C8B-B14F-4D97-AF65-F5344CB8AC3E}">
        <p14:creationId xmlns:p14="http://schemas.microsoft.com/office/powerpoint/2010/main" val="75441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E72E7-95C7-EBE4-33D2-392D72628D8A}"/>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7158409C-9EAA-0001-ECAA-F91396DF640F}"/>
              </a:ext>
            </a:extLst>
          </p:cNvPr>
          <p:cNvGrpSpPr/>
          <p:nvPr/>
        </p:nvGrpSpPr>
        <p:grpSpPr>
          <a:xfrm>
            <a:off x="301455" y="311285"/>
            <a:ext cx="11620500" cy="6235429"/>
            <a:chOff x="3275859" y="1207426"/>
            <a:chExt cx="8554191" cy="2897079"/>
          </a:xfrm>
        </p:grpSpPr>
        <p:sp>
          <p:nvSpPr>
            <p:cNvPr id="11" name="Rectangle 10">
              <a:extLst>
                <a:ext uri="{FF2B5EF4-FFF2-40B4-BE49-F238E27FC236}">
                  <a16:creationId xmlns:a16="http://schemas.microsoft.com/office/drawing/2014/main" id="{0850E60F-B992-4399-FF13-6E3EDBD4D4CB}"/>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C8AD85BC-6C6B-7927-44A5-27591E2C34B5}"/>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E636E998-6DCA-1997-17B0-6D0A8F0E4F18}"/>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aphicFrame>
        <p:nvGraphicFramePr>
          <p:cNvPr id="6" name="Table 5">
            <a:extLst>
              <a:ext uri="{FF2B5EF4-FFF2-40B4-BE49-F238E27FC236}">
                <a16:creationId xmlns:a16="http://schemas.microsoft.com/office/drawing/2014/main" id="{FC0EEAA0-1CC3-1363-0961-398F10033A5C}"/>
              </a:ext>
            </a:extLst>
          </p:cNvPr>
          <p:cNvGraphicFramePr>
            <a:graphicFrameLocks noGrp="1"/>
          </p:cNvGraphicFramePr>
          <p:nvPr>
            <p:extLst>
              <p:ext uri="{D42A27DB-BD31-4B8C-83A1-F6EECF244321}">
                <p14:modId xmlns:p14="http://schemas.microsoft.com/office/powerpoint/2010/main" val="3879865293"/>
              </p:ext>
            </p:extLst>
          </p:nvPr>
        </p:nvGraphicFramePr>
        <p:xfrm>
          <a:off x="454871" y="942125"/>
          <a:ext cx="10988376" cy="5091048"/>
        </p:xfrm>
        <a:graphic>
          <a:graphicData uri="http://schemas.openxmlformats.org/drawingml/2006/table">
            <a:tbl>
              <a:tblPr firstRow="1" bandRow="1">
                <a:tableStyleId>{5940675A-B579-460E-94D1-54222C63F5DA}</a:tableStyleId>
              </a:tblPr>
              <a:tblGrid>
                <a:gridCol w="4564602">
                  <a:extLst>
                    <a:ext uri="{9D8B030D-6E8A-4147-A177-3AD203B41FA5}">
                      <a16:colId xmlns:a16="http://schemas.microsoft.com/office/drawing/2014/main" val="144373566"/>
                    </a:ext>
                  </a:extLst>
                </a:gridCol>
                <a:gridCol w="272374">
                  <a:extLst>
                    <a:ext uri="{9D8B030D-6E8A-4147-A177-3AD203B41FA5}">
                      <a16:colId xmlns:a16="http://schemas.microsoft.com/office/drawing/2014/main" val="2653676618"/>
                    </a:ext>
                  </a:extLst>
                </a:gridCol>
                <a:gridCol w="6151400">
                  <a:extLst>
                    <a:ext uri="{9D8B030D-6E8A-4147-A177-3AD203B41FA5}">
                      <a16:colId xmlns:a16="http://schemas.microsoft.com/office/drawing/2014/main" val="3130207649"/>
                    </a:ext>
                  </a:extLst>
                </a:gridCol>
              </a:tblGrid>
              <a:tr h="4816728">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WITH </a:t>
                      </a:r>
                      <a:r>
                        <a:rPr lang="en-IE" sz="1200" dirty="0">
                          <a:solidFill>
                            <a:srgbClr val="000000"/>
                          </a:solidFill>
                          <a:effectLst/>
                          <a:latin typeface="Roboto Mono" panose="00000009000000000000" pitchFamily="49" charset="0"/>
                        </a:rPr>
                        <a:t>truncated </a:t>
                      </a:r>
                      <a:r>
                        <a:rPr lang="en-IE" sz="1200" dirty="0">
                          <a:solidFill>
                            <a:srgbClr val="3367D6"/>
                          </a:solidFill>
                          <a:effectLst/>
                          <a:latin typeface="Roboto Mono" panose="00000009000000000000" pitchFamily="49" charset="0"/>
                        </a:rPr>
                        <a:t>as</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SELECT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DATE_TRUNC</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truncated_hour</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FROM</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D904F"/>
                          </a:solidFill>
                          <a:effectLst/>
                          <a:latin typeface="Roboto Mono" panose="00000009000000000000" pitchFamily="49" charset="0"/>
                        </a:rPr>
                        <a:t>`project-1-asia.Rides.Full_Year_sorted` </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pl-PL" sz="1200" dirty="0">
                          <a:solidFill>
                            <a:srgbClr val="37474F"/>
                          </a:solidFill>
                          <a:effectLst/>
                          <a:latin typeface="Roboto Mono" panose="00000009000000000000" pitchFamily="49" charset="0"/>
                        </a:rPr>
                        <a:t> </a:t>
                      </a:r>
                    </a:p>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EXTRACT</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TIME FROM </a:t>
                      </a:r>
                      <a:r>
                        <a:rPr lang="en-IE" sz="1200" dirty="0" err="1">
                          <a:solidFill>
                            <a:srgbClr val="000000"/>
                          </a:solidFill>
                          <a:effectLst/>
                          <a:latin typeface="Roboto Mono" panose="00000009000000000000" pitchFamily="49" charset="0"/>
                        </a:rPr>
                        <a:t>truncated_hour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Hourly_range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Count_of_Members_Casual</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truncated</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GROUP BY</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Hourly_range</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119850">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7" name="TextBox 6">
            <a:extLst>
              <a:ext uri="{FF2B5EF4-FFF2-40B4-BE49-F238E27FC236}">
                <a16:creationId xmlns:a16="http://schemas.microsoft.com/office/drawing/2014/main" id="{3313B0E5-E7F5-C4AD-8BE0-810B717BF11E}"/>
              </a:ext>
            </a:extLst>
          </p:cNvPr>
          <p:cNvSpPr txBox="1"/>
          <p:nvPr/>
        </p:nvSpPr>
        <p:spPr>
          <a:xfrm>
            <a:off x="5189762" y="1149823"/>
            <a:ext cx="6339031"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r>
              <a:rPr lang="pl-PL" sz="1200" b="0" dirty="0">
                <a:solidFill>
                  <a:srgbClr val="3A474E"/>
                </a:solidFill>
                <a:effectLst/>
                <a:latin typeface="Roboto Mono" panose="00000009000000000000" pitchFamily="49" charset="0"/>
              </a:rPr>
              <a:t>Excel </a:t>
            </a:r>
            <a:r>
              <a:rPr lang="pl-PL" sz="1200" b="0" dirty="0" err="1">
                <a:solidFill>
                  <a:srgbClr val="3A474E"/>
                </a:solidFill>
                <a:effectLst/>
                <a:latin typeface="Roboto Mono" panose="00000009000000000000" pitchFamily="49" charset="0"/>
              </a:rPr>
              <a:t>table</a:t>
            </a:r>
            <a:r>
              <a:rPr lang="pl-PL" sz="1200" b="0" dirty="0">
                <a:solidFill>
                  <a:srgbClr val="3A474E"/>
                </a:solidFill>
                <a:effectLst/>
                <a:latin typeface="Roboto Mono" panose="00000009000000000000" pitchFamily="49" charset="0"/>
              </a:rPr>
              <a:t> with </a:t>
            </a:r>
            <a:r>
              <a:rPr lang="pl-PL" sz="1200" b="0" dirty="0" err="1">
                <a:solidFill>
                  <a:srgbClr val="3A474E"/>
                </a:solidFill>
                <a:effectLst/>
                <a:latin typeface="Roboto Mono" panose="00000009000000000000" pitchFamily="49" charset="0"/>
              </a:rPr>
              <a:t>conditional</a:t>
            </a:r>
            <a:r>
              <a:rPr lang="pl-PL" sz="1200" b="0" dirty="0">
                <a:solidFill>
                  <a:srgbClr val="3A474E"/>
                </a:solidFill>
                <a:effectLst/>
                <a:latin typeface="Roboto Mono" panose="00000009000000000000" pitchFamily="49" charset="0"/>
              </a:rPr>
              <a:t> </a:t>
            </a:r>
            <a:r>
              <a:rPr lang="pl-PL" sz="1200" b="0" dirty="0" err="1">
                <a:solidFill>
                  <a:srgbClr val="3A474E"/>
                </a:solidFill>
                <a:effectLst/>
                <a:latin typeface="Roboto Mono" panose="00000009000000000000" pitchFamily="49" charset="0"/>
              </a:rPr>
              <a:t>formatting</a:t>
            </a:r>
            <a:r>
              <a:rPr lang="pl-PL" sz="1200" b="0" dirty="0">
                <a:solidFill>
                  <a:srgbClr val="3A474E"/>
                </a:solidFill>
                <a:effectLst/>
                <a:latin typeface="Roboto Mono" panose="00000009000000000000" pitchFamily="49" charset="0"/>
              </a:rPr>
              <a:t> data </a:t>
            </a:r>
            <a:r>
              <a:rPr lang="pl-PL" sz="1200" b="0" dirty="0" err="1">
                <a:solidFill>
                  <a:srgbClr val="3A474E"/>
                </a:solidFill>
                <a:effectLst/>
                <a:latin typeface="Roboto Mono" panose="00000009000000000000" pitchFamily="49" charset="0"/>
              </a:rPr>
              <a:t>bars</a:t>
            </a:r>
            <a:r>
              <a:rPr lang="pl-PL" sz="1200" b="0" dirty="0">
                <a:solidFill>
                  <a:srgbClr val="3A474E"/>
                </a:solidFill>
                <a:effectLst/>
                <a:latin typeface="Roboto Mono" panose="00000009000000000000" pitchFamily="49" charset="0"/>
              </a:rPr>
              <a:t> for </a:t>
            </a:r>
            <a:r>
              <a:rPr lang="pl-PL" sz="1200" b="0" dirty="0" err="1">
                <a:solidFill>
                  <a:srgbClr val="3A474E"/>
                </a:solidFill>
                <a:effectLst/>
                <a:latin typeface="Roboto Mono" panose="00000009000000000000" pitchFamily="49" charset="0"/>
              </a:rPr>
              <a:t>an</a:t>
            </a:r>
            <a:r>
              <a:rPr lang="pl-PL" sz="1200" b="0" dirty="0">
                <a:solidFill>
                  <a:srgbClr val="3A474E"/>
                </a:solidFill>
                <a:effectLst/>
                <a:latin typeface="Roboto Mono" panose="00000009000000000000" pitchFamily="49" charset="0"/>
              </a:rPr>
              <a:t> </a:t>
            </a:r>
            <a:r>
              <a:rPr lang="pl-PL" sz="1200" b="0" dirty="0" err="1">
                <a:solidFill>
                  <a:srgbClr val="3A474E"/>
                </a:solidFill>
                <a:effectLst/>
                <a:latin typeface="Roboto Mono" panose="00000009000000000000" pitchFamily="49" charset="0"/>
              </a:rPr>
              <a:t>overview</a:t>
            </a:r>
            <a:endParaRPr lang="en-US" sz="1200" b="0" dirty="0">
              <a:solidFill>
                <a:srgbClr val="3A474E"/>
              </a:solidFill>
              <a:effectLst/>
              <a:latin typeface="Roboto Mono" panose="00000009000000000000" pitchFamily="49" charset="0"/>
            </a:endParaRPr>
          </a:p>
        </p:txBody>
      </p:sp>
      <p:sp>
        <p:nvSpPr>
          <p:cNvPr id="10" name="TextBox 9">
            <a:extLst>
              <a:ext uri="{FF2B5EF4-FFF2-40B4-BE49-F238E27FC236}">
                <a16:creationId xmlns:a16="http://schemas.microsoft.com/office/drawing/2014/main" id="{725776BD-8DA0-BBDF-B6B9-44363921684B}"/>
              </a:ext>
            </a:extLst>
          </p:cNvPr>
          <p:cNvSpPr txBox="1"/>
          <p:nvPr/>
        </p:nvSpPr>
        <p:spPr>
          <a:xfrm>
            <a:off x="4764067" y="472817"/>
            <a:ext cx="3502863" cy="369332"/>
          </a:xfrm>
          <a:prstGeom prst="rect">
            <a:avLst/>
          </a:prstGeom>
          <a:noFill/>
        </p:spPr>
        <p:txBody>
          <a:bodyPr wrap="square" rtlCol="0">
            <a:spAutoFit/>
          </a:bodyPr>
          <a:lstStyle/>
          <a:p>
            <a:r>
              <a:rPr lang="pl-PL" dirty="0">
                <a:solidFill>
                  <a:schemeClr val="tx1">
                    <a:lumMod val="65000"/>
                    <a:lumOff val="35000"/>
                  </a:schemeClr>
                </a:solidFill>
                <a:latin typeface="Arial" panose="020B0604020202020204" pitchFamily="34" charset="0"/>
                <a:cs typeface="Arial" panose="020B0604020202020204" pitchFamily="34" charset="0"/>
              </a:rPr>
              <a:t>Most </a:t>
            </a:r>
            <a:r>
              <a:rPr lang="pl-PL" dirty="0" err="1">
                <a:solidFill>
                  <a:schemeClr val="tx1">
                    <a:lumMod val="65000"/>
                    <a:lumOff val="35000"/>
                  </a:schemeClr>
                </a:solidFill>
                <a:latin typeface="Arial" panose="020B0604020202020204" pitchFamily="34" charset="0"/>
                <a:cs typeface="Arial" panose="020B0604020202020204" pitchFamily="34" charset="0"/>
              </a:rPr>
              <a:t>common</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ride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times</a:t>
            </a:r>
            <a:endParaRPr lang="en-IE" dirty="0">
              <a:effectLst/>
              <a:latin typeface="Roboto Mono" panose="00000009000000000000" pitchFamily="49" charset="0"/>
            </a:endParaRPr>
          </a:p>
        </p:txBody>
      </p:sp>
      <p:sp>
        <p:nvSpPr>
          <p:cNvPr id="19" name="Arrow: Right 18">
            <a:extLst>
              <a:ext uri="{FF2B5EF4-FFF2-40B4-BE49-F238E27FC236}">
                <a16:creationId xmlns:a16="http://schemas.microsoft.com/office/drawing/2014/main" id="{C160AFA8-DA67-75E0-04E5-21722DDC2F47}"/>
              </a:ext>
            </a:extLst>
          </p:cNvPr>
          <p:cNvSpPr/>
          <p:nvPr/>
        </p:nvSpPr>
        <p:spPr>
          <a:xfrm>
            <a:off x="3847889" y="3497313"/>
            <a:ext cx="423994"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050" name="Picture 2" descr="Count_of &#10;2 &#10;3 &#10;7 &#10;Hourly_range &#10;0100:00 &#10;0100:00 &#10;ozoo:oo &#10;member_casual &#10;casual &#10;casual &#10;casual &#10;member &#10;_Members &#10;34899 &#10;36259 &#10;23473 &#10;12032 &#10;14188 &#10;7824 ">
            <a:extLst>
              <a:ext uri="{FF2B5EF4-FFF2-40B4-BE49-F238E27FC236}">
                <a16:creationId xmlns:a16="http://schemas.microsoft.com/office/drawing/2014/main" id="{DBB4EFC8-4802-AF2B-E2F8-597892A1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04" y="4472659"/>
            <a:ext cx="4039996" cy="156978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EDB972B-0E69-9E46-356A-08B1C125EEE7}"/>
              </a:ext>
            </a:extLst>
          </p:cNvPr>
          <p:cNvPicPr>
            <a:picLocks noChangeAspect="1"/>
          </p:cNvPicPr>
          <p:nvPr/>
        </p:nvPicPr>
        <p:blipFill>
          <a:blip r:embed="rId3"/>
          <a:stretch>
            <a:fillRect/>
          </a:stretch>
        </p:blipFill>
        <p:spPr>
          <a:xfrm>
            <a:off x="4806529" y="1754068"/>
            <a:ext cx="6944334" cy="4043617"/>
          </a:xfrm>
          <a:prstGeom prst="rect">
            <a:avLst/>
          </a:prstGeom>
        </p:spPr>
      </p:pic>
    </p:spTree>
    <p:extLst>
      <p:ext uri="{BB962C8B-B14F-4D97-AF65-F5344CB8AC3E}">
        <p14:creationId xmlns:p14="http://schemas.microsoft.com/office/powerpoint/2010/main" val="3913075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0E11496-9435-EEC7-ECC5-F01E39E74804}"/>
              </a:ext>
            </a:extLst>
          </p:cNvPr>
          <p:cNvPicPr>
            <a:picLocks noChangeAspect="1"/>
          </p:cNvPicPr>
          <p:nvPr/>
        </p:nvPicPr>
        <p:blipFill>
          <a:blip r:embed="rId2"/>
          <a:stretch>
            <a:fillRect/>
          </a:stretch>
        </p:blipFill>
        <p:spPr>
          <a:xfrm>
            <a:off x="201038" y="93144"/>
            <a:ext cx="5426643" cy="3316400"/>
          </a:xfrm>
          <a:prstGeom prst="rect">
            <a:avLst/>
          </a:prstGeom>
        </p:spPr>
      </p:pic>
      <p:pic>
        <p:nvPicPr>
          <p:cNvPr id="24" name="Picture 23">
            <a:extLst>
              <a:ext uri="{FF2B5EF4-FFF2-40B4-BE49-F238E27FC236}">
                <a16:creationId xmlns:a16="http://schemas.microsoft.com/office/drawing/2014/main" id="{6B7D6B42-43E0-E5BF-B8F7-0C79671C782A}"/>
              </a:ext>
            </a:extLst>
          </p:cNvPr>
          <p:cNvPicPr>
            <a:picLocks noChangeAspect="1"/>
          </p:cNvPicPr>
          <p:nvPr/>
        </p:nvPicPr>
        <p:blipFill>
          <a:blip r:embed="rId3"/>
          <a:stretch>
            <a:fillRect/>
          </a:stretch>
        </p:blipFill>
        <p:spPr>
          <a:xfrm>
            <a:off x="6429983" y="93144"/>
            <a:ext cx="5426643" cy="3316400"/>
          </a:xfrm>
          <a:prstGeom prst="rect">
            <a:avLst/>
          </a:prstGeom>
        </p:spPr>
      </p:pic>
      <p:pic>
        <p:nvPicPr>
          <p:cNvPr id="25" name="Picture 24">
            <a:extLst>
              <a:ext uri="{FF2B5EF4-FFF2-40B4-BE49-F238E27FC236}">
                <a16:creationId xmlns:a16="http://schemas.microsoft.com/office/drawing/2014/main" id="{81E86563-5EF1-6CFF-4A80-1B6E78031BFA}"/>
              </a:ext>
            </a:extLst>
          </p:cNvPr>
          <p:cNvPicPr>
            <a:picLocks noChangeAspect="1"/>
          </p:cNvPicPr>
          <p:nvPr/>
        </p:nvPicPr>
        <p:blipFill>
          <a:blip r:embed="rId4"/>
          <a:stretch>
            <a:fillRect/>
          </a:stretch>
        </p:blipFill>
        <p:spPr>
          <a:xfrm>
            <a:off x="201038" y="3448456"/>
            <a:ext cx="5426643" cy="3316400"/>
          </a:xfrm>
          <a:prstGeom prst="rect">
            <a:avLst/>
          </a:prstGeom>
        </p:spPr>
      </p:pic>
      <p:pic>
        <p:nvPicPr>
          <p:cNvPr id="26" name="Picture 25">
            <a:extLst>
              <a:ext uri="{FF2B5EF4-FFF2-40B4-BE49-F238E27FC236}">
                <a16:creationId xmlns:a16="http://schemas.microsoft.com/office/drawing/2014/main" id="{01987BAF-41ED-911E-2DF6-6BA0B09A785D}"/>
              </a:ext>
            </a:extLst>
          </p:cNvPr>
          <p:cNvPicPr>
            <a:picLocks noChangeAspect="1"/>
          </p:cNvPicPr>
          <p:nvPr/>
        </p:nvPicPr>
        <p:blipFill>
          <a:blip r:embed="rId5"/>
          <a:stretch>
            <a:fillRect/>
          </a:stretch>
        </p:blipFill>
        <p:spPr>
          <a:xfrm>
            <a:off x="6429983" y="3448456"/>
            <a:ext cx="5426643" cy="3316400"/>
          </a:xfrm>
          <a:prstGeom prst="rect">
            <a:avLst/>
          </a:prstGeom>
        </p:spPr>
      </p:pic>
    </p:spTree>
    <p:extLst>
      <p:ext uri="{BB962C8B-B14F-4D97-AF65-F5344CB8AC3E}">
        <p14:creationId xmlns:p14="http://schemas.microsoft.com/office/powerpoint/2010/main" val="2002286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CED33-57A6-6228-A31A-F79468052C5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FD2DEFF-0778-5920-9B3A-1272AB28436E}"/>
              </a:ext>
            </a:extLst>
          </p:cNvPr>
          <p:cNvPicPr>
            <a:picLocks noChangeAspect="1"/>
          </p:cNvPicPr>
          <p:nvPr/>
        </p:nvPicPr>
        <p:blipFill>
          <a:blip r:embed="rId2"/>
          <a:stretch>
            <a:fillRect/>
          </a:stretch>
        </p:blipFill>
        <p:spPr>
          <a:xfrm>
            <a:off x="201038" y="93143"/>
            <a:ext cx="5426642" cy="3316399"/>
          </a:xfrm>
          <a:prstGeom prst="rect">
            <a:avLst/>
          </a:prstGeom>
        </p:spPr>
      </p:pic>
      <p:pic>
        <p:nvPicPr>
          <p:cNvPr id="3" name="Picture 2">
            <a:extLst>
              <a:ext uri="{FF2B5EF4-FFF2-40B4-BE49-F238E27FC236}">
                <a16:creationId xmlns:a16="http://schemas.microsoft.com/office/drawing/2014/main" id="{9AD374A5-5D7A-8F7B-343E-B269324CFA61}"/>
              </a:ext>
            </a:extLst>
          </p:cNvPr>
          <p:cNvPicPr>
            <a:picLocks noChangeAspect="1"/>
          </p:cNvPicPr>
          <p:nvPr/>
        </p:nvPicPr>
        <p:blipFill>
          <a:blip r:embed="rId3"/>
          <a:stretch>
            <a:fillRect/>
          </a:stretch>
        </p:blipFill>
        <p:spPr>
          <a:xfrm>
            <a:off x="6429982" y="93143"/>
            <a:ext cx="5426644" cy="3316401"/>
          </a:xfrm>
          <a:prstGeom prst="rect">
            <a:avLst/>
          </a:prstGeom>
        </p:spPr>
      </p:pic>
      <p:pic>
        <p:nvPicPr>
          <p:cNvPr id="4" name="Picture 3">
            <a:extLst>
              <a:ext uri="{FF2B5EF4-FFF2-40B4-BE49-F238E27FC236}">
                <a16:creationId xmlns:a16="http://schemas.microsoft.com/office/drawing/2014/main" id="{250DF603-62B9-5B15-65BB-2F2168BD6A28}"/>
              </a:ext>
            </a:extLst>
          </p:cNvPr>
          <p:cNvPicPr>
            <a:picLocks noChangeAspect="1"/>
          </p:cNvPicPr>
          <p:nvPr/>
        </p:nvPicPr>
        <p:blipFill>
          <a:blip r:embed="rId4"/>
          <a:stretch>
            <a:fillRect/>
          </a:stretch>
        </p:blipFill>
        <p:spPr>
          <a:xfrm>
            <a:off x="201038" y="3448454"/>
            <a:ext cx="5426646" cy="3316402"/>
          </a:xfrm>
          <a:prstGeom prst="rect">
            <a:avLst/>
          </a:prstGeom>
        </p:spPr>
      </p:pic>
      <p:pic>
        <p:nvPicPr>
          <p:cNvPr id="5" name="Picture 4">
            <a:extLst>
              <a:ext uri="{FF2B5EF4-FFF2-40B4-BE49-F238E27FC236}">
                <a16:creationId xmlns:a16="http://schemas.microsoft.com/office/drawing/2014/main" id="{DE88FB2A-2412-258E-B68D-1317AC593ED8}"/>
              </a:ext>
            </a:extLst>
          </p:cNvPr>
          <p:cNvPicPr>
            <a:picLocks noChangeAspect="1"/>
          </p:cNvPicPr>
          <p:nvPr/>
        </p:nvPicPr>
        <p:blipFill>
          <a:blip r:embed="rId5"/>
          <a:stretch>
            <a:fillRect/>
          </a:stretch>
        </p:blipFill>
        <p:spPr>
          <a:xfrm>
            <a:off x="6429980" y="3448454"/>
            <a:ext cx="5426646" cy="3316402"/>
          </a:xfrm>
          <a:prstGeom prst="rect">
            <a:avLst/>
          </a:prstGeom>
        </p:spPr>
      </p:pic>
    </p:spTree>
    <p:extLst>
      <p:ext uri="{BB962C8B-B14F-4D97-AF65-F5344CB8AC3E}">
        <p14:creationId xmlns:p14="http://schemas.microsoft.com/office/powerpoint/2010/main" val="3662029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4C0570-C908-8659-3A91-6D73DA5EEF35}"/>
              </a:ext>
            </a:extLst>
          </p:cNvPr>
          <p:cNvSpPr txBox="1"/>
          <p:nvPr/>
        </p:nvSpPr>
        <p:spPr>
          <a:xfrm>
            <a:off x="407140" y="842447"/>
            <a:ext cx="5582327" cy="646331"/>
          </a:xfrm>
          <a:prstGeom prst="rect">
            <a:avLst/>
          </a:prstGeom>
          <a:noFill/>
        </p:spPr>
        <p:txBody>
          <a:bodyPr wrap="square">
            <a:spAutoFit/>
          </a:bodyPr>
          <a:lstStyle/>
          <a:p>
            <a:br>
              <a:rPr lang="en-US" sz="1200" b="0" dirty="0">
                <a:solidFill>
                  <a:srgbClr val="3A474E"/>
                </a:solidFill>
                <a:effectLst/>
                <a:latin typeface="Roboto Mono" panose="00000009000000000000" pitchFamily="49" charset="0"/>
              </a:rPr>
            </a:br>
            <a:r>
              <a:rPr lang="en-US" sz="1200" b="0" dirty="0">
                <a:solidFill>
                  <a:srgbClr val="3367D6"/>
                </a:solidFill>
                <a:effectLst/>
                <a:latin typeface="Roboto Mono" panose="00000009000000000000" pitchFamily="49" charset="0"/>
              </a:rPr>
              <a:t>SELECT</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ride_duration</a:t>
            </a:r>
            <a:r>
              <a:rPr lang="en-US" sz="1200" b="0" dirty="0">
                <a:solidFill>
                  <a:srgbClr val="3A474E"/>
                </a:solidFill>
                <a:effectLst/>
                <a:latin typeface="Roboto Mono" panose="00000009000000000000" pitchFamily="49" charset="0"/>
              </a:rPr>
              <a:t>,</a:t>
            </a:r>
          </a:p>
          <a:p>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a:solidFill>
                  <a:srgbClr val="0D904F"/>
                </a:solidFill>
                <a:effectLst/>
                <a:latin typeface="Roboto Mono" panose="00000009000000000000" pitchFamily="49" charset="0"/>
              </a:rPr>
              <a:t>`project-1-asia.Rides.Full_Year_sorted`</a:t>
            </a:r>
            <a:endParaRPr lang="en-US" sz="1200" b="0" dirty="0">
              <a:solidFill>
                <a:srgbClr val="3A474E"/>
              </a:solidFill>
              <a:effectLst/>
              <a:latin typeface="Roboto Mono" panose="00000009000000000000" pitchFamily="49" charset="0"/>
            </a:endParaRPr>
          </a:p>
        </p:txBody>
      </p:sp>
      <p:sp>
        <p:nvSpPr>
          <p:cNvPr id="13" name="TextBox 12">
            <a:extLst>
              <a:ext uri="{FF2B5EF4-FFF2-40B4-BE49-F238E27FC236}">
                <a16:creationId xmlns:a16="http://schemas.microsoft.com/office/drawing/2014/main" id="{E40ABC05-2A57-93FF-4DF3-5B7947CFAD3F}"/>
              </a:ext>
            </a:extLst>
          </p:cNvPr>
          <p:cNvSpPr txBox="1"/>
          <p:nvPr/>
        </p:nvSpPr>
        <p:spPr>
          <a:xfrm>
            <a:off x="3401079" y="1986011"/>
            <a:ext cx="5765967" cy="276999"/>
          </a:xfrm>
          <a:prstGeom prst="rect">
            <a:avLst/>
          </a:prstGeom>
          <a:noFill/>
        </p:spPr>
        <p:txBody>
          <a:bodyPr wrap="square">
            <a:spAutoFit/>
          </a:bodyPr>
          <a:lstStyle/>
          <a:p>
            <a:r>
              <a:rPr lang="pl-PL" sz="1200" dirty="0">
                <a:solidFill>
                  <a:schemeClr val="tx1">
                    <a:lumMod val="65000"/>
                    <a:lumOff val="35000"/>
                  </a:schemeClr>
                </a:solidFill>
                <a:latin typeface="Roboto Mono" panose="00000009000000000000" pitchFamily="49" charset="0"/>
              </a:rPr>
              <a:t>Data </a:t>
            </a:r>
            <a:r>
              <a:rPr lang="pl-PL" sz="1200" dirty="0" err="1">
                <a:solidFill>
                  <a:schemeClr val="tx1">
                    <a:lumMod val="65000"/>
                    <a:lumOff val="35000"/>
                  </a:schemeClr>
                </a:solidFill>
                <a:latin typeface="Roboto Mono" panose="00000009000000000000" pitchFamily="49" charset="0"/>
              </a:rPr>
              <a:t>exploration</a:t>
            </a:r>
            <a:r>
              <a:rPr lang="pl-PL" sz="1200" dirty="0">
                <a:solidFill>
                  <a:schemeClr val="tx1">
                    <a:lumMod val="65000"/>
                    <a:lumOff val="35000"/>
                  </a:schemeClr>
                </a:solidFill>
                <a:latin typeface="Roboto Mono" panose="00000009000000000000" pitchFamily="49" charset="0"/>
              </a:rPr>
              <a:t> from </a:t>
            </a:r>
            <a:r>
              <a:rPr lang="pl-PL" sz="1200" dirty="0" err="1">
                <a:solidFill>
                  <a:schemeClr val="tx1">
                    <a:lumMod val="65000"/>
                    <a:lumOff val="35000"/>
                  </a:schemeClr>
                </a:solidFill>
                <a:latin typeface="Roboto Mono" panose="00000009000000000000" pitchFamily="49" charset="0"/>
              </a:rPr>
              <a:t>BigQuery</a:t>
            </a:r>
            <a:r>
              <a:rPr lang="pl-PL" sz="1200" dirty="0">
                <a:solidFill>
                  <a:schemeClr val="tx1">
                    <a:lumMod val="65000"/>
                    <a:lumOff val="35000"/>
                  </a:schemeClr>
                </a:solidFill>
                <a:latin typeface="Roboto Mono" panose="00000009000000000000" pitchFamily="49" charset="0"/>
              </a:rPr>
              <a:t> </a:t>
            </a:r>
            <a:r>
              <a:rPr lang="pl-PL" sz="1200" dirty="0" err="1">
                <a:solidFill>
                  <a:schemeClr val="tx1">
                    <a:lumMod val="65000"/>
                    <a:lumOff val="35000"/>
                  </a:schemeClr>
                </a:solidFill>
                <a:latin typeface="Roboto Mono" panose="00000009000000000000" pitchFamily="49" charset="0"/>
              </a:rPr>
              <a:t>directly</a:t>
            </a:r>
            <a:r>
              <a:rPr lang="pl-PL" sz="1200" dirty="0">
                <a:solidFill>
                  <a:schemeClr val="tx1">
                    <a:lumMod val="65000"/>
                    <a:lumOff val="35000"/>
                  </a:schemeClr>
                </a:solidFill>
                <a:latin typeface="Roboto Mono" panose="00000009000000000000" pitchFamily="49" charset="0"/>
              </a:rPr>
              <a:t> in Google </a:t>
            </a:r>
            <a:r>
              <a:rPr lang="pl-PL" sz="1200" dirty="0" err="1">
                <a:solidFill>
                  <a:schemeClr val="tx1">
                    <a:lumMod val="65000"/>
                    <a:lumOff val="35000"/>
                  </a:schemeClr>
                </a:solidFill>
                <a:latin typeface="Roboto Mono" panose="00000009000000000000" pitchFamily="49" charset="0"/>
              </a:rPr>
              <a:t>Sheets</a:t>
            </a:r>
            <a:endParaRPr lang="en-US" sz="1200" b="0" dirty="0">
              <a:solidFill>
                <a:schemeClr val="tx1">
                  <a:lumMod val="65000"/>
                  <a:lumOff val="35000"/>
                </a:schemeClr>
              </a:solidFill>
              <a:effectLst/>
              <a:latin typeface="Roboto Mono" panose="00000009000000000000" pitchFamily="49" charset="0"/>
            </a:endParaRPr>
          </a:p>
        </p:txBody>
      </p:sp>
      <p:pic>
        <p:nvPicPr>
          <p:cNvPr id="15" name="Picture 14">
            <a:extLst>
              <a:ext uri="{FF2B5EF4-FFF2-40B4-BE49-F238E27FC236}">
                <a16:creationId xmlns:a16="http://schemas.microsoft.com/office/drawing/2014/main" id="{D9C7E9C5-D9BE-C411-F6C5-0741B77CA837}"/>
              </a:ext>
            </a:extLst>
          </p:cNvPr>
          <p:cNvPicPr>
            <a:picLocks noChangeAspect="1"/>
          </p:cNvPicPr>
          <p:nvPr/>
        </p:nvPicPr>
        <p:blipFill>
          <a:blip r:embed="rId2"/>
          <a:stretch>
            <a:fillRect/>
          </a:stretch>
        </p:blipFill>
        <p:spPr>
          <a:xfrm>
            <a:off x="460205" y="2611145"/>
            <a:ext cx="11058525" cy="3429000"/>
          </a:xfrm>
          <a:prstGeom prst="rect">
            <a:avLst/>
          </a:prstGeom>
        </p:spPr>
      </p:pic>
      <p:sp>
        <p:nvSpPr>
          <p:cNvPr id="16" name="TextBox 15">
            <a:extLst>
              <a:ext uri="{FF2B5EF4-FFF2-40B4-BE49-F238E27FC236}">
                <a16:creationId xmlns:a16="http://schemas.microsoft.com/office/drawing/2014/main" id="{566058C2-2319-C414-CD0B-7CD4CD0329EA}"/>
              </a:ext>
            </a:extLst>
          </p:cNvPr>
          <p:cNvSpPr txBox="1"/>
          <p:nvPr/>
        </p:nvSpPr>
        <p:spPr>
          <a:xfrm>
            <a:off x="4397716" y="345214"/>
            <a:ext cx="3183502" cy="369332"/>
          </a:xfrm>
          <a:prstGeom prst="rect">
            <a:avLst/>
          </a:prstGeom>
          <a:noFill/>
        </p:spPr>
        <p:txBody>
          <a:bodyPr wrap="square" rtlCol="0">
            <a:spAutoFit/>
          </a:bodyPr>
          <a:lstStyle/>
          <a:p>
            <a:r>
              <a:rPr lang="pl-PL" dirty="0">
                <a:solidFill>
                  <a:schemeClr val="tx1">
                    <a:lumMod val="65000"/>
                    <a:lumOff val="35000"/>
                  </a:schemeClr>
                </a:solidFill>
                <a:latin typeface="Arial" panose="020B0604020202020204" pitchFamily="34" charset="0"/>
                <a:cs typeface="Arial" panose="020B0604020202020204" pitchFamily="34" charset="0"/>
              </a:rPr>
              <a:t>Most popular </a:t>
            </a:r>
            <a:r>
              <a:rPr lang="pl-PL" dirty="0" err="1">
                <a:solidFill>
                  <a:schemeClr val="tx1">
                    <a:lumMod val="65000"/>
                    <a:lumOff val="35000"/>
                  </a:schemeClr>
                </a:solidFill>
                <a:latin typeface="Arial" panose="020B0604020202020204" pitchFamily="34" charset="0"/>
                <a:cs typeface="Arial" panose="020B0604020202020204" pitchFamily="34" charset="0"/>
              </a:rPr>
              <a:t>ride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durations</a:t>
            </a:r>
            <a:endParaRPr lang="en-IE" sz="1400" dirty="0">
              <a:effectLst/>
              <a:latin typeface="Roboto Mono" panose="00000009000000000000" pitchFamily="49" charset="0"/>
            </a:endParaRPr>
          </a:p>
        </p:txBody>
      </p:sp>
    </p:spTree>
    <p:extLst>
      <p:ext uri="{BB962C8B-B14F-4D97-AF65-F5344CB8AC3E}">
        <p14:creationId xmlns:p14="http://schemas.microsoft.com/office/powerpoint/2010/main" val="446197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C4D19-97E6-E0D8-5223-5232B5182576}"/>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2F6A8252-C154-398F-69E0-B245B29E3E76}"/>
              </a:ext>
            </a:extLst>
          </p:cNvPr>
          <p:cNvGrpSpPr/>
          <p:nvPr/>
        </p:nvGrpSpPr>
        <p:grpSpPr>
          <a:xfrm>
            <a:off x="301455" y="311285"/>
            <a:ext cx="11620500" cy="6235429"/>
            <a:chOff x="3275859" y="1207426"/>
            <a:chExt cx="8554191" cy="2897079"/>
          </a:xfrm>
        </p:grpSpPr>
        <p:sp>
          <p:nvSpPr>
            <p:cNvPr id="11" name="Rectangle 10">
              <a:extLst>
                <a:ext uri="{FF2B5EF4-FFF2-40B4-BE49-F238E27FC236}">
                  <a16:creationId xmlns:a16="http://schemas.microsoft.com/office/drawing/2014/main" id="{85E41D7C-F208-B21B-8732-C20870DD6CE4}"/>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821A9C55-5FBC-35D7-04C4-C8BDC6D59E0A}"/>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D8F75B4F-D82D-C664-3AEC-DF0E7F3FC77C}"/>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aphicFrame>
        <p:nvGraphicFramePr>
          <p:cNvPr id="6" name="Table 5">
            <a:extLst>
              <a:ext uri="{FF2B5EF4-FFF2-40B4-BE49-F238E27FC236}">
                <a16:creationId xmlns:a16="http://schemas.microsoft.com/office/drawing/2014/main" id="{3B40DB21-BC0E-9A36-522A-9C6DD74E947C}"/>
              </a:ext>
            </a:extLst>
          </p:cNvPr>
          <p:cNvGraphicFramePr>
            <a:graphicFrameLocks noGrp="1"/>
          </p:cNvGraphicFramePr>
          <p:nvPr>
            <p:extLst>
              <p:ext uri="{D42A27DB-BD31-4B8C-83A1-F6EECF244321}">
                <p14:modId xmlns:p14="http://schemas.microsoft.com/office/powerpoint/2010/main" val="2925443559"/>
              </p:ext>
            </p:extLst>
          </p:nvPr>
        </p:nvGraphicFramePr>
        <p:xfrm>
          <a:off x="524591" y="842138"/>
          <a:ext cx="10933848" cy="5790415"/>
        </p:xfrm>
        <a:graphic>
          <a:graphicData uri="http://schemas.openxmlformats.org/drawingml/2006/table">
            <a:tbl>
              <a:tblPr firstRow="1" bandRow="1">
                <a:tableStyleId>{5940675A-B579-460E-94D1-54222C63F5DA}</a:tableStyleId>
              </a:tblPr>
              <a:tblGrid>
                <a:gridCol w="4541951">
                  <a:extLst>
                    <a:ext uri="{9D8B030D-6E8A-4147-A177-3AD203B41FA5}">
                      <a16:colId xmlns:a16="http://schemas.microsoft.com/office/drawing/2014/main" val="144373566"/>
                    </a:ext>
                  </a:extLst>
                </a:gridCol>
                <a:gridCol w="271022">
                  <a:extLst>
                    <a:ext uri="{9D8B030D-6E8A-4147-A177-3AD203B41FA5}">
                      <a16:colId xmlns:a16="http://schemas.microsoft.com/office/drawing/2014/main" val="2653676618"/>
                    </a:ext>
                  </a:extLst>
                </a:gridCol>
                <a:gridCol w="6120875">
                  <a:extLst>
                    <a:ext uri="{9D8B030D-6E8A-4147-A177-3AD203B41FA5}">
                      <a16:colId xmlns:a16="http://schemas.microsoft.com/office/drawing/2014/main" val="3130207649"/>
                    </a:ext>
                  </a:extLst>
                </a:gridCol>
              </a:tblGrid>
              <a:tr h="5516095">
                <a:tc>
                  <a:txBody>
                    <a:bodyPr/>
                    <a:lstStyle/>
                    <a:p>
                      <a:endParaRPr lang="pl-PL" sz="1200" b="1" dirty="0">
                        <a:solidFill>
                          <a:schemeClr val="tx1"/>
                        </a:solidFill>
                        <a:effectLst/>
                        <a:latin typeface="Roboto Mono" panose="00000009000000000000" pitchFamily="49" charset="0"/>
                      </a:endParaRPr>
                    </a:p>
                    <a:p>
                      <a:endParaRPr lang="pl-PL" sz="1200" b="1" dirty="0">
                        <a:solidFill>
                          <a:schemeClr val="tx1"/>
                        </a:solidFill>
                        <a:effectLst/>
                        <a:latin typeface="Roboto Mono" panose="00000009000000000000" pitchFamily="49" charset="0"/>
                      </a:endParaRPr>
                    </a:p>
                    <a:p>
                      <a:r>
                        <a:rPr lang="pl-PL" sz="1200" b="1" dirty="0" err="1">
                          <a:solidFill>
                            <a:schemeClr val="tx1"/>
                          </a:solidFill>
                          <a:effectLst/>
                          <a:latin typeface="Roboto Mono" panose="00000009000000000000" pitchFamily="49" charset="0"/>
                        </a:rPr>
                        <a:t>Number</a:t>
                      </a:r>
                      <a:r>
                        <a:rPr lang="pl-PL" sz="1200" b="1" dirty="0">
                          <a:solidFill>
                            <a:schemeClr val="tx1"/>
                          </a:solidFill>
                          <a:effectLst/>
                          <a:latin typeface="Roboto Mono" panose="00000009000000000000" pitchFamily="49" charset="0"/>
                        </a:rPr>
                        <a:t> of </a:t>
                      </a:r>
                      <a:r>
                        <a:rPr lang="pl-PL" sz="1200" b="1" dirty="0" err="1">
                          <a:solidFill>
                            <a:schemeClr val="tx1"/>
                          </a:solidFill>
                          <a:effectLst/>
                          <a:latin typeface="Roboto Mono" panose="00000009000000000000" pitchFamily="49" charset="0"/>
                        </a:rPr>
                        <a:t>rides</a:t>
                      </a:r>
                      <a:r>
                        <a:rPr lang="pl-PL" sz="1200" b="1" dirty="0">
                          <a:solidFill>
                            <a:schemeClr val="tx1"/>
                          </a:solidFill>
                          <a:effectLst/>
                          <a:latin typeface="Roboto Mono" panose="00000009000000000000" pitchFamily="49" charset="0"/>
                        </a:rPr>
                        <a:t> </a:t>
                      </a:r>
                      <a:r>
                        <a:rPr lang="pl-PL" sz="1200" b="1" dirty="0" err="1">
                          <a:solidFill>
                            <a:schemeClr val="tx1"/>
                          </a:solidFill>
                          <a:effectLst/>
                          <a:latin typeface="Roboto Mono" panose="00000009000000000000" pitchFamily="49" charset="0"/>
                        </a:rPr>
                        <a:t>longer</a:t>
                      </a:r>
                      <a:r>
                        <a:rPr lang="pl-PL" sz="1200" b="1" dirty="0">
                          <a:solidFill>
                            <a:schemeClr val="tx1"/>
                          </a:solidFill>
                          <a:effectLst/>
                          <a:latin typeface="Roboto Mono" panose="00000009000000000000" pitchFamily="49" charset="0"/>
                        </a:rPr>
                        <a:t> </a:t>
                      </a:r>
                      <a:r>
                        <a:rPr lang="pl-PL" sz="1200" b="1" dirty="0" err="1">
                          <a:solidFill>
                            <a:schemeClr val="tx1"/>
                          </a:solidFill>
                          <a:effectLst/>
                          <a:latin typeface="Roboto Mono" panose="00000009000000000000" pitchFamily="49" charset="0"/>
                        </a:rPr>
                        <a:t>than</a:t>
                      </a:r>
                      <a:r>
                        <a:rPr lang="pl-PL" sz="1200" b="1" dirty="0">
                          <a:solidFill>
                            <a:schemeClr val="tx1"/>
                          </a:solidFill>
                          <a:effectLst/>
                          <a:latin typeface="Roboto Mono" panose="00000009000000000000" pitchFamily="49" charset="0"/>
                        </a:rPr>
                        <a:t> 26 </a:t>
                      </a:r>
                      <a:r>
                        <a:rPr lang="pl-PL" sz="1200" b="1" dirty="0" err="1">
                          <a:solidFill>
                            <a:schemeClr val="tx1"/>
                          </a:solidFill>
                          <a:effectLst/>
                          <a:latin typeface="Roboto Mono" panose="00000009000000000000" pitchFamily="49" charset="0"/>
                        </a:rPr>
                        <a:t>hours</a:t>
                      </a:r>
                      <a:r>
                        <a:rPr lang="pl-PL" sz="1200" b="1" dirty="0">
                          <a:solidFill>
                            <a:schemeClr val="tx1"/>
                          </a:solidFill>
                          <a:effectLst/>
                          <a:latin typeface="Roboto Mono" panose="00000009000000000000" pitchFamily="49" charset="0"/>
                        </a:rPr>
                        <a:t>:</a:t>
                      </a:r>
                    </a:p>
                    <a:p>
                      <a:endParaRPr lang="pl-PL" sz="1200" b="0" dirty="0">
                        <a:solidFill>
                          <a:srgbClr val="3367D6"/>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WITH</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Count_long_rides</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a:solidFill>
                            <a:srgbClr val="37474F"/>
                          </a:solidFill>
                          <a:effectLst/>
                          <a:latin typeface="Roboto Mono" panose="00000009000000000000" pitchFamily="49" charset="0"/>
                        </a:rPr>
                        <a:t>(</a:t>
                      </a:r>
                      <a:r>
                        <a:rPr lang="en-US" sz="1200" b="0" dirty="0">
                          <a:solidFill>
                            <a:srgbClr val="3367D6"/>
                          </a:solidFill>
                          <a:effectLst/>
                          <a:latin typeface="Roboto Mono" panose="00000009000000000000" pitchFamily="49" charset="0"/>
                        </a:rPr>
                        <a:t>SELECT</a:t>
                      </a:r>
                      <a:endParaRPr lang="en-US" sz="1200" b="0" dirty="0">
                        <a:solidFill>
                          <a:srgbClr val="3A474E"/>
                        </a:solidFill>
                        <a:effectLst/>
                        <a:latin typeface="Roboto Mono" panose="00000009000000000000" pitchFamily="49" charset="0"/>
                      </a:endParaRPr>
                    </a:p>
                    <a:p>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ride_duration</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member_casual</a:t>
                      </a:r>
                      <a:r>
                        <a:rPr lang="en-US" sz="1200" b="0" dirty="0">
                          <a:solidFill>
                            <a:srgbClr val="3A474E"/>
                          </a:solidFill>
                          <a:effectLst/>
                          <a:latin typeface="Roboto Mono" panose="00000009000000000000" pitchFamily="49" charset="0"/>
                        </a:rPr>
                        <a:t>,</a:t>
                      </a:r>
                    </a:p>
                    <a:p>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COUNT</a:t>
                      </a:r>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Ride_duration</a:t>
                      </a:r>
                      <a:r>
                        <a:rPr lang="en-US" sz="1200" b="0" dirty="0">
                          <a:solidFill>
                            <a:srgbClr val="37474F"/>
                          </a:solidFill>
                          <a:effectLst/>
                          <a:latin typeface="Roboto Mono" panose="00000009000000000000" pitchFamily="49" charset="0"/>
                        </a:rPr>
                        <a:t>)</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number_of_rides</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FROM</a:t>
                      </a:r>
                      <a:endParaRPr lang="en-US" sz="1200" b="0" dirty="0">
                        <a:solidFill>
                          <a:srgbClr val="3A474E"/>
                        </a:solidFill>
                        <a:effectLst/>
                        <a:latin typeface="Roboto Mono" panose="00000009000000000000" pitchFamily="49" charset="0"/>
                      </a:endParaRPr>
                    </a:p>
                    <a:p>
                      <a:r>
                        <a:rPr lang="en-US" sz="1200" b="0" dirty="0">
                          <a:solidFill>
                            <a:srgbClr val="0D904F"/>
                          </a:solidFill>
                          <a:effectLst/>
                          <a:latin typeface="Roboto Mono" panose="00000009000000000000" pitchFamily="49" charset="0"/>
                        </a:rPr>
                        <a:t>`project-1-asia.Rides.Full_Year_sorted`</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WHERE</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ride_duration</a:t>
                      </a:r>
                      <a:r>
                        <a:rPr lang="en-US" sz="1200" b="0" dirty="0">
                          <a:solidFill>
                            <a:srgbClr val="37474F"/>
                          </a:solidFill>
                          <a:effectLst/>
                          <a:latin typeface="Roboto Mono" panose="00000009000000000000" pitchFamily="49" charset="0"/>
                        </a:rPr>
                        <a:t>&gt;</a:t>
                      </a:r>
                      <a:r>
                        <a:rPr lang="en-US" sz="1200" b="0" dirty="0">
                          <a:solidFill>
                            <a:srgbClr val="F4511E"/>
                          </a:solidFill>
                          <a:effectLst/>
                          <a:latin typeface="Roboto Mono" panose="00000009000000000000" pitchFamily="49" charset="0"/>
                        </a:rPr>
                        <a:t>1560</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GROUP</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Ride_duration</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member_casual</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ORDER</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r>
                        <a:rPr lang="en-US" sz="1200" b="0" dirty="0">
                          <a:solidFill>
                            <a:srgbClr val="3A474E"/>
                          </a:solidFill>
                          <a:effectLst/>
                          <a:latin typeface="Roboto Mono" panose="00000009000000000000" pitchFamily="49" charset="0"/>
                        </a:rPr>
                        <a:t> </a:t>
                      </a:r>
                    </a:p>
                    <a:p>
                      <a:r>
                        <a:rPr lang="en-US" sz="1200" b="0" dirty="0" err="1">
                          <a:solidFill>
                            <a:srgbClr val="000000"/>
                          </a:solidFill>
                          <a:effectLst/>
                          <a:latin typeface="Roboto Mono" panose="00000009000000000000" pitchFamily="49" charset="0"/>
                        </a:rPr>
                        <a:t>ride_duration</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ASC</a:t>
                      </a:r>
                      <a:r>
                        <a:rPr lang="en-US" sz="1200" b="0" dirty="0">
                          <a:solidFill>
                            <a:srgbClr val="3A474E"/>
                          </a:solidFill>
                          <a:effectLst/>
                          <a:latin typeface="Roboto Mono" panose="00000009000000000000" pitchFamily="49" charset="0"/>
                        </a:rPr>
                        <a:t>,</a:t>
                      </a:r>
                    </a:p>
                    <a:p>
                      <a:r>
                        <a:rPr lang="en-US" sz="1200" b="0" dirty="0" err="1">
                          <a:solidFill>
                            <a:srgbClr val="000000"/>
                          </a:solidFill>
                          <a:effectLst/>
                          <a:latin typeface="Roboto Mono" panose="00000009000000000000" pitchFamily="49" charset="0"/>
                        </a:rPr>
                        <a:t>member_casual</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ASC</a:t>
                      </a:r>
                      <a:r>
                        <a:rPr lang="en-US" sz="1200" b="0" dirty="0">
                          <a:solidFill>
                            <a:srgbClr val="3A474E"/>
                          </a:solidFill>
                          <a:effectLst/>
                          <a:latin typeface="Roboto Mono" panose="00000009000000000000" pitchFamily="49" charset="0"/>
                        </a:rPr>
                        <a:t> </a:t>
                      </a:r>
                      <a:r>
                        <a:rPr lang="en-US" sz="1200" b="0" dirty="0">
                          <a:solidFill>
                            <a:srgbClr val="37474F"/>
                          </a:solidFill>
                          <a:effectLst/>
                          <a:latin typeface="Roboto Mono" panose="00000009000000000000" pitchFamily="49" charset="0"/>
                        </a:rPr>
                        <a:t>)</a:t>
                      </a:r>
                      <a:endParaRPr lang="en-US" sz="1200" b="0" dirty="0">
                        <a:solidFill>
                          <a:srgbClr val="3A474E"/>
                        </a:solidFill>
                        <a:effectLst/>
                        <a:latin typeface="Roboto Mono" panose="00000009000000000000" pitchFamily="49" charset="0"/>
                      </a:endParaRPr>
                    </a:p>
                    <a:p>
                      <a:br>
                        <a:rPr lang="en-US" sz="1200" b="0" dirty="0">
                          <a:solidFill>
                            <a:srgbClr val="3A474E"/>
                          </a:solidFill>
                          <a:effectLst/>
                          <a:latin typeface="Roboto Mono" panose="00000009000000000000" pitchFamily="49" charset="0"/>
                        </a:rPr>
                      </a:br>
                      <a:r>
                        <a:rPr lang="en-US" sz="1200" b="0" dirty="0">
                          <a:solidFill>
                            <a:srgbClr val="3367D6"/>
                          </a:solidFill>
                          <a:effectLst/>
                          <a:latin typeface="Roboto Mono" panose="00000009000000000000" pitchFamily="49" charset="0"/>
                        </a:rPr>
                        <a:t>SELECT</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member_casual</a:t>
                      </a:r>
                      <a:r>
                        <a:rPr lang="en-US" sz="1200" b="0" dirty="0">
                          <a:solidFill>
                            <a:srgbClr val="3A474E"/>
                          </a:solidFill>
                          <a:effectLst/>
                          <a:latin typeface="Roboto Mono" panose="00000009000000000000" pitchFamily="49" charset="0"/>
                        </a:rPr>
                        <a:t>,</a:t>
                      </a:r>
                    </a:p>
                    <a:p>
                      <a:r>
                        <a:rPr lang="en-US" sz="1200" b="0" dirty="0">
                          <a:solidFill>
                            <a:srgbClr val="3367D6"/>
                          </a:solidFill>
                          <a:effectLst/>
                          <a:latin typeface="Roboto Mono" panose="00000009000000000000" pitchFamily="49" charset="0"/>
                        </a:rPr>
                        <a:t>COUNT</a:t>
                      </a:r>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number_of_rides</a:t>
                      </a:r>
                      <a:r>
                        <a:rPr lang="en-US" sz="1200" b="0" dirty="0">
                          <a:solidFill>
                            <a:srgbClr val="37474F"/>
                          </a:solidFill>
                          <a:effectLst/>
                          <a:latin typeface="Roboto Mono" panose="00000009000000000000" pitchFamily="49" charset="0"/>
                        </a:rPr>
                        <a:t>)</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a:solidFill>
                            <a:srgbClr val="000000"/>
                          </a:solidFill>
                          <a:effectLst/>
                          <a:latin typeface="Roboto Mono" panose="00000009000000000000" pitchFamily="49" charset="0"/>
                        </a:rPr>
                        <a:t>Number_of_rides_over26h</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Count_long_rides</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GROUP</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endParaRPr lang="en-US" sz="1200" b="0" dirty="0">
                        <a:solidFill>
                          <a:srgbClr val="3A474E"/>
                        </a:solidFill>
                        <a:effectLst/>
                        <a:latin typeface="Roboto Mono" panose="00000009000000000000" pitchFamily="49" charset="0"/>
                      </a:endParaRPr>
                    </a:p>
                    <a:p>
                      <a:r>
                        <a:rPr lang="en-US" sz="1200" b="0" dirty="0" err="1">
                          <a:solidFill>
                            <a:srgbClr val="000000"/>
                          </a:solidFill>
                          <a:effectLst/>
                          <a:latin typeface="Roboto Mono" panose="00000009000000000000" pitchFamily="49" charset="0"/>
                        </a:rPr>
                        <a:t>member_casual</a:t>
                      </a:r>
                      <a:endParaRPr lang="en-US" sz="1200" b="0" dirty="0">
                        <a:solidFill>
                          <a:srgbClr val="3A474E"/>
                        </a:solidFill>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246989">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0" name="TextBox 9">
            <a:extLst>
              <a:ext uri="{FF2B5EF4-FFF2-40B4-BE49-F238E27FC236}">
                <a16:creationId xmlns:a16="http://schemas.microsoft.com/office/drawing/2014/main" id="{06A78AD9-F540-75D4-389D-68EB1FD02F6C}"/>
              </a:ext>
            </a:extLst>
          </p:cNvPr>
          <p:cNvSpPr txBox="1"/>
          <p:nvPr/>
        </p:nvSpPr>
        <p:spPr>
          <a:xfrm>
            <a:off x="4059886" y="421981"/>
            <a:ext cx="4194932" cy="369332"/>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Number</a:t>
            </a:r>
            <a:r>
              <a:rPr lang="pl-PL" dirty="0">
                <a:solidFill>
                  <a:schemeClr val="tx1">
                    <a:lumMod val="65000"/>
                    <a:lumOff val="35000"/>
                  </a:schemeClr>
                </a:solidFill>
                <a:latin typeface="Arial" panose="020B0604020202020204" pitchFamily="34" charset="0"/>
                <a:cs typeface="Arial" panose="020B0604020202020204" pitchFamily="34" charset="0"/>
              </a:rPr>
              <a:t> of </a:t>
            </a:r>
            <a:r>
              <a:rPr lang="pl-PL" dirty="0" err="1">
                <a:solidFill>
                  <a:schemeClr val="tx1">
                    <a:lumMod val="65000"/>
                    <a:lumOff val="35000"/>
                  </a:schemeClr>
                </a:solidFill>
                <a:latin typeface="Arial" panose="020B0604020202020204" pitchFamily="34" charset="0"/>
                <a:cs typeface="Arial" panose="020B0604020202020204" pitchFamily="34" charset="0"/>
              </a:rPr>
              <a:t>rides</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longer</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than</a:t>
            </a:r>
            <a:r>
              <a:rPr lang="pl-PL" dirty="0">
                <a:solidFill>
                  <a:schemeClr val="tx1">
                    <a:lumMod val="65000"/>
                    <a:lumOff val="35000"/>
                  </a:schemeClr>
                </a:solidFill>
                <a:latin typeface="Arial" panose="020B0604020202020204" pitchFamily="34" charset="0"/>
                <a:cs typeface="Arial" panose="020B0604020202020204" pitchFamily="34" charset="0"/>
              </a:rPr>
              <a:t> 26 </a:t>
            </a:r>
            <a:r>
              <a:rPr lang="pl-PL" dirty="0" err="1">
                <a:solidFill>
                  <a:schemeClr val="tx1">
                    <a:lumMod val="65000"/>
                    <a:lumOff val="35000"/>
                  </a:schemeClr>
                </a:solidFill>
                <a:latin typeface="Arial" panose="020B0604020202020204" pitchFamily="34" charset="0"/>
                <a:cs typeface="Arial" panose="020B0604020202020204" pitchFamily="34" charset="0"/>
              </a:rPr>
              <a:t>hours</a:t>
            </a:r>
            <a:endParaRPr lang="en-IE" sz="1400" dirty="0">
              <a:effectLst/>
              <a:latin typeface="Roboto Mono" panose="00000009000000000000" pitchFamily="49" charset="0"/>
            </a:endParaRPr>
          </a:p>
        </p:txBody>
      </p:sp>
      <p:pic>
        <p:nvPicPr>
          <p:cNvPr id="24" name="Picture 23">
            <a:extLst>
              <a:ext uri="{FF2B5EF4-FFF2-40B4-BE49-F238E27FC236}">
                <a16:creationId xmlns:a16="http://schemas.microsoft.com/office/drawing/2014/main" id="{7F43AA47-7ECD-7D60-554D-CC8444DFA8CA}"/>
              </a:ext>
            </a:extLst>
          </p:cNvPr>
          <p:cNvPicPr>
            <a:picLocks noChangeAspect="1"/>
          </p:cNvPicPr>
          <p:nvPr/>
        </p:nvPicPr>
        <p:blipFill>
          <a:blip r:embed="rId2"/>
          <a:stretch>
            <a:fillRect/>
          </a:stretch>
        </p:blipFill>
        <p:spPr>
          <a:xfrm>
            <a:off x="5927284" y="5261775"/>
            <a:ext cx="3524250" cy="666750"/>
          </a:xfrm>
          <a:prstGeom prst="rect">
            <a:avLst/>
          </a:prstGeom>
        </p:spPr>
      </p:pic>
      <p:pic>
        <p:nvPicPr>
          <p:cNvPr id="28" name="Picture 27">
            <a:extLst>
              <a:ext uri="{FF2B5EF4-FFF2-40B4-BE49-F238E27FC236}">
                <a16:creationId xmlns:a16="http://schemas.microsoft.com/office/drawing/2014/main" id="{2388E783-7021-2F64-F7E8-26CAFDFF2536}"/>
              </a:ext>
            </a:extLst>
          </p:cNvPr>
          <p:cNvPicPr>
            <a:picLocks noChangeAspect="1"/>
          </p:cNvPicPr>
          <p:nvPr/>
        </p:nvPicPr>
        <p:blipFill>
          <a:blip r:embed="rId3"/>
          <a:stretch>
            <a:fillRect/>
          </a:stretch>
        </p:blipFill>
        <p:spPr>
          <a:xfrm>
            <a:off x="733561" y="5299504"/>
            <a:ext cx="4219575" cy="6572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9" name="TextBox 28">
            <a:extLst>
              <a:ext uri="{FF2B5EF4-FFF2-40B4-BE49-F238E27FC236}">
                <a16:creationId xmlns:a16="http://schemas.microsoft.com/office/drawing/2014/main" id="{3577FC1C-DE70-0370-0CFA-0BFE66B2DC09}"/>
              </a:ext>
            </a:extLst>
          </p:cNvPr>
          <p:cNvSpPr txBox="1"/>
          <p:nvPr/>
        </p:nvSpPr>
        <p:spPr>
          <a:xfrm>
            <a:off x="5619565" y="1277603"/>
            <a:ext cx="5468645" cy="2308324"/>
          </a:xfrm>
          <a:prstGeom prst="rect">
            <a:avLst/>
          </a:prstGeom>
          <a:noFill/>
        </p:spPr>
        <p:txBody>
          <a:bodyPr wrap="square" rtlCol="0">
            <a:spAutoFit/>
          </a:bodyPr>
          <a:lstStyle/>
          <a:p>
            <a:r>
              <a:rPr lang="pl-PL" dirty="0" err="1"/>
              <a:t>There</a:t>
            </a:r>
            <a:r>
              <a:rPr lang="pl-PL" dirty="0"/>
              <a:t> </a:t>
            </a:r>
            <a:r>
              <a:rPr lang="pl-PL" dirty="0" err="1"/>
              <a:t>are</a:t>
            </a:r>
            <a:r>
              <a:rPr lang="pl-PL" dirty="0"/>
              <a:t> 1091 </a:t>
            </a:r>
            <a:r>
              <a:rPr lang="pl-PL" dirty="0" err="1"/>
              <a:t>very</a:t>
            </a:r>
            <a:r>
              <a:rPr lang="pl-PL" dirty="0"/>
              <a:t> </a:t>
            </a:r>
            <a:r>
              <a:rPr lang="pl-PL" dirty="0" err="1"/>
              <a:t>long-duration</a:t>
            </a:r>
            <a:r>
              <a:rPr lang="pl-PL" dirty="0"/>
              <a:t> </a:t>
            </a:r>
            <a:r>
              <a:rPr lang="pl-PL" dirty="0" err="1"/>
              <a:t>rides</a:t>
            </a:r>
            <a:r>
              <a:rPr lang="pl-PL" dirty="0"/>
              <a:t>, </a:t>
            </a:r>
            <a:r>
              <a:rPr lang="pl-PL" dirty="0" err="1"/>
              <a:t>which</a:t>
            </a:r>
            <a:r>
              <a:rPr lang="pl-PL" dirty="0"/>
              <a:t> </a:t>
            </a:r>
            <a:r>
              <a:rPr lang="pl-PL" dirty="0" err="1"/>
              <a:t>is</a:t>
            </a:r>
            <a:r>
              <a:rPr lang="pl-PL" dirty="0"/>
              <a:t> </a:t>
            </a:r>
            <a:r>
              <a:rPr lang="pl-PL" dirty="0" err="1"/>
              <a:t>uncommon</a:t>
            </a:r>
            <a:r>
              <a:rPr lang="pl-PL" dirty="0"/>
              <a:t> for a </a:t>
            </a:r>
            <a:r>
              <a:rPr lang="pl-PL" dirty="0" err="1"/>
              <a:t>bike</a:t>
            </a:r>
            <a:r>
              <a:rPr lang="pl-PL" dirty="0"/>
              <a:t> </a:t>
            </a:r>
            <a:r>
              <a:rPr lang="pl-PL" dirty="0" err="1"/>
              <a:t>share</a:t>
            </a:r>
            <a:r>
              <a:rPr lang="pl-PL" dirty="0"/>
              <a:t>. </a:t>
            </a:r>
            <a:r>
              <a:rPr lang="pl-PL" dirty="0" err="1"/>
              <a:t>All</a:t>
            </a:r>
            <a:r>
              <a:rPr lang="pl-PL" dirty="0"/>
              <a:t> of </a:t>
            </a:r>
            <a:r>
              <a:rPr lang="pl-PL" dirty="0" err="1"/>
              <a:t>these</a:t>
            </a:r>
            <a:r>
              <a:rPr lang="pl-PL" dirty="0"/>
              <a:t> </a:t>
            </a:r>
            <a:r>
              <a:rPr lang="pl-PL" dirty="0" err="1"/>
              <a:t>are</a:t>
            </a:r>
            <a:r>
              <a:rPr lang="pl-PL" dirty="0"/>
              <a:t> </a:t>
            </a:r>
            <a:r>
              <a:rPr lang="pl-PL" dirty="0" err="1"/>
              <a:t>only</a:t>
            </a:r>
            <a:r>
              <a:rPr lang="pl-PL" dirty="0"/>
              <a:t> casual </a:t>
            </a:r>
            <a:r>
              <a:rPr lang="pl-PL" dirty="0" err="1"/>
              <a:t>rides</a:t>
            </a:r>
            <a:r>
              <a:rPr lang="pl-PL" dirty="0"/>
              <a:t>. The data </a:t>
            </a:r>
            <a:r>
              <a:rPr lang="pl-PL" dirty="0" err="1"/>
              <a:t>suggest</a:t>
            </a:r>
            <a:r>
              <a:rPr lang="pl-PL" dirty="0"/>
              <a:t> </a:t>
            </a:r>
            <a:r>
              <a:rPr lang="pl-PL" dirty="0" err="1"/>
              <a:t>that</a:t>
            </a:r>
            <a:r>
              <a:rPr lang="pl-PL" dirty="0"/>
              <a:t> </a:t>
            </a:r>
            <a:r>
              <a:rPr lang="pl-PL" dirty="0" err="1"/>
              <a:t>users</a:t>
            </a:r>
            <a:r>
              <a:rPr lang="pl-PL" dirty="0"/>
              <a:t> </a:t>
            </a:r>
            <a:r>
              <a:rPr lang="pl-PL" dirty="0" err="1"/>
              <a:t>keep</a:t>
            </a:r>
            <a:r>
              <a:rPr lang="pl-PL" dirty="0"/>
              <a:t> </a:t>
            </a:r>
            <a:r>
              <a:rPr lang="pl-PL" dirty="0" err="1"/>
              <a:t>bikes</a:t>
            </a:r>
            <a:r>
              <a:rPr lang="pl-PL" dirty="0"/>
              <a:t> for </a:t>
            </a:r>
            <a:r>
              <a:rPr lang="pl-PL" dirty="0" err="1"/>
              <a:t>days</a:t>
            </a:r>
            <a:r>
              <a:rPr lang="pl-PL" dirty="0"/>
              <a:t> </a:t>
            </a:r>
            <a:r>
              <a:rPr lang="pl-PL" dirty="0" err="1"/>
              <a:t>or</a:t>
            </a:r>
            <a:r>
              <a:rPr lang="pl-PL" dirty="0"/>
              <a:t> </a:t>
            </a:r>
            <a:r>
              <a:rPr lang="pl-PL" dirty="0" err="1"/>
              <a:t>even</a:t>
            </a:r>
            <a:r>
              <a:rPr lang="pl-PL" dirty="0"/>
              <a:t> </a:t>
            </a:r>
            <a:r>
              <a:rPr lang="pl-PL" dirty="0" err="1"/>
              <a:t>weeks</a:t>
            </a:r>
            <a:r>
              <a:rPr lang="pl-PL" dirty="0"/>
              <a:t>. It </a:t>
            </a:r>
            <a:r>
              <a:rPr lang="pl-PL" dirty="0" err="1"/>
              <a:t>would</a:t>
            </a:r>
            <a:r>
              <a:rPr lang="pl-PL" dirty="0"/>
              <a:t> </a:t>
            </a:r>
            <a:r>
              <a:rPr lang="pl-PL" dirty="0" err="1"/>
              <a:t>have</a:t>
            </a:r>
            <a:r>
              <a:rPr lang="pl-PL" dirty="0"/>
              <a:t> to be </a:t>
            </a:r>
            <a:r>
              <a:rPr lang="pl-PL" dirty="0" err="1"/>
              <a:t>investigated</a:t>
            </a:r>
            <a:r>
              <a:rPr lang="pl-PL" dirty="0"/>
              <a:t> </a:t>
            </a:r>
            <a:r>
              <a:rPr lang="pl-PL" dirty="0" err="1"/>
              <a:t>further</a:t>
            </a:r>
            <a:r>
              <a:rPr lang="pl-PL" dirty="0"/>
              <a:t> </a:t>
            </a:r>
            <a:r>
              <a:rPr lang="pl-PL" dirty="0" err="1"/>
              <a:t>why</a:t>
            </a:r>
            <a:r>
              <a:rPr lang="pl-PL" dirty="0"/>
              <a:t> </a:t>
            </a:r>
            <a:r>
              <a:rPr lang="pl-PL" dirty="0" err="1"/>
              <a:t>there</a:t>
            </a:r>
            <a:r>
              <a:rPr lang="pl-PL" dirty="0"/>
              <a:t> </a:t>
            </a:r>
            <a:r>
              <a:rPr lang="pl-PL" dirty="0" err="1"/>
              <a:t>are</a:t>
            </a:r>
            <a:r>
              <a:rPr lang="pl-PL" dirty="0"/>
              <a:t> </a:t>
            </a:r>
            <a:r>
              <a:rPr lang="pl-PL" dirty="0" err="1"/>
              <a:t>such</a:t>
            </a:r>
            <a:r>
              <a:rPr lang="pl-PL" dirty="0"/>
              <a:t> </a:t>
            </a:r>
            <a:r>
              <a:rPr lang="pl-PL" dirty="0" err="1"/>
              <a:t>long-duration</a:t>
            </a:r>
            <a:r>
              <a:rPr lang="pl-PL" dirty="0"/>
              <a:t> </a:t>
            </a:r>
            <a:r>
              <a:rPr lang="pl-PL" dirty="0" err="1"/>
              <a:t>rides</a:t>
            </a:r>
            <a:r>
              <a:rPr lang="pl-PL" dirty="0"/>
              <a:t> in the data set. </a:t>
            </a:r>
            <a:r>
              <a:rPr lang="pl-PL" dirty="0" err="1"/>
              <a:t>Since</a:t>
            </a:r>
            <a:r>
              <a:rPr lang="pl-PL" dirty="0"/>
              <a:t> the </a:t>
            </a:r>
            <a:r>
              <a:rPr lang="pl-PL" dirty="0" err="1"/>
              <a:t>number</a:t>
            </a:r>
            <a:r>
              <a:rPr lang="pl-PL" dirty="0"/>
              <a:t> of </a:t>
            </a:r>
            <a:r>
              <a:rPr lang="pl-PL" dirty="0" err="1"/>
              <a:t>these</a:t>
            </a:r>
            <a:r>
              <a:rPr lang="pl-PL" dirty="0"/>
              <a:t> </a:t>
            </a:r>
            <a:r>
              <a:rPr lang="pl-PL" dirty="0" err="1"/>
              <a:t>is</a:t>
            </a:r>
            <a:r>
              <a:rPr lang="pl-PL" dirty="0"/>
              <a:t> </a:t>
            </a:r>
            <a:r>
              <a:rPr lang="pl-PL" dirty="0" err="1"/>
              <a:t>only</a:t>
            </a:r>
            <a:r>
              <a:rPr lang="pl-PL" dirty="0"/>
              <a:t> a small </a:t>
            </a:r>
            <a:r>
              <a:rPr lang="pl-PL" dirty="0" err="1"/>
              <a:t>percentage</a:t>
            </a:r>
            <a:r>
              <a:rPr lang="pl-PL" dirty="0"/>
              <a:t> out of 5mln </a:t>
            </a:r>
            <a:r>
              <a:rPr lang="pl-PL" dirty="0" err="1"/>
              <a:t>row</a:t>
            </a:r>
            <a:r>
              <a:rPr lang="pl-PL" dirty="0"/>
              <a:t> data </a:t>
            </a:r>
            <a:r>
              <a:rPr lang="pl-PL" dirty="0" err="1"/>
              <a:t>filtering</a:t>
            </a:r>
            <a:r>
              <a:rPr lang="pl-PL" dirty="0"/>
              <a:t> </a:t>
            </a:r>
            <a:r>
              <a:rPr lang="pl-PL" dirty="0" err="1"/>
              <a:t>them</a:t>
            </a:r>
            <a:r>
              <a:rPr lang="pl-PL" dirty="0"/>
              <a:t> out </a:t>
            </a:r>
            <a:r>
              <a:rPr lang="pl-PL" dirty="0" err="1"/>
              <a:t>will</a:t>
            </a:r>
            <a:r>
              <a:rPr lang="pl-PL" dirty="0"/>
              <a:t> not </a:t>
            </a:r>
            <a:r>
              <a:rPr lang="pl-PL" dirty="0" err="1"/>
              <a:t>cause</a:t>
            </a:r>
            <a:r>
              <a:rPr lang="pl-PL" dirty="0"/>
              <a:t> a </a:t>
            </a:r>
            <a:r>
              <a:rPr lang="pl-PL" dirty="0" err="1"/>
              <a:t>significant</a:t>
            </a:r>
            <a:r>
              <a:rPr lang="pl-PL" dirty="0"/>
              <a:t> data </a:t>
            </a:r>
            <a:r>
              <a:rPr lang="pl-PL" dirty="0" err="1"/>
              <a:t>loss</a:t>
            </a:r>
            <a:r>
              <a:rPr lang="pl-PL" dirty="0"/>
              <a:t>.</a:t>
            </a:r>
          </a:p>
        </p:txBody>
      </p:sp>
    </p:spTree>
    <p:extLst>
      <p:ext uri="{BB962C8B-B14F-4D97-AF65-F5344CB8AC3E}">
        <p14:creationId xmlns:p14="http://schemas.microsoft.com/office/powerpoint/2010/main" val="237715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B691F-B662-5A16-2C32-E88624FC258A}"/>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83CD29ED-9229-554C-38BE-BAC42FD5F6E9}"/>
              </a:ext>
            </a:extLst>
          </p:cNvPr>
          <p:cNvGrpSpPr/>
          <p:nvPr/>
        </p:nvGrpSpPr>
        <p:grpSpPr>
          <a:xfrm>
            <a:off x="301455" y="311285"/>
            <a:ext cx="11620500" cy="6235429"/>
            <a:chOff x="3275859" y="1207426"/>
            <a:chExt cx="8554191" cy="2897079"/>
          </a:xfrm>
        </p:grpSpPr>
        <p:sp>
          <p:nvSpPr>
            <p:cNvPr id="11" name="Rectangle 10">
              <a:extLst>
                <a:ext uri="{FF2B5EF4-FFF2-40B4-BE49-F238E27FC236}">
                  <a16:creationId xmlns:a16="http://schemas.microsoft.com/office/drawing/2014/main" id="{9BF3FB8A-482D-14DC-C581-E4FE074CA6F2}"/>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B0E778D9-86F6-7E56-5D39-1AE1EF5A2981}"/>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06E23FE9-DCF6-BEAB-EDAD-A22A6668D784}"/>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aphicFrame>
        <p:nvGraphicFramePr>
          <p:cNvPr id="6" name="Table 5">
            <a:extLst>
              <a:ext uri="{FF2B5EF4-FFF2-40B4-BE49-F238E27FC236}">
                <a16:creationId xmlns:a16="http://schemas.microsoft.com/office/drawing/2014/main" id="{4AFC255A-794E-D6C4-50ED-008EC7FDB335}"/>
              </a:ext>
            </a:extLst>
          </p:cNvPr>
          <p:cNvGraphicFramePr>
            <a:graphicFrameLocks noGrp="1"/>
          </p:cNvGraphicFramePr>
          <p:nvPr>
            <p:extLst>
              <p:ext uri="{D42A27DB-BD31-4B8C-83A1-F6EECF244321}">
                <p14:modId xmlns:p14="http://schemas.microsoft.com/office/powerpoint/2010/main" val="1868128366"/>
              </p:ext>
            </p:extLst>
          </p:nvPr>
        </p:nvGraphicFramePr>
        <p:xfrm>
          <a:off x="524591" y="778728"/>
          <a:ext cx="10988376" cy="5091048"/>
        </p:xfrm>
        <a:graphic>
          <a:graphicData uri="http://schemas.openxmlformats.org/drawingml/2006/table">
            <a:tbl>
              <a:tblPr firstRow="1" bandRow="1">
                <a:tableStyleId>{5940675A-B579-460E-94D1-54222C63F5DA}</a:tableStyleId>
              </a:tblPr>
              <a:tblGrid>
                <a:gridCol w="4533792">
                  <a:extLst>
                    <a:ext uri="{9D8B030D-6E8A-4147-A177-3AD203B41FA5}">
                      <a16:colId xmlns:a16="http://schemas.microsoft.com/office/drawing/2014/main" val="144373566"/>
                    </a:ext>
                  </a:extLst>
                </a:gridCol>
                <a:gridCol w="303184">
                  <a:extLst>
                    <a:ext uri="{9D8B030D-6E8A-4147-A177-3AD203B41FA5}">
                      <a16:colId xmlns:a16="http://schemas.microsoft.com/office/drawing/2014/main" val="2653676618"/>
                    </a:ext>
                  </a:extLst>
                </a:gridCol>
                <a:gridCol w="6151400">
                  <a:extLst>
                    <a:ext uri="{9D8B030D-6E8A-4147-A177-3AD203B41FA5}">
                      <a16:colId xmlns:a16="http://schemas.microsoft.com/office/drawing/2014/main" val="3130207649"/>
                    </a:ext>
                  </a:extLst>
                </a:gridCol>
              </a:tblGrid>
              <a:tr h="4816728">
                <a:tc>
                  <a:txBody>
                    <a:bodyPr/>
                    <a:lstStyle/>
                    <a:p>
                      <a:r>
                        <a:rPr lang="en-US" sz="1200" b="0" dirty="0">
                          <a:solidFill>
                            <a:srgbClr val="3367D6"/>
                          </a:solidFill>
                          <a:effectLst/>
                          <a:latin typeface="Roboto Mono" panose="00000009000000000000" pitchFamily="49" charset="0"/>
                        </a:rPr>
                        <a:t>SELECT</a:t>
                      </a:r>
                      <a:endParaRPr lang="en-US" sz="1200" b="0" dirty="0">
                        <a:solidFill>
                          <a:srgbClr val="3A474E"/>
                        </a:solidFill>
                        <a:effectLst/>
                        <a:latin typeface="Roboto Mono" panose="00000009000000000000" pitchFamily="49" charset="0"/>
                      </a:endParaRPr>
                    </a:p>
                    <a:p>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ride_duration</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member_casual</a:t>
                      </a:r>
                      <a:r>
                        <a:rPr lang="en-US" sz="1200" b="0" dirty="0">
                          <a:solidFill>
                            <a:srgbClr val="3A474E"/>
                          </a:solidFill>
                          <a:effectLst/>
                          <a:latin typeface="Roboto Mono" panose="00000009000000000000" pitchFamily="49" charset="0"/>
                        </a:rPr>
                        <a:t>,</a:t>
                      </a:r>
                    </a:p>
                    <a:p>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COUNT</a:t>
                      </a:r>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Ride_duration</a:t>
                      </a:r>
                      <a:r>
                        <a:rPr lang="en-US" sz="1200" b="0" dirty="0">
                          <a:solidFill>
                            <a:srgbClr val="37474F"/>
                          </a:solidFill>
                          <a:effectLst/>
                          <a:latin typeface="Roboto Mono" panose="00000009000000000000" pitchFamily="49" charset="0"/>
                        </a:rPr>
                        <a:t>)</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number_of_rides</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FROM</a:t>
                      </a:r>
                      <a:endParaRPr lang="en-US" sz="1200" b="0" dirty="0">
                        <a:solidFill>
                          <a:srgbClr val="3A474E"/>
                        </a:solidFill>
                        <a:effectLst/>
                        <a:latin typeface="Roboto Mono" panose="00000009000000000000" pitchFamily="49" charset="0"/>
                      </a:endParaRPr>
                    </a:p>
                    <a:p>
                      <a:r>
                        <a:rPr lang="en-US" sz="1200" b="0" dirty="0">
                          <a:solidFill>
                            <a:srgbClr val="0D904F"/>
                          </a:solidFill>
                          <a:effectLst/>
                          <a:latin typeface="Roboto Mono" panose="00000009000000000000" pitchFamily="49" charset="0"/>
                        </a:rPr>
                        <a:t>`project-1-asia.Rides.Full_Year_sorted`</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GROUP</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Ride_duration</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member_casual</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ORDER</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r>
                        <a:rPr lang="en-US" sz="1200" b="0" dirty="0">
                          <a:solidFill>
                            <a:srgbClr val="3A474E"/>
                          </a:solidFill>
                          <a:effectLst/>
                          <a:latin typeface="Roboto Mono" panose="00000009000000000000" pitchFamily="49" charset="0"/>
                        </a:rPr>
                        <a:t> </a:t>
                      </a:r>
                    </a:p>
                    <a:p>
                      <a:r>
                        <a:rPr lang="en-US" sz="1200" b="0" dirty="0" err="1">
                          <a:solidFill>
                            <a:srgbClr val="000000"/>
                          </a:solidFill>
                          <a:effectLst/>
                          <a:latin typeface="Roboto Mono" panose="00000009000000000000" pitchFamily="49" charset="0"/>
                        </a:rPr>
                        <a:t>ride_duration</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ASC</a:t>
                      </a:r>
                      <a:r>
                        <a:rPr lang="en-US" sz="1200" b="0" dirty="0">
                          <a:solidFill>
                            <a:srgbClr val="3A474E"/>
                          </a:solidFill>
                          <a:effectLst/>
                          <a:latin typeface="Roboto Mono" panose="00000009000000000000" pitchFamily="49" charset="0"/>
                        </a:rPr>
                        <a:t>,</a:t>
                      </a:r>
                    </a:p>
                    <a:p>
                      <a:r>
                        <a:rPr lang="en-US" sz="1200" b="0" dirty="0" err="1">
                          <a:solidFill>
                            <a:srgbClr val="000000"/>
                          </a:solidFill>
                          <a:effectLst/>
                          <a:latin typeface="Roboto Mono" panose="00000009000000000000" pitchFamily="49" charset="0"/>
                        </a:rPr>
                        <a:t>member_casual</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ASC</a:t>
                      </a:r>
                      <a:endParaRPr lang="en-US" sz="1200" b="0" dirty="0">
                        <a:solidFill>
                          <a:srgbClr val="3A474E"/>
                        </a:solidFill>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latin typeface="Arial" panose="020B0604020202020204" pitchFamily="34" charset="0"/>
                          <a:cs typeface="Arial" panose="020B0604020202020204" pitchFamily="34" charset="0"/>
                        </a:rPr>
                        <a:t>Excel </a:t>
                      </a:r>
                      <a:r>
                        <a:rPr lang="pl-PL" sz="1200" b="1" dirty="0" err="1">
                          <a:latin typeface="Arial" panose="020B0604020202020204" pitchFamily="34" charset="0"/>
                          <a:cs typeface="Arial" panose="020B0604020202020204" pitchFamily="34" charset="0"/>
                        </a:rPr>
                        <a:t>calculation</a:t>
                      </a:r>
                      <a:r>
                        <a:rPr lang="pl-PL" sz="1200" b="1" dirty="0">
                          <a:latin typeface="Arial" panose="020B0604020202020204" pitchFamily="34" charset="0"/>
                          <a:cs typeface="Arial" panose="020B0604020202020204" pitchFamily="34" charset="0"/>
                        </a:rPr>
                        <a:t> of % </a:t>
                      </a:r>
                      <a:r>
                        <a:rPr lang="pl-PL" sz="1200" b="1" dirty="0" err="1">
                          <a:latin typeface="Arial" panose="020B0604020202020204" pitchFamily="34" charset="0"/>
                          <a:cs typeface="Arial" panose="020B0604020202020204" pitchFamily="34" charset="0"/>
                        </a:rPr>
                        <a:t>based</a:t>
                      </a:r>
                      <a:r>
                        <a:rPr lang="pl-PL" sz="1200" b="1" dirty="0">
                          <a:latin typeface="Arial" panose="020B0604020202020204" pitchFamily="34" charset="0"/>
                          <a:cs typeface="Arial" panose="020B0604020202020204" pitchFamily="34" charset="0"/>
                        </a:rPr>
                        <a:t> on </a:t>
                      </a:r>
                      <a:r>
                        <a:rPr lang="pl-PL" sz="1200" b="1" dirty="0" err="1">
                          <a:latin typeface="Arial" panose="020B0604020202020204" pitchFamily="34" charset="0"/>
                          <a:cs typeface="Arial" panose="020B0604020202020204" pitchFamily="34" charset="0"/>
                        </a:rPr>
                        <a:t>up</a:t>
                      </a:r>
                      <a:r>
                        <a:rPr lang="pl-PL" sz="1200" b="1" dirty="0">
                          <a:latin typeface="Arial" panose="020B0604020202020204" pitchFamily="34" charset="0"/>
                          <a:cs typeface="Arial" panose="020B0604020202020204" pitchFamily="34" charset="0"/>
                        </a:rPr>
                        <a:t> to 26h </a:t>
                      </a:r>
                      <a:r>
                        <a:rPr lang="pl-PL" sz="1200" b="1" dirty="0" err="1">
                          <a:latin typeface="Arial" panose="020B0604020202020204" pitchFamily="34" charset="0"/>
                          <a:cs typeface="Arial" panose="020B0604020202020204" pitchFamily="34" charset="0"/>
                        </a:rPr>
                        <a:t>duration</a:t>
                      </a:r>
                      <a:r>
                        <a:rPr lang="pl-PL" sz="1200" b="1" dirty="0">
                          <a:latin typeface="Arial" panose="020B0604020202020204" pitchFamily="34" charset="0"/>
                          <a:cs typeface="Arial" panose="020B0604020202020204" pitchFamily="34" charset="0"/>
                        </a:rPr>
                        <a:t> of </a:t>
                      </a:r>
                      <a:r>
                        <a:rPr lang="pl-PL" sz="1200" b="1" dirty="0" err="1">
                          <a:latin typeface="Arial" panose="020B0604020202020204" pitchFamily="34" charset="0"/>
                          <a:cs typeface="Arial" panose="020B0604020202020204" pitchFamily="34" charset="0"/>
                        </a:rPr>
                        <a:t>rides</a:t>
                      </a:r>
                      <a:r>
                        <a:rPr lang="pl-PL" sz="1200" b="1" dirty="0">
                          <a:latin typeface="Arial" panose="020B0604020202020204" pitchFamily="34" charset="0"/>
                          <a:cs typeface="Arial" panose="020B0604020202020204" pitchFamily="34"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209423">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4" name="Arrow: Right 13">
            <a:extLst>
              <a:ext uri="{FF2B5EF4-FFF2-40B4-BE49-F238E27FC236}">
                <a16:creationId xmlns:a16="http://schemas.microsoft.com/office/drawing/2014/main" id="{7C758DD5-5C5F-37AA-03C8-1867EE777C10}"/>
              </a:ext>
            </a:extLst>
          </p:cNvPr>
          <p:cNvSpPr/>
          <p:nvPr/>
        </p:nvSpPr>
        <p:spPr>
          <a:xfrm>
            <a:off x="5004617" y="1457997"/>
            <a:ext cx="423994"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TextBox 9">
            <a:extLst>
              <a:ext uri="{FF2B5EF4-FFF2-40B4-BE49-F238E27FC236}">
                <a16:creationId xmlns:a16="http://schemas.microsoft.com/office/drawing/2014/main" id="{84112E9D-598D-0539-878A-2F67681CEF46}"/>
              </a:ext>
            </a:extLst>
          </p:cNvPr>
          <p:cNvSpPr txBox="1"/>
          <p:nvPr/>
        </p:nvSpPr>
        <p:spPr>
          <a:xfrm>
            <a:off x="2041864" y="342137"/>
            <a:ext cx="8753383" cy="369332"/>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More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detailed</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visualisation</a:t>
            </a:r>
            <a:r>
              <a:rPr lang="pl-PL" dirty="0">
                <a:solidFill>
                  <a:schemeClr val="tx1">
                    <a:lumMod val="65000"/>
                    <a:lumOff val="35000"/>
                  </a:schemeClr>
                </a:solidFill>
                <a:latin typeface="Arial" panose="020B0604020202020204" pitchFamily="34" charset="0"/>
                <a:cs typeface="Arial" panose="020B0604020202020204" pitchFamily="34" charset="0"/>
              </a:rPr>
              <a:t> of most </a:t>
            </a:r>
            <a:r>
              <a:rPr lang="pl-PL" dirty="0" err="1">
                <a:solidFill>
                  <a:schemeClr val="tx1">
                    <a:lumMod val="65000"/>
                    <a:lumOff val="35000"/>
                  </a:schemeClr>
                </a:solidFill>
                <a:latin typeface="Arial" panose="020B0604020202020204" pitchFamily="34" charset="0"/>
                <a:cs typeface="Arial" panose="020B0604020202020204" pitchFamily="34" charset="0"/>
              </a:rPr>
              <a:t>common</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ride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durations</a:t>
            </a:r>
            <a:r>
              <a:rPr lang="pl-PL" dirty="0">
                <a:solidFill>
                  <a:schemeClr val="tx1">
                    <a:lumMod val="65000"/>
                    <a:lumOff val="35000"/>
                  </a:schemeClr>
                </a:solidFill>
                <a:latin typeface="Arial" panose="020B0604020202020204" pitchFamily="34" charset="0"/>
                <a:cs typeface="Arial" panose="020B0604020202020204" pitchFamily="34" charset="0"/>
              </a:rPr>
              <a:t>, Excel chart</a:t>
            </a:r>
          </a:p>
        </p:txBody>
      </p:sp>
      <p:pic>
        <p:nvPicPr>
          <p:cNvPr id="2" name="Picture 1">
            <a:extLst>
              <a:ext uri="{FF2B5EF4-FFF2-40B4-BE49-F238E27FC236}">
                <a16:creationId xmlns:a16="http://schemas.microsoft.com/office/drawing/2014/main" id="{D7071AC8-BC14-E3BA-073E-9B62B11CBB1B}"/>
              </a:ext>
            </a:extLst>
          </p:cNvPr>
          <p:cNvPicPr>
            <a:picLocks noChangeAspect="1"/>
          </p:cNvPicPr>
          <p:nvPr/>
        </p:nvPicPr>
        <p:blipFill>
          <a:blip r:embed="rId2"/>
          <a:stretch>
            <a:fillRect/>
          </a:stretch>
        </p:blipFill>
        <p:spPr>
          <a:xfrm>
            <a:off x="6373342" y="913247"/>
            <a:ext cx="5015874" cy="140922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AE6ED5D5-EDFF-6A4E-EF64-62C38555CD62}"/>
              </a:ext>
            </a:extLst>
          </p:cNvPr>
          <p:cNvPicPr>
            <a:picLocks noChangeAspect="1"/>
          </p:cNvPicPr>
          <p:nvPr/>
        </p:nvPicPr>
        <p:blipFill>
          <a:blip r:embed="rId3"/>
          <a:stretch>
            <a:fillRect/>
          </a:stretch>
        </p:blipFill>
        <p:spPr>
          <a:xfrm>
            <a:off x="6146877" y="3229750"/>
            <a:ext cx="5641916" cy="2994790"/>
          </a:xfrm>
          <a:prstGeom prst="rect">
            <a:avLst/>
          </a:prstGeom>
        </p:spPr>
      </p:pic>
      <p:pic>
        <p:nvPicPr>
          <p:cNvPr id="20" name="Picture 19">
            <a:extLst>
              <a:ext uri="{FF2B5EF4-FFF2-40B4-BE49-F238E27FC236}">
                <a16:creationId xmlns:a16="http://schemas.microsoft.com/office/drawing/2014/main" id="{73A79136-2948-4585-69D5-091DE1DE824C}"/>
              </a:ext>
            </a:extLst>
          </p:cNvPr>
          <p:cNvPicPr>
            <a:picLocks noChangeAspect="1"/>
          </p:cNvPicPr>
          <p:nvPr/>
        </p:nvPicPr>
        <p:blipFill>
          <a:blip r:embed="rId4"/>
          <a:stretch>
            <a:fillRect/>
          </a:stretch>
        </p:blipFill>
        <p:spPr>
          <a:xfrm>
            <a:off x="427313" y="3238402"/>
            <a:ext cx="5623794" cy="2986138"/>
          </a:xfrm>
          <a:prstGeom prst="rect">
            <a:avLst/>
          </a:prstGeom>
        </p:spPr>
      </p:pic>
    </p:spTree>
    <p:extLst>
      <p:ext uri="{BB962C8B-B14F-4D97-AF65-F5344CB8AC3E}">
        <p14:creationId xmlns:p14="http://schemas.microsoft.com/office/powerpoint/2010/main" val="1903697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E3AC70-06AF-0A0C-C25F-84F0EFC1182A}"/>
              </a:ext>
            </a:extLst>
          </p:cNvPr>
          <p:cNvSpPr txBox="1"/>
          <p:nvPr/>
        </p:nvSpPr>
        <p:spPr>
          <a:xfrm>
            <a:off x="770138" y="228757"/>
            <a:ext cx="10395751" cy="7001917"/>
          </a:xfrm>
          <a:prstGeom prst="rect">
            <a:avLst/>
          </a:prstGeom>
          <a:noFill/>
        </p:spPr>
        <p:txBody>
          <a:bodyPr wrap="square">
            <a:spAutoFit/>
          </a:bodyPr>
          <a:lstStyle/>
          <a:p>
            <a:pPr algn="ctr"/>
            <a:r>
              <a:rPr lang="pl-PL" sz="1400" b="1" dirty="0" err="1">
                <a:latin typeface="Arial" panose="020B0604020202020204" pitchFamily="34" charset="0"/>
                <a:cs typeface="Arial" panose="020B0604020202020204" pitchFamily="34" charset="0"/>
              </a:rPr>
              <a:t>Conclusions</a:t>
            </a:r>
            <a:r>
              <a:rPr lang="pl-PL" sz="1400" b="1" dirty="0">
                <a:latin typeface="Arial" panose="020B0604020202020204" pitchFamily="34" charset="0"/>
                <a:cs typeface="Arial" panose="020B0604020202020204" pitchFamily="34" charset="0"/>
              </a:rPr>
              <a:t>:</a:t>
            </a:r>
            <a:endParaRPr lang="pl-PL" sz="1100" b="1" dirty="0">
              <a:latin typeface="Arial" panose="020B0604020202020204" pitchFamily="34" charset="0"/>
              <a:cs typeface="Arial" panose="020B0604020202020204" pitchFamily="34" charset="0"/>
            </a:endParaRPr>
          </a:p>
          <a:p>
            <a:pPr marL="228600">
              <a:spcAft>
                <a:spcPts val="800"/>
              </a:spcAft>
            </a:pP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Rider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Demographics</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Casual riders constitute 35% of all rides.</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They prefer electric bikes (53%) over classic ones (43%), while docked bikes have low usage (4%).</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Members use electric and classic bikes equally but rarely opt for docked bikes.</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Usage</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Patterns</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Casual riders prefer weekends, with the peak day being Saturday.</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Members predominantly use bikes during weekdays, peaking from Tuesday to Thursday. </a:t>
            </a:r>
            <a:r>
              <a:rPr lang="pl-PL" sz="11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Saturday</a:t>
            </a:r>
            <a:r>
              <a:rPr lang="pl-PL"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also</a:t>
            </a:r>
            <a:r>
              <a:rPr lang="pl-PL"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sees</a:t>
            </a:r>
            <a:r>
              <a:rPr lang="pl-PL"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significant</a:t>
            </a:r>
            <a:r>
              <a:rPr lang="pl-PL"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usage</a:t>
            </a:r>
            <a:r>
              <a:rPr lang="pl-PL"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Seasonal</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Trends</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Both casual and member bike usage increases during the summer.</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Casual riders show a faster increase in summer ride count compared to members.</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Classic bike usage by members peaks from May to August, while casual riders shift to classic bikes after docked bikes end in August.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Monthly</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Peaks</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Classic bike usage peaks for both user types in July.</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Members' peak usage falls in August.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Daily</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Commute</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Trends</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Members use bikes for commuting at 8:00 and 17:00 and around lunchtime (12:00).</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 portion of casual riders also exhibit similar </a:t>
            </a:r>
            <a:r>
              <a:rPr lang="en-IE" sz="11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behavior</a:t>
            </a: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Casual riders' overall ride count increases steadily until 17:00.</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Both user types use bikes around midnight in the summer.</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en-IE"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Common Ride Durations and times:</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most common ride durations for members are 3-10 minutes (54% of rides), peaking at 4-6 minutes.</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range of similar duration times is wider for casual users:</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Casual riders prefer 3-14 minute rides (54% of rides), with a peak from 5-8 minutes. </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Weekend hourly usage patterns are similar for both, with members starting rides earlier. Peak times are 11:00-17:00.</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E"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E" sz="11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9933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E9289-B74F-2B77-8D65-8DA7E1FF11A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1DC0D5E-D617-F850-45EE-30C1B1436F47}"/>
              </a:ext>
            </a:extLst>
          </p:cNvPr>
          <p:cNvSpPr txBox="1"/>
          <p:nvPr/>
        </p:nvSpPr>
        <p:spPr>
          <a:xfrm>
            <a:off x="787893" y="719786"/>
            <a:ext cx="10395751" cy="5098832"/>
          </a:xfrm>
          <a:prstGeom prst="rect">
            <a:avLst/>
          </a:prstGeom>
          <a:noFill/>
        </p:spPr>
        <p:txBody>
          <a:bodyPr wrap="square">
            <a:spAutoFit/>
          </a:bodyPr>
          <a:lstStyle/>
          <a:p>
            <a:pPr marL="228600">
              <a:spcAft>
                <a:spcPts val="800"/>
              </a:spcAft>
            </a:pP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Ride</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Duration</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pl-PL" sz="11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Anomalies</a:t>
            </a:r>
            <a:r>
              <a:rPr lang="pl-PL"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Rides with durations below zero or exceeding 26 hours represent under 2% of all rides.</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reason behind these anomalies needs further investigation.</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en-IE" sz="11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Station ID/Name Data Missing:</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There is missing station ID/name data that requires exploration to understand the root cause.</a:t>
            </a: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IE"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pl-PL" sz="11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457200">
              <a:spcAft>
                <a:spcPts val="800"/>
              </a:spcAft>
            </a:pPr>
            <a:endParaRPr lang="pl-PL" sz="11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E" sz="1100" b="1" kern="0" dirty="0">
                <a:solidFill>
                  <a:srgbClr val="0D0D0D"/>
                </a:solidFill>
                <a:latin typeface="Segoe UI" panose="020B0502040204020203" pitchFamily="34" charset="0"/>
                <a:cs typeface="Times New Roman" panose="02020603050405020304" pitchFamily="18" charset="0"/>
              </a:rPr>
              <a:t>Summary:</a:t>
            </a:r>
            <a:endParaRPr lang="pl-PL" sz="1100" b="1" kern="0" dirty="0">
              <a:solidFill>
                <a:srgbClr val="0D0D0D"/>
              </a:solidFill>
              <a:latin typeface="Segoe UI" panose="020B0502040204020203" pitchFamily="34" charset="0"/>
              <a:cs typeface="Times New Roman" panose="02020603050405020304" pitchFamily="18" charset="0"/>
            </a:endParaRPr>
          </a:p>
          <a:p>
            <a:pPr>
              <a:spcAft>
                <a:spcPts val="800"/>
              </a:spcAft>
            </a:pPr>
            <a:r>
              <a:rPr lang="en-IE" sz="1200" kern="0" dirty="0">
                <a:solidFill>
                  <a:srgbClr val="0D0D0D"/>
                </a:solidFill>
                <a:latin typeface="Segoe UI" panose="020B0502040204020203" pitchFamily="34" charset="0"/>
                <a:cs typeface="Times New Roman" panose="02020603050405020304" pitchFamily="18" charset="0"/>
              </a:rPr>
              <a:t>Members use bikes to commute to work and around lunchtime and therefore use them more during weekdays than on weekends. Favourite duration ride range is more narrow than casual riders’.</a:t>
            </a:r>
            <a:endParaRPr lang="pl-PL" sz="1200" kern="0" dirty="0">
              <a:solidFill>
                <a:srgbClr val="0D0D0D"/>
              </a:solidFill>
              <a:latin typeface="Segoe UI" panose="020B0502040204020203" pitchFamily="34" charset="0"/>
              <a:cs typeface="Times New Roman" panose="02020603050405020304" pitchFamily="18" charset="0"/>
            </a:endParaRPr>
          </a:p>
          <a:p>
            <a:r>
              <a:rPr lang="en-IE" sz="1200" kern="0" dirty="0">
                <a:solidFill>
                  <a:srgbClr val="0D0D0D"/>
                </a:solidFill>
                <a:latin typeface="Segoe UI" panose="020B0502040204020203" pitchFamily="34" charset="0"/>
                <a:cs typeface="Times New Roman" panose="02020603050405020304" pitchFamily="18" charset="0"/>
              </a:rPr>
              <a:t>Casual riders prefer weekends and summer, in general, the usage during the day increases steadily towards around 17:00. Electric bikes are preferred slightly over classic bikes. </a:t>
            </a:r>
            <a:endParaRPr lang="pl-PL" sz="1200" kern="0" dirty="0">
              <a:solidFill>
                <a:srgbClr val="0D0D0D"/>
              </a:solidFill>
              <a:latin typeface="Segoe UI" panose="020B0502040204020203" pitchFamily="34" charset="0"/>
              <a:cs typeface="Times New Roman" panose="02020603050405020304" pitchFamily="18" charset="0"/>
            </a:endParaRPr>
          </a:p>
          <a:p>
            <a:endParaRPr lang="pl-PL" sz="1100" kern="0" dirty="0">
              <a:solidFill>
                <a:srgbClr val="0D0D0D"/>
              </a:solidFill>
              <a:latin typeface="Segoe UI" panose="020B0502040204020203" pitchFamily="34" charset="0"/>
              <a:cs typeface="Times New Roman" panose="02020603050405020304" pitchFamily="18" charset="0"/>
            </a:endParaRPr>
          </a:p>
          <a:p>
            <a:endParaRPr lang="pl-PL" sz="1100" kern="0" dirty="0">
              <a:solidFill>
                <a:srgbClr val="0D0D0D"/>
              </a:solidFill>
              <a:latin typeface="Segoe UI" panose="020B0502040204020203" pitchFamily="34" charset="0"/>
              <a:cs typeface="Times New Roman" panose="02020603050405020304" pitchFamily="18" charset="0"/>
            </a:endParaRPr>
          </a:p>
          <a:p>
            <a:pPr>
              <a:spcAft>
                <a:spcPts val="800"/>
              </a:spcAft>
            </a:pPr>
            <a:r>
              <a:rPr lang="pl-PL" sz="1100" b="1" kern="0" dirty="0">
                <a:solidFill>
                  <a:srgbClr val="0D0D0D"/>
                </a:solidFill>
                <a:latin typeface="Segoe UI" panose="020B0502040204020203" pitchFamily="34" charset="0"/>
                <a:cs typeface="Times New Roman" panose="02020603050405020304" pitchFamily="18" charset="0"/>
              </a:rPr>
              <a:t>Three top </a:t>
            </a:r>
            <a:r>
              <a:rPr lang="pl-PL" sz="1100" b="1" kern="0" dirty="0" err="1">
                <a:solidFill>
                  <a:srgbClr val="0D0D0D"/>
                </a:solidFill>
                <a:latin typeface="Segoe UI" panose="020B0502040204020203" pitchFamily="34" charset="0"/>
                <a:cs typeface="Times New Roman" panose="02020603050405020304" pitchFamily="18" charset="0"/>
              </a:rPr>
              <a:t>recommendations</a:t>
            </a:r>
            <a:r>
              <a:rPr lang="pl-PL" sz="1100" b="1" kern="0" dirty="0">
                <a:solidFill>
                  <a:srgbClr val="0D0D0D"/>
                </a:solidFill>
                <a:latin typeface="Segoe UI" panose="020B0502040204020203" pitchFamily="34" charset="0"/>
                <a:cs typeface="Times New Roman" panose="02020603050405020304" pitchFamily="18" charset="0"/>
              </a:rPr>
              <a:t>:</a:t>
            </a:r>
          </a:p>
          <a:p>
            <a:pPr>
              <a:spcAft>
                <a:spcPts val="800"/>
              </a:spcAft>
            </a:pPr>
            <a:endParaRPr lang="pl-PL" sz="1100" b="1" kern="0" dirty="0">
              <a:solidFill>
                <a:srgbClr val="0D0D0D"/>
              </a:solidFill>
              <a:latin typeface="Segoe UI" panose="020B0502040204020203" pitchFamily="34" charset="0"/>
              <a:cs typeface="Times New Roman" panose="02020603050405020304" pitchFamily="18" charset="0"/>
            </a:endParaRPr>
          </a:p>
          <a:p>
            <a:pPr marL="171450" indent="-171450">
              <a:buFont typeface="Arial" panose="020B0604020202020204" pitchFamily="34" charset="0"/>
              <a:buChar char="•"/>
            </a:pPr>
            <a:r>
              <a:rPr lang="en-US" sz="1200" kern="0" dirty="0">
                <a:solidFill>
                  <a:srgbClr val="0D0D0D"/>
                </a:solidFill>
                <a:latin typeface="Segoe UI" panose="020B0502040204020203" pitchFamily="34" charset="0"/>
                <a:cs typeface="Times New Roman" panose="02020603050405020304" pitchFamily="18" charset="0"/>
              </a:rPr>
              <a:t>Offer a limited-time free trial membership for casual riders, allowing them to experience the benefits of membership without an immediate commitment.</a:t>
            </a:r>
            <a:endParaRPr lang="pl-PL" sz="1200" kern="0" dirty="0">
              <a:solidFill>
                <a:srgbClr val="0D0D0D"/>
              </a:solidFill>
              <a:latin typeface="Segoe UI" panose="020B0502040204020203" pitchFamily="34" charset="0"/>
              <a:cs typeface="Times New Roman" panose="02020603050405020304" pitchFamily="18" charset="0"/>
            </a:endParaRPr>
          </a:p>
          <a:p>
            <a:pPr marL="171450" indent="-171450">
              <a:buFont typeface="Arial" panose="020B0604020202020204" pitchFamily="34" charset="0"/>
              <a:buChar char="•"/>
            </a:pPr>
            <a:r>
              <a:rPr lang="en-US" sz="1200" kern="0" dirty="0">
                <a:solidFill>
                  <a:srgbClr val="0D0D0D"/>
                </a:solidFill>
                <a:latin typeface="Segoe UI" panose="020B0502040204020203" pitchFamily="34" charset="0"/>
                <a:cs typeface="Times New Roman" panose="02020603050405020304" pitchFamily="18" charset="0"/>
              </a:rPr>
              <a:t>Introduce weekend memberships, designed for rides exclusively on weekends (Friday – Sunday) throughout the year, and offer quarterly memberships with reduced pricing during low-usage months. </a:t>
            </a:r>
            <a:endParaRPr lang="pl-PL" sz="1200" kern="0" dirty="0">
              <a:solidFill>
                <a:srgbClr val="0D0D0D"/>
              </a:solidFill>
              <a:latin typeface="Segoe UI" panose="020B0502040204020203" pitchFamily="34" charset="0"/>
              <a:cs typeface="Times New Roman" panose="02020603050405020304" pitchFamily="18" charset="0"/>
            </a:endParaRPr>
          </a:p>
          <a:p>
            <a:pPr marL="171450" indent="-171450">
              <a:buFont typeface="Arial" panose="020B0604020202020204" pitchFamily="34" charset="0"/>
              <a:buChar char="•"/>
            </a:pPr>
            <a:r>
              <a:rPr lang="en-US" sz="1200" kern="0" dirty="0">
                <a:solidFill>
                  <a:srgbClr val="0D0D0D"/>
                </a:solidFill>
                <a:latin typeface="Segoe UI" panose="020B0502040204020203" pitchFamily="34" charset="0"/>
                <a:cs typeface="Times New Roman" panose="02020603050405020304" pitchFamily="18" charset="0"/>
              </a:rPr>
              <a:t>Launch an advertising campaign showcasing scenic and nature destinations accessible by bikes, along with guidance on biking to a location and returning via public transport.</a:t>
            </a:r>
            <a:endParaRPr lang="pl-PL" sz="1200" kern="0" dirty="0">
              <a:solidFill>
                <a:srgbClr val="0D0D0D"/>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94245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B66B2-B819-A1A8-8422-F028F90A91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867DE45-16EE-C2B6-8D7C-2545B4156F3E}"/>
              </a:ext>
            </a:extLst>
          </p:cNvPr>
          <p:cNvSpPr/>
          <p:nvPr/>
        </p:nvSpPr>
        <p:spPr>
          <a:xfrm>
            <a:off x="74797" y="150920"/>
            <a:ext cx="2663301" cy="6622742"/>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TextBox 6">
            <a:extLst>
              <a:ext uri="{FF2B5EF4-FFF2-40B4-BE49-F238E27FC236}">
                <a16:creationId xmlns:a16="http://schemas.microsoft.com/office/drawing/2014/main" id="{2F56C3EA-FEAC-D5DC-7081-7CBFB6411D21}"/>
              </a:ext>
            </a:extLst>
          </p:cNvPr>
          <p:cNvSpPr txBox="1"/>
          <p:nvPr/>
        </p:nvSpPr>
        <p:spPr>
          <a:xfrm>
            <a:off x="2842335" y="1535791"/>
            <a:ext cx="7884850" cy="1200329"/>
          </a:xfrm>
          <a:prstGeom prst="rect">
            <a:avLst/>
          </a:prstGeom>
          <a:noFill/>
        </p:spPr>
        <p:txBody>
          <a:bodyPr wrap="square">
            <a:spAutoFit/>
          </a:bodyPr>
          <a:lstStyle/>
          <a:p>
            <a:r>
              <a:rPr lang="pl-PL" dirty="0">
                <a:latin typeface="Arial" panose="020B0604020202020204" pitchFamily="34" charset="0"/>
                <a:cs typeface="Arial" panose="020B0604020202020204" pitchFamily="34" charset="0"/>
              </a:rPr>
              <a:t>The data </a:t>
            </a:r>
            <a:r>
              <a:rPr lang="pl-PL" dirty="0" err="1">
                <a:latin typeface="Arial" panose="020B0604020202020204" pitchFamily="34" charset="0"/>
                <a:cs typeface="Arial" panose="020B0604020202020204" pitchFamily="34" charset="0"/>
              </a:rPr>
              <a:t>has</a:t>
            </a:r>
            <a:r>
              <a:rPr lang="pl-PL" dirty="0">
                <a:latin typeface="Arial" panose="020B0604020202020204" pitchFamily="34" charset="0"/>
                <a:cs typeface="Arial" panose="020B0604020202020204" pitchFamily="34" charset="0"/>
              </a:rPr>
              <a:t> </a:t>
            </a:r>
            <a:r>
              <a:rPr lang="pl-PL" sz="1800" dirty="0">
                <a:effectLst/>
                <a:latin typeface="Arial" panose="020B0604020202020204" pitchFamily="34" charset="0"/>
                <a:cs typeface="Arial" panose="020B0604020202020204" pitchFamily="34" charset="0"/>
              </a:rPr>
              <a:t>5,719,877 </a:t>
            </a:r>
            <a:r>
              <a:rPr lang="pl-PL" sz="1800" dirty="0" err="1">
                <a:effectLst/>
                <a:latin typeface="Arial" panose="020B0604020202020204" pitchFamily="34" charset="0"/>
                <a:cs typeface="Arial" panose="020B0604020202020204" pitchFamily="34" charset="0"/>
              </a:rPr>
              <a:t>rows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Due</a:t>
            </a:r>
            <a:r>
              <a:rPr lang="pl-PL" dirty="0">
                <a:latin typeface="Arial" panose="020B0604020202020204" pitchFamily="34" charset="0"/>
                <a:cs typeface="Arial" panose="020B0604020202020204" pitchFamily="34" charset="0"/>
              </a:rPr>
              <a:t> to the high </a:t>
            </a:r>
            <a:r>
              <a:rPr lang="pl-PL" dirty="0" err="1">
                <a:latin typeface="Arial" panose="020B0604020202020204" pitchFamily="34" charset="0"/>
                <a:cs typeface="Arial" panose="020B0604020202020204" pitchFamily="34" charset="0"/>
              </a:rPr>
              <a:t>volume</a:t>
            </a:r>
            <a:r>
              <a:rPr lang="pl-PL" dirty="0">
                <a:latin typeface="Arial" panose="020B0604020202020204" pitchFamily="34" charset="0"/>
                <a:cs typeface="Arial" panose="020B0604020202020204" pitchFamily="34" charset="0"/>
              </a:rPr>
              <a:t> of data, and the </a:t>
            </a:r>
            <a:r>
              <a:rPr lang="pl-PL" dirty="0" err="1">
                <a:latin typeface="Arial" panose="020B0604020202020204" pitchFamily="34" charset="0"/>
                <a:cs typeface="Arial" panose="020B0604020202020204" pitchFamily="34" charset="0"/>
              </a:rPr>
              <a:t>need</a:t>
            </a:r>
            <a:r>
              <a:rPr lang="pl-PL" dirty="0">
                <a:latin typeface="Arial" panose="020B0604020202020204" pitchFamily="34" charset="0"/>
                <a:cs typeface="Arial" panose="020B0604020202020204" pitchFamily="34" charset="0"/>
              </a:rPr>
              <a:t> for </a:t>
            </a:r>
            <a:r>
              <a:rPr lang="pl-PL" dirty="0" err="1">
                <a:latin typeface="Arial" panose="020B0604020202020204" pitchFamily="34" charset="0"/>
                <a:cs typeface="Arial" panose="020B0604020202020204" pitchFamily="34" charset="0"/>
              </a:rPr>
              <a:t>aggregation</a:t>
            </a:r>
            <a:r>
              <a:rPr lang="pl-PL" dirty="0">
                <a:latin typeface="Arial" panose="020B0604020202020204" pitchFamily="34" charset="0"/>
                <a:cs typeface="Arial" panose="020B0604020202020204" pitchFamily="34" charset="0"/>
              </a:rPr>
              <a:t> and </a:t>
            </a:r>
            <a:r>
              <a:rPr lang="pl-PL" dirty="0" err="1">
                <a:latin typeface="Arial" panose="020B0604020202020204" pitchFamily="34" charset="0"/>
                <a:cs typeface="Arial" panose="020B0604020202020204" pitchFamily="34" charset="0"/>
              </a:rPr>
              <a:t>handling</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ease</a:t>
            </a:r>
            <a:r>
              <a:rPr lang="pl-PL" dirty="0">
                <a:latin typeface="Arial" panose="020B0604020202020204" pitchFamily="34" charset="0"/>
                <a:cs typeface="Arial" panose="020B0604020202020204" pitchFamily="34" charset="0"/>
              </a:rPr>
              <a:t>, </a:t>
            </a:r>
            <a:r>
              <a:rPr lang="pl-PL" sz="1800" dirty="0">
                <a:effectLst/>
                <a:latin typeface="Arial" panose="020B0604020202020204" pitchFamily="34" charset="0"/>
                <a:cs typeface="Arial" panose="020B0604020202020204" pitchFamily="34" charset="0"/>
              </a:rPr>
              <a:t>SQL was </a:t>
            </a:r>
            <a:r>
              <a:rPr lang="pl-PL" sz="1800" dirty="0" err="1">
                <a:effectLst/>
                <a:latin typeface="Arial" panose="020B0604020202020204" pitchFamily="34" charset="0"/>
                <a:cs typeface="Arial" panose="020B0604020202020204" pitchFamily="34" charset="0"/>
              </a:rPr>
              <a:t>used</a:t>
            </a:r>
            <a:r>
              <a:rPr lang="pl-PL" sz="1800" dirty="0">
                <a:effectLst/>
                <a:latin typeface="Arial" panose="020B0604020202020204" pitchFamily="34" charset="0"/>
                <a:cs typeface="Arial" panose="020B0604020202020204" pitchFamily="34" charset="0"/>
              </a:rPr>
              <a:t> to </a:t>
            </a:r>
            <a:r>
              <a:rPr lang="pl-PL" sz="1800" dirty="0" err="1">
                <a:effectLst/>
                <a:latin typeface="Arial" panose="020B0604020202020204" pitchFamily="34" charset="0"/>
                <a:cs typeface="Arial" panose="020B0604020202020204" pitchFamily="34" charset="0"/>
              </a:rPr>
              <a:t>check</a:t>
            </a:r>
            <a:r>
              <a:rPr lang="pl-PL" sz="1800" dirty="0">
                <a:effectLst/>
                <a:latin typeface="Arial" panose="020B0604020202020204" pitchFamily="34" charset="0"/>
                <a:cs typeface="Arial" panose="020B0604020202020204" pitchFamily="34" charset="0"/>
              </a:rPr>
              <a:t> for </a:t>
            </a:r>
            <a:r>
              <a:rPr lang="pl-PL" sz="1800" dirty="0" err="1">
                <a:effectLst/>
                <a:latin typeface="Arial" panose="020B0604020202020204" pitchFamily="34" charset="0"/>
                <a:cs typeface="Arial" panose="020B0604020202020204" pitchFamily="34" charset="0"/>
              </a:rPr>
              <a:t>potential</a:t>
            </a:r>
            <a:r>
              <a:rPr lang="pl-PL" sz="1800" dirty="0">
                <a:effectLst/>
                <a:latin typeface="Arial" panose="020B0604020202020204" pitchFamily="34" charset="0"/>
                <a:cs typeface="Arial" panose="020B0604020202020204" pitchFamily="34" charset="0"/>
              </a:rPr>
              <a:t> </a:t>
            </a:r>
            <a:r>
              <a:rPr lang="pl-PL" sz="1800" dirty="0" err="1">
                <a:effectLst/>
                <a:latin typeface="Arial" panose="020B0604020202020204" pitchFamily="34" charset="0"/>
                <a:cs typeface="Arial" panose="020B0604020202020204" pitchFamily="34" charset="0"/>
              </a:rPr>
              <a:t>issues</a:t>
            </a:r>
            <a:r>
              <a:rPr lang="pl-PL" sz="1800" dirty="0">
                <a:effectLst/>
                <a:latin typeface="Arial" panose="020B0604020202020204" pitchFamily="34" charset="0"/>
                <a:cs typeface="Arial" panose="020B0604020202020204" pitchFamily="34" charset="0"/>
              </a:rPr>
              <a:t> and to </a:t>
            </a:r>
            <a:r>
              <a:rPr lang="pl-PL" sz="1800" dirty="0" err="1">
                <a:effectLst/>
                <a:latin typeface="Arial" panose="020B0604020202020204" pitchFamily="34" charset="0"/>
                <a:cs typeface="Arial" panose="020B0604020202020204" pitchFamily="34" charset="0"/>
              </a:rPr>
              <a:t>pull</a:t>
            </a:r>
            <a:r>
              <a:rPr lang="pl-PL" sz="1800" dirty="0">
                <a:effectLst/>
                <a:latin typeface="Arial" panose="020B0604020202020204" pitchFamily="34" charset="0"/>
                <a:cs typeface="Arial" panose="020B0604020202020204" pitchFamily="34" charset="0"/>
              </a:rPr>
              <a:t> </a:t>
            </a:r>
            <a:r>
              <a:rPr lang="pl-PL" sz="1800" dirty="0" err="1">
                <a:effectLst/>
                <a:latin typeface="Arial" panose="020B0604020202020204" pitchFamily="34" charset="0"/>
                <a:cs typeface="Arial" panose="020B0604020202020204" pitchFamily="34" charset="0"/>
              </a:rPr>
              <a:t>summarized</a:t>
            </a:r>
            <a:r>
              <a:rPr lang="pl-PL" sz="1800" dirty="0">
                <a:effectLst/>
                <a:latin typeface="Arial" panose="020B0604020202020204" pitchFamily="34" charset="0"/>
                <a:cs typeface="Arial" panose="020B0604020202020204" pitchFamily="34" charset="0"/>
              </a:rPr>
              <a:t> </a:t>
            </a:r>
            <a:r>
              <a:rPr lang="pl-PL" sz="1800" dirty="0" err="1">
                <a:effectLst/>
                <a:latin typeface="Arial" panose="020B0604020202020204" pitchFamily="34" charset="0"/>
                <a:cs typeface="Arial" panose="020B0604020202020204" pitchFamily="34" charset="0"/>
              </a:rPr>
              <a:t>information</a:t>
            </a:r>
            <a:r>
              <a:rPr lang="pl-PL" sz="1800" dirty="0">
                <a:effectLst/>
                <a:latin typeface="Arial" panose="020B0604020202020204" pitchFamily="34" charset="0"/>
                <a:cs typeface="Arial" panose="020B0604020202020204" pitchFamily="34" charset="0"/>
              </a:rPr>
              <a:t>.</a:t>
            </a:r>
          </a:p>
          <a:p>
            <a:endParaRPr lang="pl-PL"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7D088EC-F9FC-75C0-F870-A854431ED072}"/>
              </a:ext>
            </a:extLst>
          </p:cNvPr>
          <p:cNvSpPr txBox="1"/>
          <p:nvPr/>
        </p:nvSpPr>
        <p:spPr>
          <a:xfrm flipH="1">
            <a:off x="193386" y="895854"/>
            <a:ext cx="2557653" cy="5701561"/>
          </a:xfrm>
          <a:prstGeom prst="rect">
            <a:avLst/>
          </a:prstGeom>
          <a:noFill/>
        </p:spPr>
        <p:txBody>
          <a:bodyPr wrap="square">
            <a:spAutoFit/>
          </a:bodyPr>
          <a:lstStyle/>
          <a:p>
            <a:pPr marL="0" marR="0">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`project-1-asia.Rides.Jan`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`project-1-asia.Rides.Feb`</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`project-1-asia.Rides.March`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`project-1-asia.Rides.April`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`project-1-asia.Rides.May`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`project-1-asia.Rides.June`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`project-1-asia.Rides.July`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`project-1-asia.Rides.Aug`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`project-1-asia.Rides.Sep`</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`project-1-asia.Rides.Oct`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`project-1-asia.Rides.Nov` </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UNION ALL</a:t>
            </a:r>
            <a:endParaRPr lang="pl-PL" sz="900" dirty="0">
              <a:solidFill>
                <a:srgbClr val="3367D6"/>
              </a:solidFill>
              <a:effectLst/>
              <a:latin typeface="Roboto Mono" panose="020F0502020204030204" pitchFamily="49" charset="0"/>
            </a:endParaRPr>
          </a:p>
          <a:p>
            <a:pPr marL="0" marR="0">
              <a:lnSpc>
                <a:spcPct val="150000"/>
              </a:lnSpc>
              <a:spcBef>
                <a:spcPts val="0"/>
              </a:spcBef>
              <a:spcAft>
                <a:spcPts val="0"/>
              </a:spcAft>
            </a:pPr>
            <a:r>
              <a:rPr lang="en-IE" sz="900" dirty="0">
                <a:solidFill>
                  <a:srgbClr val="3367D6"/>
                </a:solidFill>
                <a:effectLst/>
                <a:latin typeface="Roboto Mono" panose="020F0502020204030204" pitchFamily="49" charset="0"/>
              </a:rPr>
              <a:t>SELECT</a:t>
            </a:r>
            <a:r>
              <a:rPr lang="en-IE" sz="900" dirty="0">
                <a:solidFill>
                  <a:srgbClr val="37474F"/>
                </a:solidFill>
                <a:effectLst/>
                <a:latin typeface="Roboto Mono" panose="020F0502020204030204" pitchFamily="49" charset="0"/>
              </a:rPr>
              <a:t>*</a:t>
            </a:r>
            <a:endParaRPr lang="en-IE" sz="900" dirty="0">
              <a:effectLst/>
              <a:latin typeface="Roboto Mono" panose="020F0502020204030204" pitchFamily="49" charset="0"/>
            </a:endParaRPr>
          </a:p>
          <a:p>
            <a:pPr marL="0" marR="0">
              <a:spcBef>
                <a:spcPts val="0"/>
              </a:spcBef>
              <a:spcAft>
                <a:spcPts val="0"/>
              </a:spcAft>
            </a:pPr>
            <a:r>
              <a:rPr lang="en-IE" sz="900" dirty="0">
                <a:solidFill>
                  <a:srgbClr val="3367D6"/>
                </a:solidFill>
                <a:effectLst/>
                <a:latin typeface="Roboto Mono" panose="020F0502020204030204" pitchFamily="49" charset="0"/>
              </a:rPr>
              <a:t>FROM </a:t>
            </a:r>
            <a:r>
              <a:rPr lang="en-IE" sz="900" dirty="0">
                <a:solidFill>
                  <a:srgbClr val="0D904F"/>
                </a:solidFill>
                <a:effectLst/>
                <a:latin typeface="Roboto Mono" panose="020F0502020204030204" pitchFamily="49" charset="0"/>
              </a:rPr>
              <a:t>`project-1-asia.Rides.Dec` </a:t>
            </a:r>
            <a:endParaRPr lang="en-IE" sz="900" dirty="0">
              <a:effectLst/>
              <a:latin typeface="Roboto Mono" panose="020F0502020204030204" pitchFamily="49" charset="0"/>
            </a:endParaRPr>
          </a:p>
        </p:txBody>
      </p:sp>
      <p:sp>
        <p:nvSpPr>
          <p:cNvPr id="9" name="TextBox 8">
            <a:extLst>
              <a:ext uri="{FF2B5EF4-FFF2-40B4-BE49-F238E27FC236}">
                <a16:creationId xmlns:a16="http://schemas.microsoft.com/office/drawing/2014/main" id="{7ABAD3C7-5CF9-5F4D-0BEB-3401609CD551}"/>
              </a:ext>
            </a:extLst>
          </p:cNvPr>
          <p:cNvSpPr txBox="1"/>
          <p:nvPr/>
        </p:nvSpPr>
        <p:spPr>
          <a:xfrm>
            <a:off x="164203" y="224025"/>
            <a:ext cx="2663301" cy="646331"/>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Joining</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separate</a:t>
            </a:r>
            <a:r>
              <a:rPr lang="pl-PL" dirty="0">
                <a:solidFill>
                  <a:schemeClr val="tx1">
                    <a:lumMod val="65000"/>
                    <a:lumOff val="35000"/>
                  </a:schemeClr>
                </a:solidFill>
                <a:latin typeface="Arial" panose="020B0604020202020204" pitchFamily="34" charset="0"/>
                <a:cs typeface="Arial" panose="020B0604020202020204" pitchFamily="34" charset="0"/>
              </a:rPr>
              <a:t> data </a:t>
            </a:r>
            <a:r>
              <a:rPr lang="pl-PL" dirty="0" err="1">
                <a:solidFill>
                  <a:schemeClr val="tx1">
                    <a:lumMod val="65000"/>
                    <a:lumOff val="35000"/>
                  </a:schemeClr>
                </a:solidFill>
                <a:latin typeface="Arial" panose="020B0604020202020204" pitchFamily="34" charset="0"/>
                <a:cs typeface="Arial" panose="020B0604020202020204" pitchFamily="34" charset="0"/>
              </a:rPr>
              <a:t>tables</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into</a:t>
            </a:r>
            <a:r>
              <a:rPr lang="pl-PL" dirty="0">
                <a:solidFill>
                  <a:schemeClr val="tx1">
                    <a:lumMod val="65000"/>
                    <a:lumOff val="35000"/>
                  </a:schemeClr>
                </a:solidFill>
                <a:latin typeface="Arial" panose="020B0604020202020204" pitchFamily="34" charset="0"/>
                <a:cs typeface="Arial" panose="020B0604020202020204" pitchFamily="34" charset="0"/>
              </a:rPr>
              <a:t> a single one:</a:t>
            </a:r>
          </a:p>
        </p:txBody>
      </p:sp>
      <p:grpSp>
        <p:nvGrpSpPr>
          <p:cNvPr id="27" name="Group 26">
            <a:extLst>
              <a:ext uri="{FF2B5EF4-FFF2-40B4-BE49-F238E27FC236}">
                <a16:creationId xmlns:a16="http://schemas.microsoft.com/office/drawing/2014/main" id="{818F555D-424D-FC6A-FB1B-80D38670CC04}"/>
              </a:ext>
            </a:extLst>
          </p:cNvPr>
          <p:cNvGrpSpPr/>
          <p:nvPr/>
        </p:nvGrpSpPr>
        <p:grpSpPr>
          <a:xfrm>
            <a:off x="2842335" y="2962185"/>
            <a:ext cx="9188024" cy="2388546"/>
            <a:chOff x="3289706" y="1325047"/>
            <a:chExt cx="8553499" cy="2180973"/>
          </a:xfrm>
        </p:grpSpPr>
        <p:sp>
          <p:nvSpPr>
            <p:cNvPr id="22" name="Rectangle 21">
              <a:extLst>
                <a:ext uri="{FF2B5EF4-FFF2-40B4-BE49-F238E27FC236}">
                  <a16:creationId xmlns:a16="http://schemas.microsoft.com/office/drawing/2014/main" id="{F0FDFE14-B828-034F-04FD-534481F23289}"/>
                </a:ext>
              </a:extLst>
            </p:cNvPr>
            <p:cNvSpPr/>
            <p:nvPr/>
          </p:nvSpPr>
          <p:spPr>
            <a:xfrm>
              <a:off x="3289706" y="1325047"/>
              <a:ext cx="8553499" cy="2180973"/>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b="0" dirty="0">
                <a:solidFill>
                  <a:srgbClr val="3A474E"/>
                </a:solidFill>
                <a:effectLst/>
                <a:latin typeface="Roboto Mono" panose="00000009000000000000" pitchFamily="49" charset="0"/>
              </a:endParaRPr>
            </a:p>
          </p:txBody>
        </p:sp>
        <p:sp>
          <p:nvSpPr>
            <p:cNvPr id="24" name="TextBox 23">
              <a:extLst>
                <a:ext uri="{FF2B5EF4-FFF2-40B4-BE49-F238E27FC236}">
                  <a16:creationId xmlns:a16="http://schemas.microsoft.com/office/drawing/2014/main" id="{6F3C39D2-D4C8-2B3C-5D43-8E51AA4767F7}"/>
                </a:ext>
              </a:extLst>
            </p:cNvPr>
            <p:cNvSpPr txBox="1"/>
            <p:nvPr/>
          </p:nvSpPr>
          <p:spPr>
            <a:xfrm>
              <a:off x="3472648" y="1405474"/>
              <a:ext cx="6096000" cy="843089"/>
            </a:xfrm>
            <a:prstGeom prst="rect">
              <a:avLst/>
            </a:prstGeom>
            <a:noFill/>
          </p:spPr>
          <p:txBody>
            <a:bodyPr wrap="square">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Table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columns</a:t>
              </a:r>
              <a:r>
                <a:rPr lang="pl-PL" dirty="0">
                  <a:solidFill>
                    <a:schemeClr val="tx1">
                      <a:lumMod val="65000"/>
                      <a:lumOff val="35000"/>
                    </a:schemeClr>
                  </a:solidFill>
                  <a:latin typeface="Arial" panose="020B0604020202020204" pitchFamily="34" charset="0"/>
                  <a:cs typeface="Arial" panose="020B0604020202020204" pitchFamily="34" charset="0"/>
                </a:rPr>
                <a:t> and data </a:t>
              </a:r>
              <a:r>
                <a:rPr lang="pl-PL" dirty="0" err="1">
                  <a:solidFill>
                    <a:schemeClr val="tx1">
                      <a:lumMod val="65000"/>
                      <a:lumOff val="35000"/>
                    </a:schemeClr>
                  </a:solidFill>
                  <a:latin typeface="Arial" panose="020B0604020202020204" pitchFamily="34" charset="0"/>
                  <a:cs typeface="Arial" panose="020B0604020202020204" pitchFamily="34" charset="0"/>
                </a:rPr>
                <a:t>overview</a:t>
              </a:r>
              <a:r>
                <a:rPr lang="pl-PL" dirty="0">
                  <a:solidFill>
                    <a:schemeClr val="tx1">
                      <a:lumMod val="65000"/>
                      <a:lumOff val="35000"/>
                    </a:schemeClr>
                  </a:solidFill>
                  <a:latin typeface="Arial" panose="020B0604020202020204" pitchFamily="34" charset="0"/>
                  <a:cs typeface="Arial" panose="020B0604020202020204" pitchFamily="34" charset="0"/>
                </a:rPr>
                <a:t>:</a:t>
              </a:r>
            </a:p>
            <a:p>
              <a:endParaRPr lang="pl-PL" sz="1200" b="0" dirty="0">
                <a:solidFill>
                  <a:srgbClr val="3367D6"/>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SELECT</a:t>
              </a:r>
              <a:r>
                <a:rPr lang="en-US" sz="1200" b="0" dirty="0">
                  <a:solidFill>
                    <a:srgbClr val="37474F"/>
                  </a:solidFill>
                  <a:effectLst/>
                  <a:latin typeface="Roboto Mono" panose="00000009000000000000" pitchFamily="49" charset="0"/>
                </a:rPr>
                <a:t>*</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a:solidFill>
                    <a:srgbClr val="0D904F"/>
                  </a:solidFill>
                  <a:effectLst/>
                  <a:latin typeface="Roboto Mono" panose="00000009000000000000" pitchFamily="49" charset="0"/>
                </a:rPr>
                <a:t>`project-1-asia.Rides.a_Full_Year`</a:t>
              </a:r>
              <a:endParaRPr lang="en-US" sz="1200" b="0" dirty="0">
                <a:solidFill>
                  <a:srgbClr val="3A474E"/>
                </a:solidFill>
                <a:effectLst/>
                <a:latin typeface="Roboto Mono" panose="00000009000000000000" pitchFamily="49" charset="0"/>
              </a:endParaRPr>
            </a:p>
          </p:txBody>
        </p:sp>
        <p:pic>
          <p:nvPicPr>
            <p:cNvPr id="26" name="Picture 25">
              <a:extLst>
                <a:ext uri="{FF2B5EF4-FFF2-40B4-BE49-F238E27FC236}">
                  <a16:creationId xmlns:a16="http://schemas.microsoft.com/office/drawing/2014/main" id="{85C10C6B-8080-90D6-21B7-47D6E07CA09E}"/>
                </a:ext>
              </a:extLst>
            </p:cNvPr>
            <p:cNvPicPr>
              <a:picLocks noChangeAspect="1"/>
            </p:cNvPicPr>
            <p:nvPr/>
          </p:nvPicPr>
          <p:blipFill>
            <a:blip r:embed="rId2"/>
            <a:stretch>
              <a:fillRect/>
            </a:stretch>
          </p:blipFill>
          <p:spPr>
            <a:xfrm>
              <a:off x="3320208" y="2476234"/>
              <a:ext cx="8474231" cy="92332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89659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287E9-7A7C-172A-4018-12B1AF297EBC}"/>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896A0A34-196F-EAEC-96B4-B8B2E8493648}"/>
              </a:ext>
            </a:extLst>
          </p:cNvPr>
          <p:cNvGrpSpPr/>
          <p:nvPr/>
        </p:nvGrpSpPr>
        <p:grpSpPr>
          <a:xfrm>
            <a:off x="285750" y="370855"/>
            <a:ext cx="11620500" cy="5968486"/>
            <a:chOff x="3275859" y="1207426"/>
            <a:chExt cx="8554191" cy="6185398"/>
          </a:xfrm>
        </p:grpSpPr>
        <p:sp>
          <p:nvSpPr>
            <p:cNvPr id="4" name="Rectangle 3">
              <a:extLst>
                <a:ext uri="{FF2B5EF4-FFF2-40B4-BE49-F238E27FC236}">
                  <a16:creationId xmlns:a16="http://schemas.microsoft.com/office/drawing/2014/main" id="{B805A098-F66B-A821-679D-40E998196B4E}"/>
                </a:ext>
              </a:extLst>
            </p:cNvPr>
            <p:cNvSpPr/>
            <p:nvPr/>
          </p:nvSpPr>
          <p:spPr>
            <a:xfrm>
              <a:off x="3275859" y="1207426"/>
              <a:ext cx="8554191" cy="6185398"/>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 name="TextBox 4">
              <a:extLst>
                <a:ext uri="{FF2B5EF4-FFF2-40B4-BE49-F238E27FC236}">
                  <a16:creationId xmlns:a16="http://schemas.microsoft.com/office/drawing/2014/main" id="{CCD62425-0551-1104-95FC-B08B115455EA}"/>
                </a:ext>
              </a:extLst>
            </p:cNvPr>
            <p:cNvSpPr txBox="1"/>
            <p:nvPr/>
          </p:nvSpPr>
          <p:spPr>
            <a:xfrm>
              <a:off x="3787842" y="1360602"/>
              <a:ext cx="3497914" cy="1658603"/>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Checking</a:t>
              </a:r>
              <a:r>
                <a:rPr lang="pl-PL" dirty="0">
                  <a:solidFill>
                    <a:schemeClr val="tx1">
                      <a:lumMod val="65000"/>
                      <a:lumOff val="35000"/>
                    </a:schemeClr>
                  </a:solidFill>
                  <a:latin typeface="Arial" panose="020B0604020202020204" pitchFamily="34" charset="0"/>
                  <a:cs typeface="Arial" panose="020B0604020202020204" pitchFamily="34" charset="0"/>
                </a:rPr>
                <a:t> for NULL  and 0 </a:t>
              </a:r>
              <a:r>
                <a:rPr lang="pl-PL" dirty="0" err="1">
                  <a:solidFill>
                    <a:schemeClr val="tx1">
                      <a:lumMod val="65000"/>
                      <a:lumOff val="35000"/>
                    </a:schemeClr>
                  </a:solidFill>
                  <a:latin typeface="Arial" panose="020B0604020202020204" pitchFamily="34" charset="0"/>
                  <a:cs typeface="Arial" panose="020B0604020202020204" pitchFamily="34" charset="0"/>
                </a:rPr>
                <a:t>using</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query</a:t>
              </a:r>
              <a:r>
                <a:rPr lang="pl-PL" dirty="0">
                  <a:solidFill>
                    <a:schemeClr val="tx1">
                      <a:lumMod val="65000"/>
                      <a:lumOff val="35000"/>
                    </a:schemeClr>
                  </a:solidFill>
                  <a:latin typeface="Arial" panose="020B0604020202020204" pitchFamily="34" charset="0"/>
                  <a:cs typeface="Arial" panose="020B0604020202020204" pitchFamily="34" charset="0"/>
                </a:rPr>
                <a:t> </a:t>
              </a:r>
            </a:p>
            <a:p>
              <a:endParaRPr lang="pl-PL" dirty="0">
                <a:latin typeface="Arial" panose="020B0604020202020204" pitchFamily="34" charset="0"/>
                <a:cs typeface="Arial" panose="020B0604020202020204" pitchFamily="34" charset="0"/>
              </a:endParaRPr>
            </a:p>
            <a:p>
              <a:r>
                <a:rPr lang="en-US" sz="1200" b="0" dirty="0">
                  <a:solidFill>
                    <a:srgbClr val="3367D6"/>
                  </a:solidFill>
                  <a:effectLst/>
                  <a:latin typeface="Roboto Mono" panose="00000009000000000000" pitchFamily="49" charset="0"/>
                </a:rPr>
                <a:t>SELECT</a:t>
              </a:r>
              <a:r>
                <a:rPr lang="en-US" sz="1200" b="0" dirty="0">
                  <a:solidFill>
                    <a:srgbClr val="3A474E"/>
                  </a:solidFill>
                  <a:effectLst/>
                  <a:latin typeface="Roboto Mono" panose="00000009000000000000" pitchFamily="49" charset="0"/>
                </a:rPr>
                <a:t> </a:t>
              </a:r>
              <a:r>
                <a:rPr lang="en-US" sz="1200" b="0" dirty="0">
                  <a:solidFill>
                    <a:srgbClr val="37474F"/>
                  </a:solidFill>
                  <a:effectLst/>
                  <a:latin typeface="Roboto Mono" panose="00000009000000000000" pitchFamily="49" charset="0"/>
                </a:rPr>
                <a:t>*</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a:solidFill>
                    <a:srgbClr val="0D904F"/>
                  </a:solidFill>
                  <a:effectLst/>
                  <a:latin typeface="Roboto Mono" panose="00000009000000000000" pitchFamily="49" charset="0"/>
                </a:rPr>
                <a:t>`project-1-asia.Rides.Full_Year_sorted`</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WHERE</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ride_id</a:t>
              </a:r>
              <a:r>
                <a:rPr lang="en-US" sz="1200" b="0" dirty="0">
                  <a:solidFill>
                    <a:srgbClr val="3A474E"/>
                  </a:solidFill>
                  <a:effectLst/>
                  <a:latin typeface="Roboto Mono" panose="00000009000000000000" pitchFamily="49" charset="0"/>
                </a:rPr>
                <a:t> = </a:t>
              </a:r>
              <a:r>
                <a:rPr lang="en-US" sz="1200" b="0" dirty="0">
                  <a:solidFill>
                    <a:srgbClr val="0D904F"/>
                  </a:solidFill>
                  <a:effectLst/>
                  <a:latin typeface="Roboto Mono" panose="00000009000000000000" pitchFamily="49" charset="0"/>
                </a:rPr>
                <a:t>'0'</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OR</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ride_id</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IS</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NULL</a:t>
              </a:r>
              <a:endParaRPr lang="en-US" sz="1200" b="0" dirty="0">
                <a:solidFill>
                  <a:srgbClr val="3A474E"/>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6" name="TextBox 5">
              <a:extLst>
                <a:ext uri="{FF2B5EF4-FFF2-40B4-BE49-F238E27FC236}">
                  <a16:creationId xmlns:a16="http://schemas.microsoft.com/office/drawing/2014/main" id="{6179BE3E-F16F-B5C8-6BE6-6B1B7BF9E97A}"/>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pic>
        <p:nvPicPr>
          <p:cNvPr id="12" name="Picture 11">
            <a:extLst>
              <a:ext uri="{FF2B5EF4-FFF2-40B4-BE49-F238E27FC236}">
                <a16:creationId xmlns:a16="http://schemas.microsoft.com/office/drawing/2014/main" id="{31D5C818-1635-536F-B5F2-38AF7B99E13B}"/>
              </a:ext>
            </a:extLst>
          </p:cNvPr>
          <p:cNvPicPr>
            <a:picLocks noChangeAspect="1"/>
          </p:cNvPicPr>
          <p:nvPr/>
        </p:nvPicPr>
        <p:blipFill>
          <a:blip r:embed="rId2"/>
          <a:stretch>
            <a:fillRect/>
          </a:stretch>
        </p:blipFill>
        <p:spPr>
          <a:xfrm>
            <a:off x="1327958" y="2072728"/>
            <a:ext cx="3238500" cy="14859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E805C28A-5718-623D-6BAD-1C5D39EEDC85}"/>
              </a:ext>
            </a:extLst>
          </p:cNvPr>
          <p:cNvPicPr>
            <a:picLocks noChangeAspect="1"/>
          </p:cNvPicPr>
          <p:nvPr/>
        </p:nvPicPr>
        <p:blipFill>
          <a:blip r:embed="rId3"/>
          <a:stretch>
            <a:fillRect/>
          </a:stretch>
        </p:blipFill>
        <p:spPr>
          <a:xfrm>
            <a:off x="7605069" y="4791877"/>
            <a:ext cx="2162493" cy="136533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DAC61BEF-BF7B-6EB5-CD03-931EB699E310}"/>
              </a:ext>
            </a:extLst>
          </p:cNvPr>
          <p:cNvSpPr txBox="1"/>
          <p:nvPr/>
        </p:nvSpPr>
        <p:spPr>
          <a:xfrm>
            <a:off x="5934498" y="478604"/>
            <a:ext cx="5503633" cy="369332"/>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Ascending</a:t>
            </a:r>
            <a:r>
              <a:rPr lang="pl-PL" dirty="0">
                <a:solidFill>
                  <a:schemeClr val="tx1">
                    <a:lumMod val="65000"/>
                    <a:lumOff val="35000"/>
                  </a:schemeClr>
                </a:solidFill>
                <a:latin typeface="Arial" panose="020B0604020202020204" pitchFamily="34" charset="0"/>
                <a:cs typeface="Arial" panose="020B0604020202020204" pitchFamily="34" charset="0"/>
              </a:rPr>
              <a:t> and </a:t>
            </a:r>
            <a:r>
              <a:rPr lang="pl-PL" dirty="0" err="1">
                <a:solidFill>
                  <a:schemeClr val="tx1">
                    <a:lumMod val="65000"/>
                    <a:lumOff val="35000"/>
                  </a:schemeClr>
                </a:solidFill>
                <a:latin typeface="Arial" panose="020B0604020202020204" pitchFamily="34" charset="0"/>
                <a:cs typeface="Arial" panose="020B0604020202020204" pitchFamily="34" charset="0"/>
              </a:rPr>
              <a:t>descending</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sorting</a:t>
            </a:r>
            <a:r>
              <a:rPr lang="pl-PL" dirty="0">
                <a:solidFill>
                  <a:schemeClr val="tx1">
                    <a:lumMod val="65000"/>
                    <a:lumOff val="35000"/>
                  </a:schemeClr>
                </a:solidFill>
                <a:latin typeface="Arial" panose="020B0604020202020204" pitchFamily="34" charset="0"/>
                <a:cs typeface="Arial" panose="020B0604020202020204" pitchFamily="34" charset="0"/>
              </a:rPr>
              <a:t> to show </a:t>
            </a:r>
            <a:r>
              <a:rPr lang="pl-PL" dirty="0" err="1">
                <a:solidFill>
                  <a:schemeClr val="tx1">
                    <a:lumMod val="65000"/>
                    <a:lumOff val="35000"/>
                  </a:schemeClr>
                </a:solidFill>
                <a:latin typeface="Arial" panose="020B0604020202020204" pitchFamily="34" charset="0"/>
                <a:cs typeface="Arial" panose="020B0604020202020204" pitchFamily="34" charset="0"/>
              </a:rPr>
              <a:t>issues</a:t>
            </a:r>
            <a:r>
              <a:rPr lang="pl-PL" dirty="0">
                <a:solidFill>
                  <a:schemeClr val="tx1">
                    <a:lumMod val="65000"/>
                    <a:lumOff val="35000"/>
                  </a:schemeClr>
                </a:solidFill>
                <a:latin typeface="Arial" panose="020B0604020202020204" pitchFamily="34" charset="0"/>
                <a:cs typeface="Arial" panose="020B0604020202020204" pitchFamily="34" charset="0"/>
              </a:rPr>
              <a:t>:</a:t>
            </a:r>
            <a:endParaRPr lang="pl-PL" dirty="0">
              <a:solidFill>
                <a:srgbClr val="0D904F"/>
              </a:solidFill>
              <a:effectLst/>
              <a:latin typeface="Roboto Mono" panose="00000009000000000000" pitchFamily="49" charset="0"/>
            </a:endParaRPr>
          </a:p>
        </p:txBody>
      </p:sp>
      <p:pic>
        <p:nvPicPr>
          <p:cNvPr id="17" name="Picture 16">
            <a:extLst>
              <a:ext uri="{FF2B5EF4-FFF2-40B4-BE49-F238E27FC236}">
                <a16:creationId xmlns:a16="http://schemas.microsoft.com/office/drawing/2014/main" id="{63D17F05-84F5-A7BE-4B86-7884AB3E1040}"/>
              </a:ext>
            </a:extLst>
          </p:cNvPr>
          <p:cNvPicPr>
            <a:picLocks noChangeAspect="1"/>
          </p:cNvPicPr>
          <p:nvPr/>
        </p:nvPicPr>
        <p:blipFill>
          <a:blip r:embed="rId4"/>
          <a:stretch>
            <a:fillRect/>
          </a:stretch>
        </p:blipFill>
        <p:spPr>
          <a:xfrm>
            <a:off x="6238875" y="3024961"/>
            <a:ext cx="4761358" cy="155472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74E7E0C6-13B4-59B0-1502-81E764755156}"/>
              </a:ext>
            </a:extLst>
          </p:cNvPr>
          <p:cNvPicPr>
            <a:picLocks noChangeAspect="1"/>
          </p:cNvPicPr>
          <p:nvPr/>
        </p:nvPicPr>
        <p:blipFill>
          <a:blip r:embed="rId5"/>
          <a:stretch>
            <a:fillRect/>
          </a:stretch>
        </p:blipFill>
        <p:spPr>
          <a:xfrm>
            <a:off x="6238874" y="1325016"/>
            <a:ext cx="4848225" cy="14954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138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D70EE-2BF7-C3B3-FFA7-CD495136CC8E}"/>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ED4452ED-F3FD-EDE3-4D2F-94A3BA987FE5}"/>
              </a:ext>
            </a:extLst>
          </p:cNvPr>
          <p:cNvGrpSpPr/>
          <p:nvPr/>
        </p:nvGrpSpPr>
        <p:grpSpPr>
          <a:xfrm>
            <a:off x="285750" y="588828"/>
            <a:ext cx="11620500" cy="5680344"/>
            <a:chOff x="3275859" y="1207426"/>
            <a:chExt cx="8554191" cy="2897079"/>
          </a:xfrm>
        </p:grpSpPr>
        <p:sp>
          <p:nvSpPr>
            <p:cNvPr id="11" name="Rectangle 10">
              <a:extLst>
                <a:ext uri="{FF2B5EF4-FFF2-40B4-BE49-F238E27FC236}">
                  <a16:creationId xmlns:a16="http://schemas.microsoft.com/office/drawing/2014/main" id="{11A32E39-4756-971F-1975-3AC5AE3E3680}"/>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67D3A52A-D95D-9860-D86F-EB2B400A8142}"/>
                </a:ext>
              </a:extLst>
            </p:cNvPr>
            <p:cNvSpPr txBox="1"/>
            <p:nvPr/>
          </p:nvSpPr>
          <p:spPr>
            <a:xfrm>
              <a:off x="3440116" y="1344656"/>
              <a:ext cx="6571385" cy="843108"/>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Exploring</a:t>
              </a:r>
              <a:r>
                <a:rPr lang="pl-PL" dirty="0">
                  <a:solidFill>
                    <a:schemeClr val="tx1">
                      <a:lumMod val="65000"/>
                      <a:lumOff val="35000"/>
                    </a:schemeClr>
                  </a:solidFill>
                  <a:latin typeface="Arial" panose="020B0604020202020204" pitchFamily="34" charset="0"/>
                  <a:cs typeface="Arial" panose="020B0604020202020204" pitchFamily="34" charset="0"/>
                </a:rPr>
                <a:t> data: </a:t>
              </a:r>
              <a:r>
                <a:rPr lang="pl-PL" dirty="0" err="1">
                  <a:solidFill>
                    <a:schemeClr val="tx1">
                      <a:lumMod val="65000"/>
                      <a:lumOff val="35000"/>
                    </a:schemeClr>
                  </a:solidFill>
                  <a:latin typeface="Arial" panose="020B0604020202020204" pitchFamily="34" charset="0"/>
                  <a:cs typeface="Arial" panose="020B0604020202020204" pitchFamily="34" charset="0"/>
                </a:rPr>
                <a:t>Checking</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counts</a:t>
              </a:r>
              <a:r>
                <a:rPr lang="pl-PL" dirty="0">
                  <a:solidFill>
                    <a:schemeClr val="tx1">
                      <a:lumMod val="65000"/>
                      <a:lumOff val="35000"/>
                    </a:schemeClr>
                  </a:solidFill>
                  <a:latin typeface="Arial" panose="020B0604020202020204" pitchFamily="34" charset="0"/>
                  <a:cs typeface="Arial" panose="020B0604020202020204" pitchFamily="34" charset="0"/>
                </a:rPr>
                <a:t> of </a:t>
              </a:r>
              <a:r>
                <a:rPr lang="pl-PL" dirty="0" err="1">
                  <a:solidFill>
                    <a:schemeClr val="tx1">
                      <a:lumMod val="65000"/>
                      <a:lumOff val="35000"/>
                    </a:schemeClr>
                  </a:solidFill>
                  <a:latin typeface="Arial" panose="020B0604020202020204" pitchFamily="34" charset="0"/>
                  <a:cs typeface="Arial" panose="020B0604020202020204" pitchFamily="34" charset="0"/>
                </a:rPr>
                <a:t>stations</a:t>
              </a:r>
              <a:r>
                <a:rPr lang="pl-PL" dirty="0">
                  <a:solidFill>
                    <a:schemeClr val="tx1">
                      <a:lumMod val="65000"/>
                      <a:lumOff val="35000"/>
                    </a:schemeClr>
                  </a:solidFill>
                  <a:latin typeface="Arial" panose="020B0604020202020204" pitchFamily="34" charset="0"/>
                  <a:cs typeface="Arial" panose="020B0604020202020204" pitchFamily="34" charset="0"/>
                </a:rPr>
                <a:t> and </a:t>
              </a:r>
              <a:r>
                <a:rPr lang="pl-PL" dirty="0" err="1">
                  <a:solidFill>
                    <a:schemeClr val="tx1">
                      <a:lumMod val="65000"/>
                      <a:lumOff val="35000"/>
                    </a:schemeClr>
                  </a:solidFill>
                  <a:latin typeface="Arial" panose="020B0604020202020204" pitchFamily="34" charset="0"/>
                  <a:cs typeface="Arial" panose="020B0604020202020204" pitchFamily="34" charset="0"/>
                </a:rPr>
                <a:t>rides</a:t>
              </a:r>
              <a:r>
                <a:rPr lang="pl-PL" dirty="0">
                  <a:solidFill>
                    <a:schemeClr val="tx1">
                      <a:lumMod val="65000"/>
                      <a:lumOff val="35000"/>
                    </a:schemeClr>
                  </a:solidFill>
                  <a:latin typeface="Arial" panose="020B0604020202020204" pitchFamily="34" charset="0"/>
                  <a:cs typeface="Arial" panose="020B0604020202020204" pitchFamily="34" charset="0"/>
                </a:rPr>
                <a:t> per start </a:t>
              </a:r>
              <a:r>
                <a:rPr lang="pl-PL" dirty="0" err="1">
                  <a:solidFill>
                    <a:schemeClr val="tx1">
                      <a:lumMod val="65000"/>
                      <a:lumOff val="35000"/>
                    </a:schemeClr>
                  </a:solidFill>
                  <a:latin typeface="Arial" panose="020B0604020202020204" pitchFamily="34" charset="0"/>
                  <a:cs typeface="Arial" panose="020B0604020202020204" pitchFamily="34" charset="0"/>
                </a:rPr>
                <a:t>station</a:t>
              </a:r>
              <a:r>
                <a:rPr lang="pl-PL" dirty="0">
                  <a:solidFill>
                    <a:schemeClr val="tx1">
                      <a:lumMod val="65000"/>
                      <a:lumOff val="35000"/>
                    </a:schemeClr>
                  </a:solidFill>
                  <a:latin typeface="Arial" panose="020B0604020202020204" pitchFamily="34" charset="0"/>
                  <a:cs typeface="Arial" panose="020B0604020202020204" pitchFamily="34" charset="0"/>
                </a:rPr>
                <a:t> (3rd </a:t>
              </a:r>
              <a:r>
                <a:rPr lang="pl-PL" dirty="0" err="1">
                  <a:solidFill>
                    <a:schemeClr val="tx1">
                      <a:lumMod val="65000"/>
                      <a:lumOff val="35000"/>
                    </a:schemeClr>
                  </a:solidFill>
                  <a:latin typeface="Arial" panose="020B0604020202020204" pitchFamily="34" charset="0"/>
                  <a:cs typeface="Arial" panose="020B0604020202020204" pitchFamily="34" charset="0"/>
                </a:rPr>
                <a:t>column</a:t>
              </a:r>
              <a:r>
                <a:rPr lang="pl-PL" dirty="0">
                  <a:solidFill>
                    <a:schemeClr val="tx1">
                      <a:lumMod val="65000"/>
                      <a:lumOff val="35000"/>
                    </a:schemeClr>
                  </a:solidFill>
                  <a:latin typeface="Arial" panose="020B0604020202020204" pitchFamily="34" charset="0"/>
                  <a:cs typeface="Arial" panose="020B0604020202020204" pitchFamily="34" charset="0"/>
                </a:rPr>
                <a:t>):</a:t>
              </a:r>
            </a:p>
            <a:p>
              <a:endParaRPr lang="pl-PL" dirty="0">
                <a:latin typeface="Arial" panose="020B0604020202020204" pitchFamily="34" charset="0"/>
                <a:cs typeface="Arial" panose="020B0604020202020204" pitchFamily="34" charset="0"/>
              </a:endParaRPr>
            </a:p>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2139DF21-16E9-C6D6-71E8-F902038E0144}"/>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graphicFrame>
        <p:nvGraphicFramePr>
          <p:cNvPr id="6" name="Table 5">
            <a:extLst>
              <a:ext uri="{FF2B5EF4-FFF2-40B4-BE49-F238E27FC236}">
                <a16:creationId xmlns:a16="http://schemas.microsoft.com/office/drawing/2014/main" id="{C8E1C61F-730A-E630-75BB-C5E65550EA5D}"/>
              </a:ext>
            </a:extLst>
          </p:cNvPr>
          <p:cNvGraphicFramePr>
            <a:graphicFrameLocks noGrp="1"/>
          </p:cNvGraphicFramePr>
          <p:nvPr>
            <p:extLst>
              <p:ext uri="{D42A27DB-BD31-4B8C-83A1-F6EECF244321}">
                <p14:modId xmlns:p14="http://schemas.microsoft.com/office/powerpoint/2010/main" val="3631653933"/>
              </p:ext>
            </p:extLst>
          </p:nvPr>
        </p:nvGraphicFramePr>
        <p:xfrm>
          <a:off x="527348" y="1929201"/>
          <a:ext cx="10988376" cy="2011680"/>
        </p:xfrm>
        <a:graphic>
          <a:graphicData uri="http://schemas.openxmlformats.org/drawingml/2006/table">
            <a:tbl>
              <a:tblPr firstRow="1" bandRow="1">
                <a:tableStyleId>{5940675A-B579-460E-94D1-54222C63F5DA}</a:tableStyleId>
              </a:tblPr>
              <a:tblGrid>
                <a:gridCol w="3662792">
                  <a:extLst>
                    <a:ext uri="{9D8B030D-6E8A-4147-A177-3AD203B41FA5}">
                      <a16:colId xmlns:a16="http://schemas.microsoft.com/office/drawing/2014/main" val="144373566"/>
                    </a:ext>
                  </a:extLst>
                </a:gridCol>
                <a:gridCol w="3662792">
                  <a:extLst>
                    <a:ext uri="{9D8B030D-6E8A-4147-A177-3AD203B41FA5}">
                      <a16:colId xmlns:a16="http://schemas.microsoft.com/office/drawing/2014/main" val="2653676618"/>
                    </a:ext>
                  </a:extLst>
                </a:gridCol>
                <a:gridCol w="3662792">
                  <a:extLst>
                    <a:ext uri="{9D8B030D-6E8A-4147-A177-3AD203B41FA5}">
                      <a16:colId xmlns:a16="http://schemas.microsoft.com/office/drawing/2014/main" val="3130207649"/>
                    </a:ext>
                  </a:extLst>
                </a:gridCol>
              </a:tblGrid>
              <a:tr h="343758">
                <a:tc>
                  <a:txBody>
                    <a:bodyPr/>
                    <a:lstStyle/>
                    <a:p>
                      <a:r>
                        <a:rPr lang="en-US" sz="1200" b="0" dirty="0">
                          <a:solidFill>
                            <a:srgbClr val="3367D6"/>
                          </a:solidFill>
                          <a:effectLst/>
                          <a:latin typeface="Roboto Mono" panose="00000009000000000000" pitchFamily="49" charset="0"/>
                        </a:rPr>
                        <a:t>SELECT</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COUNT</a:t>
                      </a:r>
                      <a:r>
                        <a:rPr lang="en-US" sz="1200" b="0" dirty="0">
                          <a:solidFill>
                            <a:srgbClr val="3A474E"/>
                          </a:solidFill>
                          <a:effectLst/>
                          <a:latin typeface="Roboto Mono" panose="00000009000000000000" pitchFamily="49" charset="0"/>
                        </a:rPr>
                        <a:t> </a:t>
                      </a:r>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start_station_id</a:t>
                      </a:r>
                      <a:r>
                        <a:rPr lang="en-US" sz="1200" b="0" dirty="0">
                          <a:solidFill>
                            <a:srgbClr val="37474F"/>
                          </a:solidFill>
                          <a:effectLst/>
                          <a:latin typeface="Roboto Mono" panose="00000009000000000000" pitchFamily="49" charset="0"/>
                        </a:rPr>
                        <a:t>)</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start_stations_count</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a:solidFill>
                            <a:srgbClr val="0D904F"/>
                          </a:solidFill>
                          <a:effectLst/>
                          <a:latin typeface="Roboto Mono" panose="00000009000000000000" pitchFamily="49" charset="0"/>
                        </a:rPr>
                        <a:t>`project-1-asia.Rides.a_Full_Year`</a:t>
                      </a:r>
                      <a:endParaRPr lang="en-US" sz="1200" b="0" dirty="0">
                        <a:solidFill>
                          <a:srgbClr val="3A474E"/>
                        </a:solidFill>
                        <a:effectLst/>
                        <a:latin typeface="Roboto Mono" panose="00000009000000000000"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367D6"/>
                          </a:solidFill>
                          <a:effectLst/>
                          <a:latin typeface="Roboto Mono" panose="00000009000000000000" pitchFamily="49" charset="0"/>
                        </a:rPr>
                        <a:t>COUNT </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end_station_id</a:t>
                      </a:r>
                      <a:r>
                        <a:rPr lang="en-IE" sz="1200" dirty="0">
                          <a:solidFill>
                            <a:srgbClr val="37474F"/>
                          </a:solidFill>
                          <a:effectLst/>
                          <a:latin typeface="Roboto Mono" panose="00000009000000000000" pitchFamily="49" charset="0"/>
                        </a:rPr>
                        <a:t>)</a:t>
                      </a:r>
                      <a:r>
                        <a:rPr lang="pl-PL" sz="1200" dirty="0">
                          <a:solidFill>
                            <a:srgbClr val="37474F"/>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pl-PL" sz="1200" b="0" dirty="0">
                          <a:solidFill>
                            <a:srgbClr val="000000"/>
                          </a:solidFill>
                          <a:effectLst/>
                          <a:latin typeface="Roboto Mono" panose="00000009000000000000" pitchFamily="49" charset="0"/>
                        </a:rPr>
                        <a:t>end</a:t>
                      </a:r>
                      <a:r>
                        <a:rPr lang="en-US" sz="1200" b="0" dirty="0">
                          <a:solidFill>
                            <a:srgbClr val="000000"/>
                          </a:solidFill>
                          <a:effectLst/>
                          <a:latin typeface="Roboto Mono" panose="00000009000000000000" pitchFamily="49" charset="0"/>
                        </a:rPr>
                        <a:t>_</a:t>
                      </a:r>
                      <a:r>
                        <a:rPr lang="en-US" sz="1200" b="0" dirty="0" err="1">
                          <a:solidFill>
                            <a:srgbClr val="000000"/>
                          </a:solidFill>
                          <a:effectLst/>
                          <a:latin typeface="Roboto Mono" panose="00000009000000000000" pitchFamily="49" charset="0"/>
                        </a:rPr>
                        <a:t>stations_count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a:solidFill>
                            <a:srgbClr val="0D904F"/>
                          </a:solidFill>
                          <a:effectLst/>
                          <a:latin typeface="Roboto Mono" panose="00000009000000000000" pitchFamily="49" charset="0"/>
                        </a:rPr>
                        <a:t>`project-1-asia.Rides.a_Full_Year`</a:t>
                      </a:r>
                      <a:endParaRPr lang="en-IE" sz="1200" dirty="0">
                        <a:effectLst/>
                        <a:latin typeface="Roboto Mono" panose="00000009000000000000" pitchFamily="49" charset="0"/>
                      </a:endParaRP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rgbClr val="3367D6"/>
                          </a:solidFill>
                          <a:effectLst/>
                          <a:latin typeface="Roboto Mono" panose="00000009000000000000" pitchFamily="49" charset="0"/>
                        </a:rPr>
                        <a:t>SELECT</a:t>
                      </a:r>
                      <a:r>
                        <a:rPr lang="en-US" sz="1200" b="0" dirty="0">
                          <a:solidFill>
                            <a:srgbClr val="3A474E"/>
                          </a:solidFill>
                          <a:effectLst/>
                          <a:latin typeface="Roboto Mono" panose="00000009000000000000" pitchFamily="49" charset="0"/>
                        </a:rPr>
                        <a:t> </a:t>
                      </a:r>
                      <a:endParaRPr lang="pl-PL" sz="1200" b="0" dirty="0">
                        <a:solidFill>
                          <a:srgbClr val="3A474E"/>
                        </a:solidFill>
                        <a:effectLst/>
                        <a:latin typeface="Roboto Mono" panose="00000009000000000000" pitchFamily="49" charset="0"/>
                      </a:endParaRPr>
                    </a:p>
                    <a:p>
                      <a:r>
                        <a:rPr lang="en-US" sz="1200" b="0" dirty="0" err="1">
                          <a:solidFill>
                            <a:srgbClr val="000000"/>
                          </a:solidFill>
                          <a:effectLst/>
                          <a:latin typeface="Roboto Mono" panose="00000009000000000000" pitchFamily="49" charset="0"/>
                        </a:rPr>
                        <a:t>start_station_id</a:t>
                      </a:r>
                      <a:r>
                        <a:rPr lang="en-US" sz="1200" b="0" dirty="0">
                          <a:solidFill>
                            <a:srgbClr val="3A474E"/>
                          </a:solidFill>
                          <a:effectLst/>
                          <a:latin typeface="Roboto Mono" panose="00000009000000000000" pitchFamily="49" charset="0"/>
                        </a:rPr>
                        <a:t>,</a:t>
                      </a:r>
                    </a:p>
                    <a:p>
                      <a:r>
                        <a:rPr lang="en-US" sz="1200" b="0" dirty="0">
                          <a:solidFill>
                            <a:srgbClr val="3367D6"/>
                          </a:solidFill>
                          <a:effectLst/>
                          <a:latin typeface="Roboto Mono" panose="00000009000000000000" pitchFamily="49" charset="0"/>
                        </a:rPr>
                        <a:t>COUNT</a:t>
                      </a:r>
                      <a:endParaRPr lang="pl-PL" sz="1200" b="0" dirty="0">
                        <a:solidFill>
                          <a:srgbClr val="3367D6"/>
                        </a:solidFill>
                        <a:effectLst/>
                        <a:latin typeface="Roboto Mono" panose="00000009000000000000" pitchFamily="49" charset="0"/>
                      </a:endParaRPr>
                    </a:p>
                    <a:p>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ride_id</a:t>
                      </a:r>
                      <a:r>
                        <a:rPr lang="en-US" sz="1200" b="0" dirty="0">
                          <a:solidFill>
                            <a:srgbClr val="37474F"/>
                          </a:solidFill>
                          <a:effectLst/>
                          <a:latin typeface="Roboto Mono" panose="00000009000000000000" pitchFamily="49" charset="0"/>
                        </a:rPr>
                        <a:t>)</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rides_count</a:t>
                      </a:r>
                      <a:r>
                        <a:rPr lang="en-US" sz="1200" b="0" dirty="0">
                          <a:solidFill>
                            <a:srgbClr val="3A474E"/>
                          </a:solidFill>
                          <a:effectLst/>
                          <a:latin typeface="Roboto Mono" panose="00000009000000000000" pitchFamily="49" charset="0"/>
                        </a:rPr>
                        <a:t>, </a:t>
                      </a:r>
                    </a:p>
                    <a:p>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a:solidFill>
                            <a:srgbClr val="0D904F"/>
                          </a:solidFill>
                          <a:effectLst/>
                          <a:latin typeface="Roboto Mono" panose="00000009000000000000" pitchFamily="49" charset="0"/>
                        </a:rPr>
                        <a:t>`project-1-asia.Rides.a_Full_Year`</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GROUP</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endParaRPr lang="en-US" sz="1200" b="0" dirty="0">
                        <a:solidFill>
                          <a:srgbClr val="3A474E"/>
                        </a:solidFill>
                        <a:effectLst/>
                        <a:latin typeface="Roboto Mono" panose="00000009000000000000" pitchFamily="49" charset="0"/>
                      </a:endParaRPr>
                    </a:p>
                    <a:p>
                      <a:r>
                        <a:rPr lang="en-US" sz="1200" b="0" dirty="0" err="1">
                          <a:solidFill>
                            <a:srgbClr val="000000"/>
                          </a:solidFill>
                          <a:effectLst/>
                          <a:latin typeface="Roboto Mono" panose="00000009000000000000" pitchFamily="49" charset="0"/>
                        </a:rPr>
                        <a:t>start_station_id</a:t>
                      </a:r>
                      <a:endParaRPr lang="en-US" sz="1200" b="0" dirty="0">
                        <a:solidFill>
                          <a:srgbClr val="3A474E"/>
                        </a:solidFill>
                        <a:effectLst/>
                        <a:latin typeface="Roboto Mono" panose="00000009000000000000"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 </a:t>
                      </a: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a:t>
                      </a: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a:t>
                      </a: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pic>
        <p:nvPicPr>
          <p:cNvPr id="19" name="Picture 18">
            <a:extLst>
              <a:ext uri="{FF2B5EF4-FFF2-40B4-BE49-F238E27FC236}">
                <a16:creationId xmlns:a16="http://schemas.microsoft.com/office/drawing/2014/main" id="{374E5DCA-5DC5-2A19-AE2E-AC84F9AE2DA1}"/>
              </a:ext>
            </a:extLst>
          </p:cNvPr>
          <p:cNvPicPr>
            <a:picLocks noChangeAspect="1"/>
          </p:cNvPicPr>
          <p:nvPr/>
        </p:nvPicPr>
        <p:blipFill>
          <a:blip r:embed="rId2"/>
          <a:stretch>
            <a:fillRect/>
          </a:stretch>
        </p:blipFill>
        <p:spPr>
          <a:xfrm>
            <a:off x="527348" y="3996105"/>
            <a:ext cx="2209800" cy="6572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a:extLst>
              <a:ext uri="{FF2B5EF4-FFF2-40B4-BE49-F238E27FC236}">
                <a16:creationId xmlns:a16="http://schemas.microsoft.com/office/drawing/2014/main" id="{BF473D0D-D810-7510-57AC-5846DFF9551E}"/>
              </a:ext>
            </a:extLst>
          </p:cNvPr>
          <p:cNvPicPr>
            <a:picLocks noChangeAspect="1"/>
          </p:cNvPicPr>
          <p:nvPr/>
        </p:nvPicPr>
        <p:blipFill>
          <a:blip r:embed="rId3"/>
          <a:stretch>
            <a:fillRect/>
          </a:stretch>
        </p:blipFill>
        <p:spPr>
          <a:xfrm>
            <a:off x="4246630" y="3989229"/>
            <a:ext cx="2181225" cy="6477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8" name="Picture 27">
            <a:extLst>
              <a:ext uri="{FF2B5EF4-FFF2-40B4-BE49-F238E27FC236}">
                <a16:creationId xmlns:a16="http://schemas.microsoft.com/office/drawing/2014/main" id="{E2F402A7-2916-77DA-ED0A-9F528EEFF08A}"/>
              </a:ext>
            </a:extLst>
          </p:cNvPr>
          <p:cNvPicPr>
            <a:picLocks noChangeAspect="1"/>
          </p:cNvPicPr>
          <p:nvPr/>
        </p:nvPicPr>
        <p:blipFill>
          <a:blip r:embed="rId4"/>
          <a:stretch>
            <a:fillRect/>
          </a:stretch>
        </p:blipFill>
        <p:spPr>
          <a:xfrm>
            <a:off x="7937337" y="3940881"/>
            <a:ext cx="3428010" cy="11668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9" name="TextBox 28">
            <a:extLst>
              <a:ext uri="{FF2B5EF4-FFF2-40B4-BE49-F238E27FC236}">
                <a16:creationId xmlns:a16="http://schemas.microsoft.com/office/drawing/2014/main" id="{41E848F6-79ED-53E6-8B32-1ACAC7F2A8BA}"/>
              </a:ext>
            </a:extLst>
          </p:cNvPr>
          <p:cNvSpPr txBox="1"/>
          <p:nvPr/>
        </p:nvSpPr>
        <p:spPr>
          <a:xfrm>
            <a:off x="528037" y="5421209"/>
            <a:ext cx="10837309" cy="646331"/>
          </a:xfrm>
          <a:prstGeom prst="rect">
            <a:avLst/>
          </a:prstGeom>
          <a:noFill/>
        </p:spPr>
        <p:txBody>
          <a:bodyPr wrap="square" rtlCol="0">
            <a:spAutoFit/>
          </a:bodyPr>
          <a:lstStyle/>
          <a:p>
            <a:r>
              <a:rPr lang="pl-PL" dirty="0" err="1"/>
              <a:t>Since</a:t>
            </a:r>
            <a:r>
              <a:rPr lang="pl-PL" dirty="0"/>
              <a:t> start/end </a:t>
            </a:r>
            <a:r>
              <a:rPr lang="pl-PL" dirty="0" err="1"/>
              <a:t>station</a:t>
            </a:r>
            <a:r>
              <a:rPr lang="pl-PL" dirty="0"/>
              <a:t> </a:t>
            </a:r>
            <a:r>
              <a:rPr lang="pl-PL" dirty="0" err="1"/>
              <a:t>IDs</a:t>
            </a:r>
            <a:r>
              <a:rPr lang="pl-PL" dirty="0"/>
              <a:t> and </a:t>
            </a:r>
            <a:r>
              <a:rPr lang="pl-PL" dirty="0" err="1"/>
              <a:t>names</a:t>
            </a:r>
            <a:r>
              <a:rPr lang="pl-PL" dirty="0"/>
              <a:t> </a:t>
            </a:r>
            <a:r>
              <a:rPr lang="pl-PL" dirty="0" err="1"/>
              <a:t>have</a:t>
            </a:r>
            <a:r>
              <a:rPr lang="pl-PL" dirty="0"/>
              <a:t> a </a:t>
            </a:r>
            <a:r>
              <a:rPr lang="pl-PL" dirty="0" err="1"/>
              <a:t>significant</a:t>
            </a:r>
            <a:r>
              <a:rPr lang="pl-PL" dirty="0"/>
              <a:t> </a:t>
            </a:r>
            <a:r>
              <a:rPr lang="pl-PL" dirty="0" err="1"/>
              <a:t>nubmer</a:t>
            </a:r>
            <a:r>
              <a:rPr lang="pl-PL" dirty="0"/>
              <a:t> of missing (</a:t>
            </a:r>
            <a:r>
              <a:rPr lang="pl-PL" dirty="0" err="1"/>
              <a:t>null</a:t>
            </a:r>
            <a:r>
              <a:rPr lang="pl-PL" dirty="0"/>
              <a:t>) </a:t>
            </a:r>
            <a:r>
              <a:rPr lang="pl-PL" dirty="0" err="1"/>
              <a:t>values</a:t>
            </a:r>
            <a:r>
              <a:rPr lang="pl-PL" dirty="0"/>
              <a:t>, </a:t>
            </a:r>
            <a:r>
              <a:rPr lang="pl-PL" dirty="0" err="1"/>
              <a:t>are</a:t>
            </a:r>
            <a:r>
              <a:rPr lang="pl-PL" dirty="0"/>
              <a:t> not </a:t>
            </a:r>
            <a:r>
              <a:rPr lang="pl-PL" dirty="0" err="1"/>
              <a:t>crucial</a:t>
            </a:r>
            <a:r>
              <a:rPr lang="pl-PL" dirty="0"/>
              <a:t> to </a:t>
            </a:r>
            <a:r>
              <a:rPr lang="pl-PL" dirty="0" err="1"/>
              <a:t>analysis</a:t>
            </a:r>
            <a:r>
              <a:rPr lang="pl-PL" dirty="0"/>
              <a:t> and </a:t>
            </a:r>
            <a:r>
              <a:rPr lang="pl-PL" dirty="0" err="1"/>
              <a:t>can’t</a:t>
            </a:r>
            <a:r>
              <a:rPr lang="pl-PL" dirty="0"/>
              <a:t> be </a:t>
            </a:r>
            <a:r>
              <a:rPr lang="pl-PL" dirty="0" err="1"/>
              <a:t>provided</a:t>
            </a:r>
            <a:r>
              <a:rPr lang="pl-PL" dirty="0"/>
              <a:t> by </a:t>
            </a:r>
            <a:r>
              <a:rPr lang="pl-PL" dirty="0" err="1"/>
              <a:t>Cyclistic</a:t>
            </a:r>
            <a:r>
              <a:rPr lang="pl-PL" dirty="0"/>
              <a:t>, </a:t>
            </a:r>
            <a:r>
              <a:rPr lang="pl-PL" dirty="0" err="1"/>
              <a:t>they</a:t>
            </a:r>
            <a:r>
              <a:rPr lang="pl-PL" dirty="0"/>
              <a:t> </a:t>
            </a:r>
            <a:r>
              <a:rPr lang="pl-PL" dirty="0" err="1"/>
              <a:t>will</a:t>
            </a:r>
            <a:r>
              <a:rPr lang="pl-PL" dirty="0"/>
              <a:t> be not </a:t>
            </a:r>
            <a:r>
              <a:rPr lang="pl-PL" dirty="0" err="1"/>
              <a:t>included</a:t>
            </a:r>
            <a:r>
              <a:rPr lang="pl-PL" dirty="0"/>
              <a:t> in </a:t>
            </a:r>
            <a:r>
              <a:rPr lang="pl-PL" dirty="0" err="1"/>
              <a:t>analysis</a:t>
            </a:r>
            <a:endParaRPr lang="pl-PL" dirty="0"/>
          </a:p>
        </p:txBody>
      </p:sp>
    </p:spTree>
    <p:extLst>
      <p:ext uri="{BB962C8B-B14F-4D97-AF65-F5344CB8AC3E}">
        <p14:creationId xmlns:p14="http://schemas.microsoft.com/office/powerpoint/2010/main" val="291927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C1DC91-A254-2F27-56FF-7ED6FD18E594}"/>
              </a:ext>
            </a:extLst>
          </p:cNvPr>
          <p:cNvGrpSpPr/>
          <p:nvPr/>
        </p:nvGrpSpPr>
        <p:grpSpPr>
          <a:xfrm>
            <a:off x="237920" y="1295210"/>
            <a:ext cx="11620500" cy="4230312"/>
            <a:chOff x="3275859" y="1207426"/>
            <a:chExt cx="8554191" cy="2897079"/>
          </a:xfrm>
        </p:grpSpPr>
        <p:sp>
          <p:nvSpPr>
            <p:cNvPr id="11" name="Rectangle 10">
              <a:extLst>
                <a:ext uri="{FF2B5EF4-FFF2-40B4-BE49-F238E27FC236}">
                  <a16:creationId xmlns:a16="http://schemas.microsoft.com/office/drawing/2014/main" id="{712B03A0-932A-99CD-BCB8-0E6B65B3016A}"/>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C393831E-B3F5-1991-8EDF-37CD8A540C2A}"/>
                </a:ext>
              </a:extLst>
            </p:cNvPr>
            <p:cNvSpPr txBox="1"/>
            <p:nvPr/>
          </p:nvSpPr>
          <p:spPr>
            <a:xfrm>
              <a:off x="3440117" y="1344656"/>
              <a:ext cx="3043484" cy="959749"/>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Checking</a:t>
              </a:r>
              <a:r>
                <a:rPr lang="pl-PL" dirty="0">
                  <a:solidFill>
                    <a:schemeClr val="tx1">
                      <a:lumMod val="65000"/>
                      <a:lumOff val="35000"/>
                    </a:schemeClr>
                  </a:solidFill>
                  <a:latin typeface="Arial" panose="020B0604020202020204" pitchFamily="34" charset="0"/>
                  <a:cs typeface="Arial" panose="020B0604020202020204" pitchFamily="34" charset="0"/>
                </a:rPr>
                <a:t> for </a:t>
              </a:r>
              <a:r>
                <a:rPr lang="pl-PL" dirty="0" err="1">
                  <a:solidFill>
                    <a:schemeClr val="tx1">
                      <a:lumMod val="65000"/>
                      <a:lumOff val="35000"/>
                    </a:schemeClr>
                  </a:solidFill>
                  <a:latin typeface="Arial" panose="020B0604020202020204" pitchFamily="34" charset="0"/>
                  <a:cs typeface="Arial" panose="020B0604020202020204" pitchFamily="34" charset="0"/>
                </a:rPr>
                <a:t>duplicates</a:t>
              </a:r>
              <a:r>
                <a:rPr lang="pl-PL" dirty="0">
                  <a:solidFill>
                    <a:schemeClr val="tx1">
                      <a:lumMod val="65000"/>
                      <a:lumOff val="35000"/>
                    </a:schemeClr>
                  </a:solidFill>
                  <a:latin typeface="Arial" panose="020B0604020202020204" pitchFamily="34" charset="0"/>
                  <a:cs typeface="Arial" panose="020B0604020202020204" pitchFamily="34" charset="0"/>
                </a:rPr>
                <a:t>:</a:t>
              </a:r>
            </a:p>
            <a:p>
              <a:endParaRPr lang="pl-PL" dirty="0">
                <a:latin typeface="Arial" panose="020B0604020202020204" pitchFamily="34" charset="0"/>
                <a:cs typeface="Arial" panose="020B0604020202020204" pitchFamily="34" charset="0"/>
              </a:endParaRPr>
            </a:p>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D760EC1E-E45B-91B4-1FA2-B49D8EB997CA}"/>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sp>
        <p:nvSpPr>
          <p:cNvPr id="3" name="TextBox 2">
            <a:extLst>
              <a:ext uri="{FF2B5EF4-FFF2-40B4-BE49-F238E27FC236}">
                <a16:creationId xmlns:a16="http://schemas.microsoft.com/office/drawing/2014/main" id="{B9922DBB-1805-3CE5-ED61-F6FC5414D7BD}"/>
              </a:ext>
            </a:extLst>
          </p:cNvPr>
          <p:cNvSpPr txBox="1"/>
          <p:nvPr/>
        </p:nvSpPr>
        <p:spPr>
          <a:xfrm>
            <a:off x="7771810" y="1064378"/>
            <a:ext cx="6096000"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endParaRPr lang="en-US" sz="1200" b="0" dirty="0">
              <a:solidFill>
                <a:srgbClr val="3A474E"/>
              </a:solidFill>
              <a:effectLst/>
              <a:latin typeface="Roboto Mono" panose="00000009000000000000" pitchFamily="49" charset="0"/>
            </a:endParaRPr>
          </a:p>
        </p:txBody>
      </p:sp>
      <p:graphicFrame>
        <p:nvGraphicFramePr>
          <p:cNvPr id="6" name="Table 5">
            <a:extLst>
              <a:ext uri="{FF2B5EF4-FFF2-40B4-BE49-F238E27FC236}">
                <a16:creationId xmlns:a16="http://schemas.microsoft.com/office/drawing/2014/main" id="{09D8E52B-885B-449D-00E1-672E2982F393}"/>
              </a:ext>
            </a:extLst>
          </p:cNvPr>
          <p:cNvGraphicFramePr>
            <a:graphicFrameLocks noGrp="1"/>
          </p:cNvGraphicFramePr>
          <p:nvPr>
            <p:extLst>
              <p:ext uri="{D42A27DB-BD31-4B8C-83A1-F6EECF244321}">
                <p14:modId xmlns:p14="http://schemas.microsoft.com/office/powerpoint/2010/main" val="4063424805"/>
              </p:ext>
            </p:extLst>
          </p:nvPr>
        </p:nvGraphicFramePr>
        <p:xfrm>
          <a:off x="527348" y="1929201"/>
          <a:ext cx="10988376" cy="1828800"/>
        </p:xfrm>
        <a:graphic>
          <a:graphicData uri="http://schemas.openxmlformats.org/drawingml/2006/table">
            <a:tbl>
              <a:tblPr firstRow="1" bandRow="1">
                <a:tableStyleId>{5940675A-B579-460E-94D1-54222C63F5DA}</a:tableStyleId>
              </a:tblPr>
              <a:tblGrid>
                <a:gridCol w="3662792">
                  <a:extLst>
                    <a:ext uri="{9D8B030D-6E8A-4147-A177-3AD203B41FA5}">
                      <a16:colId xmlns:a16="http://schemas.microsoft.com/office/drawing/2014/main" val="144373566"/>
                    </a:ext>
                  </a:extLst>
                </a:gridCol>
                <a:gridCol w="3662792">
                  <a:extLst>
                    <a:ext uri="{9D8B030D-6E8A-4147-A177-3AD203B41FA5}">
                      <a16:colId xmlns:a16="http://schemas.microsoft.com/office/drawing/2014/main" val="2653676618"/>
                    </a:ext>
                  </a:extLst>
                </a:gridCol>
                <a:gridCol w="3662792">
                  <a:extLst>
                    <a:ext uri="{9D8B030D-6E8A-4147-A177-3AD203B41FA5}">
                      <a16:colId xmlns:a16="http://schemas.microsoft.com/office/drawing/2014/main" val="3130207649"/>
                    </a:ext>
                  </a:extLst>
                </a:gridCol>
              </a:tblGrid>
              <a:tr h="226259">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367D6"/>
                          </a:solidFill>
                          <a:effectLst/>
                          <a:latin typeface="Roboto Mono" panose="00000009000000000000" pitchFamily="49" charset="0"/>
                        </a:rPr>
                        <a:t>DISTINCT</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rideable_type</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a:solidFill>
                            <a:srgbClr val="0D904F"/>
                          </a:solidFill>
                          <a:effectLst/>
                          <a:latin typeface="Roboto Mono" panose="00000009000000000000" pitchFamily="49" charset="0"/>
                        </a:rPr>
                        <a:t>`project-1-asia.Rides.a_Full_Year`</a:t>
                      </a:r>
                      <a:endParaRPr lang="pl-PL" sz="1200" dirty="0">
                        <a:solidFill>
                          <a:srgbClr val="0D904F"/>
                        </a:solidFill>
                        <a:effectLst/>
                        <a:latin typeface="Roboto Mono" panose="00000009000000000000"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a:t>
                      </a:r>
                    </a:p>
                    <a:p>
                      <a:pPr marL="0" marR="0">
                        <a:spcBef>
                          <a:spcPts val="0"/>
                        </a:spcBef>
                        <a:spcAft>
                          <a:spcPts val="0"/>
                        </a:spcAft>
                      </a:pPr>
                      <a:r>
                        <a:rPr lang="en-IE" sz="1200" dirty="0">
                          <a:solidFill>
                            <a:srgbClr val="3367D6"/>
                          </a:solidFill>
                          <a:effectLst/>
                          <a:latin typeface="Roboto Mono" panose="00000009000000000000" pitchFamily="49" charset="0"/>
                        </a:rPr>
                        <a:t>DISTINCT</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a:solidFill>
                            <a:srgbClr val="0D904F"/>
                          </a:solidFill>
                          <a:effectLst/>
                          <a:latin typeface="Roboto Mono" panose="00000009000000000000" pitchFamily="49" charset="0"/>
                        </a:rPr>
                        <a:t>`project-1-asia.Rides.a_Full_Year`</a:t>
                      </a:r>
                      <a:endParaRPr lang="pl-PL" sz="1200" dirty="0">
                        <a:solidFill>
                          <a:srgbClr val="0D904F"/>
                        </a:solidFill>
                        <a:effectLst/>
                        <a:latin typeface="Roboto Mono" panose="00000009000000000000" pitchFamily="49" charset="0"/>
                      </a:endParaRP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rgbClr val="3367D6"/>
                          </a:solidFill>
                          <a:effectLst/>
                          <a:latin typeface="Roboto Mono" panose="00000009000000000000" pitchFamily="49" charset="0"/>
                        </a:rPr>
                        <a:t>SELECT</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ride_id</a:t>
                      </a:r>
                      <a:r>
                        <a:rPr lang="en-US" sz="1200" b="0" dirty="0">
                          <a:solidFill>
                            <a:srgbClr val="3A474E"/>
                          </a:solidFill>
                          <a:effectLst/>
                          <a:latin typeface="Roboto Mono" panose="00000009000000000000" pitchFamily="49" charset="0"/>
                        </a:rPr>
                        <a:t>,</a:t>
                      </a:r>
                    </a:p>
                    <a:p>
                      <a:r>
                        <a:rPr lang="en-US" sz="1200" b="0" dirty="0">
                          <a:solidFill>
                            <a:srgbClr val="3367D6"/>
                          </a:solidFill>
                          <a:effectLst/>
                          <a:latin typeface="Roboto Mono" panose="00000009000000000000" pitchFamily="49" charset="0"/>
                        </a:rPr>
                        <a:t>COUNT</a:t>
                      </a:r>
                      <a:r>
                        <a:rPr lang="en-US" sz="1200" b="0" dirty="0">
                          <a:solidFill>
                            <a:srgbClr val="3A474E"/>
                          </a:solidFill>
                          <a:effectLst/>
                          <a:latin typeface="Roboto Mono" panose="00000009000000000000" pitchFamily="49" charset="0"/>
                        </a:rPr>
                        <a:t> </a:t>
                      </a:r>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ride_id</a:t>
                      </a:r>
                      <a:r>
                        <a:rPr lang="en-US" sz="1200" b="0" dirty="0">
                          <a:solidFill>
                            <a:srgbClr val="37474F"/>
                          </a:solidFill>
                          <a:effectLst/>
                          <a:latin typeface="Roboto Mono" panose="00000009000000000000" pitchFamily="49" charset="0"/>
                        </a:rPr>
                        <a:t>)</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as</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duplicates_count</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FROM</a:t>
                      </a:r>
                      <a:r>
                        <a:rPr lang="en-US" sz="1200" b="0" dirty="0">
                          <a:solidFill>
                            <a:srgbClr val="3A474E"/>
                          </a:solidFill>
                          <a:effectLst/>
                          <a:latin typeface="Roboto Mono" panose="00000009000000000000" pitchFamily="49" charset="0"/>
                        </a:rPr>
                        <a:t> </a:t>
                      </a:r>
                      <a:r>
                        <a:rPr lang="en-US" sz="1200" b="0" dirty="0">
                          <a:solidFill>
                            <a:srgbClr val="0D904F"/>
                          </a:solidFill>
                          <a:effectLst/>
                          <a:latin typeface="Roboto Mono" panose="00000009000000000000" pitchFamily="49" charset="0"/>
                        </a:rPr>
                        <a:t>`project-1-asia.Rides.a_Full_Year`</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GROUP</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BY</a:t>
                      </a:r>
                      <a:r>
                        <a:rPr lang="en-US" sz="1200" b="0" dirty="0">
                          <a:solidFill>
                            <a:srgbClr val="3A474E"/>
                          </a:solidFill>
                          <a:effectLst/>
                          <a:latin typeface="Roboto Mono" panose="00000009000000000000" pitchFamily="49" charset="0"/>
                        </a:rPr>
                        <a:t> </a:t>
                      </a:r>
                      <a:r>
                        <a:rPr lang="en-US" sz="1200" b="0" dirty="0" err="1">
                          <a:solidFill>
                            <a:srgbClr val="000000"/>
                          </a:solidFill>
                          <a:effectLst/>
                          <a:latin typeface="Roboto Mono" panose="00000009000000000000" pitchFamily="49" charset="0"/>
                        </a:rPr>
                        <a:t>ride_id</a:t>
                      </a:r>
                      <a:endParaRPr lang="en-US" sz="1200" b="0" dirty="0">
                        <a:solidFill>
                          <a:srgbClr val="3A474E"/>
                        </a:solidFill>
                        <a:effectLst/>
                        <a:latin typeface="Roboto Mono" panose="00000009000000000000" pitchFamily="49" charset="0"/>
                      </a:endParaRPr>
                    </a:p>
                    <a:p>
                      <a:r>
                        <a:rPr lang="en-US" sz="1200" b="0" dirty="0">
                          <a:solidFill>
                            <a:srgbClr val="3367D6"/>
                          </a:solidFill>
                          <a:effectLst/>
                          <a:latin typeface="Roboto Mono" panose="00000009000000000000" pitchFamily="49" charset="0"/>
                        </a:rPr>
                        <a:t>HAVING</a:t>
                      </a:r>
                      <a:r>
                        <a:rPr lang="en-US" sz="1200" b="0" dirty="0">
                          <a:solidFill>
                            <a:srgbClr val="3A474E"/>
                          </a:solidFill>
                          <a:effectLst/>
                          <a:latin typeface="Roboto Mono" panose="00000009000000000000" pitchFamily="49" charset="0"/>
                        </a:rPr>
                        <a:t> </a:t>
                      </a:r>
                      <a:r>
                        <a:rPr lang="en-US" sz="1200" b="0" dirty="0">
                          <a:solidFill>
                            <a:srgbClr val="3367D6"/>
                          </a:solidFill>
                          <a:effectLst/>
                          <a:latin typeface="Roboto Mono" panose="00000009000000000000" pitchFamily="49" charset="0"/>
                        </a:rPr>
                        <a:t>COUNT</a:t>
                      </a:r>
                      <a:r>
                        <a:rPr lang="en-US" sz="1200" b="0" dirty="0">
                          <a:solidFill>
                            <a:srgbClr val="3A474E"/>
                          </a:solidFill>
                          <a:effectLst/>
                          <a:latin typeface="Roboto Mono" panose="00000009000000000000" pitchFamily="49" charset="0"/>
                        </a:rPr>
                        <a:t> </a:t>
                      </a:r>
                      <a:r>
                        <a:rPr lang="en-US" sz="1200" b="0" dirty="0">
                          <a:solidFill>
                            <a:srgbClr val="37474F"/>
                          </a:solidFill>
                          <a:effectLst/>
                          <a:latin typeface="Roboto Mono" panose="00000009000000000000" pitchFamily="49" charset="0"/>
                        </a:rPr>
                        <a:t>(</a:t>
                      </a:r>
                      <a:r>
                        <a:rPr lang="en-US" sz="1200" b="0" dirty="0" err="1">
                          <a:solidFill>
                            <a:srgbClr val="000000"/>
                          </a:solidFill>
                          <a:effectLst/>
                          <a:latin typeface="Roboto Mono" panose="00000009000000000000" pitchFamily="49" charset="0"/>
                        </a:rPr>
                        <a:t>ride_id</a:t>
                      </a:r>
                      <a:r>
                        <a:rPr lang="en-US" sz="1200" b="0" dirty="0">
                          <a:solidFill>
                            <a:srgbClr val="37474F"/>
                          </a:solidFill>
                          <a:effectLst/>
                          <a:latin typeface="Roboto Mono" panose="00000009000000000000" pitchFamily="49" charset="0"/>
                        </a:rPr>
                        <a:t>)&gt;</a:t>
                      </a:r>
                      <a:r>
                        <a:rPr lang="en-US" sz="1200" b="0" dirty="0">
                          <a:solidFill>
                            <a:srgbClr val="F4511E"/>
                          </a:solidFill>
                          <a:effectLst/>
                          <a:latin typeface="Roboto Mono" panose="00000009000000000000" pitchFamily="49" charset="0"/>
                        </a:rPr>
                        <a:t>1</a:t>
                      </a:r>
                      <a:r>
                        <a:rPr lang="en-US" sz="1200" b="0" dirty="0">
                          <a:solidFill>
                            <a:srgbClr val="3A474E"/>
                          </a:solidFill>
                          <a:effectLst/>
                          <a:latin typeface="Roboto Mono" panose="00000009000000000000" pitchFamily="49" charset="0"/>
                        </a:rPr>
                        <a:t> </a:t>
                      </a: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 no </a:t>
                      </a:r>
                      <a:r>
                        <a:rPr lang="pl-PL" sz="1200" b="1" dirty="0" err="1">
                          <a:latin typeface="Arial" panose="020B0604020202020204" pitchFamily="34" charset="0"/>
                          <a:cs typeface="Arial" panose="020B0604020202020204" pitchFamily="34" charset="0"/>
                        </a:rPr>
                        <a:t>duplicates</a:t>
                      </a:r>
                      <a:endParaRPr lang="pl-PL" sz="1200" b="1" dirty="0">
                        <a:latin typeface="Arial" panose="020B0604020202020204" pitchFamily="34" charset="0"/>
                        <a:cs typeface="Arial" panose="020B0604020202020204" pitchFamily="34" charset="0"/>
                      </a:endParaRP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 no </a:t>
                      </a:r>
                      <a:r>
                        <a:rPr lang="pl-PL" sz="1200" b="1" dirty="0" err="1">
                          <a:latin typeface="Arial" panose="020B0604020202020204" pitchFamily="34" charset="0"/>
                          <a:cs typeface="Arial" panose="020B0604020202020204" pitchFamily="34" charset="0"/>
                        </a:rPr>
                        <a:t>duplicates</a:t>
                      </a:r>
                      <a:endParaRPr lang="pl-PL" sz="1200" b="1" dirty="0">
                        <a:latin typeface="Arial" panose="020B0604020202020204" pitchFamily="34" charset="0"/>
                        <a:cs typeface="Arial" panose="020B0604020202020204" pitchFamily="34" charset="0"/>
                      </a:endParaRP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duplicates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found</a:t>
                      </a:r>
                      <a:endParaRPr lang="pl-PL" sz="1200" b="1" dirty="0">
                        <a:latin typeface="Arial" panose="020B0604020202020204" pitchFamily="34" charset="0"/>
                        <a:cs typeface="Arial" panose="020B0604020202020204" pitchFamily="34" charset="0"/>
                      </a:endParaRPr>
                    </a:p>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pic>
        <p:nvPicPr>
          <p:cNvPr id="9" name="Picture 8">
            <a:extLst>
              <a:ext uri="{FF2B5EF4-FFF2-40B4-BE49-F238E27FC236}">
                <a16:creationId xmlns:a16="http://schemas.microsoft.com/office/drawing/2014/main" id="{272B0D09-4E9B-24A2-EF58-5781980E0000}"/>
              </a:ext>
            </a:extLst>
          </p:cNvPr>
          <p:cNvPicPr>
            <a:picLocks noChangeAspect="1"/>
          </p:cNvPicPr>
          <p:nvPr/>
        </p:nvPicPr>
        <p:blipFill>
          <a:blip r:embed="rId2"/>
          <a:stretch>
            <a:fillRect/>
          </a:stretch>
        </p:blipFill>
        <p:spPr>
          <a:xfrm>
            <a:off x="508888" y="3786342"/>
            <a:ext cx="3133725" cy="123825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9A523000-B9AA-A9C7-F7B9-44A5211B7075}"/>
              </a:ext>
            </a:extLst>
          </p:cNvPr>
          <p:cNvPicPr>
            <a:picLocks noChangeAspect="1"/>
          </p:cNvPicPr>
          <p:nvPr/>
        </p:nvPicPr>
        <p:blipFill>
          <a:blip r:embed="rId3"/>
          <a:stretch>
            <a:fillRect/>
          </a:stretch>
        </p:blipFill>
        <p:spPr>
          <a:xfrm>
            <a:off x="4192534" y="3776348"/>
            <a:ext cx="2514600" cy="90487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8509157-DCE3-96E2-6289-9D5322E5C78B}"/>
              </a:ext>
            </a:extLst>
          </p:cNvPr>
          <p:cNvPicPr>
            <a:picLocks noChangeAspect="1"/>
          </p:cNvPicPr>
          <p:nvPr/>
        </p:nvPicPr>
        <p:blipFill>
          <a:blip r:embed="rId4"/>
          <a:stretch>
            <a:fillRect/>
          </a:stretch>
        </p:blipFill>
        <p:spPr>
          <a:xfrm>
            <a:off x="7949552" y="3758001"/>
            <a:ext cx="3378355" cy="11166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681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56796-148B-EA6D-7F9E-8046B5D51F6A}"/>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2C1053EE-84CA-AC6F-E466-F0DDAD1CFC3B}"/>
              </a:ext>
            </a:extLst>
          </p:cNvPr>
          <p:cNvGrpSpPr/>
          <p:nvPr/>
        </p:nvGrpSpPr>
        <p:grpSpPr>
          <a:xfrm>
            <a:off x="285750" y="378548"/>
            <a:ext cx="11620500" cy="2795483"/>
            <a:chOff x="3275859" y="1207426"/>
            <a:chExt cx="8554191" cy="2897079"/>
          </a:xfrm>
        </p:grpSpPr>
        <p:sp>
          <p:nvSpPr>
            <p:cNvPr id="11" name="Rectangle 10">
              <a:extLst>
                <a:ext uri="{FF2B5EF4-FFF2-40B4-BE49-F238E27FC236}">
                  <a16:creationId xmlns:a16="http://schemas.microsoft.com/office/drawing/2014/main" id="{CFCD351B-2226-9FD9-5D12-128F8E0D7F4B}"/>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514F415A-1F60-B3EE-6FDF-25614D35D48C}"/>
                </a:ext>
              </a:extLst>
            </p:cNvPr>
            <p:cNvSpPr txBox="1"/>
            <p:nvPr/>
          </p:nvSpPr>
          <p:spPr>
            <a:xfrm>
              <a:off x="3440116" y="1344656"/>
              <a:ext cx="5346451" cy="923834"/>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Further</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investigation</a:t>
              </a:r>
              <a:r>
                <a:rPr lang="pl-PL" dirty="0">
                  <a:solidFill>
                    <a:schemeClr val="tx1">
                      <a:lumMod val="65000"/>
                      <a:lumOff val="35000"/>
                    </a:schemeClr>
                  </a:solidFill>
                  <a:latin typeface="Arial" panose="020B0604020202020204" pitchFamily="34" charset="0"/>
                  <a:cs typeface="Arial" panose="020B0604020202020204" pitchFamily="34" charset="0"/>
                </a:rPr>
                <a:t> of </a:t>
              </a:r>
              <a:r>
                <a:rPr lang="pl-PL" dirty="0" err="1">
                  <a:solidFill>
                    <a:schemeClr val="tx1">
                      <a:lumMod val="65000"/>
                      <a:lumOff val="35000"/>
                    </a:schemeClr>
                  </a:solidFill>
                  <a:latin typeface="Arial" panose="020B0604020202020204" pitchFamily="34" charset="0"/>
                  <a:cs typeface="Arial" panose="020B0604020202020204" pitchFamily="34" charset="0"/>
                </a:rPr>
                <a:t>duplicates</a:t>
              </a:r>
              <a:r>
                <a:rPr lang="pl-PL" dirty="0">
                  <a:solidFill>
                    <a:schemeClr val="tx1">
                      <a:lumMod val="65000"/>
                      <a:lumOff val="35000"/>
                    </a:schemeClr>
                  </a:solidFill>
                  <a:latin typeface="Arial" panose="020B0604020202020204" pitchFamily="34" charset="0"/>
                  <a:cs typeface="Arial" panose="020B0604020202020204" pitchFamily="34" charset="0"/>
                </a:rPr>
                <a:t> in  the </a:t>
              </a:r>
              <a:r>
                <a:rPr lang="pl-PL" i="1" dirty="0" err="1">
                  <a:solidFill>
                    <a:schemeClr val="tx1">
                      <a:lumMod val="65000"/>
                      <a:lumOff val="35000"/>
                    </a:schemeClr>
                  </a:solidFill>
                  <a:latin typeface="Arial" panose="020B0604020202020204" pitchFamily="34" charset="0"/>
                  <a:cs typeface="Arial" panose="020B0604020202020204" pitchFamily="34" charset="0"/>
                </a:rPr>
                <a:t>ride_id</a:t>
              </a:r>
              <a:r>
                <a:rPr lang="pl-PL" i="1" dirty="0">
                  <a:solidFill>
                    <a:schemeClr val="tx1">
                      <a:lumMod val="65000"/>
                      <a:lumOff val="35000"/>
                    </a:schemeClr>
                  </a:solidFill>
                  <a:latin typeface="Arial" panose="020B0604020202020204" pitchFamily="34" charset="0"/>
                  <a:cs typeface="Arial" panose="020B0604020202020204" pitchFamily="34" charset="0"/>
                </a:rPr>
                <a:t> </a:t>
              </a:r>
              <a:r>
                <a:rPr lang="pl-PL" i="1" dirty="0" err="1">
                  <a:solidFill>
                    <a:schemeClr val="tx1">
                      <a:lumMod val="65000"/>
                      <a:lumOff val="35000"/>
                    </a:schemeClr>
                  </a:solidFill>
                  <a:latin typeface="Arial" panose="020B0604020202020204" pitchFamily="34" charset="0"/>
                  <a:cs typeface="Arial" panose="020B0604020202020204" pitchFamily="34" charset="0"/>
                </a:rPr>
                <a:t>column</a:t>
              </a:r>
              <a:r>
                <a:rPr lang="pl-PL" i="1" dirty="0">
                  <a:solidFill>
                    <a:schemeClr val="tx1">
                      <a:lumMod val="65000"/>
                      <a:lumOff val="35000"/>
                    </a:schemeClr>
                  </a:solidFill>
                  <a:latin typeface="Arial" panose="020B0604020202020204" pitchFamily="34" charset="0"/>
                  <a:cs typeface="Arial" panose="020B0604020202020204" pitchFamily="34" charset="0"/>
                </a:rPr>
                <a:t> </a:t>
              </a:r>
              <a:r>
                <a:rPr lang="pl-PL" dirty="0">
                  <a:solidFill>
                    <a:schemeClr val="tx1">
                      <a:lumMod val="65000"/>
                      <a:lumOff val="35000"/>
                    </a:schemeClr>
                  </a:solidFill>
                  <a:latin typeface="Arial" panose="020B0604020202020204" pitchFamily="34" charset="0"/>
                  <a:cs typeface="Arial" panose="020B0604020202020204" pitchFamily="34" charset="0"/>
                </a:rPr>
                <a:t>:</a:t>
              </a:r>
            </a:p>
            <a:p>
              <a:endParaRPr lang="pl-PL" dirty="0">
                <a:latin typeface="Arial" panose="020B0604020202020204" pitchFamily="34" charset="0"/>
                <a:cs typeface="Arial" panose="020B0604020202020204" pitchFamily="34" charset="0"/>
              </a:endParaRPr>
            </a:p>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594E8301-443D-B32D-07A0-40D8B4508F04}"/>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sp>
        <p:nvSpPr>
          <p:cNvPr id="3" name="TextBox 2">
            <a:extLst>
              <a:ext uri="{FF2B5EF4-FFF2-40B4-BE49-F238E27FC236}">
                <a16:creationId xmlns:a16="http://schemas.microsoft.com/office/drawing/2014/main" id="{57E535BA-0E77-8797-8110-DDD3D4B28595}"/>
              </a:ext>
            </a:extLst>
          </p:cNvPr>
          <p:cNvSpPr txBox="1"/>
          <p:nvPr/>
        </p:nvSpPr>
        <p:spPr>
          <a:xfrm>
            <a:off x="7771810" y="1064378"/>
            <a:ext cx="6096000"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endParaRPr lang="en-US" sz="1200" b="0" dirty="0">
              <a:solidFill>
                <a:srgbClr val="3A474E"/>
              </a:solidFill>
              <a:effectLst/>
              <a:latin typeface="Roboto Mono" panose="00000009000000000000" pitchFamily="49" charset="0"/>
            </a:endParaRPr>
          </a:p>
        </p:txBody>
      </p:sp>
      <p:sp>
        <p:nvSpPr>
          <p:cNvPr id="20" name="TextBox 19">
            <a:extLst>
              <a:ext uri="{FF2B5EF4-FFF2-40B4-BE49-F238E27FC236}">
                <a16:creationId xmlns:a16="http://schemas.microsoft.com/office/drawing/2014/main" id="{09B77DB8-33D1-D265-3249-891D673FE221}"/>
              </a:ext>
            </a:extLst>
          </p:cNvPr>
          <p:cNvSpPr txBox="1"/>
          <p:nvPr/>
        </p:nvSpPr>
        <p:spPr>
          <a:xfrm>
            <a:off x="412209" y="3174031"/>
            <a:ext cx="11620500" cy="984885"/>
          </a:xfrm>
          <a:prstGeom prst="rect">
            <a:avLst/>
          </a:prstGeom>
          <a:noFill/>
        </p:spPr>
        <p:txBody>
          <a:bodyPr wrap="square">
            <a:spAutoFit/>
          </a:bodyPr>
          <a:lstStyle/>
          <a:p>
            <a:endParaRPr lang="pl-PL" sz="1200" b="1" dirty="0">
              <a:solidFill>
                <a:schemeClr val="tx1">
                  <a:lumMod val="65000"/>
                  <a:lumOff val="35000"/>
                </a:schemeClr>
              </a:solidFill>
              <a:latin typeface="Arial" panose="020B0604020202020204" pitchFamily="34" charset="0"/>
              <a:cs typeface="Arial" panose="020B0604020202020204" pitchFamily="34" charset="0"/>
            </a:endParaRPr>
          </a:p>
          <a:p>
            <a:r>
              <a:rPr lang="pl-PL" sz="1600" b="1" dirty="0" err="1">
                <a:latin typeface="Arial" panose="020B0604020202020204" pitchFamily="34" charset="0"/>
                <a:cs typeface="Arial" panose="020B0604020202020204" pitchFamily="34" charset="0"/>
              </a:rPr>
              <a:t>Result</a:t>
            </a:r>
            <a:r>
              <a:rPr lang="pl-PL" sz="1600" b="1" dirty="0">
                <a:latin typeface="Arial" panose="020B0604020202020204" pitchFamily="34" charset="0"/>
                <a:cs typeface="Arial" panose="020B0604020202020204" pitchFamily="34" charset="0"/>
              </a:rPr>
              <a:t>: </a:t>
            </a:r>
          </a:p>
          <a:p>
            <a:r>
              <a:rPr lang="pl-PL" sz="1200" b="1" dirty="0" err="1">
                <a:latin typeface="Arial" panose="020B0604020202020204" pitchFamily="34" charset="0"/>
                <a:cs typeface="Arial" panose="020B0604020202020204" pitchFamily="34" charset="0"/>
              </a:rPr>
              <a:t>Although</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IDs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are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duplicated</a:t>
            </a:r>
            <a:r>
              <a:rPr lang="pl-PL" sz="1200" b="1" dirty="0">
                <a:latin typeface="Arial" panose="020B0604020202020204" pitchFamily="34" charset="0"/>
                <a:cs typeface="Arial" panose="020B0604020202020204" pitchFamily="34" charset="0"/>
              </a:rPr>
              <a:t>, the </a:t>
            </a:r>
            <a:r>
              <a:rPr lang="pl-PL" sz="1200" b="1" dirty="0" err="1">
                <a:latin typeface="Arial" panose="020B0604020202020204" pitchFamily="34" charset="0"/>
                <a:cs typeface="Arial" panose="020B0604020202020204" pitchFamily="34" charset="0"/>
              </a:rPr>
              <a:t>rest</a:t>
            </a:r>
            <a:r>
              <a:rPr lang="pl-PL" sz="1200" b="1" dirty="0">
                <a:latin typeface="Arial" panose="020B0604020202020204" pitchFamily="34" charset="0"/>
                <a:cs typeface="Arial" panose="020B0604020202020204" pitchFamily="34" charset="0"/>
              </a:rPr>
              <a:t> of data </a:t>
            </a:r>
            <a:r>
              <a:rPr lang="pl-PL" sz="1200" b="1" dirty="0" err="1">
                <a:latin typeface="Arial" panose="020B0604020202020204" pitchFamily="34" charset="0"/>
                <a:cs typeface="Arial" panose="020B0604020202020204" pitchFamily="34" charset="0"/>
              </a:rPr>
              <a:t>related</a:t>
            </a:r>
            <a:r>
              <a:rPr lang="pl-PL" sz="1200" b="1" dirty="0">
                <a:latin typeface="Arial" panose="020B0604020202020204" pitchFamily="34" charset="0"/>
                <a:cs typeface="Arial" panose="020B0604020202020204" pitchFamily="34" charset="0"/>
              </a:rPr>
              <a:t> to </a:t>
            </a:r>
            <a:r>
              <a:rPr lang="pl-PL" sz="1200" b="1" dirty="0" err="1">
                <a:latin typeface="Arial" panose="020B0604020202020204" pitchFamily="34" charset="0"/>
                <a:cs typeface="Arial" panose="020B0604020202020204" pitchFamily="34" charset="0"/>
              </a:rPr>
              <a:t>them</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is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unique</a:t>
            </a:r>
            <a:r>
              <a:rPr lang="pl-PL" sz="1200" b="1" dirty="0">
                <a:latin typeface="Arial" panose="020B0604020202020204" pitchFamily="34" charset="0"/>
                <a:cs typeface="Arial" panose="020B0604020202020204" pitchFamily="34" charset="0"/>
              </a:rPr>
              <a:t> - * </a:t>
            </a:r>
            <a:r>
              <a:rPr lang="pl-PL" sz="1200" b="1" dirty="0" err="1">
                <a:latin typeface="Arial" panose="020B0604020202020204" pitchFamily="34" charset="0"/>
                <a:cs typeface="Arial" panose="020B0604020202020204" pitchFamily="34" charset="0"/>
              </a:rPr>
              <a:t>verified</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using</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conditional</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formatting</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duplicates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option</a:t>
            </a:r>
            <a:r>
              <a:rPr lang="pl-PL" sz="1200" b="1" dirty="0">
                <a:latin typeface="Arial" panose="020B0604020202020204" pitchFamily="34" charset="0"/>
                <a:cs typeface="Arial" panose="020B0604020202020204" pitchFamily="34" charset="0"/>
              </a:rPr>
              <a:t> in the </a:t>
            </a:r>
            <a:r>
              <a:rPr lang="pl-PL" sz="1200" b="1" dirty="0" err="1">
                <a:latin typeface="Arial" panose="020B0604020202020204" pitchFamily="34" charset="0"/>
                <a:cs typeface="Arial" panose="020B0604020202020204" pitchFamily="34" charset="0"/>
              </a:rPr>
              <a:t>started_at</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column</a:t>
            </a:r>
            <a:endParaRPr lang="pl-PL" sz="1200" b="1" dirty="0">
              <a:latin typeface="Arial" panose="020B0604020202020204" pitchFamily="34" charset="0"/>
              <a:cs typeface="Arial" panose="020B0604020202020204" pitchFamily="34" charset="0"/>
            </a:endParaRPr>
          </a:p>
          <a:p>
            <a:endParaRPr lang="pl-PL"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E814DA6-2F2F-657A-C972-21B4DC6C56FB}"/>
              </a:ext>
            </a:extLst>
          </p:cNvPr>
          <p:cNvSpPr txBox="1"/>
          <p:nvPr/>
        </p:nvSpPr>
        <p:spPr>
          <a:xfrm>
            <a:off x="521650" y="1123500"/>
            <a:ext cx="5604435" cy="1754326"/>
          </a:xfrm>
          <a:prstGeom prst="rect">
            <a:avLst/>
          </a:prstGeom>
          <a:noFill/>
        </p:spPr>
        <p:txBody>
          <a:bodyPr wrap="square">
            <a:spAutoFit/>
          </a:bodyPr>
          <a:lstStyle/>
          <a:p>
            <a:pPr marL="0" marR="0">
              <a:spcBef>
                <a:spcPts val="0"/>
              </a:spcBef>
              <a:spcAft>
                <a:spcPts val="0"/>
              </a:spcAft>
            </a:pPr>
            <a:r>
              <a:rPr lang="en-IE" sz="1200" dirty="0">
                <a:solidFill>
                  <a:srgbClr val="3367D6"/>
                </a:solidFill>
                <a:effectLst/>
                <a:latin typeface="Roboto Mono" panose="00000009000000000000" pitchFamily="49" charset="0"/>
              </a:rPr>
              <a:t>WITH </a:t>
            </a:r>
            <a:r>
              <a:rPr lang="en-IE" sz="1200" dirty="0">
                <a:solidFill>
                  <a:srgbClr val="000000"/>
                </a:solidFill>
                <a:effectLst/>
                <a:latin typeface="Roboto Mono" panose="00000009000000000000" pitchFamily="49" charset="0"/>
              </a:rPr>
              <a:t>duplicates </a:t>
            </a:r>
            <a:r>
              <a:rPr lang="en-IE" sz="1200" dirty="0">
                <a:solidFill>
                  <a:srgbClr val="3367D6"/>
                </a:solidFill>
                <a:effectLst/>
                <a:latin typeface="Roboto Mono" panose="00000009000000000000" pitchFamily="49" charset="0"/>
              </a:rPr>
              <a:t>as </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SELECT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7474F"/>
                </a:solidFill>
                <a:effectLst/>
                <a:latin typeface="Roboto Mono" panose="00000009000000000000" pitchFamily="49" charset="0"/>
              </a:rPr>
              <a:t>*</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COUNT</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ride_id</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OVER </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PARTITION BY </a:t>
            </a:r>
            <a:r>
              <a:rPr lang="en-IE" sz="1200" dirty="0" err="1">
                <a:solidFill>
                  <a:srgbClr val="000000"/>
                </a:solidFill>
                <a:effectLst/>
                <a:latin typeface="Roboto Mono" panose="00000009000000000000" pitchFamily="49" charset="0"/>
              </a:rPr>
              <a:t>ride_id</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duplicate_count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FROM</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0D904F"/>
                </a:solidFill>
                <a:effectLst/>
                <a:latin typeface="Roboto Mono" panose="00000009000000000000" pitchFamily="49" charset="0"/>
              </a:rPr>
              <a:t>`project-1-asia.Rides.a_Full_Year`</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SELECT</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FROM </a:t>
            </a:r>
            <a:r>
              <a:rPr lang="en-IE" sz="1200" dirty="0">
                <a:solidFill>
                  <a:srgbClr val="000000"/>
                </a:solidFill>
                <a:effectLst/>
                <a:latin typeface="Roboto Mono" panose="00000009000000000000" pitchFamily="49" charset="0"/>
              </a:rPr>
              <a:t>duplicates</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WHERE </a:t>
            </a:r>
            <a:r>
              <a:rPr lang="en-IE" sz="1200" dirty="0" err="1">
                <a:solidFill>
                  <a:srgbClr val="000000"/>
                </a:solidFill>
                <a:effectLst/>
                <a:latin typeface="Roboto Mono" panose="00000009000000000000" pitchFamily="49" charset="0"/>
              </a:rPr>
              <a:t>duplicate_count</a:t>
            </a:r>
            <a:r>
              <a:rPr lang="en-IE" sz="1200" dirty="0">
                <a:solidFill>
                  <a:srgbClr val="000000"/>
                </a:solidFill>
                <a:effectLst/>
                <a:latin typeface="Roboto Mono" panose="00000009000000000000" pitchFamily="49" charset="0"/>
              </a:rPr>
              <a:t> </a:t>
            </a:r>
            <a:r>
              <a:rPr lang="en-IE" sz="1200" dirty="0">
                <a:solidFill>
                  <a:srgbClr val="37474F"/>
                </a:solidFill>
                <a:effectLst/>
                <a:latin typeface="Roboto Mono" panose="00000009000000000000" pitchFamily="49" charset="0"/>
              </a:rPr>
              <a:t>&gt;</a:t>
            </a:r>
            <a:r>
              <a:rPr lang="en-IE" sz="1200" dirty="0">
                <a:solidFill>
                  <a:srgbClr val="F4511E"/>
                </a:solidFill>
                <a:effectLst/>
                <a:latin typeface="Roboto Mono" panose="00000009000000000000" pitchFamily="49" charset="0"/>
              </a:rPr>
              <a:t>1</a:t>
            </a:r>
            <a:endParaRPr lang="en-IE" sz="1200" dirty="0">
              <a:effectLst/>
              <a:latin typeface="Roboto Mono" panose="00000009000000000000" pitchFamily="49" charset="0"/>
            </a:endParaRPr>
          </a:p>
        </p:txBody>
      </p:sp>
      <p:pic>
        <p:nvPicPr>
          <p:cNvPr id="4" name="Picture 3">
            <a:extLst>
              <a:ext uri="{FF2B5EF4-FFF2-40B4-BE49-F238E27FC236}">
                <a16:creationId xmlns:a16="http://schemas.microsoft.com/office/drawing/2014/main" id="{576382EC-A568-4E93-D264-91EF40DF9E88}"/>
              </a:ext>
            </a:extLst>
          </p:cNvPr>
          <p:cNvPicPr>
            <a:picLocks noChangeAspect="1"/>
          </p:cNvPicPr>
          <p:nvPr/>
        </p:nvPicPr>
        <p:blipFill>
          <a:blip r:embed="rId2"/>
          <a:stretch>
            <a:fillRect/>
          </a:stretch>
        </p:blipFill>
        <p:spPr>
          <a:xfrm>
            <a:off x="303070" y="3973864"/>
            <a:ext cx="11620500" cy="2621654"/>
          </a:xfrm>
          <a:prstGeom prst="rect">
            <a:avLst/>
          </a:prstGeom>
        </p:spPr>
      </p:pic>
    </p:spTree>
    <p:extLst>
      <p:ext uri="{BB962C8B-B14F-4D97-AF65-F5344CB8AC3E}">
        <p14:creationId xmlns:p14="http://schemas.microsoft.com/office/powerpoint/2010/main" val="244226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262AD-F2E2-273D-3627-F29CED8BD6DC}"/>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BE5A82C2-EB14-0D33-E5BA-47F43857B371}"/>
              </a:ext>
            </a:extLst>
          </p:cNvPr>
          <p:cNvGrpSpPr/>
          <p:nvPr/>
        </p:nvGrpSpPr>
        <p:grpSpPr>
          <a:xfrm>
            <a:off x="285750" y="725749"/>
            <a:ext cx="11620500" cy="5406501"/>
            <a:chOff x="3275859" y="1207426"/>
            <a:chExt cx="8554191" cy="2897079"/>
          </a:xfrm>
        </p:grpSpPr>
        <p:sp>
          <p:nvSpPr>
            <p:cNvPr id="11" name="Rectangle 10">
              <a:extLst>
                <a:ext uri="{FF2B5EF4-FFF2-40B4-BE49-F238E27FC236}">
                  <a16:creationId xmlns:a16="http://schemas.microsoft.com/office/drawing/2014/main" id="{F1DD805D-C99B-B01B-40FB-9810A25B29AD}"/>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C03CC1ED-A095-FF4E-76EE-49F3810E1047}"/>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FD6CF06D-FA41-06A3-B7D3-F8DFD5A2ED7D}"/>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sp>
        <p:nvSpPr>
          <p:cNvPr id="3" name="TextBox 2">
            <a:extLst>
              <a:ext uri="{FF2B5EF4-FFF2-40B4-BE49-F238E27FC236}">
                <a16:creationId xmlns:a16="http://schemas.microsoft.com/office/drawing/2014/main" id="{BC3F23B5-7E54-6DF8-64DB-BFA036E5662C}"/>
              </a:ext>
            </a:extLst>
          </p:cNvPr>
          <p:cNvSpPr txBox="1"/>
          <p:nvPr/>
        </p:nvSpPr>
        <p:spPr>
          <a:xfrm>
            <a:off x="7771810" y="1064378"/>
            <a:ext cx="6096000"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endParaRPr lang="en-US" sz="1200" b="0" dirty="0">
              <a:solidFill>
                <a:srgbClr val="3A474E"/>
              </a:solidFill>
              <a:effectLst/>
              <a:latin typeface="Roboto Mono" panose="00000009000000000000" pitchFamily="49" charset="0"/>
            </a:endParaRPr>
          </a:p>
        </p:txBody>
      </p:sp>
      <p:graphicFrame>
        <p:nvGraphicFramePr>
          <p:cNvPr id="6" name="Table 5">
            <a:extLst>
              <a:ext uri="{FF2B5EF4-FFF2-40B4-BE49-F238E27FC236}">
                <a16:creationId xmlns:a16="http://schemas.microsoft.com/office/drawing/2014/main" id="{0D226CE0-F816-D968-1082-4D307C921966}"/>
              </a:ext>
            </a:extLst>
          </p:cNvPr>
          <p:cNvGraphicFramePr>
            <a:graphicFrameLocks noGrp="1"/>
          </p:cNvGraphicFramePr>
          <p:nvPr>
            <p:extLst>
              <p:ext uri="{D42A27DB-BD31-4B8C-83A1-F6EECF244321}">
                <p14:modId xmlns:p14="http://schemas.microsoft.com/office/powerpoint/2010/main" val="3864611995"/>
              </p:ext>
            </p:extLst>
          </p:nvPr>
        </p:nvGraphicFramePr>
        <p:xfrm>
          <a:off x="1442741" y="1619887"/>
          <a:ext cx="10988376" cy="2934841"/>
        </p:xfrm>
        <a:graphic>
          <a:graphicData uri="http://schemas.openxmlformats.org/drawingml/2006/table">
            <a:tbl>
              <a:tblPr firstRow="1" bandRow="1">
                <a:tableStyleId>{5940675A-B579-460E-94D1-54222C63F5DA}</a:tableStyleId>
              </a:tblPr>
              <a:tblGrid>
                <a:gridCol w="10450187">
                  <a:extLst>
                    <a:ext uri="{9D8B030D-6E8A-4147-A177-3AD203B41FA5}">
                      <a16:colId xmlns:a16="http://schemas.microsoft.com/office/drawing/2014/main" val="144373566"/>
                    </a:ext>
                  </a:extLst>
                </a:gridCol>
                <a:gridCol w="208280">
                  <a:extLst>
                    <a:ext uri="{9D8B030D-6E8A-4147-A177-3AD203B41FA5}">
                      <a16:colId xmlns:a16="http://schemas.microsoft.com/office/drawing/2014/main" val="2653676618"/>
                    </a:ext>
                  </a:extLst>
                </a:gridCol>
                <a:gridCol w="329909">
                  <a:extLst>
                    <a:ext uri="{9D8B030D-6E8A-4147-A177-3AD203B41FA5}">
                      <a16:colId xmlns:a16="http://schemas.microsoft.com/office/drawing/2014/main" val="3130207649"/>
                    </a:ext>
                  </a:extLst>
                </a:gridCol>
              </a:tblGrid>
              <a:tr h="2373228">
                <a:tc>
                  <a:txBody>
                    <a:bodyPr/>
                    <a:lstStyle/>
                    <a:p>
                      <a:pPr marL="0" marR="0">
                        <a:spcBef>
                          <a:spcPts val="0"/>
                        </a:spcBef>
                        <a:spcAft>
                          <a:spcPts val="0"/>
                        </a:spcAft>
                      </a:pPr>
                      <a:r>
                        <a:rPr lang="en-IE" sz="1200" dirty="0">
                          <a:solidFill>
                            <a:srgbClr val="3367D6"/>
                          </a:solidFill>
                          <a:effectLst/>
                          <a:latin typeface="Roboto Mono" panose="00000009000000000000" pitchFamily="49" charset="0"/>
                        </a:rPr>
                        <a:t>SELECT </a:t>
                      </a: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AVG </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TIMESTAMP_DIFF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ended_at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Avg_Ride_duration</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SUM </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TIMESTAMP_DIFF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ended_at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SUM_Ride_duration</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MIN </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TIMESTAMP_DIFF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ended_at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MIN_Ride_duration</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MAX </a:t>
                      </a:r>
                      <a:r>
                        <a:rPr lang="en-IE" sz="1200" dirty="0">
                          <a:solidFill>
                            <a:srgbClr val="37474F"/>
                          </a:solidFill>
                          <a:effectLst/>
                          <a:latin typeface="Roboto Mono" panose="00000009000000000000" pitchFamily="49" charset="0"/>
                        </a:rPr>
                        <a:t>(</a:t>
                      </a:r>
                      <a:r>
                        <a:rPr lang="en-IE" sz="1200" dirty="0">
                          <a:solidFill>
                            <a:srgbClr val="3367D6"/>
                          </a:solidFill>
                          <a:effectLst/>
                          <a:latin typeface="Roboto Mono" panose="00000009000000000000" pitchFamily="49" charset="0"/>
                        </a:rPr>
                        <a:t>TIMESTAMP_DIFF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ended_at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HOUR</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MAX_Ride_duration</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a:solidFill>
                            <a:srgbClr val="0D904F"/>
                          </a:solidFill>
                          <a:effectLst/>
                          <a:latin typeface="Roboto Mono" panose="00000009000000000000" pitchFamily="49" charset="0"/>
                        </a:rPr>
                        <a:t>`project-1-asia.Rides.a_Full_Year`</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GROUP BY </a:t>
                      </a:r>
                      <a:r>
                        <a:rPr lang="en-IE" sz="1200" dirty="0" err="1">
                          <a:solidFill>
                            <a:srgbClr val="000000"/>
                          </a:solidFill>
                          <a:effectLst/>
                          <a:latin typeface="Roboto Mono" panose="00000009000000000000" pitchFamily="49" charset="0"/>
                        </a:rPr>
                        <a:t>member_casual</a:t>
                      </a:r>
                      <a:endParaRPr lang="en-IE" sz="1200" dirty="0">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a:spcBef>
                          <a:spcPts val="0"/>
                        </a:spcBef>
                        <a:spcAft>
                          <a:spcPts val="0"/>
                        </a:spcAft>
                      </a:pPr>
                      <a:endParaRPr lang="pl-PL" sz="1200" b="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Result</a:t>
                      </a:r>
                      <a:r>
                        <a:rPr lang="pl-PL" sz="1200" b="1" dirty="0">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Some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ride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durations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are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below</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or</a:t>
                      </a:r>
                      <a:r>
                        <a:rPr lang="pl-PL" sz="1200" b="1" dirty="0">
                          <a:latin typeface="Arial" panose="020B0604020202020204" pitchFamily="34" charset="0"/>
                          <a:cs typeface="Arial" panose="020B0604020202020204" pitchFamily="34" charset="0"/>
                        </a:rPr>
                        <a:t> 0 – </a:t>
                      </a:r>
                      <a:r>
                        <a:rPr lang="pl-PL" sz="1200" b="1" dirty="0" err="1">
                          <a:latin typeface="Arial" panose="020B0604020202020204" pitchFamily="34" charset="0"/>
                          <a:cs typeface="Arial" panose="020B0604020202020204" pitchFamily="34" charset="0"/>
                        </a:rPr>
                        <a:t>which</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is</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incorrect</a:t>
                      </a: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283081">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pic>
        <p:nvPicPr>
          <p:cNvPr id="7" name="Picture 6">
            <a:extLst>
              <a:ext uri="{FF2B5EF4-FFF2-40B4-BE49-F238E27FC236}">
                <a16:creationId xmlns:a16="http://schemas.microsoft.com/office/drawing/2014/main" id="{70CD8F1C-3401-3E0A-1516-41CDFD2560F6}"/>
              </a:ext>
            </a:extLst>
          </p:cNvPr>
          <p:cNvPicPr>
            <a:picLocks noChangeAspect="1"/>
          </p:cNvPicPr>
          <p:nvPr/>
        </p:nvPicPr>
        <p:blipFill>
          <a:blip r:embed="rId2"/>
          <a:stretch>
            <a:fillRect/>
          </a:stretch>
        </p:blipFill>
        <p:spPr>
          <a:xfrm>
            <a:off x="1442741" y="4304663"/>
            <a:ext cx="9048750" cy="93345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36B16010-3617-C8A3-0F8C-96A5879F4F64}"/>
              </a:ext>
            </a:extLst>
          </p:cNvPr>
          <p:cNvSpPr txBox="1"/>
          <p:nvPr/>
        </p:nvSpPr>
        <p:spPr>
          <a:xfrm>
            <a:off x="4310520" y="910490"/>
            <a:ext cx="2626409" cy="646331"/>
          </a:xfrm>
          <a:prstGeom prst="rect">
            <a:avLst/>
          </a:prstGeom>
          <a:noFill/>
        </p:spPr>
        <p:txBody>
          <a:bodyPr wrap="square" rtlCol="0">
            <a:spAutoFit/>
          </a:bodyPr>
          <a:lstStyle/>
          <a:p>
            <a:r>
              <a:rPr lang="pl-PL" dirty="0" err="1">
                <a:solidFill>
                  <a:schemeClr val="tx1">
                    <a:lumMod val="65000"/>
                    <a:lumOff val="35000"/>
                  </a:schemeClr>
                </a:solidFill>
                <a:latin typeface="Arial" panose="020B0604020202020204" pitchFamily="34" charset="0"/>
                <a:cs typeface="Arial" panose="020B0604020202020204" pitchFamily="34" charset="0"/>
              </a:rPr>
              <a:t>Ride</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durations</a:t>
            </a:r>
            <a:r>
              <a:rPr lang="pl-PL" dirty="0">
                <a:solidFill>
                  <a:schemeClr val="tx1">
                    <a:lumMod val="65000"/>
                    <a:lumOff val="35000"/>
                  </a:schemeClr>
                </a:solidFill>
                <a:latin typeface="Arial" panose="020B0604020202020204" pitchFamily="34" charset="0"/>
                <a:cs typeface="Arial" panose="020B0604020202020204" pitchFamily="34" charset="0"/>
              </a:rPr>
              <a:t> </a:t>
            </a:r>
            <a:r>
              <a:rPr lang="pl-PL" dirty="0" err="1">
                <a:solidFill>
                  <a:schemeClr val="tx1">
                    <a:lumMod val="65000"/>
                    <a:lumOff val="35000"/>
                  </a:schemeClr>
                </a:solidFill>
                <a:latin typeface="Arial" panose="020B0604020202020204" pitchFamily="34" charset="0"/>
                <a:cs typeface="Arial" panose="020B0604020202020204" pitchFamily="34" charset="0"/>
              </a:rPr>
              <a:t>statistics</a:t>
            </a:r>
            <a:endParaRPr lang="pl-PL" dirty="0">
              <a:solidFill>
                <a:schemeClr val="tx1">
                  <a:lumMod val="65000"/>
                  <a:lumOff val="35000"/>
                </a:schemeClr>
              </a:solidFill>
              <a:latin typeface="Arial" panose="020B0604020202020204" pitchFamily="34" charset="0"/>
              <a:cs typeface="Arial" panose="020B0604020202020204" pitchFamily="34" charset="0"/>
            </a:endParaRPr>
          </a:p>
          <a:p>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801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14541-C330-F6F8-2745-342598B1F2AA}"/>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BABE597E-B3C0-FD1A-BF37-FBEF61C2B88A}"/>
              </a:ext>
            </a:extLst>
          </p:cNvPr>
          <p:cNvGrpSpPr/>
          <p:nvPr/>
        </p:nvGrpSpPr>
        <p:grpSpPr>
          <a:xfrm>
            <a:off x="285750" y="749030"/>
            <a:ext cx="11620500" cy="5219689"/>
            <a:chOff x="3275859" y="1207426"/>
            <a:chExt cx="8554191" cy="2897079"/>
          </a:xfrm>
        </p:grpSpPr>
        <p:sp>
          <p:nvSpPr>
            <p:cNvPr id="11" name="Rectangle 10">
              <a:extLst>
                <a:ext uri="{FF2B5EF4-FFF2-40B4-BE49-F238E27FC236}">
                  <a16:creationId xmlns:a16="http://schemas.microsoft.com/office/drawing/2014/main" id="{74FB3114-0CF3-D1E7-78CC-5D74D4153E6A}"/>
                </a:ext>
              </a:extLst>
            </p:cNvPr>
            <p:cNvSpPr/>
            <p:nvPr/>
          </p:nvSpPr>
          <p:spPr>
            <a:xfrm>
              <a:off x="3275859" y="1207426"/>
              <a:ext cx="8554191" cy="2897079"/>
            </a:xfrm>
            <a:prstGeom prst="rect">
              <a:avLst/>
            </a:prstGeom>
            <a:solidFill>
              <a:schemeClr val="bg1"/>
            </a:solidFill>
            <a:ln w="28575">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6F26CD23-C81B-8943-507B-C9AA10B4441F}"/>
                </a:ext>
              </a:extLst>
            </p:cNvPr>
            <p:cNvSpPr txBox="1"/>
            <p:nvPr/>
          </p:nvSpPr>
          <p:spPr>
            <a:xfrm>
              <a:off x="3440116" y="1344656"/>
              <a:ext cx="6571385" cy="311737"/>
            </a:xfrm>
            <a:prstGeom prst="rect">
              <a:avLst/>
            </a:prstGeom>
            <a:noFill/>
          </p:spPr>
          <p:txBody>
            <a:bodyPr wrap="square" rtlCol="0">
              <a:spAutoFit/>
            </a:bodyPr>
            <a:lstStyle/>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400" dirty="0">
                <a:effectLst/>
                <a:latin typeface="Roboto Mono" panose="00000009000000000000" pitchFamily="49" charset="0"/>
              </a:endParaRPr>
            </a:p>
          </p:txBody>
        </p:sp>
        <p:sp>
          <p:nvSpPr>
            <p:cNvPr id="16" name="TextBox 15">
              <a:extLst>
                <a:ext uri="{FF2B5EF4-FFF2-40B4-BE49-F238E27FC236}">
                  <a16:creationId xmlns:a16="http://schemas.microsoft.com/office/drawing/2014/main" id="{4A6440B6-8A53-3817-78F4-9113CFF948EC}"/>
                </a:ext>
              </a:extLst>
            </p:cNvPr>
            <p:cNvSpPr txBox="1"/>
            <p:nvPr/>
          </p:nvSpPr>
          <p:spPr>
            <a:xfrm>
              <a:off x="6042550" y="1701846"/>
              <a:ext cx="3790950" cy="647831"/>
            </a:xfrm>
            <a:prstGeom prst="rect">
              <a:avLst/>
            </a:prstGeom>
            <a:noFill/>
          </p:spPr>
          <p:txBody>
            <a:bodyPr wrap="square">
              <a:spAutoFit/>
            </a:bodyPr>
            <a:lstStyle/>
            <a:p>
              <a:pPr marL="0" marR="0">
                <a:spcBef>
                  <a:spcPts val="0"/>
                </a:spcBef>
                <a:spcAft>
                  <a:spcPts val="0"/>
                </a:spcAft>
              </a:pPr>
              <a:endParaRPr lang="pl-PL" sz="1200" dirty="0">
                <a:solidFill>
                  <a:srgbClr val="0D904F"/>
                </a:solidFill>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pl-PL" sz="1200" dirty="0">
                <a:solidFill>
                  <a:srgbClr val="0D904F"/>
                </a:solidFill>
                <a:effectLst/>
                <a:latin typeface="Roboto Mono" panose="00000009000000000000" pitchFamily="49" charset="0"/>
              </a:endParaRPr>
            </a:p>
            <a:p>
              <a:pPr marL="0" marR="0">
                <a:spcBef>
                  <a:spcPts val="0"/>
                </a:spcBef>
                <a:spcAft>
                  <a:spcPts val="0"/>
                </a:spcAft>
              </a:pPr>
              <a:endParaRPr lang="en-IE" sz="1200" dirty="0">
                <a:effectLst/>
                <a:latin typeface="Roboto Mono" panose="00000009000000000000" pitchFamily="49" charset="0"/>
              </a:endParaRPr>
            </a:p>
          </p:txBody>
        </p:sp>
      </p:grpSp>
      <p:sp>
        <p:nvSpPr>
          <p:cNvPr id="3" name="TextBox 2">
            <a:extLst>
              <a:ext uri="{FF2B5EF4-FFF2-40B4-BE49-F238E27FC236}">
                <a16:creationId xmlns:a16="http://schemas.microsoft.com/office/drawing/2014/main" id="{97460579-8CCE-F7E3-E073-37EC62FFA4DB}"/>
              </a:ext>
            </a:extLst>
          </p:cNvPr>
          <p:cNvSpPr txBox="1"/>
          <p:nvPr/>
        </p:nvSpPr>
        <p:spPr>
          <a:xfrm>
            <a:off x="7771810" y="1064378"/>
            <a:ext cx="6096000" cy="461665"/>
          </a:xfrm>
          <a:prstGeom prst="rect">
            <a:avLst/>
          </a:prstGeom>
          <a:noFill/>
        </p:spPr>
        <p:txBody>
          <a:bodyPr wrap="square">
            <a:spAutoFit/>
          </a:bodyPr>
          <a:lstStyle/>
          <a:p>
            <a:endParaRPr lang="pl-PL" sz="1200" b="0" dirty="0">
              <a:solidFill>
                <a:srgbClr val="F4511E"/>
              </a:solidFill>
              <a:effectLst/>
              <a:latin typeface="Roboto Mono" panose="00000009000000000000" pitchFamily="49" charset="0"/>
            </a:endParaRPr>
          </a:p>
          <a:p>
            <a:endParaRPr lang="en-US" sz="1200" b="0" dirty="0">
              <a:solidFill>
                <a:srgbClr val="3A474E"/>
              </a:solidFill>
              <a:effectLst/>
              <a:latin typeface="Roboto Mono" panose="00000009000000000000" pitchFamily="49" charset="0"/>
            </a:endParaRPr>
          </a:p>
        </p:txBody>
      </p:sp>
      <p:graphicFrame>
        <p:nvGraphicFramePr>
          <p:cNvPr id="6" name="Table 5">
            <a:extLst>
              <a:ext uri="{FF2B5EF4-FFF2-40B4-BE49-F238E27FC236}">
                <a16:creationId xmlns:a16="http://schemas.microsoft.com/office/drawing/2014/main" id="{6E145F68-CD2D-B1EB-9166-A6A3B07C972A}"/>
              </a:ext>
            </a:extLst>
          </p:cNvPr>
          <p:cNvGraphicFramePr>
            <a:graphicFrameLocks noGrp="1"/>
          </p:cNvGraphicFramePr>
          <p:nvPr>
            <p:extLst>
              <p:ext uri="{D42A27DB-BD31-4B8C-83A1-F6EECF244321}">
                <p14:modId xmlns:p14="http://schemas.microsoft.com/office/powerpoint/2010/main" val="3713089971"/>
              </p:ext>
            </p:extLst>
          </p:nvPr>
        </p:nvGraphicFramePr>
        <p:xfrm>
          <a:off x="508886" y="996278"/>
          <a:ext cx="7583442" cy="5425440"/>
        </p:xfrm>
        <a:graphic>
          <a:graphicData uri="http://schemas.openxmlformats.org/drawingml/2006/table">
            <a:tbl>
              <a:tblPr firstRow="1" bandRow="1">
                <a:tableStyleId>{5940675A-B579-460E-94D1-54222C63F5DA}</a:tableStyleId>
              </a:tblPr>
              <a:tblGrid>
                <a:gridCol w="7149456">
                  <a:extLst>
                    <a:ext uri="{9D8B030D-6E8A-4147-A177-3AD203B41FA5}">
                      <a16:colId xmlns:a16="http://schemas.microsoft.com/office/drawing/2014/main" val="144373566"/>
                    </a:ext>
                  </a:extLst>
                </a:gridCol>
                <a:gridCol w="208280">
                  <a:extLst>
                    <a:ext uri="{9D8B030D-6E8A-4147-A177-3AD203B41FA5}">
                      <a16:colId xmlns:a16="http://schemas.microsoft.com/office/drawing/2014/main" val="2653676618"/>
                    </a:ext>
                  </a:extLst>
                </a:gridCol>
                <a:gridCol w="225706">
                  <a:extLst>
                    <a:ext uri="{9D8B030D-6E8A-4147-A177-3AD203B41FA5}">
                      <a16:colId xmlns:a16="http://schemas.microsoft.com/office/drawing/2014/main" val="3130207649"/>
                    </a:ext>
                  </a:extLst>
                </a:gridCol>
              </a:tblGrid>
              <a:tr h="3328739">
                <a:tc>
                  <a:txBody>
                    <a:bodyPr/>
                    <a:lstStyle/>
                    <a:p>
                      <a:pPr marL="0" marR="0" algn="l" defTabSz="914400" rtl="0" eaLnBrk="1" latinLnBrk="0" hangingPunct="1">
                        <a:spcBef>
                          <a:spcPts val="0"/>
                        </a:spcBef>
                        <a:spcAft>
                          <a:spcPts val="0"/>
                        </a:spcAft>
                      </a:pPr>
                      <a:r>
                        <a:rPr lang="pl-PL" sz="1800" b="0" kern="1200" dirty="0">
                          <a:solidFill>
                            <a:schemeClr val="tx1">
                              <a:lumMod val="65000"/>
                              <a:lumOff val="35000"/>
                            </a:schemeClr>
                          </a:solidFill>
                          <a:latin typeface="Arial" panose="020B0604020202020204" pitchFamily="34" charset="0"/>
                          <a:ea typeface="+mn-ea"/>
                          <a:cs typeface="Arial" panose="020B0604020202020204" pitchFamily="34" charset="0"/>
                        </a:rPr>
                        <a:t>Query </a:t>
                      </a:r>
                      <a:r>
                        <a:rPr lang="pl-PL" sz="1800" b="0" kern="1200" dirty="0" err="1">
                          <a:solidFill>
                            <a:schemeClr val="tx1">
                              <a:lumMod val="65000"/>
                              <a:lumOff val="35000"/>
                            </a:schemeClr>
                          </a:solidFill>
                          <a:latin typeface="Arial" panose="020B0604020202020204" pitchFamily="34" charset="0"/>
                          <a:ea typeface="+mn-ea"/>
                          <a:cs typeface="Arial" panose="020B0604020202020204" pitchFamily="34" charset="0"/>
                        </a:rPr>
                        <a:t>exploring</a:t>
                      </a:r>
                      <a:r>
                        <a:rPr lang="pl-PL" sz="1800" b="0" kern="1200" dirty="0">
                          <a:solidFill>
                            <a:schemeClr val="tx1">
                              <a:lumMod val="65000"/>
                              <a:lumOff val="35000"/>
                            </a:schemeClr>
                          </a:solidFill>
                          <a:latin typeface="Arial" panose="020B0604020202020204" pitchFamily="34" charset="0"/>
                          <a:ea typeface="+mn-ea"/>
                          <a:cs typeface="Arial" panose="020B0604020202020204" pitchFamily="34" charset="0"/>
                        </a:rPr>
                        <a:t> the numer of </a:t>
                      </a:r>
                      <a:r>
                        <a:rPr lang="pl-PL" sz="1800" b="0" kern="1200" dirty="0" err="1">
                          <a:solidFill>
                            <a:schemeClr val="tx1">
                              <a:lumMod val="65000"/>
                              <a:lumOff val="35000"/>
                            </a:schemeClr>
                          </a:solidFill>
                          <a:latin typeface="Arial" panose="020B0604020202020204" pitchFamily="34" charset="0"/>
                          <a:ea typeface="+mn-ea"/>
                          <a:cs typeface="Arial" panose="020B0604020202020204" pitchFamily="34" charset="0"/>
                        </a:rPr>
                        <a:t>rides</a:t>
                      </a:r>
                      <a:r>
                        <a:rPr lang="pl-PL" sz="1800" b="0" kern="1200" dirty="0">
                          <a:solidFill>
                            <a:schemeClr val="tx1">
                              <a:lumMod val="65000"/>
                              <a:lumOff val="35000"/>
                            </a:schemeClr>
                          </a:solidFill>
                          <a:latin typeface="Arial" panose="020B0604020202020204" pitchFamily="34" charset="0"/>
                          <a:ea typeface="+mn-ea"/>
                          <a:cs typeface="Arial" panose="020B0604020202020204" pitchFamily="34" charset="0"/>
                        </a:rPr>
                        <a:t> </a:t>
                      </a:r>
                      <a:r>
                        <a:rPr lang="pl-PL" sz="1800" b="0" kern="1200" dirty="0" err="1">
                          <a:solidFill>
                            <a:schemeClr val="tx1">
                              <a:lumMod val="65000"/>
                              <a:lumOff val="35000"/>
                            </a:schemeClr>
                          </a:solidFill>
                          <a:latin typeface="Arial" panose="020B0604020202020204" pitchFamily="34" charset="0"/>
                          <a:ea typeface="+mn-ea"/>
                          <a:cs typeface="Arial" panose="020B0604020202020204" pitchFamily="34" charset="0"/>
                        </a:rPr>
                        <a:t>below</a:t>
                      </a:r>
                      <a:r>
                        <a:rPr lang="pl-PL" sz="1800" b="0" kern="1200" dirty="0">
                          <a:solidFill>
                            <a:schemeClr val="tx1">
                              <a:lumMod val="65000"/>
                              <a:lumOff val="35000"/>
                            </a:schemeClr>
                          </a:solidFill>
                          <a:latin typeface="Arial" panose="020B0604020202020204" pitchFamily="34" charset="0"/>
                          <a:ea typeface="+mn-ea"/>
                          <a:cs typeface="Arial" panose="020B0604020202020204" pitchFamily="34" charset="0"/>
                        </a:rPr>
                        <a:t> and </a:t>
                      </a:r>
                      <a:r>
                        <a:rPr lang="pl-PL" sz="1800" b="0" kern="1200" dirty="0" err="1">
                          <a:solidFill>
                            <a:schemeClr val="tx1">
                              <a:lumMod val="65000"/>
                              <a:lumOff val="35000"/>
                            </a:schemeClr>
                          </a:solidFill>
                          <a:latin typeface="Arial" panose="020B0604020202020204" pitchFamily="34" charset="0"/>
                          <a:ea typeface="+mn-ea"/>
                          <a:cs typeface="Arial" panose="020B0604020202020204" pitchFamily="34" charset="0"/>
                        </a:rPr>
                        <a:t>equal</a:t>
                      </a:r>
                      <a:r>
                        <a:rPr lang="pl-PL" sz="1800" b="0" kern="1200" dirty="0">
                          <a:solidFill>
                            <a:schemeClr val="tx1">
                              <a:lumMod val="65000"/>
                              <a:lumOff val="35000"/>
                            </a:schemeClr>
                          </a:solidFill>
                          <a:latin typeface="Arial" panose="020B0604020202020204" pitchFamily="34" charset="0"/>
                          <a:ea typeface="+mn-ea"/>
                          <a:cs typeface="Arial" panose="020B0604020202020204" pitchFamily="34" charset="0"/>
                        </a:rPr>
                        <a:t> to 0:</a:t>
                      </a:r>
                    </a:p>
                    <a:p>
                      <a:pPr marL="0" marR="0">
                        <a:spcBef>
                          <a:spcPts val="0"/>
                        </a:spcBef>
                        <a:spcAft>
                          <a:spcPts val="0"/>
                        </a:spcAft>
                      </a:pPr>
                      <a:endParaRPr lang="pl-PL" sz="1200" dirty="0">
                        <a:solidFill>
                          <a:srgbClr val="3367D6"/>
                        </a:solidFill>
                        <a:effectLst/>
                        <a:latin typeface="Roboto Mono" panose="00000009000000000000" pitchFamily="49" charset="0"/>
                      </a:endParaRPr>
                    </a:p>
                    <a:p>
                      <a:pPr marL="0" marR="0">
                        <a:spcBef>
                          <a:spcPts val="0"/>
                        </a:spcBef>
                        <a:spcAft>
                          <a:spcPts val="0"/>
                        </a:spcAft>
                      </a:pPr>
                      <a:endParaRPr lang="pl-PL" sz="1200" dirty="0">
                        <a:solidFill>
                          <a:srgbClr val="3367D6"/>
                        </a:solidFill>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WITH </a:t>
                      </a:r>
                      <a:r>
                        <a:rPr lang="en-IE" sz="1200" dirty="0" err="1">
                          <a:solidFill>
                            <a:srgbClr val="000000"/>
                          </a:solidFill>
                          <a:effectLst/>
                          <a:latin typeface="Roboto Mono" panose="00000009000000000000" pitchFamily="49" charset="0"/>
                        </a:rPr>
                        <a:t>Ride_duration_table</a:t>
                      </a:r>
                      <a:r>
                        <a:rPr lang="en-IE" sz="1200" dirty="0">
                          <a:solidFill>
                            <a:srgbClr val="000000"/>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a:solidFill>
                            <a:srgbClr val="37474F"/>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A474E"/>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SELECT </a:t>
                      </a:r>
                      <a:r>
                        <a:rPr lang="en-IE" sz="1200" dirty="0" err="1">
                          <a:solidFill>
                            <a:srgbClr val="000000"/>
                          </a:solidFill>
                          <a:effectLst/>
                          <a:latin typeface="Roboto Mono" panose="00000009000000000000" pitchFamily="49" charset="0"/>
                        </a:rPr>
                        <a:t>ride_id</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ended_at</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TIMESTAMP_DIFF</a:t>
                      </a:r>
                      <a:r>
                        <a:rPr lang="en-IE" sz="1200" dirty="0">
                          <a:solidFill>
                            <a:srgbClr val="37474F"/>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ended_at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a:solidFill>
                            <a:srgbClr val="000000"/>
                          </a:solidFill>
                          <a:effectLst/>
                          <a:latin typeface="Roboto Mono" panose="00000009000000000000" pitchFamily="49" charset="0"/>
                        </a:rPr>
                        <a:t>MINUTE</a:t>
                      </a:r>
                      <a:r>
                        <a:rPr lang="en-IE" sz="1200" dirty="0">
                          <a:solidFill>
                            <a:srgbClr val="37474F"/>
                          </a:solidFill>
                          <a:effectLst/>
                          <a:latin typeface="Roboto Mono" panose="00000009000000000000" pitchFamily="49" charset="0"/>
                        </a:rPr>
                        <a:t>) </a:t>
                      </a:r>
                      <a:r>
                        <a:rPr lang="en-IE" sz="1200" dirty="0">
                          <a:solidFill>
                            <a:srgbClr val="3367D6"/>
                          </a:solidFill>
                          <a:effectLst/>
                          <a:latin typeface="Roboto Mono" panose="00000009000000000000" pitchFamily="49" charset="0"/>
                        </a:rPr>
                        <a:t>as </a:t>
                      </a:r>
                      <a:r>
                        <a:rPr lang="en-IE" sz="1200" dirty="0" err="1">
                          <a:solidFill>
                            <a:srgbClr val="000000"/>
                          </a:solidFill>
                          <a:effectLst/>
                          <a:latin typeface="Roboto Mono" panose="00000009000000000000" pitchFamily="49" charset="0"/>
                        </a:rPr>
                        <a:t>Ride_duration</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a:solidFill>
                            <a:srgbClr val="0D904F"/>
                          </a:solidFill>
                          <a:effectLst/>
                          <a:latin typeface="Roboto Mono" panose="00000009000000000000" pitchFamily="49" charset="0"/>
                        </a:rPr>
                        <a:t>`project-1-asia.Rides.a_Full_Year`</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7474F"/>
                          </a:solidFill>
                          <a:effectLst/>
                          <a:latin typeface="Roboto Mono" panose="00000009000000000000" pitchFamily="49" charset="0"/>
                        </a:rPr>
                        <a:t>)</a:t>
                      </a:r>
                    </a:p>
                    <a:p>
                      <a:pPr marL="0" marR="0">
                        <a:spcBef>
                          <a:spcPts val="0"/>
                        </a:spcBef>
                        <a:spcAft>
                          <a:spcPts val="0"/>
                        </a:spcAft>
                      </a:pPr>
                      <a:r>
                        <a:rPr lang="en-IE" sz="1200" dirty="0">
                          <a:solidFill>
                            <a:srgbClr val="3367D6"/>
                          </a:solidFill>
                          <a:effectLst/>
                          <a:latin typeface="Roboto Mono" panose="00000009000000000000" pitchFamily="49" charset="0"/>
                        </a:rPr>
                        <a:t>SELECT </a:t>
                      </a:r>
                      <a:r>
                        <a:rPr lang="en-IE" sz="1200" dirty="0" err="1">
                          <a:solidFill>
                            <a:srgbClr val="000000"/>
                          </a:solidFill>
                          <a:effectLst/>
                          <a:latin typeface="Roboto Mono" panose="00000009000000000000" pitchFamily="49" charset="0"/>
                        </a:rPr>
                        <a:t>ride_id</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rideable_type</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started_at</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ended_at</a:t>
                      </a:r>
                      <a:r>
                        <a:rPr lang="en-IE" sz="1200" dirty="0" err="1">
                          <a:solidFill>
                            <a:srgbClr val="3A474E"/>
                          </a:solidFill>
                          <a:effectLst/>
                          <a:latin typeface="Roboto Mono" panose="00000009000000000000" pitchFamily="49" charset="0"/>
                        </a:rPr>
                        <a:t>,</a:t>
                      </a:r>
                      <a:r>
                        <a:rPr lang="en-IE" sz="1200" dirty="0" err="1">
                          <a:solidFill>
                            <a:srgbClr val="000000"/>
                          </a:solidFill>
                          <a:effectLst/>
                          <a:latin typeface="Roboto Mono" panose="00000009000000000000" pitchFamily="49" charset="0"/>
                        </a:rPr>
                        <a:t>member_casual</a:t>
                      </a:r>
                      <a:r>
                        <a:rPr lang="en-IE" sz="1200" dirty="0">
                          <a:solidFill>
                            <a:srgbClr val="3A474E"/>
                          </a:solidFill>
                          <a:effectLst/>
                          <a:latin typeface="Roboto Mono" panose="00000009000000000000" pitchFamily="49" charset="0"/>
                        </a:rPr>
                        <a:t>, </a:t>
                      </a:r>
                      <a:r>
                        <a:rPr lang="en-IE" sz="1200" dirty="0" err="1">
                          <a:solidFill>
                            <a:srgbClr val="000000"/>
                          </a:solidFill>
                          <a:effectLst/>
                          <a:latin typeface="Roboto Mono" panose="00000009000000000000" pitchFamily="49" charset="0"/>
                        </a:rPr>
                        <a:t>Ride_duration</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FROM </a:t>
                      </a:r>
                      <a:r>
                        <a:rPr lang="en-IE" sz="1200" dirty="0" err="1">
                          <a:solidFill>
                            <a:srgbClr val="000000"/>
                          </a:solidFill>
                          <a:effectLst/>
                          <a:latin typeface="Roboto Mono" panose="00000009000000000000" pitchFamily="49" charset="0"/>
                        </a:rPr>
                        <a:t>Ride_duration_table</a:t>
                      </a:r>
                      <a:endParaRPr lang="en-IE" sz="1200" dirty="0">
                        <a:effectLst/>
                        <a:latin typeface="Roboto Mono" panose="00000009000000000000" pitchFamily="49" charset="0"/>
                      </a:endParaRPr>
                    </a:p>
                    <a:p>
                      <a:pPr marL="0" marR="0">
                        <a:spcBef>
                          <a:spcPts val="0"/>
                        </a:spcBef>
                        <a:spcAft>
                          <a:spcPts val="0"/>
                        </a:spcAft>
                      </a:pPr>
                      <a:r>
                        <a:rPr lang="en-IE" sz="1200" dirty="0">
                          <a:solidFill>
                            <a:srgbClr val="3367D6"/>
                          </a:solidFill>
                          <a:effectLst/>
                          <a:latin typeface="Roboto Mono" panose="00000009000000000000" pitchFamily="49" charset="0"/>
                        </a:rPr>
                        <a:t>WHERE </a:t>
                      </a:r>
                      <a:r>
                        <a:rPr lang="en-IE" sz="1200" dirty="0" err="1">
                          <a:solidFill>
                            <a:srgbClr val="000000"/>
                          </a:solidFill>
                          <a:effectLst/>
                          <a:latin typeface="Roboto Mono" panose="00000009000000000000" pitchFamily="49" charset="0"/>
                        </a:rPr>
                        <a:t>Ride_duration</a:t>
                      </a:r>
                      <a:r>
                        <a:rPr lang="en-IE" sz="1200" dirty="0">
                          <a:solidFill>
                            <a:srgbClr val="000000"/>
                          </a:solidFill>
                          <a:effectLst/>
                          <a:latin typeface="Roboto Mono" panose="00000009000000000000" pitchFamily="49" charset="0"/>
                        </a:rPr>
                        <a:t> </a:t>
                      </a:r>
                      <a:r>
                        <a:rPr lang="en-IE" sz="1200" dirty="0">
                          <a:solidFill>
                            <a:srgbClr val="37474F"/>
                          </a:solidFill>
                          <a:effectLst/>
                          <a:latin typeface="Roboto Mono" panose="00000009000000000000" pitchFamily="49" charset="0"/>
                        </a:rPr>
                        <a:t>&lt;</a:t>
                      </a:r>
                      <a:r>
                        <a:rPr lang="en-IE" sz="1200" dirty="0">
                          <a:solidFill>
                            <a:srgbClr val="F4511E"/>
                          </a:solidFill>
                          <a:effectLst/>
                          <a:latin typeface="Roboto Mono" panose="00000009000000000000" pitchFamily="49" charset="0"/>
                        </a:rPr>
                        <a:t>0</a:t>
                      </a:r>
                      <a:endParaRPr lang="pl-PL" sz="1200" dirty="0">
                        <a:solidFill>
                          <a:srgbClr val="F4511E"/>
                        </a:solidFill>
                        <a:effectLst/>
                        <a:latin typeface="Roboto Mono" panose="00000009000000000000" pitchFamily="49" charset="0"/>
                      </a:endParaRPr>
                    </a:p>
                    <a:p>
                      <a:pPr marL="0" marR="0">
                        <a:spcBef>
                          <a:spcPts val="0"/>
                        </a:spcBef>
                        <a:spcAft>
                          <a:spcPts val="0"/>
                        </a:spcAft>
                      </a:pPr>
                      <a:endParaRPr lang="pl-PL" sz="1200" dirty="0">
                        <a:solidFill>
                          <a:srgbClr val="F4511E"/>
                        </a:solidFill>
                        <a:effectLst/>
                        <a:latin typeface="Roboto Mono" panose="00000009000000000000" pitchFamily="49" charset="0"/>
                      </a:endParaRPr>
                    </a:p>
                    <a:p>
                      <a:pPr marL="0" marR="0">
                        <a:spcBef>
                          <a:spcPts val="0"/>
                        </a:spcBef>
                        <a:spcAft>
                          <a:spcPts val="0"/>
                        </a:spcAft>
                      </a:pPr>
                      <a:endParaRPr lang="pl-PL" sz="1200" dirty="0">
                        <a:solidFill>
                          <a:srgbClr val="F4511E"/>
                        </a:solidFill>
                        <a:effectLst/>
                        <a:latin typeface="Roboto Mono" panose="00000009000000000000" pitchFamily="49" charset="0"/>
                      </a:endParaRPr>
                    </a:p>
                    <a:p>
                      <a:pPr marL="0" marR="0">
                        <a:spcBef>
                          <a:spcPts val="0"/>
                        </a:spcBef>
                        <a:spcAft>
                          <a:spcPts val="0"/>
                        </a:spcAft>
                      </a:pPr>
                      <a:endParaRPr lang="pl-PL" sz="1200" dirty="0">
                        <a:effectLst/>
                        <a:latin typeface="Roboto Mono" panose="00000009000000000000" pitchFamily="49" charset="0"/>
                      </a:endParaRPr>
                    </a:p>
                    <a:p>
                      <a:pPr marL="0" marR="0">
                        <a:spcBef>
                          <a:spcPts val="0"/>
                        </a:spcBef>
                        <a:spcAft>
                          <a:spcPts val="0"/>
                        </a:spcAft>
                      </a:pPr>
                      <a:r>
                        <a:rPr lang="pl-PL" sz="1200" b="1" kern="1200" dirty="0">
                          <a:solidFill>
                            <a:schemeClr val="tx1"/>
                          </a:solidFill>
                          <a:latin typeface="Arial" panose="020B0604020202020204" pitchFamily="34" charset="0"/>
                          <a:ea typeface="+mn-ea"/>
                          <a:cs typeface="Arial" panose="020B0604020202020204" pitchFamily="34" charset="0"/>
                        </a:rPr>
                        <a:t>The </a:t>
                      </a:r>
                      <a:r>
                        <a:rPr lang="pl-PL" sz="1200" b="1" kern="1200" dirty="0" err="1">
                          <a:solidFill>
                            <a:schemeClr val="tx1"/>
                          </a:solidFill>
                          <a:latin typeface="Arial" panose="020B0604020202020204" pitchFamily="34" charset="0"/>
                          <a:ea typeface="+mn-ea"/>
                          <a:cs typeface="Arial" panose="020B0604020202020204" pitchFamily="34" charset="0"/>
                        </a:rPr>
                        <a:t>above</a:t>
                      </a:r>
                      <a:r>
                        <a:rPr lang="pl-PL" sz="1200" b="1" kern="1200" dirty="0">
                          <a:solidFill>
                            <a:schemeClr val="tx1"/>
                          </a:solidFill>
                          <a:latin typeface="Arial" panose="020B0604020202020204" pitchFamily="34" charset="0"/>
                          <a:ea typeface="+mn-ea"/>
                          <a:cs typeface="Arial" panose="020B0604020202020204" pitchFamily="34" charset="0"/>
                        </a:rPr>
                        <a:t> </a:t>
                      </a:r>
                      <a:r>
                        <a:rPr lang="pl-PL" sz="1200" b="1" kern="1200" dirty="0" err="1">
                          <a:solidFill>
                            <a:schemeClr val="tx1"/>
                          </a:solidFill>
                          <a:latin typeface="Arial" panose="020B0604020202020204" pitchFamily="34" charset="0"/>
                          <a:ea typeface="+mn-ea"/>
                          <a:cs typeface="Arial" panose="020B0604020202020204" pitchFamily="34" charset="0"/>
                        </a:rPr>
                        <a:t>query</a:t>
                      </a:r>
                      <a:r>
                        <a:rPr lang="pl-PL" sz="1200" b="1" kern="1200" dirty="0">
                          <a:solidFill>
                            <a:schemeClr val="tx1"/>
                          </a:solidFill>
                          <a:latin typeface="Arial" panose="020B0604020202020204" pitchFamily="34" charset="0"/>
                          <a:ea typeface="+mn-ea"/>
                          <a:cs typeface="Arial" panose="020B0604020202020204" pitchFamily="34" charset="0"/>
                        </a:rPr>
                        <a:t> with a </a:t>
                      </a:r>
                      <a:r>
                        <a:rPr lang="pl-PL" sz="1200" b="1" kern="1200" dirty="0" err="1">
                          <a:solidFill>
                            <a:schemeClr val="tx1"/>
                          </a:solidFill>
                          <a:latin typeface="Arial" panose="020B0604020202020204" pitchFamily="34" charset="0"/>
                          <a:ea typeface="+mn-ea"/>
                          <a:cs typeface="Arial" panose="020B0604020202020204" pitchFamily="34" charset="0"/>
                        </a:rPr>
                        <a:t>changed</a:t>
                      </a:r>
                      <a:r>
                        <a:rPr lang="pl-PL" sz="1200" b="1" kern="1200" dirty="0">
                          <a:solidFill>
                            <a:schemeClr val="tx1"/>
                          </a:solidFill>
                          <a:latin typeface="Arial" panose="020B0604020202020204" pitchFamily="34" charset="0"/>
                          <a:ea typeface="+mn-ea"/>
                          <a:cs typeface="Arial" panose="020B0604020202020204" pitchFamily="34" charset="0"/>
                        </a:rPr>
                        <a:t> WHERE </a:t>
                      </a:r>
                      <a:r>
                        <a:rPr lang="pl-PL" sz="1200" b="1" kern="1200" dirty="0" err="1">
                          <a:solidFill>
                            <a:schemeClr val="tx1"/>
                          </a:solidFill>
                          <a:latin typeface="Arial" panose="020B0604020202020204" pitchFamily="34" charset="0"/>
                          <a:ea typeface="+mn-ea"/>
                          <a:cs typeface="Arial" panose="020B0604020202020204" pitchFamily="34" charset="0"/>
                        </a:rPr>
                        <a:t>clause</a:t>
                      </a:r>
                      <a:r>
                        <a:rPr lang="pl-PL" sz="1200" b="1" kern="1200" dirty="0">
                          <a:solidFill>
                            <a:schemeClr val="tx1"/>
                          </a:solidFill>
                          <a:latin typeface="Arial" panose="020B0604020202020204" pitchFamily="34" charset="0"/>
                          <a:ea typeface="+mn-ea"/>
                          <a:cs typeface="Arial" panose="020B0604020202020204" pitchFamily="34" charset="0"/>
                        </a:rPr>
                        <a:t>:</a:t>
                      </a:r>
                    </a:p>
                    <a:p>
                      <a:pPr marL="0" marR="0">
                        <a:spcBef>
                          <a:spcPts val="0"/>
                        </a:spcBef>
                        <a:spcAft>
                          <a:spcPts val="0"/>
                        </a:spcAft>
                      </a:pPr>
                      <a:endParaRPr lang="en-IE" sz="1200" dirty="0">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dirty="0">
                          <a:solidFill>
                            <a:srgbClr val="3367D6"/>
                          </a:solidFill>
                          <a:effectLst/>
                          <a:latin typeface="Roboto Mono" panose="00000009000000000000" pitchFamily="49" charset="0"/>
                        </a:rPr>
                        <a:t>WHERE</a:t>
                      </a:r>
                      <a:r>
                        <a:rPr lang="pl-PL" sz="1200" b="0" dirty="0">
                          <a:solidFill>
                            <a:srgbClr val="3A474E"/>
                          </a:solidFill>
                          <a:effectLst/>
                          <a:latin typeface="Roboto Mono" panose="00000009000000000000" pitchFamily="49" charset="0"/>
                        </a:rPr>
                        <a:t> </a:t>
                      </a:r>
                      <a:r>
                        <a:rPr lang="pl-PL" sz="1200" b="0" dirty="0" err="1">
                          <a:solidFill>
                            <a:srgbClr val="000000"/>
                          </a:solidFill>
                          <a:effectLst/>
                          <a:latin typeface="Roboto Mono" panose="00000009000000000000" pitchFamily="49" charset="0"/>
                        </a:rPr>
                        <a:t>Ride_duration</a:t>
                      </a:r>
                      <a:r>
                        <a:rPr lang="pl-PL" sz="1200" b="0" dirty="0">
                          <a:solidFill>
                            <a:srgbClr val="3A474E"/>
                          </a:solidFill>
                          <a:effectLst/>
                          <a:latin typeface="Roboto Mono" panose="00000009000000000000" pitchFamily="49" charset="0"/>
                        </a:rPr>
                        <a:t> =</a:t>
                      </a:r>
                      <a:r>
                        <a:rPr lang="pl-PL" sz="1200" b="0" dirty="0">
                          <a:solidFill>
                            <a:srgbClr val="F4511E"/>
                          </a:solidFill>
                          <a:effectLst/>
                          <a:latin typeface="Roboto Mono" panose="00000009000000000000" pitchFamily="49" charset="0"/>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0" dirty="0">
                        <a:solidFill>
                          <a:srgbClr val="3A474E"/>
                        </a:solidFill>
                        <a:effectLst/>
                        <a:latin typeface="Roboto Mono" panose="00000009000000000000" pitchFamily="49" charset="0"/>
                      </a:endParaRPr>
                    </a:p>
                    <a:p>
                      <a:pPr marL="0" marR="0">
                        <a:spcBef>
                          <a:spcPts val="0"/>
                        </a:spcBef>
                        <a:spcAft>
                          <a:spcPts val="0"/>
                        </a:spcAft>
                      </a:pPr>
                      <a:endParaRPr lang="pl-PL" sz="1200" dirty="0">
                        <a:solidFill>
                          <a:srgbClr val="000000"/>
                        </a:solidFill>
                        <a:effectLst/>
                        <a:latin typeface="Roboto Mono" panose="00000009000000000000"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2000" b="1" dirty="0" err="1">
                          <a:latin typeface="Arial" panose="020B0604020202020204" pitchFamily="34" charset="0"/>
                          <a:cs typeface="Arial" panose="020B0604020202020204" pitchFamily="34" charset="0"/>
                        </a:rPr>
                        <a:t>Result</a:t>
                      </a:r>
                      <a:r>
                        <a:rPr lang="pl-PL" sz="2000" b="1" dirty="0">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latin typeface="Arial" panose="020B0604020202020204" pitchFamily="34" charset="0"/>
                          <a:cs typeface="Arial" panose="020B0604020202020204" pitchFamily="34" charset="0"/>
                        </a:rPr>
                        <a:t>134 </a:t>
                      </a:r>
                      <a:r>
                        <a:rPr lang="pl-PL" sz="1200" b="1" dirty="0" err="1">
                          <a:latin typeface="Arial" panose="020B0604020202020204" pitchFamily="34" charset="0"/>
                          <a:cs typeface="Arial" panose="020B0604020202020204" pitchFamily="34" charset="0"/>
                        </a:rPr>
                        <a:t>rows</a:t>
                      </a:r>
                      <a:r>
                        <a:rPr lang="pl-PL" sz="1200" b="1" dirty="0">
                          <a:latin typeface="Arial" panose="020B0604020202020204" pitchFamily="34" charset="0"/>
                          <a:cs typeface="Arial" panose="020B0604020202020204" pitchFamily="34" charset="0"/>
                        </a:rPr>
                        <a:t> show &lt; 0 </a:t>
                      </a:r>
                      <a:r>
                        <a:rPr lang="pl-PL" sz="1200" b="1" dirty="0" err="1">
                          <a:latin typeface="Arial" panose="020B0604020202020204" pitchFamily="34" charset="0"/>
                          <a:cs typeface="Arial" panose="020B0604020202020204" pitchFamily="34" charset="0"/>
                        </a:rPr>
                        <a:t>ride</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duration</a:t>
                      </a:r>
                      <a:endParaRPr lang="pl-PL" sz="1200" b="1" kern="1200" dirty="0">
                        <a:solidFill>
                          <a:schemeClr val="tx1"/>
                        </a:solidFill>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kern="1200" dirty="0">
                          <a:solidFill>
                            <a:schemeClr val="tx1"/>
                          </a:solidFill>
                          <a:latin typeface="Arial" panose="020B0604020202020204" pitchFamily="34" charset="0"/>
                          <a:ea typeface="+mn-ea"/>
                          <a:cs typeface="Arial" panose="020B0604020202020204" pitchFamily="34" charset="0"/>
                        </a:rPr>
                        <a:t>88816 </a:t>
                      </a:r>
                      <a:r>
                        <a:rPr lang="pl-PL" sz="1200" b="1" kern="1200" dirty="0" err="1">
                          <a:solidFill>
                            <a:schemeClr val="tx1"/>
                          </a:solidFill>
                          <a:latin typeface="Arial" panose="020B0604020202020204" pitchFamily="34" charset="0"/>
                          <a:ea typeface="+mn-ea"/>
                          <a:cs typeface="Arial" panose="020B0604020202020204" pitchFamily="34" charset="0"/>
                        </a:rPr>
                        <a:t>rows</a:t>
                      </a:r>
                      <a:r>
                        <a:rPr lang="pl-PL" sz="1200" b="1" kern="1200" dirty="0">
                          <a:solidFill>
                            <a:schemeClr val="tx1"/>
                          </a:solidFill>
                          <a:latin typeface="Arial" panose="020B0604020202020204" pitchFamily="34" charset="0"/>
                          <a:ea typeface="+mn-ea"/>
                          <a:cs typeface="Arial" panose="020B0604020202020204" pitchFamily="34" charset="0"/>
                        </a:rPr>
                        <a:t> of </a:t>
                      </a:r>
                      <a:r>
                        <a:rPr lang="pl-PL" sz="1200" b="1" kern="1200" dirty="0" err="1">
                          <a:solidFill>
                            <a:schemeClr val="tx1"/>
                          </a:solidFill>
                          <a:latin typeface="Arial" panose="020B0604020202020204" pitchFamily="34" charset="0"/>
                          <a:ea typeface="+mn-ea"/>
                          <a:cs typeface="Arial" panose="020B0604020202020204" pitchFamily="34" charset="0"/>
                        </a:rPr>
                        <a:t>ride</a:t>
                      </a:r>
                      <a:r>
                        <a:rPr lang="pl-PL" sz="1200" b="1" kern="1200" dirty="0">
                          <a:solidFill>
                            <a:schemeClr val="tx1"/>
                          </a:solidFill>
                          <a:latin typeface="Arial" panose="020B0604020202020204" pitchFamily="34" charset="0"/>
                          <a:ea typeface="+mn-ea"/>
                          <a:cs typeface="Arial" panose="020B0604020202020204" pitchFamily="34" charset="0"/>
                        </a:rPr>
                        <a:t> </a:t>
                      </a:r>
                      <a:r>
                        <a:rPr lang="pl-PL" sz="1200" b="1" kern="1200" dirty="0" err="1">
                          <a:solidFill>
                            <a:schemeClr val="tx1"/>
                          </a:solidFill>
                          <a:latin typeface="Arial" panose="020B0604020202020204" pitchFamily="34" charset="0"/>
                          <a:ea typeface="+mn-ea"/>
                          <a:cs typeface="Arial" panose="020B0604020202020204" pitchFamily="34" charset="0"/>
                        </a:rPr>
                        <a:t>durations</a:t>
                      </a:r>
                      <a:r>
                        <a:rPr lang="pl-PL" sz="1200" b="1" kern="1200" dirty="0">
                          <a:solidFill>
                            <a:schemeClr val="tx1"/>
                          </a:solidFill>
                          <a:latin typeface="Arial" panose="020B0604020202020204" pitchFamily="34" charset="0"/>
                          <a:ea typeface="+mn-ea"/>
                          <a:cs typeface="Arial" panose="020B0604020202020204" pitchFamily="34" charset="0"/>
                        </a:rPr>
                        <a:t> </a:t>
                      </a:r>
                      <a:r>
                        <a:rPr lang="pl-PL" sz="1200" b="1" kern="1200" dirty="0" err="1">
                          <a:solidFill>
                            <a:schemeClr val="tx1"/>
                          </a:solidFill>
                          <a:latin typeface="Arial" panose="020B0604020202020204" pitchFamily="34" charset="0"/>
                          <a:ea typeface="+mn-ea"/>
                          <a:cs typeface="Arial" panose="020B0604020202020204" pitchFamily="34" charset="0"/>
                        </a:rPr>
                        <a:t>are</a:t>
                      </a:r>
                      <a:r>
                        <a:rPr lang="pl-PL" sz="1200" b="1" kern="1200" dirty="0">
                          <a:solidFill>
                            <a:schemeClr val="tx1"/>
                          </a:solidFill>
                          <a:latin typeface="Arial" panose="020B0604020202020204" pitchFamily="34" charset="0"/>
                          <a:ea typeface="+mn-ea"/>
                          <a:cs typeface="Arial" panose="020B0604020202020204" pitchFamily="34" charset="0"/>
                        </a:rPr>
                        <a:t> = 0</a:t>
                      </a:r>
                      <a:r>
                        <a:rPr lang="pl-PL" sz="1800" kern="1200" dirty="0">
                          <a:solidFill>
                            <a:schemeClr val="tx1"/>
                          </a:solidFill>
                          <a:effectLst/>
                          <a:latin typeface="+mn-lt"/>
                          <a:ea typeface="+mn-ea"/>
                          <a:cs typeface="+mn-cs"/>
                        </a:rPr>
                        <a:t> </a:t>
                      </a:r>
                      <a:r>
                        <a:rPr lang="pl-PL" sz="1200" b="1" dirty="0">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err="1">
                          <a:latin typeface="Arial" panose="020B0604020202020204" pitchFamily="34" charset="0"/>
                          <a:cs typeface="Arial" panose="020B0604020202020204" pitchFamily="34" charset="0"/>
                        </a:rPr>
                        <a:t>They</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can</a:t>
                      </a:r>
                      <a:r>
                        <a:rPr lang="pl-PL" sz="1200" b="1" dirty="0">
                          <a:latin typeface="Arial" panose="020B0604020202020204" pitchFamily="34" charset="0"/>
                          <a:cs typeface="Arial" panose="020B0604020202020204" pitchFamily="34" charset="0"/>
                        </a:rPr>
                        <a:t> be </a:t>
                      </a:r>
                      <a:r>
                        <a:rPr lang="pl-PL" sz="1200" b="1" dirty="0" err="1">
                          <a:latin typeface="Arial" panose="020B0604020202020204" pitchFamily="34" charset="0"/>
                          <a:cs typeface="Arial" panose="020B0604020202020204" pitchFamily="34" charset="0"/>
                        </a:rPr>
                        <a:t>filtered</a:t>
                      </a:r>
                      <a:r>
                        <a:rPr lang="pl-PL" sz="1200" b="1" dirty="0">
                          <a:latin typeface="Arial" panose="020B0604020202020204" pitchFamily="34" charset="0"/>
                          <a:cs typeface="Arial" panose="020B0604020202020204" pitchFamily="34" charset="0"/>
                        </a:rPr>
                        <a:t> out as </a:t>
                      </a:r>
                      <a:r>
                        <a:rPr lang="pl-PL" sz="1200" b="1" dirty="0" err="1">
                          <a:latin typeface="Arial" panose="020B0604020202020204" pitchFamily="34" charset="0"/>
                          <a:cs typeface="Arial" panose="020B0604020202020204" pitchFamily="34" charset="0"/>
                        </a:rPr>
                        <a:t>it’s</a:t>
                      </a:r>
                      <a:r>
                        <a:rPr lang="pl-PL" sz="1200" b="1" dirty="0">
                          <a:latin typeface="Arial" panose="020B0604020202020204" pitchFamily="34" charset="0"/>
                          <a:cs typeface="Arial" panose="020B0604020202020204" pitchFamily="34" charset="0"/>
                        </a:rPr>
                        <a:t> not a </a:t>
                      </a:r>
                      <a:r>
                        <a:rPr lang="pl-PL" sz="1200" b="1" dirty="0" err="1">
                          <a:latin typeface="Arial" panose="020B0604020202020204" pitchFamily="34" charset="0"/>
                          <a:cs typeface="Arial" panose="020B0604020202020204" pitchFamily="34" charset="0"/>
                        </a:rPr>
                        <a:t>significant</a:t>
                      </a:r>
                      <a:r>
                        <a:rPr lang="pl-PL" sz="1200" b="1" dirty="0">
                          <a:latin typeface="Arial" panose="020B0604020202020204" pitchFamily="34" charset="0"/>
                          <a:cs typeface="Arial" panose="020B0604020202020204" pitchFamily="34" charset="0"/>
                        </a:rPr>
                        <a:t> </a:t>
                      </a:r>
                      <a:r>
                        <a:rPr lang="pl-PL" sz="1200" b="1" dirty="0" err="1">
                          <a:latin typeface="Arial" panose="020B0604020202020204" pitchFamily="34" charset="0"/>
                          <a:cs typeface="Arial" panose="020B0604020202020204" pitchFamily="34" charset="0"/>
                        </a:rPr>
                        <a:t>percentage</a:t>
                      </a:r>
                      <a:r>
                        <a:rPr lang="pl-PL" sz="1200" b="1" dirty="0">
                          <a:latin typeface="Arial" panose="020B0604020202020204" pitchFamily="34" charset="0"/>
                          <a:cs typeface="Arial" panose="020B0604020202020204" pitchFamily="34" charset="0"/>
                        </a:rPr>
                        <a:t> of the </a:t>
                      </a:r>
                      <a:r>
                        <a:rPr lang="pl-PL" sz="1200" b="1" dirty="0" err="1">
                          <a:latin typeface="Arial" panose="020B0604020202020204" pitchFamily="34" charset="0"/>
                          <a:cs typeface="Arial" panose="020B0604020202020204" pitchFamily="34" charset="0"/>
                        </a:rPr>
                        <a:t>total</a:t>
                      </a:r>
                      <a:r>
                        <a:rPr lang="pl-PL" sz="1200" b="1" dirty="0">
                          <a:latin typeface="Arial" panose="020B0604020202020204" pitchFamily="34" charset="0"/>
                          <a:cs typeface="Arial" panose="020B0604020202020204" pitchFamily="34" charset="0"/>
                        </a:rPr>
                        <a:t> data of </a:t>
                      </a:r>
                      <a:r>
                        <a:rPr lang="pl-PL" sz="1200" b="1" dirty="0" err="1">
                          <a:latin typeface="Arial" panose="020B0604020202020204" pitchFamily="34" charset="0"/>
                          <a:cs typeface="Arial" panose="020B0604020202020204" pitchFamily="34" charset="0"/>
                        </a:rPr>
                        <a:t>Ride_durations</a:t>
                      </a: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1427855"/>
                  </a:ext>
                </a:extLst>
              </a:tr>
              <a:tr h="211472">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pl-PL"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067450"/>
                  </a:ext>
                </a:extLst>
              </a:tr>
            </a:tbl>
          </a:graphicData>
        </a:graphic>
      </p:graphicFrame>
      <p:sp>
        <p:nvSpPr>
          <p:cNvPr id="15" name="Arrow: Right 14">
            <a:extLst>
              <a:ext uri="{FF2B5EF4-FFF2-40B4-BE49-F238E27FC236}">
                <a16:creationId xmlns:a16="http://schemas.microsoft.com/office/drawing/2014/main" id="{4CCE91E7-04D6-638A-D02F-467CDBBE37DA}"/>
              </a:ext>
            </a:extLst>
          </p:cNvPr>
          <p:cNvSpPr/>
          <p:nvPr/>
        </p:nvSpPr>
        <p:spPr>
          <a:xfrm>
            <a:off x="7367277" y="1557136"/>
            <a:ext cx="659265"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rrow: Right 16">
            <a:extLst>
              <a:ext uri="{FF2B5EF4-FFF2-40B4-BE49-F238E27FC236}">
                <a16:creationId xmlns:a16="http://schemas.microsoft.com/office/drawing/2014/main" id="{23972F94-D7E0-AE20-B1BE-CCAF06B1F842}"/>
              </a:ext>
            </a:extLst>
          </p:cNvPr>
          <p:cNvSpPr/>
          <p:nvPr/>
        </p:nvSpPr>
        <p:spPr>
          <a:xfrm>
            <a:off x="7399490" y="3296054"/>
            <a:ext cx="659265" cy="316149"/>
          </a:xfrm>
          <a:prstGeom prst="rightArrow">
            <a:avLst/>
          </a:prstGeom>
          <a:solidFill>
            <a:srgbClr val="4095A5"/>
          </a:solidFill>
          <a:ln>
            <a:solidFill>
              <a:srgbClr val="409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9" name="Picture 18">
            <a:extLst>
              <a:ext uri="{FF2B5EF4-FFF2-40B4-BE49-F238E27FC236}">
                <a16:creationId xmlns:a16="http://schemas.microsoft.com/office/drawing/2014/main" id="{E4CFB1E9-4724-7148-5399-32239375E296}"/>
              </a:ext>
            </a:extLst>
          </p:cNvPr>
          <p:cNvPicPr>
            <a:picLocks noChangeAspect="1"/>
          </p:cNvPicPr>
          <p:nvPr/>
        </p:nvPicPr>
        <p:blipFill>
          <a:blip r:embed="rId2"/>
          <a:stretch>
            <a:fillRect/>
          </a:stretch>
        </p:blipFill>
        <p:spPr>
          <a:xfrm>
            <a:off x="7630112" y="4941887"/>
            <a:ext cx="3867150" cy="714375"/>
          </a:xfrm>
          <a:prstGeom prst="rect">
            <a:avLst/>
          </a:prstGeom>
        </p:spPr>
      </p:pic>
      <p:grpSp>
        <p:nvGrpSpPr>
          <p:cNvPr id="9" name="Group 8">
            <a:extLst>
              <a:ext uri="{FF2B5EF4-FFF2-40B4-BE49-F238E27FC236}">
                <a16:creationId xmlns:a16="http://schemas.microsoft.com/office/drawing/2014/main" id="{0701D974-E84C-C4A6-BEF4-21538626BBFF}"/>
              </a:ext>
            </a:extLst>
          </p:cNvPr>
          <p:cNvGrpSpPr/>
          <p:nvPr/>
        </p:nvGrpSpPr>
        <p:grpSpPr>
          <a:xfrm>
            <a:off x="8467742" y="1218146"/>
            <a:ext cx="2382445" cy="1534206"/>
            <a:chOff x="8467742" y="1218146"/>
            <a:chExt cx="2382445" cy="1534206"/>
          </a:xfrm>
        </p:grpSpPr>
        <p:pic>
          <p:nvPicPr>
            <p:cNvPr id="8" name="Picture 7">
              <a:extLst>
                <a:ext uri="{FF2B5EF4-FFF2-40B4-BE49-F238E27FC236}">
                  <a16:creationId xmlns:a16="http://schemas.microsoft.com/office/drawing/2014/main" id="{3FDF1C27-D031-7B71-1C99-DF9972C606BA}"/>
                </a:ext>
              </a:extLst>
            </p:cNvPr>
            <p:cNvPicPr>
              <a:picLocks noChangeAspect="1"/>
            </p:cNvPicPr>
            <p:nvPr/>
          </p:nvPicPr>
          <p:blipFill>
            <a:blip r:embed="rId3"/>
            <a:stretch>
              <a:fillRect/>
            </a:stretch>
          </p:blipFill>
          <p:spPr>
            <a:xfrm>
              <a:off x="8467742" y="1218146"/>
              <a:ext cx="2382445" cy="153420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972F4DBE-050B-9A80-4DBB-344D6AF43DA8}"/>
                </a:ext>
              </a:extLst>
            </p:cNvPr>
            <p:cNvSpPr/>
            <p:nvPr/>
          </p:nvSpPr>
          <p:spPr>
            <a:xfrm>
              <a:off x="9339310" y="2494625"/>
              <a:ext cx="328474" cy="23997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Rectangle 4">
              <a:extLst>
                <a:ext uri="{FF2B5EF4-FFF2-40B4-BE49-F238E27FC236}">
                  <a16:creationId xmlns:a16="http://schemas.microsoft.com/office/drawing/2014/main" id="{9E955EC3-2FC2-38A1-A53F-643EA1A2F09C}"/>
                </a:ext>
              </a:extLst>
            </p:cNvPr>
            <p:cNvSpPr/>
            <p:nvPr/>
          </p:nvSpPr>
          <p:spPr>
            <a:xfrm>
              <a:off x="10509094" y="1406057"/>
              <a:ext cx="328474" cy="108856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 name="Group 9">
            <a:extLst>
              <a:ext uri="{FF2B5EF4-FFF2-40B4-BE49-F238E27FC236}">
                <a16:creationId xmlns:a16="http://schemas.microsoft.com/office/drawing/2014/main" id="{75D7AF43-AE1F-3590-3F72-97806757B0A1}"/>
              </a:ext>
            </a:extLst>
          </p:cNvPr>
          <p:cNvGrpSpPr/>
          <p:nvPr/>
        </p:nvGrpSpPr>
        <p:grpSpPr>
          <a:xfrm>
            <a:off x="8467743" y="2956943"/>
            <a:ext cx="2358049" cy="1094026"/>
            <a:chOff x="8467743" y="2956943"/>
            <a:chExt cx="2358049" cy="1094026"/>
          </a:xfrm>
        </p:grpSpPr>
        <p:pic>
          <p:nvPicPr>
            <p:cNvPr id="14" name="Picture 13">
              <a:extLst>
                <a:ext uri="{FF2B5EF4-FFF2-40B4-BE49-F238E27FC236}">
                  <a16:creationId xmlns:a16="http://schemas.microsoft.com/office/drawing/2014/main" id="{B6A952F5-ED00-86DF-C26C-D7179C2BE5CB}"/>
                </a:ext>
              </a:extLst>
            </p:cNvPr>
            <p:cNvPicPr>
              <a:picLocks noChangeAspect="1"/>
            </p:cNvPicPr>
            <p:nvPr/>
          </p:nvPicPr>
          <p:blipFill>
            <a:blip r:embed="rId4"/>
            <a:stretch>
              <a:fillRect/>
            </a:stretch>
          </p:blipFill>
          <p:spPr>
            <a:xfrm>
              <a:off x="8467743" y="2963224"/>
              <a:ext cx="2358049" cy="108774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0C2125D1-391E-DBDD-5DCF-651CBD4D1CC1}"/>
                </a:ext>
              </a:extLst>
            </p:cNvPr>
            <p:cNvSpPr/>
            <p:nvPr/>
          </p:nvSpPr>
          <p:spPr>
            <a:xfrm>
              <a:off x="9107355" y="3775614"/>
              <a:ext cx="436140" cy="22918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Rectangle 6">
              <a:extLst>
                <a:ext uri="{FF2B5EF4-FFF2-40B4-BE49-F238E27FC236}">
                  <a16:creationId xmlns:a16="http://schemas.microsoft.com/office/drawing/2014/main" id="{573B7F5C-2A84-7859-62CA-1C5F2AFC39D3}"/>
                </a:ext>
              </a:extLst>
            </p:cNvPr>
            <p:cNvSpPr/>
            <p:nvPr/>
          </p:nvSpPr>
          <p:spPr>
            <a:xfrm>
              <a:off x="10482460" y="2956943"/>
              <a:ext cx="328474" cy="85418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25419026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1875</TotalTime>
  <Words>3098</Words>
  <Application>Microsoft Office PowerPoint</Application>
  <PresentationFormat>Widescreen</PresentationFormat>
  <Paragraphs>440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Gill Sans MT</vt:lpstr>
      <vt:lpstr>Roboto Mono</vt:lpstr>
      <vt:lpstr>Segoe UI</vt:lpstr>
      <vt:lpstr>Parcel</vt:lpstr>
      <vt:lpstr>Cyclistic bike-share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data analysis</dc:title>
  <dc:creator>Joanna Laskowska</dc:creator>
  <cp:lastModifiedBy>Joanna Laskowska</cp:lastModifiedBy>
  <cp:revision>48</cp:revision>
  <dcterms:created xsi:type="dcterms:W3CDTF">2024-02-19T12:20:47Z</dcterms:created>
  <dcterms:modified xsi:type="dcterms:W3CDTF">2024-02-20T19:43:59Z</dcterms:modified>
</cp:coreProperties>
</file>