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2206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512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8359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8134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4921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1932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3893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7149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0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135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9552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151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872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745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4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258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13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2/22/2021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5239252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9" r:id="rId12"/>
    <p:sldLayoutId id="2147483684" r:id="rId13"/>
    <p:sldLayoutId id="2147483685" r:id="rId14"/>
    <p:sldLayoutId id="2147483686" r:id="rId15"/>
    <p:sldLayoutId id="2147483687" r:id="rId16"/>
    <p:sldLayoutId id="2147483688"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sdlc/sdlc_overview.ht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esthetic liquid watercolor and ink">
            <a:extLst>
              <a:ext uri="{FF2B5EF4-FFF2-40B4-BE49-F238E27FC236}">
                <a16:creationId xmlns:a16="http://schemas.microsoft.com/office/drawing/2014/main" id="{2A76A7B7-FC80-4359-9565-E40931527DF0}"/>
              </a:ext>
            </a:extLst>
          </p:cNvPr>
          <p:cNvPicPr>
            <a:picLocks noChangeAspect="1"/>
          </p:cNvPicPr>
          <p:nvPr/>
        </p:nvPicPr>
        <p:blipFill rotWithShape="1">
          <a:blip r:embed="rId3">
            <a:alphaModFix amt="35000"/>
          </a:blip>
          <a:srcRect t="1867" b="6670"/>
          <a:stretch/>
        </p:blipFill>
        <p:spPr>
          <a:xfrm>
            <a:off x="20" y="0"/>
            <a:ext cx="12191980" cy="6857990"/>
          </a:xfrm>
          <a:prstGeom prst="rect">
            <a:avLst/>
          </a:prstGeom>
        </p:spPr>
      </p:pic>
      <p:sp>
        <p:nvSpPr>
          <p:cNvPr id="2" name="Title 1">
            <a:extLst>
              <a:ext uri="{FF2B5EF4-FFF2-40B4-BE49-F238E27FC236}">
                <a16:creationId xmlns:a16="http://schemas.microsoft.com/office/drawing/2014/main" id="{52AAA2CB-2D3D-4C51-BCA2-CD571F62F6A6}"/>
              </a:ext>
            </a:extLst>
          </p:cNvPr>
          <p:cNvSpPr>
            <a:spLocks noGrp="1"/>
          </p:cNvSpPr>
          <p:nvPr>
            <p:ph type="ctrTitle"/>
          </p:nvPr>
        </p:nvSpPr>
        <p:spPr>
          <a:xfrm>
            <a:off x="1370693" y="1769540"/>
            <a:ext cx="9440034" cy="1828801"/>
          </a:xfrm>
        </p:spPr>
        <p:txBody>
          <a:bodyPr>
            <a:normAutofit/>
          </a:bodyPr>
          <a:lstStyle/>
          <a:p>
            <a:r>
              <a:rPr lang="en-US" dirty="0"/>
              <a:t>Agile Presentation</a:t>
            </a:r>
          </a:p>
        </p:txBody>
      </p:sp>
      <p:sp>
        <p:nvSpPr>
          <p:cNvPr id="3" name="Subtitle 2">
            <a:extLst>
              <a:ext uri="{FF2B5EF4-FFF2-40B4-BE49-F238E27FC236}">
                <a16:creationId xmlns:a16="http://schemas.microsoft.com/office/drawing/2014/main" id="{2540CA23-912E-4402-9869-86E89650EBBE}"/>
              </a:ext>
            </a:extLst>
          </p:cNvPr>
          <p:cNvSpPr>
            <a:spLocks noGrp="1"/>
          </p:cNvSpPr>
          <p:nvPr>
            <p:ph type="subTitle" idx="1"/>
          </p:nvPr>
        </p:nvSpPr>
        <p:spPr>
          <a:xfrm>
            <a:off x="1370693" y="3773489"/>
            <a:ext cx="9440034" cy="1049867"/>
          </a:xfrm>
        </p:spPr>
        <p:txBody>
          <a:bodyPr>
            <a:normAutofit fontScale="77500" lnSpcReduction="20000"/>
          </a:bodyPr>
          <a:lstStyle/>
          <a:p>
            <a:r>
              <a:rPr lang="en-US" dirty="0"/>
              <a:t>Mason McCormick</a:t>
            </a:r>
          </a:p>
          <a:p>
            <a:r>
              <a:rPr lang="en-US" dirty="0"/>
              <a:t>CS-250</a:t>
            </a:r>
          </a:p>
          <a:p>
            <a:r>
              <a:rPr lang="en-US" dirty="0"/>
              <a:t>SNHU</a:t>
            </a:r>
          </a:p>
        </p:txBody>
      </p:sp>
    </p:spTree>
    <p:extLst>
      <p:ext uri="{BB962C8B-B14F-4D97-AF65-F5344CB8AC3E}">
        <p14:creationId xmlns:p14="http://schemas.microsoft.com/office/powerpoint/2010/main" val="151842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F98E-9C5E-4A8B-87AC-43537D1A7741}"/>
              </a:ext>
            </a:extLst>
          </p:cNvPr>
          <p:cNvSpPr>
            <a:spLocks noGrp="1"/>
          </p:cNvSpPr>
          <p:nvPr>
            <p:ph type="title"/>
          </p:nvPr>
        </p:nvSpPr>
        <p:spPr/>
        <p:txBody>
          <a:bodyPr/>
          <a:lstStyle/>
          <a:p>
            <a:r>
              <a:rPr lang="en-US" dirty="0"/>
              <a:t>Scrum-agile Team Roles</a:t>
            </a:r>
          </a:p>
        </p:txBody>
      </p:sp>
      <p:sp>
        <p:nvSpPr>
          <p:cNvPr id="3" name="Content Placeholder 2">
            <a:extLst>
              <a:ext uri="{FF2B5EF4-FFF2-40B4-BE49-F238E27FC236}">
                <a16:creationId xmlns:a16="http://schemas.microsoft.com/office/drawing/2014/main" id="{4DCE56E4-9612-4AC5-BB19-08754FE7D2B7}"/>
              </a:ext>
            </a:extLst>
          </p:cNvPr>
          <p:cNvSpPr>
            <a:spLocks noGrp="1"/>
          </p:cNvSpPr>
          <p:nvPr>
            <p:ph sz="half" idx="1"/>
          </p:nvPr>
        </p:nvSpPr>
        <p:spPr>
          <a:xfrm>
            <a:off x="729842" y="2076450"/>
            <a:ext cx="5366158" cy="3622671"/>
          </a:xfrm>
        </p:spPr>
        <p:txBody>
          <a:bodyPr>
            <a:normAutofit fontScale="92500"/>
          </a:bodyPr>
          <a:lstStyle/>
          <a:p>
            <a:r>
              <a:rPr lang="en-US" dirty="0"/>
              <a:t>Developers</a:t>
            </a:r>
          </a:p>
          <a:p>
            <a:pPr lvl="1"/>
            <a:r>
              <a:rPr lang="en-US" dirty="0"/>
              <a:t>Plan for the Sprint and Sprint Backlog</a:t>
            </a:r>
          </a:p>
          <a:p>
            <a:pPr lvl="1"/>
            <a:r>
              <a:rPr lang="en-US" dirty="0"/>
              <a:t>Adapting daily to reach the Sprint Goal</a:t>
            </a:r>
          </a:p>
          <a:p>
            <a:pPr lvl="1"/>
            <a:r>
              <a:rPr lang="en-US" dirty="0"/>
              <a:t>Peer-to-Peer accountability</a:t>
            </a:r>
          </a:p>
          <a:p>
            <a:r>
              <a:rPr lang="en-US" dirty="0"/>
              <a:t>Product Owner</a:t>
            </a:r>
          </a:p>
          <a:p>
            <a:pPr lvl="1"/>
            <a:r>
              <a:rPr lang="en-US" dirty="0"/>
              <a:t>Develop and communicate Product Goal</a:t>
            </a:r>
          </a:p>
          <a:p>
            <a:pPr lvl="1"/>
            <a:r>
              <a:rPr lang="en-US" dirty="0"/>
              <a:t>Create and communicate Product Backlog items</a:t>
            </a:r>
          </a:p>
          <a:p>
            <a:pPr lvl="1"/>
            <a:r>
              <a:rPr lang="en-US" dirty="0"/>
              <a:t>Setting priority on Backlog items</a:t>
            </a:r>
          </a:p>
        </p:txBody>
      </p:sp>
      <p:sp>
        <p:nvSpPr>
          <p:cNvPr id="4" name="Content Placeholder 3">
            <a:extLst>
              <a:ext uri="{FF2B5EF4-FFF2-40B4-BE49-F238E27FC236}">
                <a16:creationId xmlns:a16="http://schemas.microsoft.com/office/drawing/2014/main" id="{5F074DB0-1C52-4459-B6D9-F603088B1EAA}"/>
              </a:ext>
            </a:extLst>
          </p:cNvPr>
          <p:cNvSpPr>
            <a:spLocks noGrp="1"/>
          </p:cNvSpPr>
          <p:nvPr>
            <p:ph sz="half" idx="2"/>
          </p:nvPr>
        </p:nvSpPr>
        <p:spPr>
          <a:xfrm>
            <a:off x="6096000" y="2076451"/>
            <a:ext cx="5366158" cy="3622672"/>
          </a:xfrm>
        </p:spPr>
        <p:txBody>
          <a:bodyPr>
            <a:normAutofit fontScale="92500"/>
          </a:bodyPr>
          <a:lstStyle/>
          <a:p>
            <a:r>
              <a:rPr lang="en-US" dirty="0"/>
              <a:t>Scrum Master</a:t>
            </a:r>
          </a:p>
          <a:p>
            <a:pPr lvl="1"/>
            <a:r>
              <a:rPr lang="en-US" dirty="0"/>
              <a:t>Coaches the team</a:t>
            </a:r>
          </a:p>
          <a:p>
            <a:pPr lvl="1"/>
            <a:r>
              <a:rPr lang="en-US" dirty="0"/>
              <a:t>Helps to remove items causing progress to slow</a:t>
            </a:r>
          </a:p>
          <a:p>
            <a:pPr lvl="1"/>
            <a:r>
              <a:rPr lang="en-US" dirty="0"/>
              <a:t>Hosts the Scrum events</a:t>
            </a:r>
          </a:p>
          <a:p>
            <a:pPr lvl="1"/>
            <a:r>
              <a:rPr lang="en-US" dirty="0"/>
              <a:t>Communication between stakeholders and Scrum team</a:t>
            </a:r>
          </a:p>
          <a:p>
            <a:pPr lvl="1"/>
            <a:r>
              <a:rPr lang="en-US" dirty="0"/>
              <a:t>Set the standard for Product Backlog items</a:t>
            </a:r>
          </a:p>
          <a:p>
            <a:pPr lvl="1"/>
            <a:r>
              <a:rPr lang="en-US" dirty="0"/>
              <a:t>(</a:t>
            </a:r>
            <a:r>
              <a:rPr lang="en-US" dirty="0" err="1"/>
              <a:t>Schwaber</a:t>
            </a:r>
            <a:r>
              <a:rPr lang="en-US" dirty="0"/>
              <a:t> &amp; Sutherland, 2020)</a:t>
            </a:r>
          </a:p>
        </p:txBody>
      </p:sp>
    </p:spTree>
    <p:extLst>
      <p:ext uri="{BB962C8B-B14F-4D97-AF65-F5344CB8AC3E}">
        <p14:creationId xmlns:p14="http://schemas.microsoft.com/office/powerpoint/2010/main" val="92605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F98E-9C5E-4A8B-87AC-43537D1A7741}"/>
              </a:ext>
            </a:extLst>
          </p:cNvPr>
          <p:cNvSpPr>
            <a:spLocks noGrp="1"/>
          </p:cNvSpPr>
          <p:nvPr>
            <p:ph type="title"/>
          </p:nvPr>
        </p:nvSpPr>
        <p:spPr/>
        <p:txBody>
          <a:bodyPr/>
          <a:lstStyle/>
          <a:p>
            <a:r>
              <a:rPr lang="en-US" dirty="0"/>
              <a:t>SDLC Phases</a:t>
            </a:r>
          </a:p>
        </p:txBody>
      </p:sp>
      <p:sp>
        <p:nvSpPr>
          <p:cNvPr id="3" name="Content Placeholder 2">
            <a:extLst>
              <a:ext uri="{FF2B5EF4-FFF2-40B4-BE49-F238E27FC236}">
                <a16:creationId xmlns:a16="http://schemas.microsoft.com/office/drawing/2014/main" id="{4DCE56E4-9612-4AC5-BB19-08754FE7D2B7}"/>
              </a:ext>
            </a:extLst>
          </p:cNvPr>
          <p:cNvSpPr>
            <a:spLocks noGrp="1"/>
          </p:cNvSpPr>
          <p:nvPr>
            <p:ph sz="half" idx="1"/>
          </p:nvPr>
        </p:nvSpPr>
        <p:spPr/>
        <p:txBody>
          <a:bodyPr>
            <a:normAutofit fontScale="70000" lnSpcReduction="20000"/>
          </a:bodyPr>
          <a:lstStyle/>
          <a:p>
            <a:r>
              <a:rPr lang="en-US" dirty="0"/>
              <a:t>Software Development Life Cycle</a:t>
            </a:r>
          </a:p>
          <a:p>
            <a:r>
              <a:rPr lang="en-US" dirty="0"/>
              <a:t>Planning</a:t>
            </a:r>
          </a:p>
          <a:p>
            <a:pPr lvl="1"/>
            <a:r>
              <a:rPr lang="en-US" dirty="0"/>
              <a:t>Use the data gathered from the parties involved to develop a plan, identified the needed resources and potential risks involved. </a:t>
            </a:r>
          </a:p>
          <a:p>
            <a:r>
              <a:rPr lang="en-US" dirty="0"/>
              <a:t>Defining</a:t>
            </a:r>
          </a:p>
          <a:p>
            <a:pPr lvl="1"/>
            <a:r>
              <a:rPr lang="en-US" dirty="0"/>
              <a:t>Creation of a Software Requirement Specification and approval for it. Product owner defines what is needed by the stake holders. </a:t>
            </a:r>
          </a:p>
          <a:p>
            <a:r>
              <a:rPr lang="en-US" dirty="0"/>
              <a:t>Designing</a:t>
            </a:r>
          </a:p>
          <a:p>
            <a:pPr lvl="1"/>
            <a:r>
              <a:rPr lang="en-US" dirty="0"/>
              <a:t>Creation of a Design Document Specification based on the SRS, once approved will become the base for the product.</a:t>
            </a:r>
          </a:p>
        </p:txBody>
      </p:sp>
      <p:sp>
        <p:nvSpPr>
          <p:cNvPr id="4" name="Content Placeholder 3">
            <a:extLst>
              <a:ext uri="{FF2B5EF4-FFF2-40B4-BE49-F238E27FC236}">
                <a16:creationId xmlns:a16="http://schemas.microsoft.com/office/drawing/2014/main" id="{5F074DB0-1C52-4459-B6D9-F603088B1EAA}"/>
              </a:ext>
            </a:extLst>
          </p:cNvPr>
          <p:cNvSpPr>
            <a:spLocks noGrp="1"/>
          </p:cNvSpPr>
          <p:nvPr>
            <p:ph sz="half" idx="2"/>
          </p:nvPr>
        </p:nvSpPr>
        <p:spPr/>
        <p:txBody>
          <a:bodyPr>
            <a:normAutofit fontScale="70000" lnSpcReduction="20000"/>
          </a:bodyPr>
          <a:lstStyle/>
          <a:p>
            <a:r>
              <a:rPr lang="en-US" dirty="0"/>
              <a:t>Building</a:t>
            </a:r>
          </a:p>
          <a:p>
            <a:pPr lvl="1"/>
            <a:r>
              <a:rPr lang="en-US" dirty="0"/>
              <a:t>Creation of the product. The development team starts creating sections of the final product and completes them from the Product Backlog.</a:t>
            </a:r>
          </a:p>
          <a:p>
            <a:r>
              <a:rPr lang="en-US" dirty="0"/>
              <a:t>Testing</a:t>
            </a:r>
          </a:p>
          <a:p>
            <a:pPr lvl="1"/>
            <a:r>
              <a:rPr lang="en-US" dirty="0"/>
              <a:t>Testing of the product for defects or design flaws and retested until no more defects are detected. During this phase the developer and tester would work closely to solve issues that may arise. Testing also occurs during all stages of development during an Agile approach.</a:t>
            </a:r>
          </a:p>
          <a:p>
            <a:r>
              <a:rPr lang="en-US" dirty="0"/>
              <a:t>Deployment</a:t>
            </a:r>
          </a:p>
          <a:p>
            <a:pPr lvl="1"/>
            <a:r>
              <a:rPr lang="en-US" dirty="0"/>
              <a:t>After all the previous steps of have been completed it is time to release the product to the markets to be sold. </a:t>
            </a:r>
          </a:p>
          <a:p>
            <a:pPr lvl="1"/>
            <a:r>
              <a:rPr lang="en-US" dirty="0"/>
              <a:t>(</a:t>
            </a:r>
            <a:r>
              <a:rPr lang="en-US" i="1" dirty="0"/>
              <a:t>SDLC tutorial</a:t>
            </a:r>
            <a:r>
              <a:rPr lang="en-US" dirty="0"/>
              <a:t>)</a:t>
            </a:r>
          </a:p>
          <a:p>
            <a:endParaRPr lang="en-US" dirty="0"/>
          </a:p>
        </p:txBody>
      </p:sp>
    </p:spTree>
    <p:extLst>
      <p:ext uri="{BB962C8B-B14F-4D97-AF65-F5344CB8AC3E}">
        <p14:creationId xmlns:p14="http://schemas.microsoft.com/office/powerpoint/2010/main" val="168945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F98E-9C5E-4A8B-87AC-43537D1A7741}"/>
              </a:ext>
            </a:extLst>
          </p:cNvPr>
          <p:cNvSpPr>
            <a:spLocks noGrp="1"/>
          </p:cNvSpPr>
          <p:nvPr>
            <p:ph type="title"/>
          </p:nvPr>
        </p:nvSpPr>
        <p:spPr/>
        <p:txBody>
          <a:bodyPr/>
          <a:lstStyle/>
          <a:p>
            <a:r>
              <a:rPr lang="en-US" dirty="0"/>
              <a:t>Waterfall Approach</a:t>
            </a:r>
          </a:p>
        </p:txBody>
      </p:sp>
      <p:sp>
        <p:nvSpPr>
          <p:cNvPr id="3" name="Content Placeholder 2">
            <a:extLst>
              <a:ext uri="{FF2B5EF4-FFF2-40B4-BE49-F238E27FC236}">
                <a16:creationId xmlns:a16="http://schemas.microsoft.com/office/drawing/2014/main" id="{4DCE56E4-9612-4AC5-BB19-08754FE7D2B7}"/>
              </a:ext>
            </a:extLst>
          </p:cNvPr>
          <p:cNvSpPr>
            <a:spLocks noGrp="1"/>
          </p:cNvSpPr>
          <p:nvPr>
            <p:ph sz="half" idx="1"/>
          </p:nvPr>
        </p:nvSpPr>
        <p:spPr/>
        <p:txBody>
          <a:bodyPr>
            <a:normAutofit lnSpcReduction="10000"/>
          </a:bodyPr>
          <a:lstStyle/>
          <a:p>
            <a:r>
              <a:rPr lang="en-US" dirty="0"/>
              <a:t>Building</a:t>
            </a:r>
          </a:p>
          <a:p>
            <a:pPr lvl="1"/>
            <a:r>
              <a:rPr lang="en-US" dirty="0"/>
              <a:t>One of the main differences that you may see between the two can be during the building phase of the project. This phase may consist of longer projects that do not yield a result until the very end. Typically, there is not a product until then end.</a:t>
            </a:r>
          </a:p>
        </p:txBody>
      </p:sp>
      <p:sp>
        <p:nvSpPr>
          <p:cNvPr id="4" name="Content Placeholder 3">
            <a:extLst>
              <a:ext uri="{FF2B5EF4-FFF2-40B4-BE49-F238E27FC236}">
                <a16:creationId xmlns:a16="http://schemas.microsoft.com/office/drawing/2014/main" id="{5F074DB0-1C52-4459-B6D9-F603088B1EAA}"/>
              </a:ext>
            </a:extLst>
          </p:cNvPr>
          <p:cNvSpPr>
            <a:spLocks noGrp="1"/>
          </p:cNvSpPr>
          <p:nvPr>
            <p:ph sz="half" idx="2"/>
          </p:nvPr>
        </p:nvSpPr>
        <p:spPr/>
        <p:txBody>
          <a:bodyPr>
            <a:normAutofit lnSpcReduction="10000"/>
          </a:bodyPr>
          <a:lstStyle/>
          <a:p>
            <a:r>
              <a:rPr lang="en-US" dirty="0"/>
              <a:t>Planning</a:t>
            </a:r>
          </a:p>
          <a:p>
            <a:pPr lvl="1"/>
            <a:r>
              <a:rPr lang="en-US" dirty="0"/>
              <a:t>The plan that is designed during the SDLC at the beginning is rigid, changing that can result in starting the project over again.</a:t>
            </a:r>
          </a:p>
          <a:p>
            <a:r>
              <a:rPr lang="en-US" dirty="0"/>
              <a:t>During this model, all steps of the previous components are finished before moving onto the next step in the SDLC.</a:t>
            </a:r>
          </a:p>
          <a:p>
            <a:r>
              <a:rPr lang="en-US" dirty="0"/>
              <a:t>(</a:t>
            </a:r>
            <a:r>
              <a:rPr lang="en-US" i="1" dirty="0"/>
              <a:t>SDLC - waterfall model</a:t>
            </a:r>
            <a:r>
              <a:rPr lang="en-US" dirty="0"/>
              <a:t>)</a:t>
            </a:r>
          </a:p>
        </p:txBody>
      </p:sp>
    </p:spTree>
    <p:extLst>
      <p:ext uri="{BB962C8B-B14F-4D97-AF65-F5344CB8AC3E}">
        <p14:creationId xmlns:p14="http://schemas.microsoft.com/office/powerpoint/2010/main" val="426295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F98E-9C5E-4A8B-87AC-43537D1A7741}"/>
              </a:ext>
            </a:extLst>
          </p:cNvPr>
          <p:cNvSpPr>
            <a:spLocks noGrp="1"/>
          </p:cNvSpPr>
          <p:nvPr>
            <p:ph type="title"/>
          </p:nvPr>
        </p:nvSpPr>
        <p:spPr/>
        <p:txBody>
          <a:bodyPr/>
          <a:lstStyle/>
          <a:p>
            <a:r>
              <a:rPr lang="en-US" dirty="0"/>
              <a:t>Waterfall or Agile</a:t>
            </a:r>
          </a:p>
        </p:txBody>
      </p:sp>
      <p:sp>
        <p:nvSpPr>
          <p:cNvPr id="3" name="Content Placeholder 2">
            <a:extLst>
              <a:ext uri="{FF2B5EF4-FFF2-40B4-BE49-F238E27FC236}">
                <a16:creationId xmlns:a16="http://schemas.microsoft.com/office/drawing/2014/main" id="{4DCE56E4-9612-4AC5-BB19-08754FE7D2B7}"/>
              </a:ext>
            </a:extLst>
          </p:cNvPr>
          <p:cNvSpPr>
            <a:spLocks noGrp="1"/>
          </p:cNvSpPr>
          <p:nvPr>
            <p:ph sz="half" idx="1"/>
          </p:nvPr>
        </p:nvSpPr>
        <p:spPr/>
        <p:txBody>
          <a:bodyPr>
            <a:normAutofit fontScale="77500" lnSpcReduction="20000"/>
          </a:bodyPr>
          <a:lstStyle/>
          <a:p>
            <a:r>
              <a:rPr lang="en-US" dirty="0"/>
              <a:t>Agile</a:t>
            </a:r>
          </a:p>
          <a:p>
            <a:pPr lvl="1"/>
            <a:r>
              <a:rPr lang="en-US" dirty="0"/>
              <a:t>Consistent changes to the project</a:t>
            </a:r>
          </a:p>
          <a:p>
            <a:pPr lvl="1"/>
            <a:r>
              <a:rPr lang="en-US" dirty="0"/>
              <a:t>Using feedback from the stakeholders</a:t>
            </a:r>
          </a:p>
          <a:p>
            <a:pPr lvl="1"/>
            <a:r>
              <a:rPr lang="en-US" dirty="0"/>
              <a:t>Higher focus on development versus planning.</a:t>
            </a:r>
          </a:p>
          <a:p>
            <a:pPr lvl="1"/>
            <a:r>
              <a:rPr lang="en-US" dirty="0"/>
              <a:t>When using the agile method, the projects you will focus it on are changing and constantly adapting to what is needed. There are a lot more freedoms allowed when using this method and portions of the final product are done in small groups with daily goals to achieve. </a:t>
            </a:r>
          </a:p>
          <a:p>
            <a:pPr lvl="1"/>
            <a:endParaRPr lang="en-US" dirty="0"/>
          </a:p>
          <a:p>
            <a:pPr lvl="1"/>
            <a:endParaRPr lang="en-US" dirty="0"/>
          </a:p>
        </p:txBody>
      </p:sp>
      <p:sp>
        <p:nvSpPr>
          <p:cNvPr id="4" name="Content Placeholder 3">
            <a:extLst>
              <a:ext uri="{FF2B5EF4-FFF2-40B4-BE49-F238E27FC236}">
                <a16:creationId xmlns:a16="http://schemas.microsoft.com/office/drawing/2014/main" id="{5F074DB0-1C52-4459-B6D9-F603088B1EAA}"/>
              </a:ext>
            </a:extLst>
          </p:cNvPr>
          <p:cNvSpPr>
            <a:spLocks noGrp="1"/>
          </p:cNvSpPr>
          <p:nvPr>
            <p:ph sz="half" idx="2"/>
          </p:nvPr>
        </p:nvSpPr>
        <p:spPr/>
        <p:txBody>
          <a:bodyPr>
            <a:normAutofit fontScale="77500" lnSpcReduction="20000"/>
          </a:bodyPr>
          <a:lstStyle/>
          <a:p>
            <a:r>
              <a:rPr lang="en-US" dirty="0"/>
              <a:t>Waterfall</a:t>
            </a:r>
          </a:p>
          <a:p>
            <a:pPr lvl="1"/>
            <a:r>
              <a:rPr lang="en-US" dirty="0"/>
              <a:t>Well defined plan without the worry of changes</a:t>
            </a:r>
          </a:p>
          <a:p>
            <a:pPr lvl="1"/>
            <a:r>
              <a:rPr lang="en-US" dirty="0"/>
              <a:t>Short term projects</a:t>
            </a:r>
          </a:p>
          <a:p>
            <a:pPr lvl="1"/>
            <a:r>
              <a:rPr lang="en-US" dirty="0"/>
              <a:t>Lower level of involvement from the stakeholders</a:t>
            </a:r>
          </a:p>
          <a:p>
            <a:pPr lvl="1"/>
            <a:r>
              <a:rPr lang="en-US" dirty="0"/>
              <a:t>Higher focus on planning</a:t>
            </a:r>
          </a:p>
          <a:p>
            <a:pPr lvl="1"/>
            <a:r>
              <a:rPr lang="en-US" dirty="0"/>
              <a:t>When using the waterfall method, the project does not really deviate from the initial planning phase, as this can cause issues and cause parts of the project to be abandoned completely. The phases are finished before moving onto the next phase in the model. This can have a higher risk associated with it due to the project being completed brought to gather at the very end. </a:t>
            </a:r>
          </a:p>
        </p:txBody>
      </p:sp>
    </p:spTree>
    <p:extLst>
      <p:ext uri="{BB962C8B-B14F-4D97-AF65-F5344CB8AC3E}">
        <p14:creationId xmlns:p14="http://schemas.microsoft.com/office/powerpoint/2010/main" val="71225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F98E-9C5E-4A8B-87AC-43537D1A774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DCE56E4-9612-4AC5-BB19-08754FE7D2B7}"/>
              </a:ext>
            </a:extLst>
          </p:cNvPr>
          <p:cNvSpPr>
            <a:spLocks noGrp="1"/>
          </p:cNvSpPr>
          <p:nvPr>
            <p:ph sz="half" idx="1"/>
          </p:nvPr>
        </p:nvSpPr>
        <p:spPr>
          <a:xfrm>
            <a:off x="913795" y="2076450"/>
            <a:ext cx="10713346" cy="3622671"/>
          </a:xfrm>
        </p:spPr>
        <p:txBody>
          <a:bodyPr>
            <a:normAutofit/>
          </a:bodyPr>
          <a:lstStyle/>
          <a:p>
            <a:r>
              <a:rPr lang="en-US" dirty="0" err="1">
                <a:effectLst/>
              </a:rPr>
              <a:t>Schwaber</a:t>
            </a:r>
            <a:r>
              <a:rPr lang="en-US" dirty="0">
                <a:effectLst/>
              </a:rPr>
              <a:t>, K., &amp; Sutherland, J. (2020, November). The 2020 Scrum </a:t>
            </a:r>
            <a:r>
              <a:rPr lang="en-US" dirty="0" err="1">
                <a:effectLst/>
              </a:rPr>
              <a:t>GuideTM</a:t>
            </a:r>
            <a:r>
              <a:rPr lang="en-US" dirty="0">
                <a:effectLst/>
              </a:rPr>
              <a:t>. Retrieved 		February 23, 2021, from https://scrumguides.org/scrum-guide.html#scrum-team</a:t>
            </a:r>
            <a:endParaRPr lang="en-US" dirty="0">
              <a:hlinkClick r:id="rId2"/>
            </a:endParaRPr>
          </a:p>
          <a:p>
            <a:r>
              <a:rPr lang="en-US" dirty="0">
                <a:effectLst/>
              </a:rPr>
              <a:t>SDLC tutorial. (n.d.). Retrieved February 23, 2021, from 		https://www.tutorialspoint.com/sdlc/index.htm</a:t>
            </a:r>
          </a:p>
          <a:p>
            <a:r>
              <a:rPr lang="en-US" dirty="0">
                <a:effectLst/>
              </a:rPr>
              <a:t>SDLC - waterfall model. (n.d.). Retrieved February 23, 2021, from https://www.tutorialspoint.com/sdlc/sdlc_waterfall_model.htm</a:t>
            </a:r>
          </a:p>
          <a:p>
            <a:endParaRPr lang="en-US" dirty="0"/>
          </a:p>
          <a:p>
            <a:endParaRPr lang="en-US" dirty="0"/>
          </a:p>
          <a:p>
            <a:endParaRPr lang="en-US" dirty="0"/>
          </a:p>
        </p:txBody>
      </p:sp>
    </p:spTree>
    <p:extLst>
      <p:ext uri="{BB962C8B-B14F-4D97-AF65-F5344CB8AC3E}">
        <p14:creationId xmlns:p14="http://schemas.microsoft.com/office/powerpoint/2010/main" val="1842261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509</TotalTime>
  <Words>634</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Dubai</vt:lpstr>
      <vt:lpstr>Georgia Pro</vt:lpstr>
      <vt:lpstr>Wingdings 2</vt:lpstr>
      <vt:lpstr>SlateVTI</vt:lpstr>
      <vt:lpstr>Agile Presentation</vt:lpstr>
      <vt:lpstr>Scrum-agile Team Roles</vt:lpstr>
      <vt:lpstr>SDLC Phases</vt:lpstr>
      <vt:lpstr>Waterfall Approach</vt:lpstr>
      <vt:lpstr>Waterfall or Agile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McCormick, Mason</dc:creator>
  <cp:lastModifiedBy>McCormick, Mason</cp:lastModifiedBy>
  <cp:revision>13</cp:revision>
  <dcterms:created xsi:type="dcterms:W3CDTF">2021-02-23T01:05:56Z</dcterms:created>
  <dcterms:modified xsi:type="dcterms:W3CDTF">2021-02-23T09:35:55Z</dcterms:modified>
</cp:coreProperties>
</file>