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76" r:id="rId6"/>
    <p:sldId id="274" r:id="rId7"/>
    <p:sldId id="278" r:id="rId8"/>
    <p:sldId id="277" r:id="rId9"/>
    <p:sldId id="279" r:id="rId10"/>
    <p:sldId id="280" r:id="rId11"/>
    <p:sldId id="281" r:id="rId12"/>
    <p:sldId id="282" r:id="rId13"/>
    <p:sldId id="269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91FC3"/>
    <a:srgbClr val="F06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36746-A0D1-4663-B9DF-311499B8DDB0}" v="487" dt="2021-03-15T11:31:28.431"/>
    <p1510:client id="{F3392F0D-D26B-4188-AA13-40ADD3AD1951}" v="592" dt="2021-03-15T13:24:59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71F21-1E77-423C-A4FC-535BA4E1DEEC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97336-751D-437D-9911-AAF9EA5CB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4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Cancelation Rate: these are cases were we cannot predict correctly if they cancel -&gt; We cannot take preventive measures</a:t>
            </a:r>
          </a:p>
          <a:p>
            <a:pPr marL="285750" indent="-285750">
              <a:buFontTx/>
              <a:buChar char="-"/>
            </a:pP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7336-751D-437D-9911-AAF9EA5CBE2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24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41E1C-2389-4905-905F-480D8A4F4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ADC840-5E7B-4E46-B687-3E975D8F3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670A13-9119-4372-805C-F2BCCD39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C2C65F-1D22-4E12-8646-80F74221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2A60A72-F5A1-41F8-9369-2CCE92F6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754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3B395-54F5-415F-B463-370DCF87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495ADE8-854E-43EB-AB0A-CA138C9B7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EED189-B7EC-429F-ACA8-2984AEE9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B901B6-B17A-4BCA-9BAA-6EF661C8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D623B4-97BA-4E8D-857B-9D3C0AA7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19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5C36BC-F110-48CE-AE16-53B5B6D99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3A3CAFE-B45A-43D7-9474-C5FB8A9F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0D372B-A3A7-4D18-A6FA-02B37378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440866-88E9-441D-89E0-ED2B26E9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C66D10-F263-4FED-9819-C2E41590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60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C688-7998-4191-B1E9-8EF00309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FDB100-2950-4641-839F-17E7F979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76BA38-E0B6-4D31-BC44-45E3E548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2C009B-6C44-4CAB-B5BE-ACDCBDEF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04E00B-0EF0-4305-90BF-A5141A3C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443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9017D-9385-441E-B9A6-0C52BDA2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CE5108E-64BD-4701-A02C-55F023AE9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5E071F-4E3C-424B-8646-77FCD17E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8B474D-1B10-48D3-95F2-FF09DD92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5FCA7B-7575-46DE-B86C-E18DD4CA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809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7B3C5-EB03-4CB1-BE36-69AF2428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FE6830-1756-4503-845B-3D68FF317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917EB0B-1D85-404A-A73D-C67E1E4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961B41-994B-4ECF-8A2B-964E45B0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DE21D6-B144-495C-8980-95D4D9F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D329ED-AC20-4983-B6D4-3D635F0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934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8804-4EB8-4616-A0CA-ECF56517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31A55B-675F-4DA4-9C42-A6C08BE89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07F840D-083F-4DFF-AF26-BDCBF96C0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26BA3F1-077B-458A-B984-51DC9A950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EC7105A-E61C-42F1-B9A4-F7E43D54D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6BFB3DB-9037-4F0A-AF6A-3592EED8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D864851-AB9C-451B-9A60-445254DF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B0B9F3D-721B-4D7E-88C2-5B95DB93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793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9FBC-5C7B-45B5-93D0-DEA3E27C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1E3A0D6-80A9-49DF-A83E-2D8109E5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A38F325-BA92-45D8-8E8F-508C6908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A5DB0B-B518-4830-A393-7C56A83A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9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B713A1B-CE6A-4132-A2A4-E69124A5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F615A51-AA97-460D-AF20-EFF3BFBB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AD95BD-F9B6-4C10-A830-BCE4A5B8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080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7C179-AF14-4340-9539-BF6DF3F1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7BFB01-0331-4B38-9F73-4F82D91A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1754504-B087-4343-90F1-5544C6ADF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5F0AC0-6E39-4207-8CBB-F0A1F555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6F87AD-90A5-4408-9DC7-ADB1BFEE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3EB490-A13A-4FF5-9587-2D93F331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48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EC083-A4A4-4B30-A423-1EC9C52C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01CC58F-0C69-4409-ADD0-7A9A61C0F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35C5719-61F4-410C-9C10-476E7F2D3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D5E03F-9C1E-4DB8-8974-85407996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5AF9895-1E3B-4F28-A91F-E9356E80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6D12EB-6FAF-4F55-AA11-16E61DBB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564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B0A86F-5E6A-43F5-9AC2-8014A148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B6420C-C902-4096-AF6F-7640EA410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D00111-8BE0-40A1-BCBD-3DE27B4D1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B8FB-DE55-4303-AFBA-32B5FCEF4B2A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FA084D-AAE3-465D-9E92-608A4AE67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315112-1618-4CDE-933B-DE9D19D7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002B-CF31-4741-837A-0C72613AC6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99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 de Texto 81">
            <a:extLst>
              <a:ext uri="{FF2B5EF4-FFF2-40B4-BE49-F238E27FC236}">
                <a16:creationId xmlns:a16="http://schemas.microsoft.com/office/drawing/2014/main" id="{C9ECACD0-5F40-4EFB-9E65-B122BA57E0E3}"/>
              </a:ext>
            </a:extLst>
          </p:cNvPr>
          <p:cNvSpPr txBox="1"/>
          <p:nvPr/>
        </p:nvSpPr>
        <p:spPr>
          <a:xfrm>
            <a:off x="7988968" y="340217"/>
            <a:ext cx="3914274" cy="14344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2800" b="1">
                <a:solidFill>
                  <a:srgbClr val="5C666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CASES WITH DATA SCIENCE</a:t>
            </a:r>
            <a:endParaRPr lang="pt-PT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9">
            <a:extLst>
              <a:ext uri="{FF2B5EF4-FFF2-40B4-BE49-F238E27FC236}">
                <a16:creationId xmlns:a16="http://schemas.microsoft.com/office/drawing/2014/main" id="{DB8E8576-B625-406B-A9A0-CF96A0A2BD15}"/>
              </a:ext>
            </a:extLst>
          </p:cNvPr>
          <p:cNvSpPr>
            <a:spLocks/>
          </p:cNvSpPr>
          <p:nvPr/>
        </p:nvSpPr>
        <p:spPr bwMode="auto">
          <a:xfrm>
            <a:off x="8670758" y="1942393"/>
            <a:ext cx="3056021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GB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Case 1 - Wonderful Wines of the World</a:t>
            </a:r>
            <a:endParaRPr lang="pt-PT" sz="120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60">
            <a:extLst>
              <a:ext uri="{FF2B5EF4-FFF2-40B4-BE49-F238E27FC236}">
                <a16:creationId xmlns:a16="http://schemas.microsoft.com/office/drawing/2014/main" id="{B9825AB1-DE12-41D7-B7F3-9D60EE15A614}"/>
              </a:ext>
            </a:extLst>
          </p:cNvPr>
          <p:cNvSpPr>
            <a:spLocks/>
          </p:cNvSpPr>
          <p:nvPr/>
        </p:nvSpPr>
        <p:spPr bwMode="auto">
          <a:xfrm>
            <a:off x="9443541" y="5331126"/>
            <a:ext cx="2557960" cy="143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10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Gabriel Cardoso, </a:t>
            </a:r>
            <a:r>
              <a:rPr lang="pt-PT" sz="1100" err="1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110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m20201027</a:t>
            </a:r>
            <a:endParaRPr lang="pt-PT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10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Lucas, </a:t>
            </a:r>
            <a:r>
              <a:rPr lang="pt-PT" sz="1100" err="1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110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m20200758</a:t>
            </a:r>
            <a:endParaRPr lang="pt-PT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10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Chaves, </a:t>
            </a:r>
            <a:r>
              <a:rPr lang="pt-PT" sz="1100" err="1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110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m20200627</a:t>
            </a:r>
            <a:endParaRPr lang="pt-PT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10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Almeida, </a:t>
            </a:r>
            <a:r>
              <a:rPr lang="pt-PT" sz="1100" err="1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110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m20200666</a:t>
            </a:r>
            <a:endParaRPr lang="pt-PT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100">
                <a:solidFill>
                  <a:srgbClr val="AEB3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pt-PT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194261B-A5C7-4DCD-A513-3F5B9D2E3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75" y="1774682"/>
            <a:ext cx="6148924" cy="4095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9D2BBF-32BD-4725-9816-0D58FA3DA56B}"/>
              </a:ext>
            </a:extLst>
          </p:cNvPr>
          <p:cNvSpPr txBox="1"/>
          <p:nvPr/>
        </p:nvSpPr>
        <p:spPr>
          <a:xfrm>
            <a:off x="4663617" y="3520558"/>
            <a:ext cx="654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90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58D5B-9870-4BF2-B0BA-6D5A1F9F8B86}"/>
              </a:ext>
            </a:extLst>
          </p:cNvPr>
          <p:cNvSpPr txBox="1"/>
          <p:nvPr/>
        </p:nvSpPr>
        <p:spPr>
          <a:xfrm>
            <a:off x="4674225" y="5143323"/>
            <a:ext cx="284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Arial Nova" panose="020B0504020202020204" pitchFamily="34" charset="0"/>
              </a:rPr>
              <a:t>To</a:t>
            </a:r>
            <a:r>
              <a:rPr lang="en-GB">
                <a:latin typeface="Arial Nova" panose="020B0504020202020204" pitchFamily="34" charset="0"/>
              </a:rPr>
              <a:t> </a:t>
            </a:r>
            <a:r>
              <a:rPr lang="en-GB">
                <a:solidFill>
                  <a:srgbClr val="CC0000"/>
                </a:solidFill>
                <a:latin typeface="Arial Nova" panose="020B0504020202020204" pitchFamily="34" charset="0"/>
              </a:rPr>
              <a:t>cancel</a:t>
            </a:r>
            <a:r>
              <a:rPr lang="en-GB">
                <a:latin typeface="Arial Nova" panose="020B0504020202020204" pitchFamily="34" charset="0"/>
              </a:rPr>
              <a:t> </a:t>
            </a:r>
            <a:r>
              <a:rPr lang="en-GB">
                <a:solidFill>
                  <a:schemeClr val="bg1"/>
                </a:solidFill>
                <a:latin typeface="Arial Nova" panose="020B0504020202020204" pitchFamily="34" charset="0"/>
              </a:rPr>
              <a:t>or not to </a:t>
            </a:r>
            <a:r>
              <a:rPr lang="en-GB">
                <a:solidFill>
                  <a:srgbClr val="C00000"/>
                </a:solidFill>
                <a:latin typeface="Arial Nova" panose="020B0504020202020204" pitchFamily="34" charset="0"/>
              </a:rPr>
              <a:t>cancel</a:t>
            </a:r>
            <a:r>
              <a:rPr lang="en-GB">
                <a:solidFill>
                  <a:schemeClr val="bg1"/>
                </a:solidFill>
                <a:latin typeface="Arial Nova" panose="020B0504020202020204" pitchFamily="34" charset="0"/>
              </a:rPr>
              <a:t>,</a:t>
            </a:r>
            <a:r>
              <a:rPr lang="en-GB">
                <a:latin typeface="Arial Nova" panose="020B0504020202020204" pitchFamily="34" charset="0"/>
              </a:rPr>
              <a:t> </a:t>
            </a:r>
            <a:r>
              <a:rPr lang="en-GB">
                <a:solidFill>
                  <a:schemeClr val="bg1"/>
                </a:solidFill>
                <a:latin typeface="Arial Nova" panose="020B0504020202020204" pitchFamily="34" charset="0"/>
              </a:rPr>
              <a:t>that is the question</a:t>
            </a:r>
          </a:p>
        </p:txBody>
      </p:sp>
    </p:spTree>
    <p:extLst>
      <p:ext uri="{BB962C8B-B14F-4D97-AF65-F5344CB8AC3E}">
        <p14:creationId xmlns:p14="http://schemas.microsoft.com/office/powerpoint/2010/main" val="68141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52"/>
          <a:stretch/>
        </p:blipFill>
        <p:spPr bwMode="auto">
          <a:xfrm>
            <a:off x="0" y="0"/>
            <a:ext cx="13704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 de Texto 81">
            <a:extLst>
              <a:ext uri="{FF2B5EF4-FFF2-40B4-BE49-F238E27FC236}">
                <a16:creationId xmlns:a16="http://schemas.microsoft.com/office/drawing/2014/main" id="{5BC67463-21E5-45FA-93A7-AF858F4EB934}"/>
              </a:ext>
            </a:extLst>
          </p:cNvPr>
          <p:cNvSpPr txBox="1"/>
          <p:nvPr/>
        </p:nvSpPr>
        <p:spPr>
          <a:xfrm>
            <a:off x="1739431" y="365387"/>
            <a:ext cx="4478020" cy="80947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>
                <a:solidFill>
                  <a:srgbClr val="5C666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Points</a:t>
            </a:r>
            <a:endParaRPr lang="pt-PT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B0C885-98E9-496B-9FAF-24B297B24668}"/>
              </a:ext>
            </a:extLst>
          </p:cNvPr>
          <p:cNvSpPr txBox="1"/>
          <p:nvPr/>
        </p:nvSpPr>
        <p:spPr>
          <a:xfrm>
            <a:off x="2459588" y="1957137"/>
            <a:ext cx="75157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/>
              <a:t>Random Forest with 0.851 accuracy</a:t>
            </a:r>
          </a:p>
          <a:p>
            <a:pPr marL="285750" indent="-285750">
              <a:buFontTx/>
              <a:buChar char="-"/>
            </a:pPr>
            <a:endParaRPr lang="en-GB"/>
          </a:p>
          <a:p>
            <a:pPr marL="285750" indent="-285750">
              <a:buFontTx/>
              <a:buChar char="-"/>
            </a:pPr>
            <a:r>
              <a:rPr lang="en-GB"/>
              <a:t>Overbooking Seasonality Rate: </a:t>
            </a:r>
          </a:p>
          <a:p>
            <a:r>
              <a:rPr lang="en-GB"/>
              <a:t>Rooms Available for Overbooking = Total number of reservations — (Predicted number of Clients that will NOT cancel ÷ 0,9 (Recall score))</a:t>
            </a:r>
          </a:p>
          <a:p>
            <a:endParaRPr lang="en-GB"/>
          </a:p>
          <a:p>
            <a:r>
              <a:rPr lang="en-GB"/>
              <a:t>- </a:t>
            </a:r>
          </a:p>
          <a:p>
            <a:endParaRPr lang="en-GB"/>
          </a:p>
          <a:p>
            <a:pPr marL="285750" indent="-285750">
              <a:buFontTx/>
              <a:buChar char="-"/>
            </a:pPr>
            <a:r>
              <a:rPr lang="en-GB"/>
              <a:t>Cancelation Rate of 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10,7%:</a:t>
            </a:r>
          </a:p>
          <a:p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have 2014 False Negatives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59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A02A7EF-94AE-447D-983C-E03D019A837D}"/>
              </a:ext>
            </a:extLst>
          </p:cNvPr>
          <p:cNvSpPr txBox="1"/>
          <p:nvPr/>
        </p:nvSpPr>
        <p:spPr>
          <a:xfrm>
            <a:off x="6390731" y="1042850"/>
            <a:ext cx="5400674" cy="54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28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Presentation</a:t>
            </a:r>
            <a:r>
              <a:rPr lang="pt-PT" sz="2800" b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8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Road</a:t>
            </a:r>
            <a:r>
              <a:rPr lang="pt-PT" sz="2800" b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8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Map</a:t>
            </a:r>
            <a:endParaRPr lang="pt-PT" sz="2800" b="1">
              <a:solidFill>
                <a:srgbClr val="5C666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01A4F76C-85E3-4812-B01E-D2106349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04" y="158014"/>
            <a:ext cx="2440881" cy="1537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3ED074-84A8-43EF-99E9-DDAE6448A4BA}"/>
              </a:ext>
            </a:extLst>
          </p:cNvPr>
          <p:cNvSpPr txBox="1"/>
          <p:nvPr/>
        </p:nvSpPr>
        <p:spPr>
          <a:xfrm>
            <a:off x="1741233" y="452127"/>
            <a:ext cx="168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/>
              <a:t>Business Objectives and Success Criteria</a:t>
            </a:r>
          </a:p>
        </p:txBody>
      </p:sp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3965FF6B-06A6-4D44-810C-0BBE61C7E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5396">
            <a:off x="1551679" y="1831213"/>
            <a:ext cx="1308708" cy="1008712"/>
          </a:xfrm>
          <a:prstGeom prst="rect">
            <a:avLst/>
          </a:prstGeom>
        </p:spPr>
      </p:pic>
      <p:pic>
        <p:nvPicPr>
          <p:cNvPr id="23" name="Picture 22" descr="Shape, circle&#10;&#10;Description automatically generated">
            <a:extLst>
              <a:ext uri="{FF2B5EF4-FFF2-40B4-BE49-F238E27FC236}">
                <a16:creationId xmlns:a16="http://schemas.microsoft.com/office/drawing/2014/main" id="{B5675B43-C615-40DF-8D46-B99B91B1D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230" y="3596390"/>
            <a:ext cx="2440881" cy="1537438"/>
          </a:xfrm>
          <a:prstGeom prst="rect">
            <a:avLst/>
          </a:prstGeom>
        </p:spPr>
      </p:pic>
      <p:pic>
        <p:nvPicPr>
          <p:cNvPr id="24" name="Picture 23" descr="Shape, circle&#10;&#10;Description automatically generated">
            <a:extLst>
              <a:ext uri="{FF2B5EF4-FFF2-40B4-BE49-F238E27FC236}">
                <a16:creationId xmlns:a16="http://schemas.microsoft.com/office/drawing/2014/main" id="{37664060-012B-4ADD-B847-F38E8DF0C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638" y="1970568"/>
            <a:ext cx="2440881" cy="1537438"/>
          </a:xfrm>
          <a:prstGeom prst="rect">
            <a:avLst/>
          </a:prstGeom>
        </p:spPr>
      </p:pic>
      <p:pic>
        <p:nvPicPr>
          <p:cNvPr id="25" name="Picture 24" descr="Shape, circle&#10;&#10;Description automatically generated">
            <a:extLst>
              <a:ext uri="{FF2B5EF4-FFF2-40B4-BE49-F238E27FC236}">
                <a16:creationId xmlns:a16="http://schemas.microsoft.com/office/drawing/2014/main" id="{E26B953C-93F1-402C-AA95-8068D731F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46" y="5238020"/>
            <a:ext cx="2440881" cy="1537438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B68EF1D5-264F-4A5F-B1CF-9CCD9EE00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5396">
            <a:off x="6683228" y="5387804"/>
            <a:ext cx="1308708" cy="1008712"/>
          </a:xfrm>
          <a:prstGeom prst="rect">
            <a:avLst/>
          </a:prstGeom>
        </p:spPr>
      </p:pic>
      <p:pic>
        <p:nvPicPr>
          <p:cNvPr id="27" name="Picture 26" descr="A picture containing icon&#10;&#10;Description automatically generated">
            <a:extLst>
              <a:ext uri="{FF2B5EF4-FFF2-40B4-BE49-F238E27FC236}">
                <a16:creationId xmlns:a16="http://schemas.microsoft.com/office/drawing/2014/main" id="{C12FE288-6268-4C27-B527-71ADEC9EA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5396">
            <a:off x="3795372" y="3871141"/>
            <a:ext cx="1308708" cy="10087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39538B-3AD7-4CD7-BE42-30949E9071FD}"/>
              </a:ext>
            </a:extLst>
          </p:cNvPr>
          <p:cNvSpPr txBox="1"/>
          <p:nvPr/>
        </p:nvSpPr>
        <p:spPr>
          <a:xfrm>
            <a:off x="3390458" y="2463903"/>
            <a:ext cx="168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/>
              <a:t>Results and</a:t>
            </a:r>
          </a:p>
          <a:p>
            <a:pPr algn="ctr"/>
            <a:r>
              <a:rPr lang="en-GB" sz="1600"/>
              <a:t>Insights </a:t>
            </a:r>
          </a:p>
          <a:p>
            <a:pPr algn="ctr"/>
            <a:endParaRPr lang="en-GB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54207-E37D-42BA-ADA5-D0C5032D02CC}"/>
              </a:ext>
            </a:extLst>
          </p:cNvPr>
          <p:cNvSpPr txBox="1"/>
          <p:nvPr/>
        </p:nvSpPr>
        <p:spPr>
          <a:xfrm>
            <a:off x="8793682" y="5815150"/>
            <a:ext cx="1685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/>
              <a:t>Conclusions</a:t>
            </a:r>
          </a:p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1F74D-594C-41E4-B31A-399D678583DE}"/>
              </a:ext>
            </a:extLst>
          </p:cNvPr>
          <p:cNvSpPr txBox="1"/>
          <p:nvPr/>
        </p:nvSpPr>
        <p:spPr>
          <a:xfrm>
            <a:off x="5747495" y="4079425"/>
            <a:ext cx="168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/>
              <a:t>Approaches and</a:t>
            </a:r>
          </a:p>
          <a:p>
            <a:pPr algn="ctr"/>
            <a:r>
              <a:rPr lang="en-GB" sz="1600"/>
              <a:t>Evaluation </a:t>
            </a:r>
          </a:p>
          <a:p>
            <a:pPr algn="ctr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73018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A02A7EF-94AE-447D-983C-E03D019A837D}"/>
              </a:ext>
            </a:extLst>
          </p:cNvPr>
          <p:cNvSpPr txBox="1"/>
          <p:nvPr/>
        </p:nvSpPr>
        <p:spPr>
          <a:xfrm>
            <a:off x="1747837" y="343902"/>
            <a:ext cx="8696325" cy="49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2400" b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Business </a:t>
            </a:r>
            <a:r>
              <a:rPr lang="pt-PT" sz="24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Objectives</a:t>
            </a:r>
            <a:r>
              <a:rPr lang="pt-PT" sz="2400" b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and</a:t>
            </a:r>
            <a:r>
              <a:rPr lang="pt-PT" sz="2400" b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Success</a:t>
            </a:r>
            <a:r>
              <a:rPr lang="pt-PT" sz="2400" b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Criterias</a:t>
            </a:r>
            <a:endParaRPr lang="pt-PT" sz="2400" b="1">
              <a:solidFill>
                <a:srgbClr val="5C666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8AE99E-74F4-49C1-BED3-44E015DFA0F4}"/>
              </a:ext>
            </a:extLst>
          </p:cNvPr>
          <p:cNvSpPr txBox="1"/>
          <p:nvPr/>
        </p:nvSpPr>
        <p:spPr>
          <a:xfrm>
            <a:off x="1462087" y="1390650"/>
            <a:ext cx="96583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err="1"/>
              <a:t>Objectives</a:t>
            </a:r>
            <a:r>
              <a:rPr lang="pt-PT" sz="1600"/>
              <a:t>: </a:t>
            </a:r>
          </a:p>
          <a:p>
            <a:endParaRPr lang="pt-PT" sz="1600"/>
          </a:p>
          <a:p>
            <a:pPr marL="285750" indent="-285750" fontAlgn="base">
              <a:buFontTx/>
              <a:buChar char="-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Predict if a specific customer is likely to cancel their reservation or not</a:t>
            </a:r>
            <a:r>
              <a:rPr lang="en-US" sz="1400"/>
              <a:t>; </a:t>
            </a:r>
          </a:p>
          <a:p>
            <a:pPr marL="285750" indent="-285750" fontAlgn="base">
              <a:buFontTx/>
              <a:buChar char="-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Predict the percentage of customers that will cancel their reservation in a specific time frame</a:t>
            </a:r>
            <a:r>
              <a:rPr lang="en-US" sz="1400"/>
              <a:t>; </a:t>
            </a:r>
          </a:p>
          <a:p>
            <a:pPr marL="285750" indent="-285750" fontAlgn="base">
              <a:buFontTx/>
              <a:buChar char="-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Identify which are the main reasons (variables) that contribute for cancelations</a:t>
            </a:r>
            <a:r>
              <a:rPr lang="en-US" sz="1400"/>
              <a:t>; </a:t>
            </a:r>
          </a:p>
          <a:p>
            <a:pPr marL="285750" indent="-285750" fontAlgn="base">
              <a:buFontTx/>
              <a:buChar char="-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Determine how managers can more successfully prevent cancelations;</a:t>
            </a:r>
            <a:endParaRPr lang="en-US" sz="1400"/>
          </a:p>
          <a:p>
            <a:pPr marL="285750" indent="-285750" fontAlgn="base">
              <a:buFontTx/>
              <a:buChar char="-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Identify the differences between customers that cancel and clients that do not cancel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D5B5A3-6CAD-4202-9DBF-1853CAA7BD6C}"/>
              </a:ext>
            </a:extLst>
          </p:cNvPr>
          <p:cNvSpPr txBox="1"/>
          <p:nvPr/>
        </p:nvSpPr>
        <p:spPr>
          <a:xfrm>
            <a:off x="1462087" y="3707682"/>
            <a:ext cx="96583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err="1"/>
              <a:t>Success</a:t>
            </a:r>
            <a:r>
              <a:rPr lang="pt-PT" sz="2000" b="1"/>
              <a:t> </a:t>
            </a:r>
            <a:r>
              <a:rPr lang="pt-PT" sz="2000" b="1" err="1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PT" sz="2000" b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riterias</a:t>
            </a:r>
            <a:r>
              <a:rPr lang="pt-PT" sz="2000"/>
              <a:t>: </a:t>
            </a:r>
          </a:p>
          <a:p>
            <a:endParaRPr lang="pt-PT" sz="2000"/>
          </a:p>
          <a:p>
            <a:pPr marL="285750" indent="-285750">
              <a:buFontTx/>
              <a:buChar char="-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Detect at least 75% of the possible cancelations and take preventing measures;</a:t>
            </a:r>
            <a:r>
              <a:rPr lang="en-US" sz="1400">
                <a:latin typeface="Calibri" panose="020F0502020204030204" pitchFamily="34" charset="0"/>
              </a:rPr>
              <a:t> </a:t>
            </a:r>
            <a:endParaRPr lang="en-US" sz="1400"/>
          </a:p>
          <a:p>
            <a:pPr marL="285750" indent="-285750">
              <a:buFontTx/>
              <a:buChar char="-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at least 3 variables that highly influence the probability of cancelation;</a:t>
            </a:r>
            <a:endParaRPr lang="en-GB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cancellations to a rate of 20%.</a:t>
            </a:r>
            <a:endParaRPr lang="en-GB" sz="140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994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A02A7EF-94AE-447D-983C-E03D019A837D}"/>
              </a:ext>
            </a:extLst>
          </p:cNvPr>
          <p:cNvSpPr txBox="1"/>
          <p:nvPr/>
        </p:nvSpPr>
        <p:spPr>
          <a:xfrm>
            <a:off x="1747837" y="343902"/>
            <a:ext cx="8696325" cy="49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2400" b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F4943A-0A41-4D53-84BF-81967F648904}"/>
              </a:ext>
            </a:extLst>
          </p:cNvPr>
          <p:cNvSpPr txBox="1"/>
          <p:nvPr/>
        </p:nvSpPr>
        <p:spPr>
          <a:xfrm>
            <a:off x="2076137" y="1851285"/>
            <a:ext cx="790231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ea typeface="+mn-lt"/>
                <a:cs typeface="+mn-lt"/>
              </a:rPr>
              <a:t>•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Engineering</a:t>
            </a:r>
            <a:r>
              <a:rPr lang="pt-PT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After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taking</a:t>
            </a:r>
            <a:r>
              <a:rPr lang="pt-PT">
                <a:ea typeface="+mn-lt"/>
                <a:cs typeface="+mn-lt"/>
              </a:rPr>
              <a:t> a look </a:t>
            </a:r>
            <a:r>
              <a:rPr lang="pt-PT" err="1">
                <a:ea typeface="+mn-lt"/>
                <a:cs typeface="+mn-lt"/>
              </a:rPr>
              <a:t>into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data,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was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found</a:t>
            </a:r>
            <a:r>
              <a:rPr lang="pt-PT">
                <a:ea typeface="+mn-lt"/>
                <a:cs typeface="+mn-lt"/>
              </a:rPr>
              <a:t> out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>
                <a:ea typeface="+mn-lt"/>
                <a:cs typeface="+mn-lt"/>
              </a:rPr>
              <a:t> some processes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collection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data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assigned</a:t>
            </a:r>
            <a:r>
              <a:rPr lang="pt-PT">
                <a:ea typeface="+mn-lt"/>
                <a:cs typeface="+mn-lt"/>
              </a:rPr>
              <a:t> in a </a:t>
            </a:r>
            <a:r>
              <a:rPr lang="pt-PT" err="1">
                <a:ea typeface="+mn-lt"/>
                <a:cs typeface="+mn-lt"/>
              </a:rPr>
              <a:t>different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form</a:t>
            </a:r>
            <a:r>
              <a:rPr lang="pt-PT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other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create</a:t>
            </a:r>
            <a:r>
              <a:rPr lang="pt-PT">
                <a:ea typeface="+mn-lt"/>
                <a:cs typeface="+mn-lt"/>
              </a:rPr>
              <a:t> more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aspects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translate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customer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behaviour</a:t>
            </a:r>
            <a:r>
              <a:rPr lang="pt-PT">
                <a:ea typeface="+mn-lt"/>
                <a:cs typeface="+mn-lt"/>
              </a:rPr>
              <a:t>;</a:t>
            </a:r>
            <a:endParaRPr lang="pt-PT">
              <a:cs typeface="Calibri"/>
            </a:endParaRPr>
          </a:p>
          <a:p>
            <a:endParaRPr lang="pt-PT">
              <a:ea typeface="+mn-lt"/>
              <a:cs typeface="+mn-lt"/>
            </a:endParaRPr>
          </a:p>
          <a:p>
            <a:r>
              <a:rPr lang="pt-PT">
                <a:ea typeface="+mn-lt"/>
                <a:cs typeface="+mn-lt"/>
              </a:rPr>
              <a:t>•</a:t>
            </a:r>
            <a:r>
              <a:rPr lang="pt-PT" err="1">
                <a:ea typeface="+mn-lt"/>
                <a:cs typeface="+mn-lt"/>
              </a:rPr>
              <a:t>Duplicated</a:t>
            </a:r>
            <a:r>
              <a:rPr lang="pt-PT">
                <a:ea typeface="+mn-lt"/>
                <a:cs typeface="+mn-lt"/>
              </a:rPr>
              <a:t> Data: In </a:t>
            </a:r>
            <a:r>
              <a:rPr lang="pt-PT" err="1">
                <a:ea typeface="+mn-lt"/>
                <a:cs typeface="+mn-lt"/>
              </a:rPr>
              <a:t>this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department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there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were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duplicated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impact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>
                <a:ea typeface="+mn-lt"/>
                <a:cs typeface="+mn-lt"/>
              </a:rPr>
              <a:t> performance in a negative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biased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way</a:t>
            </a:r>
            <a:r>
              <a:rPr lang="pt-PT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future.</a:t>
            </a:r>
            <a:endParaRPr lang="pt-PT"/>
          </a:p>
          <a:p>
            <a:endParaRPr lang="pt-PT">
              <a:cs typeface="Calibri"/>
            </a:endParaRPr>
          </a:p>
          <a:p>
            <a:pPr algn="l"/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124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A02A7EF-94AE-447D-983C-E03D019A837D}"/>
              </a:ext>
            </a:extLst>
          </p:cNvPr>
          <p:cNvSpPr txBox="1"/>
          <p:nvPr/>
        </p:nvSpPr>
        <p:spPr>
          <a:xfrm>
            <a:off x="1747837" y="343902"/>
            <a:ext cx="8696325" cy="49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24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Feature</a:t>
            </a:r>
            <a:r>
              <a:rPr lang="pt-PT" sz="2400" b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Importance</a:t>
            </a:r>
            <a:endParaRPr lang="pt-PT" sz="2400" b="1">
              <a:solidFill>
                <a:srgbClr val="5C666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6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A02A7EF-94AE-447D-983C-E03D019A837D}"/>
              </a:ext>
            </a:extLst>
          </p:cNvPr>
          <p:cNvSpPr txBox="1"/>
          <p:nvPr/>
        </p:nvSpPr>
        <p:spPr>
          <a:xfrm>
            <a:off x="1747837" y="343902"/>
            <a:ext cx="8696325" cy="49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24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Customer</a:t>
            </a:r>
            <a:r>
              <a:rPr lang="pt-PT" sz="2400" b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Profile</a:t>
            </a:r>
            <a:r>
              <a:rPr lang="pt-PT" sz="2400" b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- </a:t>
            </a:r>
            <a:r>
              <a:rPr lang="pt-PT" sz="24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Analysis</a:t>
            </a:r>
            <a:endParaRPr lang="pt-PT" sz="2400" b="1">
              <a:solidFill>
                <a:srgbClr val="5C666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A02A7EF-94AE-447D-983C-E03D019A837D}"/>
              </a:ext>
            </a:extLst>
          </p:cNvPr>
          <p:cNvSpPr txBox="1"/>
          <p:nvPr/>
        </p:nvSpPr>
        <p:spPr>
          <a:xfrm>
            <a:off x="1747837" y="343902"/>
            <a:ext cx="8696325" cy="49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2400" b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Overbooking</a:t>
            </a:r>
          </a:p>
        </p:txBody>
      </p:sp>
    </p:spTree>
    <p:extLst>
      <p:ext uri="{BB962C8B-B14F-4D97-AF65-F5344CB8AC3E}">
        <p14:creationId xmlns:p14="http://schemas.microsoft.com/office/powerpoint/2010/main" val="126425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A02A7EF-94AE-447D-983C-E03D019A837D}"/>
              </a:ext>
            </a:extLst>
          </p:cNvPr>
          <p:cNvSpPr txBox="1"/>
          <p:nvPr/>
        </p:nvSpPr>
        <p:spPr>
          <a:xfrm>
            <a:off x="1747837" y="343902"/>
            <a:ext cx="8696325" cy="49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24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Cancelation</a:t>
            </a:r>
            <a:r>
              <a:rPr lang="pt-PT" sz="2400" b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Rate</a:t>
            </a:r>
          </a:p>
        </p:txBody>
      </p:sp>
    </p:spTree>
    <p:extLst>
      <p:ext uri="{BB962C8B-B14F-4D97-AF65-F5344CB8AC3E}">
        <p14:creationId xmlns:p14="http://schemas.microsoft.com/office/powerpoint/2010/main" val="121942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A02A7EF-94AE-447D-983C-E03D019A837D}"/>
              </a:ext>
            </a:extLst>
          </p:cNvPr>
          <p:cNvSpPr txBox="1"/>
          <p:nvPr/>
        </p:nvSpPr>
        <p:spPr>
          <a:xfrm>
            <a:off x="1747837" y="343902"/>
            <a:ext cx="8696325" cy="49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24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Deployment</a:t>
            </a:r>
            <a:r>
              <a:rPr lang="pt-PT" sz="2400" b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E8E7E-180F-4118-9134-AE5E41145C29}"/>
              </a:ext>
            </a:extLst>
          </p:cNvPr>
          <p:cNvSpPr txBox="1"/>
          <p:nvPr/>
        </p:nvSpPr>
        <p:spPr>
          <a:xfrm>
            <a:off x="1747837" y="983214"/>
            <a:ext cx="8983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 </a:t>
            </a:r>
          </a:p>
          <a:p>
            <a:r>
              <a:rPr lang="en-GB"/>
              <a:t>-    We can predict right away if a customer cancels or not </a:t>
            </a:r>
          </a:p>
          <a:p>
            <a:pPr marL="285750" indent="-285750">
              <a:buFontTx/>
              <a:buChar char="-"/>
            </a:pPr>
            <a:r>
              <a:rPr lang="en-GB"/>
              <a:t>As well as when he makes changes to the reservation</a:t>
            </a:r>
          </a:p>
          <a:p>
            <a:pPr marL="285750" indent="-285750">
              <a:buFontTx/>
              <a:buChar char="-"/>
            </a:pPr>
            <a:r>
              <a:rPr lang="en-GB" err="1"/>
              <a:t>Behavioral</a:t>
            </a:r>
            <a:r>
              <a:rPr lang="en-GB"/>
              <a:t> data is also collected and interpreted by the model for further insights</a:t>
            </a:r>
          </a:p>
          <a:p>
            <a:pPr marL="285750" indent="-285750">
              <a:buFontTx/>
              <a:buChar char="-"/>
            </a:pPr>
            <a:r>
              <a:rPr lang="en-GB"/>
              <a:t>We can also calculate the overbooking in a specific time frame  </a:t>
            </a:r>
          </a:p>
        </p:txBody>
      </p:sp>
      <p:sp>
        <p:nvSpPr>
          <p:cNvPr id="5" name="CaixaDeTexto 8">
            <a:extLst>
              <a:ext uri="{FF2B5EF4-FFF2-40B4-BE49-F238E27FC236}">
                <a16:creationId xmlns:a16="http://schemas.microsoft.com/office/drawing/2014/main" id="{89C595A1-393B-48E4-8065-65BAF247E759}"/>
              </a:ext>
            </a:extLst>
          </p:cNvPr>
          <p:cNvSpPr txBox="1"/>
          <p:nvPr/>
        </p:nvSpPr>
        <p:spPr>
          <a:xfrm>
            <a:off x="1652984" y="3053235"/>
            <a:ext cx="8696325" cy="49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2400" b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… </a:t>
            </a:r>
            <a:r>
              <a:rPr lang="pt-PT" sz="24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and</a:t>
            </a:r>
            <a:r>
              <a:rPr lang="pt-PT" sz="2400" b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err="1">
                <a:solidFill>
                  <a:srgbClr val="5C666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Maintenance</a:t>
            </a:r>
            <a:endParaRPr lang="pt-PT" sz="2400" b="1">
              <a:solidFill>
                <a:srgbClr val="5C666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049DF-350B-47BE-825F-988C78DFFF11}"/>
              </a:ext>
            </a:extLst>
          </p:cNvPr>
          <p:cNvSpPr txBox="1"/>
          <p:nvPr/>
        </p:nvSpPr>
        <p:spPr>
          <a:xfrm>
            <a:off x="1891771" y="4138050"/>
            <a:ext cx="8983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  <a:p>
            <a:r>
              <a:rPr lang="en-GB"/>
              <a:t>-    Check feature importance as it might be subject to change</a:t>
            </a:r>
          </a:p>
          <a:p>
            <a:pPr marL="285750" indent="-285750">
              <a:buFontTx/>
              <a:buChar char="-"/>
            </a:pPr>
            <a:r>
              <a:rPr lang="en-GB"/>
              <a:t>Customer profile might alter the approach to diminish cancelations as well as overbooking policies</a:t>
            </a:r>
          </a:p>
          <a:p>
            <a:pPr marL="285750" indent="-285750">
              <a:buFontTx/>
              <a:buChar char="-"/>
            </a:pPr>
            <a:r>
              <a:rPr lang="en-GB"/>
              <a:t>Recall Rate must be closely monitored to maintain success in the long </a:t>
            </a:r>
            <a:r>
              <a:rPr lang="en-GB" err="1"/>
              <a:t>ru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82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E81A82474CFF4D9511C2D48425E560" ma:contentTypeVersion="4" ma:contentTypeDescription="Create a new document." ma:contentTypeScope="" ma:versionID="3715a9541a815ecfc15fd474c63913f1">
  <xsd:schema xmlns:xsd="http://www.w3.org/2001/XMLSchema" xmlns:xs="http://www.w3.org/2001/XMLSchema" xmlns:p="http://schemas.microsoft.com/office/2006/metadata/properties" xmlns:ns2="556238c9-04fa-43e8-b308-e67314e777ea" targetNamespace="http://schemas.microsoft.com/office/2006/metadata/properties" ma:root="true" ma:fieldsID="b3516b636470e1b717486aa5c0a0bff2" ns2:_="">
    <xsd:import namespace="556238c9-04fa-43e8-b308-e67314e777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6238c9-04fa-43e8-b308-e67314e777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B16A5C-EB74-4AD0-A128-82255E493157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556238c9-04fa-43e8-b308-e67314e777e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9B341C3-3325-474E-8453-C355E881FF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1A8C03-9333-442D-BBCF-136679EBA959}">
  <ds:schemaRefs>
    <ds:schemaRef ds:uri="556238c9-04fa-43e8-b308-e67314e777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Azenha Cardoso</dc:creator>
  <cp:lastModifiedBy>Luis Lobo de Almeida</cp:lastModifiedBy>
  <cp:revision>2</cp:revision>
  <dcterms:created xsi:type="dcterms:W3CDTF">2021-03-01T00:57:16Z</dcterms:created>
  <dcterms:modified xsi:type="dcterms:W3CDTF">2021-03-15T13:27:15Z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0x01010086E81A82474CFF4D9511C2D48425E560</vt:lpwstr>
  </property>
</Properties>
</file>