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70" r:id="rId2"/>
    <p:sldId id="268" r:id="rId3"/>
    <p:sldId id="256" r:id="rId4"/>
    <p:sldId id="257" r:id="rId5"/>
    <p:sldId id="258" r:id="rId6"/>
    <p:sldId id="260" r:id="rId7"/>
    <p:sldId id="261" r:id="rId8"/>
    <p:sldId id="263" r:id="rId9"/>
    <p:sldId id="265" r:id="rId10"/>
    <p:sldId id="262" r:id="rId11"/>
    <p:sldId id="264"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096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236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903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432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250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718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7863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979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973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907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78964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490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24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00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52293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549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616475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echtrainer20/APSSDC.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CE5-F20C-004C-254D-8BEF99329AC4}"/>
              </a:ext>
            </a:extLst>
          </p:cNvPr>
          <p:cNvSpPr>
            <a:spLocks noGrp="1"/>
          </p:cNvSpPr>
          <p:nvPr>
            <p:ph type="ctrTitle"/>
          </p:nvPr>
        </p:nvSpPr>
        <p:spPr>
          <a:xfrm>
            <a:off x="1382051" y="728003"/>
            <a:ext cx="7766936" cy="1660923"/>
          </a:xfrm>
          <a:ln>
            <a:noFill/>
          </a:ln>
        </p:spPr>
        <p:txBody>
          <a:bodyPr anchor="ctr"/>
          <a:lstStyle/>
          <a:p>
            <a:pPr algn="ctr"/>
            <a:r>
              <a:rPr lang="en-US" sz="6000" b="1">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POTHULA GANDHARI</a:t>
            </a:r>
          </a:p>
        </p:txBody>
      </p:sp>
      <p:sp>
        <p:nvSpPr>
          <p:cNvPr id="3" name="Content Placeholder 2">
            <a:extLst>
              <a:ext uri="{FF2B5EF4-FFF2-40B4-BE49-F238E27FC236}">
                <a16:creationId xmlns:a16="http://schemas.microsoft.com/office/drawing/2014/main" id="{42295CC6-2CB4-A4D5-57D7-8CB6DBA006A6}"/>
              </a:ext>
            </a:extLst>
          </p:cNvPr>
          <p:cNvSpPr>
            <a:spLocks noGrp="1"/>
          </p:cNvSpPr>
          <p:nvPr>
            <p:ph type="subTitle" idx="1"/>
          </p:nvPr>
        </p:nvSpPr>
        <p:spPr>
          <a:xfrm>
            <a:off x="1757098" y="5444526"/>
            <a:ext cx="6958278" cy="1370941"/>
          </a:xfrm>
        </p:spPr>
        <p:txBody>
          <a:bodyPr>
            <a:normAutofit/>
          </a:bodyPr>
          <a:lstStyle/>
          <a:p>
            <a:r>
              <a:rPr lang="en-US" sz="5400" i="1">
                <a:solidFill>
                  <a:srgbClr val="0070C0"/>
                </a:solidFill>
              </a:rPr>
              <a:t>FINAL PROJECT</a:t>
            </a:r>
          </a:p>
        </p:txBody>
      </p:sp>
      <p:sp>
        <p:nvSpPr>
          <p:cNvPr id="4" name="Hexagon 3">
            <a:extLst>
              <a:ext uri="{FF2B5EF4-FFF2-40B4-BE49-F238E27FC236}">
                <a16:creationId xmlns:a16="http://schemas.microsoft.com/office/drawing/2014/main" id="{CDF72244-C425-E3A9-6EA1-BDB73A811202}"/>
              </a:ext>
            </a:extLst>
          </p:cNvPr>
          <p:cNvSpPr/>
          <p:nvPr/>
        </p:nvSpPr>
        <p:spPr>
          <a:xfrm flipH="1">
            <a:off x="739114" y="4759055"/>
            <a:ext cx="1671902" cy="1370941"/>
          </a:xfrm>
          <a:prstGeom prst="hexagon">
            <a:avLst>
              <a:gd name="adj" fmla="val 50000"/>
              <a:gd name="vf" fmla="val 115470"/>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286A16E2-7E3A-506F-3C31-55DAC3816EC6}"/>
              </a:ext>
            </a:extLst>
          </p:cNvPr>
          <p:cNvSpPr/>
          <p:nvPr/>
        </p:nvSpPr>
        <p:spPr>
          <a:xfrm>
            <a:off x="7033021" y="3191070"/>
            <a:ext cx="1360885" cy="1068391"/>
          </a:xfrm>
          <a:prstGeom prst="star5">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hought Bubble: Cloud 6">
            <a:extLst>
              <a:ext uri="{FF2B5EF4-FFF2-40B4-BE49-F238E27FC236}">
                <a16:creationId xmlns:a16="http://schemas.microsoft.com/office/drawing/2014/main" id="{F452757C-348D-DF45-9ACC-D73EB20620E8}"/>
              </a:ext>
            </a:extLst>
          </p:cNvPr>
          <p:cNvSpPr/>
          <p:nvPr/>
        </p:nvSpPr>
        <p:spPr>
          <a:xfrm flipV="1">
            <a:off x="1019326" y="290100"/>
            <a:ext cx="1391690" cy="802144"/>
          </a:xfrm>
          <a:prstGeom prst="cloudCallout">
            <a:avLst>
              <a:gd name="adj1" fmla="val -1613149"/>
              <a:gd name="adj2" fmla="val 166426"/>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6 Points 7">
            <a:extLst>
              <a:ext uri="{FF2B5EF4-FFF2-40B4-BE49-F238E27FC236}">
                <a16:creationId xmlns:a16="http://schemas.microsoft.com/office/drawing/2014/main" id="{6431A8FD-C739-D556-52EA-621AF436DD4A}"/>
              </a:ext>
            </a:extLst>
          </p:cNvPr>
          <p:cNvSpPr/>
          <p:nvPr/>
        </p:nvSpPr>
        <p:spPr>
          <a:xfrm>
            <a:off x="3414581" y="3573992"/>
            <a:ext cx="1671902" cy="1185064"/>
          </a:xfrm>
          <a:prstGeom prst="star6">
            <a:avLst>
              <a:gd name="adj" fmla="val 28868"/>
              <a:gd name="hf" fmla="val 115470"/>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EB58A-20A0-E97B-7F99-D18CE7FDE3AB}"/>
              </a:ext>
            </a:extLst>
          </p:cNvPr>
          <p:cNvSpPr/>
          <p:nvPr/>
        </p:nvSpPr>
        <p:spPr>
          <a:xfrm>
            <a:off x="8544908" y="187524"/>
            <a:ext cx="498424" cy="46681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8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7957-91B8-47C0-99A7-487F567086A3}"/>
              </a:ext>
            </a:extLst>
          </p:cNvPr>
          <p:cNvSpPr>
            <a:spLocks noGrp="1"/>
          </p:cNvSpPr>
          <p:nvPr>
            <p:ph type="title"/>
          </p:nvPr>
        </p:nvSpPr>
        <p:spPr/>
        <p:txBody>
          <a:bodyPr/>
          <a:lstStyle/>
          <a:p>
            <a:r>
              <a:rPr lang="en-IN" i="1" u="sng" dirty="0">
                <a:solidFill>
                  <a:srgbClr val="FF0000"/>
                </a:solidFill>
              </a:rPr>
              <a:t>Wow in the solution</a:t>
            </a:r>
          </a:p>
        </p:txBody>
      </p:sp>
      <p:sp>
        <p:nvSpPr>
          <p:cNvPr id="3" name="Content Placeholder 2">
            <a:extLst>
              <a:ext uri="{FF2B5EF4-FFF2-40B4-BE49-F238E27FC236}">
                <a16:creationId xmlns:a16="http://schemas.microsoft.com/office/drawing/2014/main" id="{AA69FA14-149C-4452-90C4-DCC1050CB0D7}"/>
              </a:ext>
            </a:extLst>
          </p:cNvPr>
          <p:cNvSpPr>
            <a:spLocks noGrp="1"/>
          </p:cNvSpPr>
          <p:nvPr>
            <p:ph idx="1"/>
          </p:nvPr>
        </p:nvSpPr>
        <p:spPr/>
        <p:txBody>
          <a:bodyPr>
            <a:normAutofit fontScale="92500" lnSpcReduction="20000"/>
          </a:bodyPr>
          <a:lstStyle/>
          <a:p>
            <a:r>
              <a:rPr lang="en-US" sz="2200" b="1" dirty="0"/>
              <a:t>1. Firewalls</a:t>
            </a:r>
          </a:p>
          <a:p>
            <a:r>
              <a:rPr lang="en-US" b="1" dirty="0"/>
              <a:t>Purpose:</a:t>
            </a:r>
            <a:r>
              <a:rPr lang="en-US" dirty="0"/>
              <a:t> Control incoming and outgoing network traffic based on predetermined security rules.</a:t>
            </a:r>
          </a:p>
          <a:p>
            <a:r>
              <a:rPr lang="en-US" b="1" dirty="0"/>
              <a:t>Types:</a:t>
            </a:r>
            <a:r>
              <a:rPr lang="en-US" dirty="0"/>
              <a:t> Hardware firewalls, software firewalls, and next-generation firewalls (NGFW).</a:t>
            </a:r>
          </a:p>
          <a:p>
            <a:r>
              <a:rPr lang="en-US" sz="2600" b="1" dirty="0"/>
              <a:t>2. Antivirus and Anti-malware Software</a:t>
            </a:r>
          </a:p>
          <a:p>
            <a:r>
              <a:rPr lang="en-US" b="1" dirty="0"/>
              <a:t>Purpose:</a:t>
            </a:r>
            <a:r>
              <a:rPr lang="en-US" dirty="0"/>
              <a:t> Detect and remove malicious software such as viruses, worms, and trojans.</a:t>
            </a:r>
          </a:p>
          <a:p>
            <a:r>
              <a:rPr lang="en-US" b="1" dirty="0"/>
              <a:t>Features:</a:t>
            </a:r>
            <a:r>
              <a:rPr lang="en-US" dirty="0"/>
              <a:t> Real-time scanning, automatic updates, and heuristic analysis.</a:t>
            </a:r>
          </a:p>
          <a:p>
            <a:r>
              <a:rPr lang="en-US" sz="2600" b="1" dirty="0"/>
              <a:t>3. Intrusion Detection and Prevention Systems (IDPS)</a:t>
            </a:r>
          </a:p>
          <a:p>
            <a:r>
              <a:rPr lang="en-US" b="1" dirty="0"/>
              <a:t>Purpose:</a:t>
            </a:r>
            <a:r>
              <a:rPr lang="en-US" dirty="0"/>
              <a:t> Monitor network or system activities for malicious activities or policy violations.</a:t>
            </a:r>
          </a:p>
          <a:p>
            <a:endParaRPr lang="en-IN" dirty="0"/>
          </a:p>
        </p:txBody>
      </p:sp>
    </p:spTree>
    <p:extLst>
      <p:ext uri="{BB962C8B-B14F-4D97-AF65-F5344CB8AC3E}">
        <p14:creationId xmlns:p14="http://schemas.microsoft.com/office/powerpoint/2010/main" val="143823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EAB-F3C5-4736-837B-3D416996EF1E}"/>
              </a:ext>
            </a:extLst>
          </p:cNvPr>
          <p:cNvSpPr>
            <a:spLocks noGrp="1"/>
          </p:cNvSpPr>
          <p:nvPr>
            <p:ph type="title"/>
          </p:nvPr>
        </p:nvSpPr>
        <p:spPr/>
        <p:txBody>
          <a:bodyPr/>
          <a:lstStyle/>
          <a:p>
            <a:r>
              <a:rPr lang="en-IN" i="1" u="sng" dirty="0">
                <a:solidFill>
                  <a:srgbClr val="FF0000"/>
                </a:solidFill>
              </a:rPr>
              <a:t>MODELLING</a:t>
            </a:r>
          </a:p>
        </p:txBody>
      </p:sp>
      <p:sp>
        <p:nvSpPr>
          <p:cNvPr id="3" name="Content Placeholder 2">
            <a:extLst>
              <a:ext uri="{FF2B5EF4-FFF2-40B4-BE49-F238E27FC236}">
                <a16:creationId xmlns:a16="http://schemas.microsoft.com/office/drawing/2014/main" id="{48364AA1-CE23-4250-A704-7C2030EF7A93}"/>
              </a:ext>
            </a:extLst>
          </p:cNvPr>
          <p:cNvSpPr>
            <a:spLocks noGrp="1"/>
          </p:cNvSpPr>
          <p:nvPr>
            <p:ph idx="1"/>
          </p:nvPr>
        </p:nvSpPr>
        <p:spPr>
          <a:xfrm>
            <a:off x="677334" y="1524001"/>
            <a:ext cx="8596668" cy="4517362"/>
          </a:xfrm>
        </p:spPr>
        <p:txBody>
          <a:bodyPr/>
          <a:lstStyle/>
          <a:p>
            <a:endParaRPr lang="en-IN" dirty="0"/>
          </a:p>
        </p:txBody>
      </p:sp>
      <p:pic>
        <p:nvPicPr>
          <p:cNvPr id="7170" name="Picture 2" descr="Python projects for cybersecurity | by Paritosh | Medium">
            <a:extLst>
              <a:ext uri="{FF2B5EF4-FFF2-40B4-BE49-F238E27FC236}">
                <a16:creationId xmlns:a16="http://schemas.microsoft.com/office/drawing/2014/main" id="{6D76385E-B54D-4C55-8A9E-3594DBE9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62076"/>
            <a:ext cx="10019241" cy="527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0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62FC-749A-44D0-B1CF-D367FB7C9095}"/>
              </a:ext>
            </a:extLst>
          </p:cNvPr>
          <p:cNvSpPr>
            <a:spLocks noGrp="1"/>
          </p:cNvSpPr>
          <p:nvPr>
            <p:ph type="title"/>
          </p:nvPr>
        </p:nvSpPr>
        <p:spPr/>
        <p:txBody>
          <a:bodyPr/>
          <a:lstStyle/>
          <a:p>
            <a:r>
              <a:rPr lang="en-IN" i="1" u="sng" dirty="0">
                <a:solidFill>
                  <a:srgbClr val="FF0000"/>
                </a:solidFill>
              </a:rPr>
              <a:t>RESULTS:</a:t>
            </a:r>
          </a:p>
        </p:txBody>
      </p:sp>
      <p:sp>
        <p:nvSpPr>
          <p:cNvPr id="3" name="Content Placeholder 2">
            <a:extLst>
              <a:ext uri="{FF2B5EF4-FFF2-40B4-BE49-F238E27FC236}">
                <a16:creationId xmlns:a16="http://schemas.microsoft.com/office/drawing/2014/main" id="{25FFA77D-FEA0-4565-9F45-A7DE3EC54495}"/>
              </a:ext>
            </a:extLst>
          </p:cNvPr>
          <p:cNvSpPr>
            <a:spLocks noGrp="1"/>
          </p:cNvSpPr>
          <p:nvPr>
            <p:ph idx="1"/>
          </p:nvPr>
        </p:nvSpPr>
        <p:spPr>
          <a:xfrm>
            <a:off x="677334" y="2160589"/>
            <a:ext cx="8596668" cy="4154486"/>
          </a:xfrm>
        </p:spPr>
        <p:txBody>
          <a:bodyPr>
            <a:normAutofit/>
          </a:bodyPr>
          <a:lstStyle/>
          <a:p>
            <a:r>
              <a:rPr lang="en-US" sz="2800" dirty="0"/>
              <a:t>Implementing cybersecurity measures for end users enhances data protection and prevents unauthorized access, ensuring confidentiality and operational continuity. This fosters trust, improves productivity, and ensures compliance with regulatory standards.</a:t>
            </a:r>
            <a:endParaRPr lang="en-IN" sz="2800" dirty="0"/>
          </a:p>
        </p:txBody>
      </p:sp>
    </p:spTree>
    <p:extLst>
      <p:ext uri="{BB962C8B-B14F-4D97-AF65-F5344CB8AC3E}">
        <p14:creationId xmlns:p14="http://schemas.microsoft.com/office/powerpoint/2010/main" val="157393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5B06-90FE-4078-925E-E98362A12367}"/>
              </a:ext>
            </a:extLst>
          </p:cNvPr>
          <p:cNvSpPr>
            <a:spLocks noGrp="1"/>
          </p:cNvSpPr>
          <p:nvPr>
            <p:ph type="title"/>
          </p:nvPr>
        </p:nvSpPr>
        <p:spPr>
          <a:xfrm>
            <a:off x="677334" y="609600"/>
            <a:ext cx="8596668" cy="5143500"/>
          </a:xfrm>
        </p:spPr>
        <p:txBody>
          <a:bodyPr>
            <a:normAutofit/>
          </a:bodyPr>
          <a:lstStyle/>
          <a:p>
            <a:br>
              <a:rPr lang="en-IN" sz="2800" dirty="0"/>
            </a:br>
            <a:endParaRPr lang="en-IN" sz="2800" dirty="0"/>
          </a:p>
        </p:txBody>
      </p:sp>
      <p:sp>
        <p:nvSpPr>
          <p:cNvPr id="3" name="Content Placeholder 2">
            <a:extLst>
              <a:ext uri="{FF2B5EF4-FFF2-40B4-BE49-F238E27FC236}">
                <a16:creationId xmlns:a16="http://schemas.microsoft.com/office/drawing/2014/main" id="{2F813E9F-BA3B-4F40-8FFE-EAA85DCA775A}"/>
              </a:ext>
            </a:extLst>
          </p:cNvPr>
          <p:cNvSpPr>
            <a:spLocks noGrp="1"/>
          </p:cNvSpPr>
          <p:nvPr>
            <p:ph idx="1"/>
          </p:nvPr>
        </p:nvSpPr>
        <p:spPr>
          <a:xfrm>
            <a:off x="677334" y="2543175"/>
            <a:ext cx="8596668" cy="3498188"/>
          </a:xfrm>
        </p:spPr>
        <p:txBody>
          <a:bodyPr>
            <a:normAutofit/>
          </a:bodyPr>
          <a:lstStyle/>
          <a:p>
            <a:pPr marL="0" indent="0" algn="ctr">
              <a:buNone/>
            </a:pPr>
            <a:r>
              <a:rPr lang="en-IN" sz="2400" dirty="0">
                <a:hlinkClick r:id="rId2"/>
              </a:rPr>
              <a:t>https://github.com/techtrainer20/APSSDC.git</a:t>
            </a:r>
            <a:endParaRPr lang="en-IN" sz="2400" dirty="0"/>
          </a:p>
        </p:txBody>
      </p:sp>
    </p:spTree>
    <p:extLst>
      <p:ext uri="{BB962C8B-B14F-4D97-AF65-F5344CB8AC3E}">
        <p14:creationId xmlns:p14="http://schemas.microsoft.com/office/powerpoint/2010/main" val="8103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680832-B037-4AD9-9981-BB76ACEB636C}"/>
              </a:ext>
            </a:extLst>
          </p:cNvPr>
          <p:cNvSpPr>
            <a:spLocks noGrp="1"/>
          </p:cNvSpPr>
          <p:nvPr>
            <p:ph type="subTitle" idx="1"/>
          </p:nvPr>
        </p:nvSpPr>
        <p:spPr>
          <a:xfrm>
            <a:off x="-928687" y="1782502"/>
            <a:ext cx="5965031" cy="3292996"/>
          </a:xfrm>
          <a:noFill/>
        </p:spPr>
        <p:style>
          <a:lnRef idx="1">
            <a:schemeClr val="accent2"/>
          </a:lnRef>
          <a:fillRef idx="3">
            <a:schemeClr val="accent2"/>
          </a:fillRef>
          <a:effectRef idx="2">
            <a:schemeClr val="accent2"/>
          </a:effectRef>
          <a:fontRef idx="minor">
            <a:schemeClr val="lt1"/>
          </a:fontRef>
        </p:style>
        <p:txBody>
          <a:bodyPr>
            <a:noAutofit/>
          </a:bodyPr>
          <a:lstStyle/>
          <a:p>
            <a:r>
              <a:rPr lang="en-IN" sz="6000" b="1" i="1" dirty="0">
                <a:solidFill>
                  <a:srgbClr val="FFFF00"/>
                </a:solidFill>
              </a:rPr>
              <a:t>      PROJECT</a:t>
            </a:r>
          </a:p>
          <a:p>
            <a:r>
              <a:rPr lang="en-IN" sz="6000" i="1" dirty="0">
                <a:solidFill>
                  <a:srgbClr val="FFFF00"/>
                </a:solidFill>
              </a:rPr>
              <a:t>   CYBER SECURITY</a:t>
            </a:r>
          </a:p>
        </p:txBody>
      </p:sp>
      <p:pic>
        <p:nvPicPr>
          <p:cNvPr id="6146" name="Picture 2" descr="Premium Photo | Cyber Security with businessman on a black background">
            <a:extLst>
              <a:ext uri="{FF2B5EF4-FFF2-40B4-BE49-F238E27FC236}">
                <a16:creationId xmlns:a16="http://schemas.microsoft.com/office/drawing/2014/main" id="{4557039B-8802-4B53-9DC7-CE605470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4" y="0"/>
            <a:ext cx="5400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6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6E2E-764F-4A13-A2D0-7AC542852FD3}"/>
              </a:ext>
            </a:extLst>
          </p:cNvPr>
          <p:cNvSpPr>
            <a:spLocks noGrp="1"/>
          </p:cNvSpPr>
          <p:nvPr>
            <p:ph type="ctrTitle"/>
          </p:nvPr>
        </p:nvSpPr>
        <p:spPr>
          <a:xfrm>
            <a:off x="400050" y="333376"/>
            <a:ext cx="4991100" cy="781049"/>
          </a:xfrm>
        </p:spPr>
        <p:txBody>
          <a:bodyPr>
            <a:normAutofit/>
          </a:bodyPr>
          <a:lstStyle/>
          <a:p>
            <a:r>
              <a:rPr lang="en-IN" sz="4000" b="1" i="1" u="sng" dirty="0">
                <a:solidFill>
                  <a:srgbClr val="C00000"/>
                </a:solidFill>
              </a:rPr>
              <a:t>INTRODUCTION:</a:t>
            </a:r>
          </a:p>
        </p:txBody>
      </p:sp>
      <p:sp>
        <p:nvSpPr>
          <p:cNvPr id="3" name="Subtitle 2">
            <a:extLst>
              <a:ext uri="{FF2B5EF4-FFF2-40B4-BE49-F238E27FC236}">
                <a16:creationId xmlns:a16="http://schemas.microsoft.com/office/drawing/2014/main" id="{C13401AF-1721-4A72-8113-7FB2F12A65A7}"/>
              </a:ext>
            </a:extLst>
          </p:cNvPr>
          <p:cNvSpPr>
            <a:spLocks noGrp="1"/>
          </p:cNvSpPr>
          <p:nvPr>
            <p:ph type="subTitle" idx="1"/>
          </p:nvPr>
        </p:nvSpPr>
        <p:spPr>
          <a:xfrm>
            <a:off x="1038225" y="1524001"/>
            <a:ext cx="5981700" cy="4667250"/>
          </a:xfrm>
        </p:spPr>
        <p:txBody>
          <a:bodyPr>
            <a:noAutofit/>
          </a:bodyPr>
          <a:lstStyle/>
          <a:p>
            <a:pPr algn="just"/>
            <a:r>
              <a:rPr lang="en-US" sz="2800" dirty="0"/>
              <a:t>In today's interconnected digital world, cybersecurity plays a crucial role in safeguarding our data, systems, and networks from malicious attacks. It encompasses technologies, processes, and practices designed to protect against unauthorized access, data breaches, and cyber threats that pose risks to individuals, organizations, and nations.</a:t>
            </a:r>
            <a:endParaRPr lang="en-IN" sz="2800" dirty="0"/>
          </a:p>
        </p:txBody>
      </p:sp>
      <p:pic>
        <p:nvPicPr>
          <p:cNvPr id="3074" name="Picture 2" descr="Cyber Security Images - Free Download ...">
            <a:extLst>
              <a:ext uri="{FF2B5EF4-FFF2-40B4-BE49-F238E27FC236}">
                <a16:creationId xmlns:a16="http://schemas.microsoft.com/office/drawing/2014/main" id="{98A5AE81-4AA6-4190-BA96-0C49B93C3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85923"/>
            <a:ext cx="42291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B21F-C336-4687-87A2-4A0A3AE42E1E}"/>
              </a:ext>
            </a:extLst>
          </p:cNvPr>
          <p:cNvSpPr>
            <a:spLocks noGrp="1"/>
          </p:cNvSpPr>
          <p:nvPr>
            <p:ph type="title"/>
          </p:nvPr>
        </p:nvSpPr>
        <p:spPr>
          <a:xfrm>
            <a:off x="419100" y="365125"/>
            <a:ext cx="4972050" cy="1273175"/>
          </a:xfrm>
        </p:spPr>
        <p:txBody>
          <a:bodyPr>
            <a:normAutofit/>
          </a:bodyPr>
          <a:lstStyle/>
          <a:p>
            <a:r>
              <a:rPr lang="en-IN" sz="2400" b="1" i="1" u="sng" dirty="0">
                <a:solidFill>
                  <a:srgbClr val="FF0000"/>
                </a:solidFill>
              </a:rPr>
              <a:t>UNDERSTANDING OF CYBERSECURITY :</a:t>
            </a:r>
          </a:p>
        </p:txBody>
      </p:sp>
      <p:sp>
        <p:nvSpPr>
          <p:cNvPr id="4" name="Rectangle 1">
            <a:extLst>
              <a:ext uri="{FF2B5EF4-FFF2-40B4-BE49-F238E27FC236}">
                <a16:creationId xmlns:a16="http://schemas.microsoft.com/office/drawing/2014/main" id="{43E8ED76-8404-4645-A05C-24D7C51EDEBC}"/>
              </a:ext>
            </a:extLst>
          </p:cNvPr>
          <p:cNvSpPr>
            <a:spLocks noGrp="1" noChangeArrowheads="1"/>
          </p:cNvSpPr>
          <p:nvPr>
            <p:ph idx="1"/>
          </p:nvPr>
        </p:nvSpPr>
        <p:spPr bwMode="auto">
          <a:xfrm>
            <a:off x="838200" y="1585248"/>
            <a:ext cx="56102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Confidentiality: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is accessible only to authorized individuals or systems.</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Integrity:</a:t>
            </a:r>
            <a:r>
              <a:rPr kumimoji="0" lang="en-US" altLang="en-US" sz="2800" b="0" i="0" u="none" strike="noStrike" cap="none" normalizeH="0" baseline="0" dirty="0">
                <a:ln>
                  <a:noFill/>
                </a:ln>
                <a:solidFill>
                  <a:schemeClr val="tx1"/>
                </a:solidFill>
                <a:effectLst/>
                <a:latin typeface="Arial" panose="020B0604020202020204" pitchFamily="34" charset="0"/>
              </a:rPr>
              <a:t> Maintaining the accuracy and trustworthiness of data throughout its lifecycle.</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Availability: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and systems are accessible and usable when needed.</a:t>
            </a:r>
          </a:p>
        </p:txBody>
      </p:sp>
      <p:pic>
        <p:nvPicPr>
          <p:cNvPr id="5" name="Picture 4">
            <a:extLst>
              <a:ext uri="{FF2B5EF4-FFF2-40B4-BE49-F238E27FC236}">
                <a16:creationId xmlns:a16="http://schemas.microsoft.com/office/drawing/2014/main" id="{F3B0C1D7-5724-4E0F-85CD-A52025CA422B}"/>
              </a:ext>
            </a:extLst>
          </p:cNvPr>
          <p:cNvPicPr>
            <a:picLocks noChangeAspect="1"/>
          </p:cNvPicPr>
          <p:nvPr/>
        </p:nvPicPr>
        <p:blipFill>
          <a:blip r:embed="rId2"/>
          <a:stretch>
            <a:fillRect/>
          </a:stretch>
        </p:blipFill>
        <p:spPr>
          <a:xfrm>
            <a:off x="6515100" y="1082934"/>
            <a:ext cx="5095875" cy="4832092"/>
          </a:xfrm>
          <a:prstGeom prst="rect">
            <a:avLst/>
          </a:prstGeom>
        </p:spPr>
      </p:pic>
    </p:spTree>
    <p:extLst>
      <p:ext uri="{BB962C8B-B14F-4D97-AF65-F5344CB8AC3E}">
        <p14:creationId xmlns:p14="http://schemas.microsoft.com/office/powerpoint/2010/main" val="243878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F3E1-6EE4-4C8F-9F22-80C0B7A7B4C7}"/>
              </a:ext>
            </a:extLst>
          </p:cNvPr>
          <p:cNvSpPr>
            <a:spLocks noGrp="1"/>
          </p:cNvSpPr>
          <p:nvPr>
            <p:ph type="title"/>
          </p:nvPr>
        </p:nvSpPr>
        <p:spPr/>
        <p:txBody>
          <a:bodyPr/>
          <a:lstStyle/>
          <a:p>
            <a:r>
              <a:rPr lang="en-IN" i="1" u="sng" dirty="0">
                <a:solidFill>
                  <a:srgbClr val="FF0000"/>
                </a:solidFill>
              </a:rPr>
              <a:t>BENFITS OF CYBERSECURITY:</a:t>
            </a:r>
          </a:p>
        </p:txBody>
      </p:sp>
      <p:sp>
        <p:nvSpPr>
          <p:cNvPr id="3" name="Content Placeholder 2">
            <a:extLst>
              <a:ext uri="{FF2B5EF4-FFF2-40B4-BE49-F238E27FC236}">
                <a16:creationId xmlns:a16="http://schemas.microsoft.com/office/drawing/2014/main" id="{F00CDB54-8BD1-4617-AFFD-12302F91DFE4}"/>
              </a:ext>
            </a:extLst>
          </p:cNvPr>
          <p:cNvSpPr>
            <a:spLocks noGrp="1"/>
          </p:cNvSpPr>
          <p:nvPr>
            <p:ph idx="1"/>
          </p:nvPr>
        </p:nvSpPr>
        <p:spPr>
          <a:xfrm>
            <a:off x="838200" y="1825624"/>
            <a:ext cx="6305550" cy="4422775"/>
          </a:xfrm>
        </p:spPr>
        <p:txBody>
          <a:bodyPr>
            <a:normAutofit/>
          </a:bodyPr>
          <a:lstStyle/>
          <a:p>
            <a:r>
              <a:rPr lang="en-US" sz="3200" dirty="0"/>
              <a:t>1. Protection Against Cyber Threats</a:t>
            </a:r>
          </a:p>
          <a:p>
            <a:r>
              <a:rPr lang="en-US" sz="3200" dirty="0"/>
              <a:t>2. Safeguarding Personal and Business Information</a:t>
            </a:r>
          </a:p>
          <a:p>
            <a:r>
              <a:rPr lang="en-IN" sz="3200" dirty="0"/>
              <a:t>3. Ensuring Business Continuity</a:t>
            </a:r>
          </a:p>
          <a:p>
            <a:r>
              <a:rPr lang="en-IN" sz="3200" dirty="0"/>
              <a:t>4. Support for Digital Transformation and Innovation</a:t>
            </a:r>
          </a:p>
        </p:txBody>
      </p:sp>
      <p:pic>
        <p:nvPicPr>
          <p:cNvPr id="4098" name="Picture 2" descr="Benefits of cyber security">
            <a:extLst>
              <a:ext uri="{FF2B5EF4-FFF2-40B4-BE49-F238E27FC236}">
                <a16:creationId xmlns:a16="http://schemas.microsoft.com/office/drawing/2014/main" id="{323DE25D-0F82-4E29-BCAE-19CD75105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49" y="1411286"/>
            <a:ext cx="47339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39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2C3-74B0-4240-8565-7DB7DA5D2D23}"/>
              </a:ext>
            </a:extLst>
          </p:cNvPr>
          <p:cNvSpPr>
            <a:spLocks noGrp="1"/>
          </p:cNvSpPr>
          <p:nvPr>
            <p:ph type="title"/>
          </p:nvPr>
        </p:nvSpPr>
        <p:spPr>
          <a:xfrm>
            <a:off x="677334" y="609600"/>
            <a:ext cx="8596668" cy="1066800"/>
          </a:xfrm>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id="{896C17D7-2BDA-4E46-AF4F-2D82C2C87A11}"/>
              </a:ext>
            </a:extLst>
          </p:cNvPr>
          <p:cNvSpPr>
            <a:spLocks noGrp="1"/>
          </p:cNvSpPr>
          <p:nvPr>
            <p:ph idx="1"/>
          </p:nvPr>
        </p:nvSpPr>
        <p:spPr>
          <a:xfrm>
            <a:off x="677335" y="1676400"/>
            <a:ext cx="6161616" cy="4029076"/>
          </a:xfrm>
        </p:spPr>
        <p:txBody>
          <a:bodyPr>
            <a:normAutofit lnSpcReduction="10000"/>
          </a:bodyPr>
          <a:lstStyle/>
          <a:p>
            <a:pPr marL="0" indent="0">
              <a:buNone/>
            </a:pPr>
            <a:endParaRPr lang="en-US" sz="2800" dirty="0"/>
          </a:p>
          <a:p>
            <a:r>
              <a:rPr lang="en-US" sz="2800" dirty="0"/>
              <a:t>Cybersecurity is a critical field focused on protecting digital systems, networks, and data from cyber threats. It encompasses technologies, processes, and practices designed to ensure the confidentiality, integrity, and availability of information.</a:t>
            </a:r>
          </a:p>
          <a:p>
            <a:endParaRPr lang="en-IN" dirty="0"/>
          </a:p>
        </p:txBody>
      </p:sp>
      <p:pic>
        <p:nvPicPr>
          <p:cNvPr id="5122" name="Picture 2" descr="Cyber Images – Browse 3,142,219 Stock Photos, Vectors, and Video | Adobe  Stock">
            <a:extLst>
              <a:ext uri="{FF2B5EF4-FFF2-40B4-BE49-F238E27FC236}">
                <a16:creationId xmlns:a16="http://schemas.microsoft.com/office/drawing/2014/main" id="{17188FD4-E752-466E-A977-FE1F5F41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5" y="1438275"/>
            <a:ext cx="4343399"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4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AC83-2FF2-4971-887C-0B69616A8337}"/>
              </a:ext>
            </a:extLst>
          </p:cNvPr>
          <p:cNvSpPr>
            <a:spLocks noGrp="1"/>
          </p:cNvSpPr>
          <p:nvPr>
            <p:ph type="title"/>
          </p:nvPr>
        </p:nvSpPr>
        <p:spPr/>
        <p:txBody>
          <a:bodyPr>
            <a:normAutofit/>
          </a:bodyPr>
          <a:lstStyle/>
          <a:p>
            <a:r>
              <a:rPr lang="en-IN" sz="3200" i="1" u="sng" dirty="0">
                <a:solidFill>
                  <a:srgbClr val="FF0000"/>
                </a:solidFill>
              </a:rPr>
              <a:t>BENFITS OF CYBERSECURITY IMPLEMENTS:</a:t>
            </a:r>
          </a:p>
        </p:txBody>
      </p:sp>
      <p:sp>
        <p:nvSpPr>
          <p:cNvPr id="3" name="Content Placeholder 2">
            <a:extLst>
              <a:ext uri="{FF2B5EF4-FFF2-40B4-BE49-F238E27FC236}">
                <a16:creationId xmlns:a16="http://schemas.microsoft.com/office/drawing/2014/main" id="{5DE948ED-C191-4D7E-87E3-60B72C8F4018}"/>
              </a:ext>
            </a:extLst>
          </p:cNvPr>
          <p:cNvSpPr>
            <a:spLocks noGrp="1"/>
          </p:cNvSpPr>
          <p:nvPr>
            <p:ph idx="1"/>
          </p:nvPr>
        </p:nvSpPr>
        <p:spPr>
          <a:xfrm>
            <a:off x="677334" y="1428751"/>
            <a:ext cx="10066866" cy="4612612"/>
          </a:xfrm>
        </p:spPr>
        <p:txBody>
          <a:bodyPr>
            <a:normAutofit/>
          </a:bodyPr>
          <a:lstStyle/>
          <a:p>
            <a:r>
              <a:rPr lang="en-US" sz="2400" b="1" dirty="0"/>
              <a:t>Prevention of Cyber Attacks</a:t>
            </a:r>
          </a:p>
          <a:p>
            <a:r>
              <a:rPr lang="en-US" sz="2400" b="1" dirty="0"/>
              <a:t>Benefit:</a:t>
            </a:r>
            <a:r>
              <a:rPr lang="en-US" sz="2400" dirty="0"/>
              <a:t> Blocks malicious attacks such as malware, ransomware, and phishing.</a:t>
            </a:r>
          </a:p>
          <a:p>
            <a:r>
              <a:rPr lang="en-US" sz="2400" b="1" dirty="0"/>
              <a:t>Protection of Sensitive Data</a:t>
            </a:r>
          </a:p>
          <a:p>
            <a:r>
              <a:rPr lang="en-US" sz="2400" b="1" dirty="0"/>
              <a:t>Benefit:</a:t>
            </a:r>
            <a:r>
              <a:rPr lang="en-US" sz="2400" dirty="0"/>
              <a:t> Safeguards personal, financial, and business-critical information from unauthorized access and breaches.</a:t>
            </a:r>
          </a:p>
          <a:p>
            <a:r>
              <a:rPr lang="en-US" sz="2400" b="1" dirty="0"/>
              <a:t>Improved Employee Productivity</a:t>
            </a:r>
          </a:p>
          <a:p>
            <a:r>
              <a:rPr lang="en-US" sz="2400" b="1" dirty="0"/>
              <a:t>Benefit:</a:t>
            </a:r>
            <a:r>
              <a:rPr lang="en-US" sz="2400" dirty="0"/>
              <a:t> Reduces downtime and disruptions caused by cyber threats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66308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8D45-8920-4FE5-B82F-D69744C2E718}"/>
              </a:ext>
            </a:extLst>
          </p:cNvPr>
          <p:cNvSpPr>
            <a:spLocks noGrp="1"/>
          </p:cNvSpPr>
          <p:nvPr>
            <p:ph type="title"/>
          </p:nvPr>
        </p:nvSpPr>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id="{A83C6B19-0266-4BA5-A5F7-6817026E30E7}"/>
              </a:ext>
            </a:extLst>
          </p:cNvPr>
          <p:cNvSpPr>
            <a:spLocks noGrp="1"/>
          </p:cNvSpPr>
          <p:nvPr>
            <p:ph idx="1"/>
          </p:nvPr>
        </p:nvSpPr>
        <p:spPr>
          <a:xfrm>
            <a:off x="677334" y="1466850"/>
            <a:ext cx="8596668" cy="4574513"/>
          </a:xfrm>
        </p:spPr>
        <p:txBody>
          <a:bodyPr>
            <a:noAutofit/>
          </a:bodyPr>
          <a:lstStyle/>
          <a:p>
            <a:endParaRPr lang="en-US" sz="3200" dirty="0"/>
          </a:p>
          <a:p>
            <a:r>
              <a:rPr lang="en-US" sz="3200" dirty="0"/>
              <a:t>Cybersecurity solutions are crucial for protecting information systems, networks, and data from cyber threats. These solutions encompass a wide range of tools, practices, and strategies designed to safeguard digital assets.</a:t>
            </a:r>
          </a:p>
          <a:p>
            <a:endParaRPr lang="en-IN" sz="3200" dirty="0"/>
          </a:p>
        </p:txBody>
      </p:sp>
    </p:spTree>
    <p:extLst>
      <p:ext uri="{BB962C8B-B14F-4D97-AF65-F5344CB8AC3E}">
        <p14:creationId xmlns:p14="http://schemas.microsoft.com/office/powerpoint/2010/main" val="122353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129-D80D-43A2-9E49-A9ECD405A297}"/>
              </a:ext>
            </a:extLst>
          </p:cNvPr>
          <p:cNvSpPr>
            <a:spLocks noGrp="1"/>
          </p:cNvSpPr>
          <p:nvPr>
            <p:ph type="title"/>
          </p:nvPr>
        </p:nvSpPr>
        <p:spPr/>
        <p:txBody>
          <a:bodyPr/>
          <a:lstStyle/>
          <a:p>
            <a:r>
              <a:rPr lang="en-IN" i="1" u="sng" dirty="0">
                <a:solidFill>
                  <a:srgbClr val="FF0000"/>
                </a:solidFill>
              </a:rPr>
              <a:t>END USERS:</a:t>
            </a:r>
          </a:p>
        </p:txBody>
      </p:sp>
      <p:sp>
        <p:nvSpPr>
          <p:cNvPr id="3" name="Content Placeholder 2">
            <a:extLst>
              <a:ext uri="{FF2B5EF4-FFF2-40B4-BE49-F238E27FC236}">
                <a16:creationId xmlns:a16="http://schemas.microsoft.com/office/drawing/2014/main" id="{98C6F5CB-BBB5-44AD-A306-D4165A0E8182}"/>
              </a:ext>
            </a:extLst>
          </p:cNvPr>
          <p:cNvSpPr>
            <a:spLocks noGrp="1"/>
          </p:cNvSpPr>
          <p:nvPr>
            <p:ph idx="1"/>
          </p:nvPr>
        </p:nvSpPr>
        <p:spPr/>
        <p:txBody>
          <a:bodyPr>
            <a:normAutofit/>
          </a:bodyPr>
          <a:lstStyle/>
          <a:p>
            <a:r>
              <a:rPr lang="en-IN" sz="3200" dirty="0"/>
              <a:t>GOVERNAMENT INSTITUTIONS</a:t>
            </a:r>
          </a:p>
          <a:p>
            <a:r>
              <a:rPr lang="en-IN" sz="3200" dirty="0"/>
              <a:t>PRIVATE ORGANISATIONS</a:t>
            </a:r>
          </a:p>
          <a:p>
            <a:r>
              <a:rPr lang="en-IN" sz="3200" dirty="0"/>
              <a:t>PUBLIC AND PRIVATE SECTOR BANKS</a:t>
            </a:r>
          </a:p>
          <a:p>
            <a:r>
              <a:rPr lang="en-IN" sz="3200" dirty="0"/>
              <a:t>GOVERNAMNT EMPLOYEES</a:t>
            </a:r>
          </a:p>
          <a:p>
            <a:r>
              <a:rPr lang="en-IN" sz="3200" dirty="0"/>
              <a:t>STUDENTS</a:t>
            </a:r>
          </a:p>
          <a:p>
            <a:r>
              <a:rPr lang="en-IN" sz="3200" dirty="0"/>
              <a:t>SOCIAL NETWORK PLATFORMS</a:t>
            </a:r>
          </a:p>
        </p:txBody>
      </p:sp>
    </p:spTree>
    <p:extLst>
      <p:ext uri="{BB962C8B-B14F-4D97-AF65-F5344CB8AC3E}">
        <p14:creationId xmlns:p14="http://schemas.microsoft.com/office/powerpoint/2010/main" val="9091062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440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ADLaM Display</vt:lpstr>
      <vt:lpstr>Arial</vt:lpstr>
      <vt:lpstr>Trebuchet MS</vt:lpstr>
      <vt:lpstr>Wingdings 3</vt:lpstr>
      <vt:lpstr>Facet</vt:lpstr>
      <vt:lpstr>POTHULA GANDHARI</vt:lpstr>
      <vt:lpstr>PowerPoint Presentation</vt:lpstr>
      <vt:lpstr>INTRODUCTION:</vt:lpstr>
      <vt:lpstr>UNDERSTANDING OF CYBERSECURITY :</vt:lpstr>
      <vt:lpstr>BENFITS OF CYBERSECURITY:</vt:lpstr>
      <vt:lpstr>PROBLEM STATEMENT:</vt:lpstr>
      <vt:lpstr>BENFITS OF CYBERSECURITY IMPLEMENTS:</vt:lpstr>
      <vt:lpstr>PROBLEM STATEMENT:</vt:lpstr>
      <vt:lpstr>END USERS:</vt:lpstr>
      <vt:lpstr>Wow in the solution</vt:lpstr>
      <vt:lpstr>MODELLING</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malle</dc:creator>
  <cp:lastModifiedBy>malle</cp:lastModifiedBy>
  <cp:revision>23</cp:revision>
  <dcterms:created xsi:type="dcterms:W3CDTF">2024-06-17T08:42:50Z</dcterms:created>
  <dcterms:modified xsi:type="dcterms:W3CDTF">2024-06-18T16:21:10Z</dcterms:modified>
</cp:coreProperties>
</file>