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9" r:id="rId1"/>
  </p:sldMasterIdLst>
  <p:sldIdLst>
    <p:sldId id="256" r:id="rId2"/>
    <p:sldId id="257" r:id="rId3"/>
    <p:sldId id="258" r:id="rId4"/>
    <p:sldId id="259" r:id="rId5"/>
    <p:sldId id="260" r:id="rId6"/>
    <p:sldId id="261" r:id="rId7"/>
    <p:sldId id="263" r:id="rId8"/>
    <p:sldId id="262" r:id="rId9"/>
    <p:sldId id="264" r:id="rId10"/>
    <p:sldId id="266" r:id="rId11"/>
    <p:sldId id="267" r:id="rId12"/>
    <p:sldId id="287" r:id="rId13"/>
    <p:sldId id="268" r:id="rId14"/>
    <p:sldId id="269" r:id="rId15"/>
    <p:sldId id="270" r:id="rId16"/>
    <p:sldId id="272" r:id="rId17"/>
    <p:sldId id="273" r:id="rId18"/>
    <p:sldId id="274" r:id="rId19"/>
    <p:sldId id="275" r:id="rId20"/>
    <p:sldId id="276" r:id="rId21"/>
    <p:sldId id="277" r:id="rId22"/>
    <p:sldId id="278" r:id="rId23"/>
    <p:sldId id="279" r:id="rId24"/>
    <p:sldId id="280" r:id="rId25"/>
    <p:sldId id="285" r:id="rId26"/>
    <p:sldId id="286"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6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66" d="100"/>
          <a:sy n="66" d="100"/>
        </p:scale>
        <p:origin x="-596" y="-5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35C53E-80F9-41C3-8127-D4B2173AB688}" type="datetimeFigureOut">
              <a:rPr lang="en-IN" smtClean="0"/>
              <a:pPr/>
              <a:t>11-03-2023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7BED882-DB32-4CE9-A32F-3C9196BF711E}" type="slidenum">
              <a:rPr lang="en-IN" smtClean="0"/>
              <a:pPr/>
              <a:t>‹#›</a:t>
            </a:fld>
            <a:endParaRPr lang="en-IN"/>
          </a:p>
        </p:txBody>
      </p:sp>
    </p:spTree>
    <p:extLst>
      <p:ext uri="{BB962C8B-B14F-4D97-AF65-F5344CB8AC3E}">
        <p14:creationId xmlns="" xmlns:p14="http://schemas.microsoft.com/office/powerpoint/2010/main" val="1012006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35C53E-80F9-41C3-8127-D4B2173AB688}" type="datetimeFigureOut">
              <a:rPr lang="en-IN" smtClean="0"/>
              <a:pPr/>
              <a:t>11-03-2023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7BED882-DB32-4CE9-A32F-3C9196BF711E}" type="slidenum">
              <a:rPr lang="en-IN" smtClean="0"/>
              <a:pPr/>
              <a:t>‹#›</a:t>
            </a:fld>
            <a:endParaRPr lang="en-IN"/>
          </a:p>
        </p:txBody>
      </p:sp>
    </p:spTree>
    <p:extLst>
      <p:ext uri="{BB962C8B-B14F-4D97-AF65-F5344CB8AC3E}">
        <p14:creationId xmlns="" xmlns:p14="http://schemas.microsoft.com/office/powerpoint/2010/main" val="670555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35C53E-80F9-41C3-8127-D4B2173AB688}" type="datetimeFigureOut">
              <a:rPr lang="en-IN" smtClean="0"/>
              <a:pPr/>
              <a:t>11-03-2023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7BED882-DB32-4CE9-A32F-3C9196BF711E}" type="slidenum">
              <a:rPr lang="en-IN" smtClean="0"/>
              <a:pPr/>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 xmlns:p14="http://schemas.microsoft.com/office/powerpoint/2010/main" val="1786053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835C53E-80F9-41C3-8127-D4B2173AB688}" type="datetimeFigureOut">
              <a:rPr lang="en-IN" smtClean="0"/>
              <a:pPr/>
              <a:t>11-03-2023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7BED882-DB32-4CE9-A32F-3C9196BF711E}" type="slidenum">
              <a:rPr lang="en-IN" smtClean="0"/>
              <a:pPr/>
              <a:t>‹#›</a:t>
            </a:fld>
            <a:endParaRPr lang="en-IN"/>
          </a:p>
        </p:txBody>
      </p:sp>
    </p:spTree>
    <p:extLst>
      <p:ext uri="{BB962C8B-B14F-4D97-AF65-F5344CB8AC3E}">
        <p14:creationId xmlns="" xmlns:p14="http://schemas.microsoft.com/office/powerpoint/2010/main" val="4566619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835C53E-80F9-41C3-8127-D4B2173AB688}" type="datetimeFigureOut">
              <a:rPr lang="en-IN" smtClean="0"/>
              <a:pPr/>
              <a:t>11-03-2023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7BED882-DB32-4CE9-A32F-3C9196BF711E}" type="slidenum">
              <a:rPr lang="en-IN" smtClean="0"/>
              <a:pPr/>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 xmlns:p14="http://schemas.microsoft.com/office/powerpoint/2010/main" val="28259916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835C53E-80F9-41C3-8127-D4B2173AB688}" type="datetimeFigureOut">
              <a:rPr lang="en-IN" smtClean="0"/>
              <a:pPr/>
              <a:t>11-03-2023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7BED882-DB32-4CE9-A32F-3C9196BF711E}" type="slidenum">
              <a:rPr lang="en-IN" smtClean="0"/>
              <a:pPr/>
              <a:t>‹#›</a:t>
            </a:fld>
            <a:endParaRPr lang="en-IN"/>
          </a:p>
        </p:txBody>
      </p:sp>
    </p:spTree>
    <p:extLst>
      <p:ext uri="{BB962C8B-B14F-4D97-AF65-F5344CB8AC3E}">
        <p14:creationId xmlns="" xmlns:p14="http://schemas.microsoft.com/office/powerpoint/2010/main" val="178178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35C53E-80F9-41C3-8127-D4B2173AB688}" type="datetimeFigureOut">
              <a:rPr lang="en-IN" smtClean="0"/>
              <a:pPr/>
              <a:t>11-03-2023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7BED882-DB32-4CE9-A32F-3C9196BF711E}" type="slidenum">
              <a:rPr lang="en-IN" smtClean="0"/>
              <a:pPr/>
              <a:t>‹#›</a:t>
            </a:fld>
            <a:endParaRPr lang="en-IN"/>
          </a:p>
        </p:txBody>
      </p:sp>
    </p:spTree>
    <p:extLst>
      <p:ext uri="{BB962C8B-B14F-4D97-AF65-F5344CB8AC3E}">
        <p14:creationId xmlns="" xmlns:p14="http://schemas.microsoft.com/office/powerpoint/2010/main" val="28378791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35C53E-80F9-41C3-8127-D4B2173AB688}" type="datetimeFigureOut">
              <a:rPr lang="en-IN" smtClean="0"/>
              <a:pPr/>
              <a:t>11-03-2023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7BED882-DB32-4CE9-A32F-3C9196BF711E}" type="slidenum">
              <a:rPr lang="en-IN" smtClean="0"/>
              <a:pPr/>
              <a:t>‹#›</a:t>
            </a:fld>
            <a:endParaRPr lang="en-IN"/>
          </a:p>
        </p:txBody>
      </p:sp>
    </p:spTree>
    <p:extLst>
      <p:ext uri="{BB962C8B-B14F-4D97-AF65-F5344CB8AC3E}">
        <p14:creationId xmlns="" xmlns:p14="http://schemas.microsoft.com/office/powerpoint/2010/main" val="2262553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35C53E-80F9-41C3-8127-D4B2173AB688}" type="datetimeFigureOut">
              <a:rPr lang="en-IN" smtClean="0"/>
              <a:pPr/>
              <a:t>11-03-2023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7BED882-DB32-4CE9-A32F-3C9196BF711E}" type="slidenum">
              <a:rPr lang="en-IN" smtClean="0"/>
              <a:pPr/>
              <a:t>‹#›</a:t>
            </a:fld>
            <a:endParaRPr lang="en-IN"/>
          </a:p>
        </p:txBody>
      </p:sp>
    </p:spTree>
    <p:extLst>
      <p:ext uri="{BB962C8B-B14F-4D97-AF65-F5344CB8AC3E}">
        <p14:creationId xmlns="" xmlns:p14="http://schemas.microsoft.com/office/powerpoint/2010/main" val="2055974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35C53E-80F9-41C3-8127-D4B2173AB688}" type="datetimeFigureOut">
              <a:rPr lang="en-IN" smtClean="0"/>
              <a:pPr/>
              <a:t>11-03-2023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7BED882-DB32-4CE9-A32F-3C9196BF711E}" type="slidenum">
              <a:rPr lang="en-IN" smtClean="0"/>
              <a:pPr/>
              <a:t>‹#›</a:t>
            </a:fld>
            <a:endParaRPr lang="en-IN"/>
          </a:p>
        </p:txBody>
      </p:sp>
    </p:spTree>
    <p:extLst>
      <p:ext uri="{BB962C8B-B14F-4D97-AF65-F5344CB8AC3E}">
        <p14:creationId xmlns="" xmlns:p14="http://schemas.microsoft.com/office/powerpoint/2010/main" val="3472372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35C53E-80F9-41C3-8127-D4B2173AB688}" type="datetimeFigureOut">
              <a:rPr lang="en-IN" smtClean="0"/>
              <a:pPr/>
              <a:t>11-03-2023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7BED882-DB32-4CE9-A32F-3C9196BF711E}" type="slidenum">
              <a:rPr lang="en-IN" smtClean="0"/>
              <a:pPr/>
              <a:t>‹#›</a:t>
            </a:fld>
            <a:endParaRPr lang="en-IN"/>
          </a:p>
        </p:txBody>
      </p:sp>
    </p:spTree>
    <p:extLst>
      <p:ext uri="{BB962C8B-B14F-4D97-AF65-F5344CB8AC3E}">
        <p14:creationId xmlns="" xmlns:p14="http://schemas.microsoft.com/office/powerpoint/2010/main" val="2067886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35C53E-80F9-41C3-8127-D4B2173AB688}" type="datetimeFigureOut">
              <a:rPr lang="en-IN" smtClean="0"/>
              <a:pPr/>
              <a:t>11-03-2023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7BED882-DB32-4CE9-A32F-3C9196BF711E}" type="slidenum">
              <a:rPr lang="en-IN" smtClean="0"/>
              <a:pPr/>
              <a:t>‹#›</a:t>
            </a:fld>
            <a:endParaRPr lang="en-IN"/>
          </a:p>
        </p:txBody>
      </p:sp>
    </p:spTree>
    <p:extLst>
      <p:ext uri="{BB962C8B-B14F-4D97-AF65-F5344CB8AC3E}">
        <p14:creationId xmlns="" xmlns:p14="http://schemas.microsoft.com/office/powerpoint/2010/main" val="3427130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35C53E-80F9-41C3-8127-D4B2173AB688}" type="datetimeFigureOut">
              <a:rPr lang="en-IN" smtClean="0"/>
              <a:pPr/>
              <a:t>11-03-2023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7BED882-DB32-4CE9-A32F-3C9196BF711E}" type="slidenum">
              <a:rPr lang="en-IN" smtClean="0"/>
              <a:pPr/>
              <a:t>‹#›</a:t>
            </a:fld>
            <a:endParaRPr lang="en-IN"/>
          </a:p>
        </p:txBody>
      </p:sp>
    </p:spTree>
    <p:extLst>
      <p:ext uri="{BB962C8B-B14F-4D97-AF65-F5344CB8AC3E}">
        <p14:creationId xmlns="" xmlns:p14="http://schemas.microsoft.com/office/powerpoint/2010/main" val="1100153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35C53E-80F9-41C3-8127-D4B2173AB688}" type="datetimeFigureOut">
              <a:rPr lang="en-IN" smtClean="0"/>
              <a:pPr/>
              <a:t>11-03-2023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7BED882-DB32-4CE9-A32F-3C9196BF711E}" type="slidenum">
              <a:rPr lang="en-IN" smtClean="0"/>
              <a:pPr/>
              <a:t>‹#›</a:t>
            </a:fld>
            <a:endParaRPr lang="en-IN"/>
          </a:p>
        </p:txBody>
      </p:sp>
    </p:spTree>
    <p:extLst>
      <p:ext uri="{BB962C8B-B14F-4D97-AF65-F5344CB8AC3E}">
        <p14:creationId xmlns="" xmlns:p14="http://schemas.microsoft.com/office/powerpoint/2010/main" val="3116481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35C53E-80F9-41C3-8127-D4B2173AB688}" type="datetimeFigureOut">
              <a:rPr lang="en-IN" smtClean="0"/>
              <a:pPr/>
              <a:t>11-03-2023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7BED882-DB32-4CE9-A32F-3C9196BF711E}" type="slidenum">
              <a:rPr lang="en-IN" smtClean="0"/>
              <a:pPr/>
              <a:t>‹#›</a:t>
            </a:fld>
            <a:endParaRPr lang="en-IN"/>
          </a:p>
        </p:txBody>
      </p:sp>
    </p:spTree>
    <p:extLst>
      <p:ext uri="{BB962C8B-B14F-4D97-AF65-F5344CB8AC3E}">
        <p14:creationId xmlns="" xmlns:p14="http://schemas.microsoft.com/office/powerpoint/2010/main" val="3451629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35C53E-80F9-41C3-8127-D4B2173AB688}" type="datetimeFigureOut">
              <a:rPr lang="en-IN" smtClean="0"/>
              <a:pPr/>
              <a:t>11-03-2023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7BED882-DB32-4CE9-A32F-3C9196BF711E}" type="slidenum">
              <a:rPr lang="en-IN" smtClean="0"/>
              <a:pPr/>
              <a:t>‹#›</a:t>
            </a:fld>
            <a:endParaRPr lang="en-IN"/>
          </a:p>
        </p:txBody>
      </p:sp>
    </p:spTree>
    <p:extLst>
      <p:ext uri="{BB962C8B-B14F-4D97-AF65-F5344CB8AC3E}">
        <p14:creationId xmlns="" xmlns:p14="http://schemas.microsoft.com/office/powerpoint/2010/main" val="160317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835C53E-80F9-41C3-8127-D4B2173AB688}" type="datetimeFigureOut">
              <a:rPr lang="en-IN" smtClean="0"/>
              <a:pPr/>
              <a:t>11-03-2023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7BED882-DB32-4CE9-A32F-3C9196BF711E}" type="slidenum">
              <a:rPr lang="en-IN" smtClean="0"/>
              <a:pPr/>
              <a:t>‹#›</a:t>
            </a:fld>
            <a:endParaRPr lang="en-IN"/>
          </a:p>
        </p:txBody>
      </p:sp>
    </p:spTree>
    <p:extLst>
      <p:ext uri="{BB962C8B-B14F-4D97-AF65-F5344CB8AC3E}">
        <p14:creationId xmlns="" xmlns:p14="http://schemas.microsoft.com/office/powerpoint/2010/main" val="3124793840"/>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 id="2147483783" r:id="rId14"/>
    <p:sldLayoutId id="2147483784" r:id="rId15"/>
    <p:sldLayoutId id="214748378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sudipbhujel.com.np/sentiment-analysis-with-logistic-regression/"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2402189-596E-5507-4B39-0621AE0CC9EB}"/>
              </a:ext>
            </a:extLst>
          </p:cNvPr>
          <p:cNvSpPr>
            <a:spLocks noGrp="1"/>
          </p:cNvSpPr>
          <p:nvPr>
            <p:ph type="ctrTitle"/>
          </p:nvPr>
        </p:nvSpPr>
        <p:spPr>
          <a:xfrm>
            <a:off x="1060076" y="1782113"/>
            <a:ext cx="11896165" cy="1825096"/>
          </a:xfrm>
        </p:spPr>
        <p:txBody>
          <a:bodyPr>
            <a:normAutofit/>
          </a:bodyPr>
          <a:lstStyle/>
          <a:p>
            <a:r>
              <a:rPr lang="en-US" sz="5400" u="sng" dirty="0">
                <a:solidFill>
                  <a:srgbClr val="FF0000"/>
                </a:solidFill>
                <a:latin typeface="Algerian" pitchFamily="82" charset="0"/>
              </a:rPr>
              <a:t>FINANCIAL SENTIMENT ANALYSIS</a:t>
            </a:r>
            <a:endParaRPr lang="en-IN" sz="5400" u="sng" dirty="0">
              <a:solidFill>
                <a:srgbClr val="FF0000"/>
              </a:solidFill>
              <a:latin typeface="Algerian" pitchFamily="82" charset="0"/>
            </a:endParaRPr>
          </a:p>
        </p:txBody>
      </p:sp>
      <p:sp>
        <p:nvSpPr>
          <p:cNvPr id="8" name="TextBox 7">
            <a:extLst>
              <a:ext uri="{FF2B5EF4-FFF2-40B4-BE49-F238E27FC236}">
                <a16:creationId xmlns="" xmlns:a16="http://schemas.microsoft.com/office/drawing/2014/main" id="{3DAA55B8-E1D5-B224-F0E3-4CC21A20274A}"/>
              </a:ext>
            </a:extLst>
          </p:cNvPr>
          <p:cNvSpPr txBox="1"/>
          <p:nvPr/>
        </p:nvSpPr>
        <p:spPr>
          <a:xfrm>
            <a:off x="2854778" y="858783"/>
            <a:ext cx="6482444" cy="923330"/>
          </a:xfrm>
          <a:prstGeom prst="rect">
            <a:avLst/>
          </a:prstGeom>
          <a:noFill/>
        </p:spPr>
        <p:txBody>
          <a:bodyPr wrap="square" rtlCol="0">
            <a:spAutoFit/>
          </a:bodyPr>
          <a:lstStyle/>
          <a:p>
            <a:pPr marL="1143000" lvl="1" indent="-685800">
              <a:buFont typeface="Wingdings" panose="05000000000000000000" pitchFamily="2" charset="2"/>
              <a:buChar char="v"/>
            </a:pPr>
            <a:r>
              <a:rPr lang="en-IN" sz="5400" dirty="0">
                <a:solidFill>
                  <a:schemeClr val="accent4">
                    <a:lumMod val="75000"/>
                  </a:schemeClr>
                </a:solidFill>
                <a:latin typeface="Algerian" panose="04020705040A02060702" pitchFamily="82" charset="0"/>
              </a:rPr>
              <a:t>PROJECT TITLE</a:t>
            </a:r>
          </a:p>
        </p:txBody>
      </p:sp>
      <p:sp>
        <p:nvSpPr>
          <p:cNvPr id="5" name="TextBox 4"/>
          <p:cNvSpPr txBox="1"/>
          <p:nvPr/>
        </p:nvSpPr>
        <p:spPr>
          <a:xfrm>
            <a:off x="4793380" y="3811603"/>
            <a:ext cx="1845377" cy="830997"/>
          </a:xfrm>
          <a:prstGeom prst="rect">
            <a:avLst/>
          </a:prstGeom>
          <a:noFill/>
        </p:spPr>
        <p:txBody>
          <a:bodyPr wrap="none" rtlCol="0">
            <a:spAutoFit/>
          </a:bodyPr>
          <a:lstStyle/>
          <a:p>
            <a:r>
              <a:rPr lang="en-US" sz="4800" b="1" dirty="0" smtClean="0">
                <a:latin typeface="Algerian" pitchFamily="82" charset="0"/>
              </a:rPr>
              <a:t>P-202</a:t>
            </a:r>
            <a:endParaRPr lang="en-US" sz="4800" b="1" dirty="0">
              <a:latin typeface="Algerian" pitchFamily="82" charset="0"/>
            </a:endParaRPr>
          </a:p>
        </p:txBody>
      </p:sp>
    </p:spTree>
    <p:extLst>
      <p:ext uri="{BB962C8B-B14F-4D97-AF65-F5344CB8AC3E}">
        <p14:creationId xmlns="" xmlns:p14="http://schemas.microsoft.com/office/powerpoint/2010/main" val="934871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E7699D86-8FA8-19AC-8A8C-387C07FEA2E7}"/>
              </a:ext>
            </a:extLst>
          </p:cNvPr>
          <p:cNvSpPr txBox="1"/>
          <p:nvPr/>
        </p:nvSpPr>
        <p:spPr>
          <a:xfrm>
            <a:off x="1774371" y="658586"/>
            <a:ext cx="6346371" cy="4216539"/>
          </a:xfrm>
          <a:prstGeom prst="rect">
            <a:avLst/>
          </a:prstGeom>
          <a:noFill/>
        </p:spPr>
        <p:txBody>
          <a:bodyPr wrap="square" rtlCol="0">
            <a:spAutoFit/>
          </a:bodyPr>
          <a:lstStyle/>
          <a:p>
            <a:r>
              <a:rPr lang="en-IN" sz="3600" b="1" dirty="0">
                <a:solidFill>
                  <a:schemeClr val="accent5">
                    <a:lumMod val="75000"/>
                  </a:schemeClr>
                </a:solidFill>
                <a:latin typeface="Times New Roman" panose="02020603050405020304" pitchFamily="18" charset="0"/>
                <a:cs typeface="Times New Roman" panose="02020603050405020304" pitchFamily="18" charset="0"/>
              </a:rPr>
              <a:t>Text </a:t>
            </a:r>
            <a:r>
              <a:rPr lang="en-IN" sz="3600" b="1" dirty="0" err="1">
                <a:solidFill>
                  <a:schemeClr val="accent5">
                    <a:lumMod val="75000"/>
                  </a:schemeClr>
                </a:solidFill>
                <a:latin typeface="Times New Roman" panose="02020603050405020304" pitchFamily="18" charset="0"/>
                <a:cs typeface="Times New Roman" panose="02020603050405020304" pitchFamily="18" charset="0"/>
              </a:rPr>
              <a:t>Preprocessing</a:t>
            </a:r>
            <a:r>
              <a:rPr lang="en-IN" sz="3600" b="1" dirty="0">
                <a:solidFill>
                  <a:schemeClr val="accent5">
                    <a:lumMod val="75000"/>
                  </a:schemeClr>
                </a:solidFill>
                <a:latin typeface="Times New Roman" panose="02020603050405020304" pitchFamily="18" charset="0"/>
                <a:cs typeface="Times New Roman" panose="02020603050405020304" pitchFamily="18" charset="0"/>
              </a:rPr>
              <a:t>:</a:t>
            </a:r>
          </a:p>
          <a:p>
            <a:endParaRPr lang="en-IN" sz="3600" dirty="0">
              <a:solidFill>
                <a:schemeClr val="accent5">
                  <a:lumMod val="75000"/>
                </a:schemeClr>
              </a:solidFill>
              <a:latin typeface="Times New Roman" panose="02020603050405020304" pitchFamily="18" charset="0"/>
              <a:cs typeface="Times New Roman" panose="02020603050405020304" pitchFamily="18" charset="0"/>
            </a:endParaRPr>
          </a:p>
          <a:p>
            <a:endParaRPr lang="en-IN" sz="3600" dirty="0">
              <a:solidFill>
                <a:schemeClr val="accent5">
                  <a:lumMod val="75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000" dirty="0">
                <a:solidFill>
                  <a:srgbClr val="002060"/>
                </a:solidFill>
                <a:latin typeface="Times New Roman" panose="02020603050405020304" pitchFamily="18" charset="0"/>
                <a:cs typeface="Times New Roman" panose="02020603050405020304" pitchFamily="18" charset="0"/>
              </a:rPr>
              <a:t>Remove 'RT' from sentence</a:t>
            </a:r>
          </a:p>
          <a:p>
            <a:pPr marL="342900" indent="-342900">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Remove the '#' from the sentence</a:t>
            </a:r>
            <a:endParaRPr lang="en-IN" sz="2000" dirty="0">
              <a:solidFill>
                <a:srgbClr val="00206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000" dirty="0">
                <a:solidFill>
                  <a:srgbClr val="002060"/>
                </a:solidFill>
                <a:latin typeface="Times New Roman" panose="02020603050405020304" pitchFamily="18" charset="0"/>
                <a:cs typeface="Times New Roman" panose="02020603050405020304" pitchFamily="18" charset="0"/>
              </a:rPr>
              <a:t>Remove the '\n' character</a:t>
            </a:r>
          </a:p>
          <a:p>
            <a:pPr marL="342900" indent="-342900">
              <a:buFont typeface="Wingdings" panose="05000000000000000000" pitchFamily="2" charset="2"/>
              <a:buChar char="Ø"/>
            </a:pPr>
            <a:r>
              <a:rPr lang="en-IN" sz="2000" dirty="0">
                <a:solidFill>
                  <a:srgbClr val="002060"/>
                </a:solidFill>
                <a:latin typeface="Times New Roman" panose="02020603050405020304" pitchFamily="18" charset="0"/>
                <a:cs typeface="Times New Roman" panose="02020603050405020304" pitchFamily="18" charset="0"/>
              </a:rPr>
              <a:t>Remove the hyperlinks</a:t>
            </a:r>
          </a:p>
          <a:p>
            <a:pPr marL="342900" indent="-342900">
              <a:buFont typeface="Wingdings" panose="05000000000000000000" pitchFamily="2" charset="2"/>
              <a:buChar char="Ø"/>
            </a:pPr>
            <a:r>
              <a:rPr lang="en-IN" sz="2000" dirty="0">
                <a:solidFill>
                  <a:srgbClr val="002060"/>
                </a:solidFill>
                <a:latin typeface="Times New Roman" panose="02020603050405020304" pitchFamily="18" charset="0"/>
                <a:cs typeface="Times New Roman" panose="02020603050405020304" pitchFamily="18" charset="0"/>
              </a:rPr>
              <a:t>Remove @mentions</a:t>
            </a:r>
          </a:p>
          <a:p>
            <a:pPr marL="342900" indent="-342900">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Remove leading and trailing whitespaces</a:t>
            </a:r>
            <a:endParaRPr lang="en-IN" sz="2000" dirty="0">
              <a:solidFill>
                <a:srgbClr val="00206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000" dirty="0">
                <a:solidFill>
                  <a:srgbClr val="002060"/>
                </a:solidFill>
                <a:latin typeface="Times New Roman" panose="02020603050405020304" pitchFamily="18" charset="0"/>
                <a:cs typeface="Times New Roman" panose="02020603050405020304" pitchFamily="18" charset="0"/>
              </a:rPr>
              <a:t>Remove emojis</a:t>
            </a:r>
          </a:p>
          <a:p>
            <a:pPr marL="342900" indent="-342900">
              <a:buFont typeface="Wingdings" panose="05000000000000000000" pitchFamily="2" charset="2"/>
              <a:buChar char="Ø"/>
            </a:pPr>
            <a:r>
              <a:rPr lang="en-IN" sz="2000" dirty="0">
                <a:solidFill>
                  <a:srgbClr val="002060"/>
                </a:solidFill>
                <a:latin typeface="Times New Roman" panose="02020603050405020304" pitchFamily="18" charset="0"/>
                <a:cs typeface="Times New Roman" panose="02020603050405020304" pitchFamily="18" charset="0"/>
              </a:rPr>
              <a:t>Converting to lower</a:t>
            </a:r>
          </a:p>
        </p:txBody>
      </p:sp>
      <p:pic>
        <p:nvPicPr>
          <p:cNvPr id="4" name="Picture 3">
            <a:extLst>
              <a:ext uri="{FF2B5EF4-FFF2-40B4-BE49-F238E27FC236}">
                <a16:creationId xmlns="" xmlns:a16="http://schemas.microsoft.com/office/drawing/2014/main" id="{26CA4810-B132-95BF-1CBB-5E5BA31C32EF}"/>
              </a:ext>
            </a:extLst>
          </p:cNvPr>
          <p:cNvPicPr>
            <a:picLocks noChangeAspect="1"/>
          </p:cNvPicPr>
          <p:nvPr/>
        </p:nvPicPr>
        <p:blipFill>
          <a:blip r:embed="rId2"/>
          <a:stretch>
            <a:fillRect/>
          </a:stretch>
        </p:blipFill>
        <p:spPr>
          <a:xfrm>
            <a:off x="6765471" y="1255250"/>
            <a:ext cx="4762500" cy="4762500"/>
          </a:xfrm>
          <a:prstGeom prst="rect">
            <a:avLst/>
          </a:prstGeom>
        </p:spPr>
      </p:pic>
      <p:sp>
        <p:nvSpPr>
          <p:cNvPr id="5" name="TextBox 4">
            <a:extLst>
              <a:ext uri="{FF2B5EF4-FFF2-40B4-BE49-F238E27FC236}">
                <a16:creationId xmlns="" xmlns:a16="http://schemas.microsoft.com/office/drawing/2014/main" id="{DF24B139-1114-42F3-27F7-AED4E527F656}"/>
              </a:ext>
            </a:extLst>
          </p:cNvPr>
          <p:cNvSpPr txBox="1"/>
          <p:nvPr/>
        </p:nvSpPr>
        <p:spPr>
          <a:xfrm>
            <a:off x="7565572" y="6199414"/>
            <a:ext cx="3886200" cy="369332"/>
          </a:xfrm>
          <a:prstGeom prst="rect">
            <a:avLst/>
          </a:prstGeom>
          <a:noFill/>
        </p:spPr>
        <p:txBody>
          <a:bodyPr wrap="square" rtlCol="0">
            <a:spAutoFit/>
          </a:bodyPr>
          <a:lstStyle/>
          <a:p>
            <a:r>
              <a:rPr lang="en-IN" b="1" u="sng" dirty="0">
                <a:solidFill>
                  <a:srgbClr val="C00000"/>
                </a:solidFill>
                <a:latin typeface="Times New Roman" panose="02020603050405020304" pitchFamily="18" charset="0"/>
                <a:cs typeface="Times New Roman" panose="02020603050405020304" pitchFamily="18" charset="0"/>
              </a:rPr>
              <a:t>Data after Text </a:t>
            </a:r>
            <a:r>
              <a:rPr lang="en-IN" b="1" u="sng" dirty="0" err="1">
                <a:solidFill>
                  <a:srgbClr val="C00000"/>
                </a:solidFill>
                <a:latin typeface="Times New Roman" panose="02020603050405020304" pitchFamily="18" charset="0"/>
                <a:cs typeface="Times New Roman" panose="02020603050405020304" pitchFamily="18" charset="0"/>
              </a:rPr>
              <a:t>Preprocessing</a:t>
            </a:r>
            <a:endParaRPr lang="en-IN" b="1" u="sng"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245113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 xmlns:a16="http://schemas.microsoft.com/office/drawing/2014/main" id="{38197EAE-10C8-4E62-1BBD-CA2C6CE6C397}"/>
              </a:ext>
            </a:extLst>
          </p:cNvPr>
          <p:cNvSpPr txBox="1"/>
          <p:nvPr/>
        </p:nvSpPr>
        <p:spPr>
          <a:xfrm>
            <a:off x="1796142" y="90496"/>
            <a:ext cx="4615543" cy="584775"/>
          </a:xfrm>
          <a:prstGeom prst="rect">
            <a:avLst/>
          </a:prstGeom>
          <a:noFill/>
        </p:spPr>
        <p:txBody>
          <a:bodyPr wrap="square" rtlCol="0">
            <a:spAutoFit/>
          </a:bodyPr>
          <a:lstStyle/>
          <a:p>
            <a:r>
              <a:rPr lang="en-IN" sz="3200" b="1" dirty="0">
                <a:solidFill>
                  <a:schemeClr val="accent5">
                    <a:lumMod val="75000"/>
                  </a:schemeClr>
                </a:solidFill>
                <a:latin typeface="Times New Roman" panose="02020603050405020304" pitchFamily="18" charset="0"/>
                <a:cs typeface="Times New Roman" panose="02020603050405020304" pitchFamily="18" charset="0"/>
              </a:rPr>
              <a:t>Removing Stop Words:</a:t>
            </a:r>
          </a:p>
        </p:txBody>
      </p:sp>
      <p:pic>
        <p:nvPicPr>
          <p:cNvPr id="8" name="Picture 7">
            <a:extLst>
              <a:ext uri="{FF2B5EF4-FFF2-40B4-BE49-F238E27FC236}">
                <a16:creationId xmlns="" xmlns:a16="http://schemas.microsoft.com/office/drawing/2014/main" id="{1F0C4E7B-034A-92B6-57E3-C9349F283833}"/>
              </a:ext>
            </a:extLst>
          </p:cNvPr>
          <p:cNvPicPr>
            <a:picLocks noChangeAspect="1"/>
          </p:cNvPicPr>
          <p:nvPr/>
        </p:nvPicPr>
        <p:blipFill>
          <a:blip r:embed="rId2"/>
          <a:stretch>
            <a:fillRect/>
          </a:stretch>
        </p:blipFill>
        <p:spPr>
          <a:xfrm>
            <a:off x="1796142" y="675271"/>
            <a:ext cx="8836479" cy="2514600"/>
          </a:xfrm>
          <a:prstGeom prst="rect">
            <a:avLst/>
          </a:prstGeom>
        </p:spPr>
      </p:pic>
      <p:sp>
        <p:nvSpPr>
          <p:cNvPr id="9" name="TextBox 8">
            <a:extLst>
              <a:ext uri="{FF2B5EF4-FFF2-40B4-BE49-F238E27FC236}">
                <a16:creationId xmlns="" xmlns:a16="http://schemas.microsoft.com/office/drawing/2014/main" id="{0FEC5CA9-8FA0-D70D-D61E-9B46182BEAD7}"/>
              </a:ext>
            </a:extLst>
          </p:cNvPr>
          <p:cNvSpPr txBox="1"/>
          <p:nvPr/>
        </p:nvSpPr>
        <p:spPr>
          <a:xfrm>
            <a:off x="1807026" y="3303423"/>
            <a:ext cx="9165772" cy="584775"/>
          </a:xfrm>
          <a:prstGeom prst="rect">
            <a:avLst/>
          </a:prstGeom>
          <a:noFill/>
        </p:spPr>
        <p:txBody>
          <a:bodyPr wrap="square" rtlCol="0">
            <a:spAutoFit/>
          </a:bodyPr>
          <a:lstStyle/>
          <a:p>
            <a:r>
              <a:rPr lang="en-US" sz="1600" b="0" i="0" dirty="0">
                <a:solidFill>
                  <a:srgbClr val="374151"/>
                </a:solidFill>
                <a:effectLst/>
                <a:latin typeface="Times New Roman" panose="02020603050405020304" pitchFamily="18" charset="0"/>
                <a:cs typeface="Times New Roman" panose="02020603050405020304" pitchFamily="18" charset="0"/>
              </a:rPr>
              <a:t>Removing stop words means excluding common words from a text that are considered to have little or no value in conveying meaning and are often ignored by search engines when indexing content.</a:t>
            </a:r>
            <a:endParaRPr lang="en-IN" sz="16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 xmlns:a16="http://schemas.microsoft.com/office/drawing/2014/main" id="{1CD29639-1CCF-9A7F-EC6A-047BE5F3E0FE}"/>
              </a:ext>
            </a:extLst>
          </p:cNvPr>
          <p:cNvPicPr>
            <a:picLocks noChangeAspect="1"/>
          </p:cNvPicPr>
          <p:nvPr/>
        </p:nvPicPr>
        <p:blipFill>
          <a:blip r:embed="rId3"/>
          <a:stretch>
            <a:fillRect/>
          </a:stretch>
        </p:blipFill>
        <p:spPr>
          <a:xfrm>
            <a:off x="1828799" y="4001750"/>
            <a:ext cx="9165772" cy="1962150"/>
          </a:xfrm>
          <a:prstGeom prst="rect">
            <a:avLst/>
          </a:prstGeom>
        </p:spPr>
      </p:pic>
      <p:sp>
        <p:nvSpPr>
          <p:cNvPr id="12" name="TextBox 11">
            <a:extLst>
              <a:ext uri="{FF2B5EF4-FFF2-40B4-BE49-F238E27FC236}">
                <a16:creationId xmlns="" xmlns:a16="http://schemas.microsoft.com/office/drawing/2014/main" id="{7EAA3B92-BB56-C077-20F0-3B261F403685}"/>
              </a:ext>
            </a:extLst>
          </p:cNvPr>
          <p:cNvSpPr txBox="1"/>
          <p:nvPr/>
        </p:nvSpPr>
        <p:spPr>
          <a:xfrm>
            <a:off x="4085543" y="6077452"/>
            <a:ext cx="4257676" cy="369332"/>
          </a:xfrm>
          <a:prstGeom prst="rect">
            <a:avLst/>
          </a:prstGeom>
          <a:noFill/>
        </p:spPr>
        <p:txBody>
          <a:bodyPr wrap="square" rtlCol="0">
            <a:spAutoFit/>
          </a:bodyPr>
          <a:lstStyle/>
          <a:p>
            <a:r>
              <a:rPr lang="en-IN" b="1" dirty="0">
                <a:solidFill>
                  <a:srgbClr val="C00000"/>
                </a:solidFill>
                <a:latin typeface="Times New Roman" panose="02020603050405020304" pitchFamily="18" charset="0"/>
                <a:cs typeface="Times New Roman" panose="02020603050405020304" pitchFamily="18" charset="0"/>
              </a:rPr>
              <a:t>Data After Removing </a:t>
            </a:r>
            <a:r>
              <a:rPr lang="en-IN" b="1" dirty="0" err="1">
                <a:solidFill>
                  <a:srgbClr val="C00000"/>
                </a:solidFill>
                <a:latin typeface="Times New Roman" panose="02020603050405020304" pitchFamily="18" charset="0"/>
                <a:cs typeface="Times New Roman" panose="02020603050405020304" pitchFamily="18" charset="0"/>
              </a:rPr>
              <a:t>StopWords</a:t>
            </a:r>
            <a:endParaRPr lang="en-IN"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20487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data:image/png;base64,iVBORw0KGgoAAAANSUhEUgAAAX0AAAEaCAYAAAD9iIezAAAAOXRFWHRTb2Z0d2FyZQBNYXRwbG90bGliIHZlcnNpb24zLjUuMSwgaHR0cHM6Ly9tYXRwbG90bGliLm9yZy/YYfK9AAAACXBIWXMAAAsTAAALEwEAmpwYAAATWUlEQVR4nO3df/BldV3H8edLICIVg2FB2gWXdFOBcpFtxbEpf5SuWoGltmRKjc02hKnpVIvTVJNtYSWOTkGuIwGl0k5q4CgaMZSjQvQFieWH5CYk6+7A+pPNktzl3R/3bF2/XPZ7v9/dPWe/fJ6PmTv3nvc55973ncu+vofP/dxzUlVIktrwmKEbkCT1x9CXpIYY+pLUEENfkhpi6EtSQwx9SWrIoUM3MJdjjjmmli9fPnQbkrSo3HTTTV+uqiWz6wd96C9fvpyZmZmh25CkRSXJf0yqO7wjSQ0x9CWpIYa+JDXE0Jekhhj6ktQQQ1+SGmLoS1JDDH1JashB/+Osvi1f/9GhWzhg7rngpUO3IGlgHulLUkMMfUlqiKEvSQ0x9CWpIYa+JDXE0Jekhhj6ktQQQ1+SGmLoS1JDDH1JaoihL0kNMfQlqSFzhn6SE5Jcl+TOJLcneUNX/70kX0pyS3d7ydg+5yfZkuSuJC8aq5+eZHO37l1JcmDeliRpkmnOsrkLeHNV3Zzk8cBNSa7p1r2jqv50fOMkJwNrgVOA7wP+IckPVNVu4GJgHXAD8DFgDXD1/nkrkqS5zHmkX1Xbq+rm7vFO4E5g6V52ORO4oqoerKq7gS3A6iTHA0dW1fVVVcDlwFn7+gYkSdOb15h+kuXAacA/d6XXJbk1ySVJjupqS4F7x3bb2tWWdo9n1yVJPZk69JM8Dvgg8MaqeoDRUM2TgZXAduDtezadsHvtpT7ptdYlmUkys2PHjmlblCTNYarQT3IYo8B/X1V9CKCq7quq3VX1EPAeYHW3+VbghLHdlwHbuvqyCfWHqaqNVbWqqlYtWbJkPu9HkrQX08zeCfBe4M6qunCsfvzYZi8DbuseXwWsTXJ4kpOAFcCNVbUd2JnkjO45XwNcuZ/ehyRpCtPM3nkO8Gpgc5JbutpbgLOTrGQ0RHMP8CsAVXV7kk3AHYxm/pzXzdwBOBe4FDiC0awdZ+5IUo/mDP2q+hSTx+M/tpd9NgAbJtRngFPn06Akaf/xF7mS1BBDX5IaYuhLUkMMfUlqiKEvSQ0x9CWpIYa+JDXE0Jekhhj6ktQQQ1+SGmLoS1JDDH1JaoihL0kNMfQlqSGGviQ1xNCXpIYY+pLUEENfkhpi6EtSQwx9SWqIoS9JDTH0Jakhhr4kNcTQl6SGGPqS1BBDX5IaYuhLUkMMfUlqiKEvSQ05dK4NkpwAXA48EXgI2FhV70xyNPA3wHLgHuCVVfW1bp/zgdcCu4HXV9UnuvrpwKXAEcDHgDdUVe3ft6RWLV//0aFbOKDuueClQ7egR4FpjvR3AW+uqqcDZwDnJTkZWA9cW1UrgGu7Zbp1a4FTgDXARUkO6Z7rYmAdsKK7rdmP70WSNIc5Q7+qtlfVzd3jncCdwFLgTOCybrPLgLO6x2cCV1TVg1V1N7AFWJ3keODIqrq+O7q/fGwfSVIP5jWmn2Q5cBrwz8BxVbUdRn8YgGO7zZYC947ttrWrLe0ez65LknoydegneRzwQeCNVfXA3jadUKu91Ce91rokM0lmduzYMW2LkqQ5TBX6SQ5jFPjvq6oPdeX7uiEbuvv7u/pW4ISx3ZcB27r6sgn1h6mqjVW1qqpWLVmyZNr3Ikmaw5yhnyTAe4E7q+rCsVVXAed0j88Brhyrr01yeJKTGH1he2M3BLQzyRndc75mbB9JUg/mnLIJPAd4NbA5yS1d7S3ABcCmJK8Fvgi8AqCqbk+yCbiD0cyf86pqd7ffufz/lM2ru5skqSdzhn5VfYrJ4/EAL3iEfTYAGybUZ4BT59OgJGn/8Re5ktQQQ1+SGmLoS1JDDH1JaoihL0kNMfQlqSGGviQ1xNCXpIYY+pLUEENfkhpi6EtSQwx9SWqIoS9JDTH0Jakhhr4kNcTQl6SGGPqS1BBDX5IaYuhLUkMMfUlqiKEvSQ0x9CWpIYa+JDXE0Jekhhj6ktQQQ1+SGmLoS1JDDH1JaoihL0kNmTP0k1yS5P4kt43Vfi/Jl5Lc0t1eMrbu/CRbktyV5EVj9dOTbO7WvStJ9v/bkSTtzTRH+pcCaybU31FVK7vbxwCSnAysBU7p9rkoySHd9hcD64AV3W3Sc0qSDqA5Q7+qPgl8dcrnOxO4oqoerKq7gS3A6iTHA0dW1fVVVcDlwFkL7FmStED7Mqb/uiS3dsM/R3W1pcC9Y9ts7WpLu8ez65KkHi009C8GngysBLYDb+/qk8bpay/1iZKsSzKTZGbHjh0LbFGSNNuCQr+q7quq3VX1EPAeYHW3aitwwtimy4BtXX3ZhPojPf/GqlpVVauWLFmykBYlSRMsKPS7Mfo9XgbsmdlzFbA2yeFJTmL0he2NVbUd2JnkjG7WzmuAK/ehb0nSAhw61wZJPgA8FzgmyVbgd4HnJlnJaIjmHuBXAKrq9iSbgDuAXcB5VbW7e6pzGc0EOgK4urtJkno0Z+hX1dkTyu/dy/YbgA0T6jPAqfPqTpK0X/mLXElqiKEvSQ0x9CWpIYa+JDXE0Jekhhj6ktQQQ1+SGmLoS1JDDH1JaoihL0kNMfQlqSGGviQ1xNCXpIYY+pLUEENfkhpi6EtSQwx9SWqIoS9JDTH0Jakhhr4kNcTQl6SGGPqS1BBDX5IaYuhLUkMMfUlqiKEvSQ0x9CWpIYa+JDXE0Jekhhj6ktSQOUM/ySVJ7k9y21jt6CTXJPl8d3/U2Lrzk2xJcleSF43VT0+yuVv3riTZ/29HkrQ30xzpXwqsmVVbD1xbVSuAa7tlkpwMrAVO6fa5KMkh3T4XA+uAFd1t9nNKkg6wOUO/qj4JfHVW+Uzgsu7xZcBZY/UrqurBqrob2AKsTnI8cGRVXV9VBVw+to8kqScLHdM/rqq2A3T3x3b1pcC9Y9tt7WpLu8ez6xMlWZdkJsnMjh07FtiiJGm2/f1F7qRx+tpLfaKq2lhVq6pq1ZIlS/Zbc5LUuoWG/n3dkA3d/f1dfStwwth2y4BtXX3ZhLokqUcLDf2rgHO6x+cAV47V1yY5PMlJjL6wvbEbAtqZ5Ixu1s5rxvaRJPXk0Lk2SPIB4LnAMUm2Ar8LXABsSvJa4IvAKwCq6vYkm4A7gF3AeVW1u3uqcxnNBDoCuLq7SZJ6NGfoV9XZj7DqBY+w/QZgw4T6DHDqvLqTJO1X/iJXkhpi6EtSQwx9SWqIoS9JDTH0Jakhhr4kNcTQl6SGGPqS1BBDX5IaYuhLUkMMfUlqiKEvSQ0x9CWpIYa+JDXE0Jekhhj6ktQQQ1+SGmLoS1JDDH1JaoihL0kNMfQlqSGGviQ1xNCXpIYY+pLUEENfkhpi6EtSQwx9SWqIoS9JDTH0Jakh+xT6Se5JsjnJLUlmutrRSa5J8vnu/qix7c9PsiXJXUletK/NS5LmZ38c6T+vqlZW1apueT1wbVWtAK7tlklyMrAWOAVYA1yU5JD98PqSpCkdiOGdM4HLuseXAWeN1a+oqger6m5gC7D6ALy+JOkRHLqP+xfw90kKeHdVbQSOq6rtAFW1Pcmx3bZLgRvG9t3a1R4myTpgHcCJJ564jy1KWgyWr//o0C0cUPdc8NKhWwD2PfSfU1XbumC/Jsnn9rJtJtRq0obdH4+NAKtWrZq4jSRp/vZpeKeqtnX39wMfZjRcc1+S4wG6+/u7zbcCJ4ztvgzYti+vL0manwWHfpLHJnn8nsfAC4HbgKuAc7rNzgGu7B5fBaxNcniSk4AVwI0LfX1J0vzty/DOccCHk+x5nvdX1ceT/AuwKclrgS8CrwCoqtuTbALuAHYB51XV7n3qXpI0LwsO/ar6AvCMCfWvAC94hH02ABsW+pqSpH3jL3IlqSGGviQ1xNCXpIYY+pLUEENfkhpi6EtSQwx9SWqIoS9JDTH0Jakhhr4kNcTQl6SGGPqS1BBDX5IaYuhLUkMMfUlqiKEvSQ0x9CWpIYa+JDXE0Jekhhj6ktQQQ1+SGmLoS1JDDH1JaoihL0kNMfQlqSGGviQ1xNCXpIYY+pLUEENfkhrSe+gnWZPkriRbkqzv+/UlqWW9hn6SQ4A/B14MnAycneTkPnuQpJb1faS/GthSVV+oqv8BrgDO7LkHSWrWoT2/3lLg3rHlrcCzZm+UZB2wrlv8zyR39dDbUI4BvtzHC+VtfbxKU3r77MDP7wB4tH9+T5pU7Dv0M6FWDytUbQQ2Hvh2hpdkpqpWDd2H5s/PbnFr9fPre3hnK3DC2PIyYFvPPUhSs/oO/X8BViQ5Kcl3AWuBq3ruQZKa1evwTlXtSvI64BPAIcAlVXV7nz0chJoYxnqU8rNb3Jr8/FL1sCF1SdKjlL/IlaSGGPqS1BBDX5IaYuhLakqSI5I8deg+hmLoS/OQkV9I8jvd8olJVg/dl6aT5KeAW4CPd8srkzQ1bdzZOz1JspMJvz5m9Cvlqqoje25JC5DkYuAh4PlV9fQkRwF/X1U/PHBrmkKSm4DnA/9YVad1tVur6oeG7aw/fZ+GoVlV9fihe9B+8ayqemaSzwJU1de6HxpqcdhVVd9IJp0Rpg2G/kCSHAt8957lqvrigO1oet/uThFeAEmWMDry1+JwW5KfBw5JsgJ4PfCZgXvqlWP6PUvy00k+D9wN/BNwD3D1oE1pPt4FfBg4NskG4FPAHw7bkubh14BTgAeB9wPfAN44ZEN9c0y/Z0n+ldGY4j9U1WlJngecXVXr5thVB4kkTwNewOj7mGur6s6BW9KUkpxWVZ8duo8heaTfv29X1VeAxyR5TFVdB6wcuCdNKck7gaOr6s+r6s8M/EXnwiSfS/LWJKcM3cwQDP3+fT3J44BPAu/rQmTXwD1pejcDv91d4/lPkjR3PvbFrKqeBzwX2AFsTLI5yW8P21W/HN7pWZLHAv/N6A/uq4AnAO/rjv61SCQ5GvhZRqcHP7GqVgzckuYpyQ8Cvwn8XFU1MwPL2Ts96mZ9XFlVP85oxsdlA7ekhXsK8DRgOXDHsK1oWkmeDvwc8HLgK4yu0/3mQZvqmaHfo6raneS/kjyhqr4xdD+avyRvA34G+HdgE/DWqvr6oE1pPv4S+ADwwqpq8qp9hn7/vgVsTnIN8M09xap6/XAtaR7uBp5dVb1dUFv7T1WdMXQPQ3NMv2dJzplQrqq6vPdmNLUkT6uqzyV55qT1VXVz3z1pekk2VdUrk2zmO0+Hsuc0KJ6GQQfM91bVO8cLSd4wVDOa2puAdcDbJ6wrRr+90MFrz7+xnxy0i4OAR/o9S3JzVT1zVu2ze07+pINbku+uqm/NVdPBKcnbquq35qo9mjlPvydJzk7yEeCkJFeN3a5jNItAi8Ok87Q0de6WRe4nJtRe3HsXA3J4pz+fAbYDx/CdQwQ7gVsH6UhTS/JEYClwRJLTGI0FAxwJfM9gjWkqSc4FfhX4/iTj/94eD3x6mK6G4fCONIXuC/hfBFYBM2OrdgKXVtWHhuhL00nyBOAo4I+A9WOrdlbVV4fpahiGfs9mXUzlu4DDgG96EZXFIcnPVtUHh+5D+6blU5s7vNOz2RdTSXIW4OX2DnJJfqGq/hpYnuRNs9dX1YUDtKV56i6XeCHwfcD9wJOAOxmdbrkJfpE7sKr6O5zutxg8trt/HKNx4Nk3LQ5/AJwB/FtVncToFNmO6evASfIzY4uPYTRG/GNV9eyBWpKakWSmqlZ117U4raoeSnJjVTXzf9sO7/Tvp8Ye72J05awzh2lF85XkjxkdLf438HHgGcAbu6EfHfxmn9r8fho7tblH+tI8JLmlqlYmeRlwFvDrwHVV9YxhO9M0ulObf4vRlNsmT23ukX7PkvwAcDFwXFWdmuSHgJ+uqj8YuDVN57Du/iXAB6rqq0n2tr0OIlX1zbHFJk9t7he5/XsPcD7wbYCqupXRhTi0OHwkyecYfRdzbZIljI4ctQgk2ZnkgVm3e5N8OMn3D91fHzzS79/3VNWNs44OmxpTXMyqan13Tv0HuusjfBO/k1lMLgS2Ae9nNMSzFngicBdwCaNLKT6qGfr9+3KSJ9P9QCvJyxmdnkGLQJLDgFcDP9r94f4n4C8GbUrzsaaqnjW2vDHJDVX1+0neMlhXPTL0+3cesBF4WpIvMboox6uGbUnzcDGjcf2LuuVXd7VfHqwjzcdDSV4J/G23/PKxdU3ManH2Ts+SHM7oP7TlwNHAA4wu4vD7Q/al6ST519kzdSbVdHDqxu3fCTybUcjfwGgG1peA06vqUwO21wuP9Pt3JfB14GZGY4taXHYneXJV/Tv8X4jsHrgnTamqvsB3/lZm3KM+8MHQH8KyqlozdBNasN8ArkvyhW55OfBLw7Wj+XDKtFM2h/CZJD84dBNasE8D7wYe6m7vBq4ftCPNR/NTpj3S79+PAL+Y5G7gQRq8MPMidzmj72He2i2fDfwV8IrBOtJ8ND9l2tDvX1OXZnsUeuqsL22v607epcWh+SnThn7Pquo/hu5B++SzSc6oqhsAkjyLxk7Nu8g1P2XaKZvSPCS5E3gqsOdKSycyugjHQzhMd9BzyrRH+tJ8OfNqcWt+yrRH+pKakeS2qjp16D6G5JRNSS1pfsq0R/qSmpHkDuApjL7AbXLKtKEvqRlJnjSp3tKsOkNfkhrimL4kNcTQl6SGGPqS1BBDX5IaYuhLUkP+F6LZXkKMdMCL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data:image/png;base64,iVBORw0KGgoAAAANSUhEUgAAAX0AAAEaCAYAAAD9iIezAAAAOXRFWHRTb2Z0d2FyZQBNYXRwbG90bGliIHZlcnNpb24zLjUuMSwgaHR0cHM6Ly9tYXRwbG90bGliLm9yZy/YYfK9AAAACXBIWXMAAAsTAAALEwEAmpwYAAATWUlEQVR4nO3df/BldV3H8edLICIVg2FB2gWXdFOBcpFtxbEpf5SuWoGltmRKjc02hKnpVIvTVJNtYSWOTkGuIwGl0k5q4CgaMZSjQvQFieWH5CYk6+7A+pPNktzl3R/3bF2/XPZ7v9/dPWe/fJ6PmTv3nvc55973ncu+vofP/dxzUlVIktrwmKEbkCT1x9CXpIYY+pLUEENfkhpi6EtSQwx9SWrIoUM3MJdjjjmmli9fPnQbkrSo3HTTTV+uqiWz6wd96C9fvpyZmZmh25CkRSXJf0yqO7wjSQ0x9CWpIYa+JDXE0Jekhhj6ktQQQ1+SGmLoS1JDDH1JashB/+Osvi1f/9GhWzhg7rngpUO3IGlgHulLUkMMfUlqiKEvSQ0x9CWpIYa+JDXE0Jekhhj6ktQQQ1+SGmLoS1JDDH1JaoihL0kNMfQlqSFzhn6SE5Jcl+TOJLcneUNX/70kX0pyS3d7ydg+5yfZkuSuJC8aq5+eZHO37l1JcmDeliRpkmnOsrkLeHNV3Zzk8cBNSa7p1r2jqv50fOMkJwNrgVOA7wP+IckPVNVu4GJgHXAD8DFgDXD1/nkrkqS5zHmkX1Xbq+rm7vFO4E5g6V52ORO4oqoerKq7gS3A6iTHA0dW1fVVVcDlwFn7+gYkSdOb15h+kuXAacA/d6XXJbk1ySVJjupqS4F7x3bb2tWWdo9n1yVJPZk69JM8Dvgg8MaqeoDRUM2TgZXAduDtezadsHvtpT7ptdYlmUkys2PHjmlblCTNYarQT3IYo8B/X1V9CKCq7quq3VX1EPAeYHW3+VbghLHdlwHbuvqyCfWHqaqNVbWqqlYtWbJkPu9HkrQX08zeCfBe4M6qunCsfvzYZi8DbuseXwWsTXJ4kpOAFcCNVbUd2JnkjO45XwNcuZ/ehyRpCtPM3nkO8Gpgc5JbutpbgLOTrGQ0RHMP8CsAVXV7kk3AHYxm/pzXzdwBOBe4FDiC0awdZ+5IUo/mDP2q+hSTx+M/tpd9NgAbJtRngFPn06Akaf/xF7mS1BBDX5IaYuhLUkMMfUlqiKEvSQ0x9CWpIYa+JDXE0Jekhhj6ktQQQ1+SGmLoS1JDDH1JaoihL0kNMfQlqSGGviQ1xNCXpIYY+pLUEENfkhpi6EtSQwx9SWqIoS9JDTH0Jakhhr4kNcTQl6SGGPqS1BBDX5IaYuhLUkMMfUlqiKEvSQ05dK4NkpwAXA48EXgI2FhV70xyNPA3wHLgHuCVVfW1bp/zgdcCu4HXV9UnuvrpwKXAEcDHgDdUVe3ft6RWLV//0aFbOKDuueClQ7egR4FpjvR3AW+uqqcDZwDnJTkZWA9cW1UrgGu7Zbp1a4FTgDXARUkO6Z7rYmAdsKK7rdmP70WSNIc5Q7+qtlfVzd3jncCdwFLgTOCybrPLgLO6x2cCV1TVg1V1N7AFWJ3keODIqrq+O7q/fGwfSVIP5jWmn2Q5cBrwz8BxVbUdRn8YgGO7zZYC947ttrWrLe0ez65LknoydegneRzwQeCNVfXA3jadUKu91Ce91rokM0lmduzYMW2LkqQ5TBX6SQ5jFPjvq6oPdeX7uiEbuvv7u/pW4ISx3ZcB27r6sgn1h6mqjVW1qqpWLVmyZNr3Ikmaw5yhnyTAe4E7q+rCsVVXAed0j88Brhyrr01yeJKTGH1he2M3BLQzyRndc75mbB9JUg/mnLIJPAd4NbA5yS1d7S3ABcCmJK8Fvgi8AqCqbk+yCbiD0cyf86pqd7ffufz/lM2ru5skqSdzhn5VfYrJ4/EAL3iEfTYAGybUZ4BT59OgJGn/8Re5ktQQQ1+SGmLoS1JDDH1JaoihL0kNMfQlqSGGviQ1xNCXpIYY+pLUEENfkhpi6EtSQwx9SWqIoS9JDTH0Jakhhr4kNcTQl6SGGPqS1BBDX5IaYuhLUkMMfUlqiKEvSQ0x9CWpIYa+JDXE0Jekhhj6ktQQQ1+SGmLoS1JDDH1JaoihL0kNmTP0k1yS5P4kt43Vfi/Jl5Lc0t1eMrbu/CRbktyV5EVj9dOTbO7WvStJ9v/bkSTtzTRH+pcCaybU31FVK7vbxwCSnAysBU7p9rkoySHd9hcD64AV3W3Sc0qSDqA5Q7+qPgl8dcrnOxO4oqoerKq7gS3A6iTHA0dW1fVVVcDlwFkL7FmStED7Mqb/uiS3dsM/R3W1pcC9Y9ts7WpLu8ez65KkHi009C8GngysBLYDb+/qk8bpay/1iZKsSzKTZGbHjh0LbFGSNNuCQr+q7quq3VX1EPAeYHW3aitwwtimy4BtXX3ZhPojPf/GqlpVVauWLFmykBYlSRMsKPS7Mfo9XgbsmdlzFbA2yeFJTmL0he2NVbUd2JnkjG7WzmuAK/ehb0nSAhw61wZJPgA8FzgmyVbgd4HnJlnJaIjmHuBXAKrq9iSbgDuAXcB5VbW7e6pzGc0EOgK4urtJkno0Z+hX1dkTyu/dy/YbgA0T6jPAqfPqTpK0X/mLXElqiKEvSQ0x9CWpIYa+JDXE0Jekhhj6ktQQQ1+SGmLoS1JDDH1JaoihL0kNMfQlqSGGviQ1xNCXpIYY+pLUEENfkhpi6EtSQwx9SWqIoS9JDTH0Jakhhr4kNcTQl6SGGPqS1BBDX5IaYuhLUkMMfUlqiKEvSQ0x9CWpIYa+JDXE0Jekhhj6ktSQOUM/ySVJ7k9y21jt6CTXJPl8d3/U2Lrzk2xJcleSF43VT0+yuVv3riTZ/29HkrQ30xzpXwqsmVVbD1xbVSuAa7tlkpwMrAVO6fa5KMkh3T4XA+uAFd1t9nNKkg6wOUO/qj4JfHVW+Uzgsu7xZcBZY/UrqurBqrob2AKsTnI8cGRVXV9VBVw+to8kqScLHdM/rqq2A3T3x3b1pcC9Y9tt7WpLu8ez6xMlWZdkJsnMjh07FtiiJGm2/f1F7qRx+tpLfaKq2lhVq6pq1ZIlS/Zbc5LUuoWG/n3dkA3d/f1dfStwwth2y4BtXX3ZhLokqUcLDf2rgHO6x+cAV47V1yY5PMlJjL6wvbEbAtqZ5Ixu1s5rxvaRJPXk0Lk2SPIB4LnAMUm2Ar8LXABsSvJa4IvAKwCq6vYkm4A7gF3AeVW1u3uqcxnNBDoCuLq7SZJ6NGfoV9XZj7DqBY+w/QZgw4T6DHDqvLqTJO1X/iJXkhpi6EtSQwx9SWqIoS9JDTH0Jakhhr4kNcTQl6SGGPqS1BBDX5IaYuhLUkMMfUlqiKEvSQ0x9CWpIYa+JDXE0Jekhhj6ktQQQ1+SGmLoS1JDDH1JaoihL0kNMfQlqSGGviQ1xNCXpIYY+pLUEENfkhpi6EtSQwx9SWqIoS9JDTH0Jakh+xT6Se5JsjnJLUlmutrRSa5J8vnu/qix7c9PsiXJXUletK/NS5LmZ38c6T+vqlZW1apueT1wbVWtAK7tlklyMrAWOAVYA1yU5JD98PqSpCkdiOGdM4HLuseXAWeN1a+oqger6m5gC7D6ALy+JOkRHLqP+xfw90kKeHdVbQSOq6rtAFW1Pcmx3bZLgRvG9t3a1R4myTpgHcCJJ564jy1KWgyWr//o0C0cUPdc8NKhWwD2PfSfU1XbumC/Jsnn9rJtJtRq0obdH4+NAKtWrZq4jSRp/vZpeKeqtnX39wMfZjRcc1+S4wG6+/u7zbcCJ4ztvgzYti+vL0manwWHfpLHJnn8nsfAC4HbgKuAc7rNzgGu7B5fBaxNcniSk4AVwI0LfX1J0vzty/DOccCHk+x5nvdX1ceT/AuwKclrgS8CrwCoqtuTbALuAHYB51XV7n3qXpI0LwsO/ar6AvCMCfWvAC94hH02ABsW+pqSpH3jL3IlqSGGviQ1xNCXpIYY+pLUEENfkhpi6EtSQwx9SWqIoS9JDTH0Jakhhr4kNcTQl6SGGPqS1BBDX5IaYuhLUkMMfUlqiKEvSQ0x9CWpIYa+JDXE0Jekhhj6ktQQQ1+SGmLoS1JDDH1JaoihL0kNMfQlqSGGviQ1xNCXpIYY+pLUEENfkhrSe+gnWZPkriRbkqzv+/UlqWW9hn6SQ4A/B14MnAycneTkPnuQpJb1faS/GthSVV+oqv8BrgDO7LkHSWrWoT2/3lLg3rHlrcCzZm+UZB2wrlv8zyR39dDbUI4BvtzHC+VtfbxKU3r77MDP7wB4tH9+T5pU7Dv0M6FWDytUbQQ2Hvh2hpdkpqpWDd2H5s/PbnFr9fPre3hnK3DC2PIyYFvPPUhSs/oO/X8BViQ5Kcl3AWuBq3ruQZKa1evwTlXtSvI64BPAIcAlVXV7nz0chJoYxnqU8rNb3Jr8/FL1sCF1SdKjlL/IlaSGGPqS1BBDX5IaYuhLakqSI5I8deg+hmLoS/OQkV9I8jvd8olJVg/dl6aT5KeAW4CPd8srkzQ1bdzZOz1JspMJvz5m9Cvlqqoje25JC5DkYuAh4PlV9fQkRwF/X1U/PHBrmkKSm4DnA/9YVad1tVur6oeG7aw/fZ+GoVlV9fihe9B+8ayqemaSzwJU1de6HxpqcdhVVd9IJp0Rpg2G/kCSHAt8957lqvrigO1oet/uThFeAEmWMDry1+JwW5KfBw5JsgJ4PfCZgXvqlWP6PUvy00k+D9wN/BNwD3D1oE1pPt4FfBg4NskG4FPAHw7bkubh14BTgAeB9wPfAN44ZEN9c0y/Z0n+ldGY4j9U1WlJngecXVXr5thVB4kkTwNewOj7mGur6s6BW9KUkpxWVZ8duo8heaTfv29X1VeAxyR5TFVdB6wcuCdNKck7gaOr6s+r6s8M/EXnwiSfS/LWJKcM3cwQDP3+fT3J44BPAu/rQmTXwD1pejcDv91d4/lPkjR3PvbFrKqeBzwX2AFsTLI5yW8P21W/HN7pWZLHAv/N6A/uq4AnAO/rjv61SCQ5GvhZRqcHP7GqVgzckuYpyQ8Cvwn8XFU1MwPL2Ts96mZ9XFlVP85oxsdlA7ekhXsK8DRgOXDHsK1oWkmeDvwc8HLgK4yu0/3mQZvqmaHfo6raneS/kjyhqr4xdD+avyRvA34G+HdgE/DWqvr6oE1pPv4S+ADwwqpq8qp9hn7/vgVsTnIN8M09xap6/XAtaR7uBp5dVb1dUFv7T1WdMXQPQ3NMv2dJzplQrqq6vPdmNLUkT6uqzyV55qT1VXVz3z1pekk2VdUrk2zmO0+Hsuc0KJ6GQQfM91bVO8cLSd4wVDOa2puAdcDbJ6wrRr+90MFrz7+xnxy0i4OAR/o9S3JzVT1zVu2ze07+pINbku+uqm/NVdPBKcnbquq35qo9mjlPvydJzk7yEeCkJFeN3a5jNItAi8Ok87Q0de6WRe4nJtRe3HsXA3J4pz+fAbYDx/CdQwQ7gVsH6UhTS/JEYClwRJLTGI0FAxwJfM9gjWkqSc4FfhX4/iTj/94eD3x6mK6G4fCONIXuC/hfBFYBM2OrdgKXVtWHhuhL00nyBOAo4I+A9WOrdlbVV4fpahiGfs9mXUzlu4DDgG96EZXFIcnPVtUHh+5D+6blU5s7vNOz2RdTSXIW4OX2DnJJfqGq/hpYnuRNs9dX1YUDtKV56i6XeCHwfcD9wJOAOxmdbrkJfpE7sKr6O5zutxg8trt/HKNx4Nk3LQ5/AJwB/FtVncToFNmO6evASfIzY4uPYTRG/GNV9eyBWpKakWSmqlZ117U4raoeSnJjVTXzf9sO7/Tvp8Ye72J05awzh2lF85XkjxkdLf438HHgGcAbu6EfHfxmn9r8fho7tblH+tI8JLmlqlYmeRlwFvDrwHVV9YxhO9M0ulObf4vRlNsmT23ukX7PkvwAcDFwXFWdmuSHgJ+uqj8YuDVN57Du/iXAB6rqq0n2tr0OIlX1zbHFJk9t7he5/XsPcD7wbYCqupXRhTi0OHwkyecYfRdzbZIljI4ctQgk2ZnkgVm3e5N8OMn3D91fHzzS79/3VNWNs44OmxpTXMyqan13Tv0HuusjfBO/k1lMLgS2Ae9nNMSzFngicBdwCaNLKT6qGfr9+3KSJ9P9QCvJyxmdnkGLQJLDgFcDP9r94f4n4C8GbUrzsaaqnjW2vDHJDVX1+0neMlhXPTL0+3cesBF4WpIvMboox6uGbUnzcDGjcf2LuuVXd7VfHqwjzcdDSV4J/G23/PKxdU3ManH2Ts+SHM7oP7TlwNHAA4wu4vD7Q/al6ST519kzdSbVdHDqxu3fCTybUcjfwGgG1peA06vqUwO21wuP9Pt3JfB14GZGY4taXHYneXJV/Tv8X4jsHrgnTamqvsB3/lZm3KM+8MHQH8KyqlozdBNasN8ArkvyhW55OfBLw7Wj+XDKtFM2h/CZJD84dBNasE8D7wYe6m7vBq4ftCPNR/NTpj3S79+PAL+Y5G7gQRq8MPMidzmj72He2i2fDfwV8IrBOtJ8ND9l2tDvX1OXZnsUeuqsL22v607epcWh+SnThn7Pquo/hu5B++SzSc6oqhsAkjyLxk7Nu8g1P2XaKZvSPCS5E3gqsOdKSycyugjHQzhMd9BzyrRH+tJ8OfNqcWt+yrRH+pKakeS2qjp16D6G5JRNSS1pfsq0R/qSmpHkDuApjL7AbXLKtKEvqRlJnjSp3tKsOkNfkhrimL4kNcTQl6SGGPqS1BBDX5IaYuhLUkP+F6LZXkKMdMCL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 name="Picture 4" descr="download.png"/>
          <p:cNvPicPr>
            <a:picLocks noChangeAspect="1"/>
          </p:cNvPicPr>
          <p:nvPr/>
        </p:nvPicPr>
        <p:blipFill>
          <a:blip r:embed="rId2"/>
          <a:stretch>
            <a:fillRect/>
          </a:stretch>
        </p:blipFill>
        <p:spPr>
          <a:xfrm>
            <a:off x="5765532" y="3133023"/>
            <a:ext cx="5887351" cy="3724977"/>
          </a:xfrm>
          <a:prstGeom prst="rect">
            <a:avLst/>
          </a:prstGeom>
        </p:spPr>
      </p:pic>
      <p:pic>
        <p:nvPicPr>
          <p:cNvPr id="6" name="Picture 5" descr="download (2).png"/>
          <p:cNvPicPr>
            <a:picLocks noChangeAspect="1"/>
          </p:cNvPicPr>
          <p:nvPr/>
        </p:nvPicPr>
        <p:blipFill>
          <a:blip r:embed="rId3"/>
          <a:stretch>
            <a:fillRect/>
          </a:stretch>
        </p:blipFill>
        <p:spPr>
          <a:xfrm>
            <a:off x="1039050" y="794980"/>
            <a:ext cx="4126984" cy="3631746"/>
          </a:xfrm>
          <a:prstGeom prst="rect">
            <a:avLst/>
          </a:prstGeom>
        </p:spPr>
      </p:pic>
      <p:sp>
        <p:nvSpPr>
          <p:cNvPr id="7" name="TextBox 6"/>
          <p:cNvSpPr txBox="1"/>
          <p:nvPr/>
        </p:nvSpPr>
        <p:spPr>
          <a:xfrm>
            <a:off x="7911967" y="2175309"/>
            <a:ext cx="3696101" cy="707886"/>
          </a:xfrm>
          <a:prstGeom prst="rect">
            <a:avLst/>
          </a:prstGeom>
          <a:noFill/>
        </p:spPr>
        <p:txBody>
          <a:bodyPr wrap="square" rtlCol="0">
            <a:spAutoFit/>
          </a:bodyPr>
          <a:lstStyle/>
          <a:p>
            <a:r>
              <a:rPr lang="en-US" sz="4000" b="1" u="sng" dirty="0" err="1" smtClean="0">
                <a:solidFill>
                  <a:srgbClr val="FF0000"/>
                </a:solidFill>
              </a:rPr>
              <a:t>B</a:t>
            </a:r>
            <a:r>
              <a:rPr lang="en-US" sz="4000" b="1" u="sng" dirty="0" err="1" smtClean="0">
                <a:solidFill>
                  <a:srgbClr val="FF0000"/>
                </a:solidFill>
              </a:rPr>
              <a:t>arplot</a:t>
            </a:r>
            <a:endParaRPr lang="en-US" sz="4000" b="1" u="sng" dirty="0">
              <a:solidFill>
                <a:srgbClr val="FF0000"/>
              </a:solidFill>
            </a:endParaRPr>
          </a:p>
        </p:txBody>
      </p:sp>
      <p:sp>
        <p:nvSpPr>
          <p:cNvPr id="8" name="TextBox 7"/>
          <p:cNvSpPr txBox="1"/>
          <p:nvPr/>
        </p:nvSpPr>
        <p:spPr>
          <a:xfrm>
            <a:off x="1944303" y="4186989"/>
            <a:ext cx="2531444" cy="646331"/>
          </a:xfrm>
          <a:prstGeom prst="rect">
            <a:avLst/>
          </a:prstGeom>
          <a:noFill/>
        </p:spPr>
        <p:txBody>
          <a:bodyPr wrap="square" rtlCol="0">
            <a:spAutoFit/>
          </a:bodyPr>
          <a:lstStyle/>
          <a:p>
            <a:r>
              <a:rPr lang="en-US" sz="3600" b="1" u="sng" dirty="0" smtClean="0">
                <a:solidFill>
                  <a:srgbClr val="FF0000"/>
                </a:solidFill>
              </a:rPr>
              <a:t>Pie Chart</a:t>
            </a:r>
            <a:endParaRPr lang="en-US" sz="3600" b="1" u="sng" dirty="0">
              <a:solidFill>
                <a:srgbClr val="FF0000"/>
              </a:solidFill>
            </a:endParaRPr>
          </a:p>
        </p:txBody>
      </p:sp>
      <p:sp>
        <p:nvSpPr>
          <p:cNvPr id="9" name="TextBox 8"/>
          <p:cNvSpPr txBox="1"/>
          <p:nvPr/>
        </p:nvSpPr>
        <p:spPr>
          <a:xfrm>
            <a:off x="259881" y="0"/>
            <a:ext cx="3561348" cy="584775"/>
          </a:xfrm>
          <a:prstGeom prst="rect">
            <a:avLst/>
          </a:prstGeom>
          <a:noFill/>
        </p:spPr>
        <p:txBody>
          <a:bodyPr wrap="square" rtlCol="0">
            <a:spAutoFit/>
          </a:bodyPr>
          <a:lstStyle/>
          <a:p>
            <a:r>
              <a:rPr lang="en-US" sz="3200" u="sng" dirty="0" smtClean="0">
                <a:solidFill>
                  <a:schemeClr val="accent5">
                    <a:lumMod val="75000"/>
                  </a:schemeClr>
                </a:solidFill>
                <a:effectLst>
                  <a:outerShdw blurRad="38100" dist="38100" dir="2700000" algn="tl">
                    <a:srgbClr val="000000">
                      <a:alpha val="43137"/>
                    </a:srgbClr>
                  </a:outerShdw>
                </a:effectLst>
                <a:latin typeface="Algerian" pitchFamily="82" charset="0"/>
              </a:rPr>
              <a:t>Visualization:-</a:t>
            </a:r>
            <a:endParaRPr lang="en-US" sz="3200" u="sng" dirty="0">
              <a:solidFill>
                <a:schemeClr val="accent5">
                  <a:lumMod val="75000"/>
                </a:schemeClr>
              </a:solidFill>
              <a:effectLst>
                <a:outerShdw blurRad="38100" dist="38100" dir="2700000" algn="tl">
                  <a:srgbClr val="000000">
                    <a:alpha val="43137"/>
                  </a:srgbClr>
                </a:outerShdw>
              </a:effectLst>
              <a:latin typeface="Algerian" pitchFamily="82"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1D6F2853-FD2F-9C8C-CD0F-5237C596D590}"/>
              </a:ext>
            </a:extLst>
          </p:cNvPr>
          <p:cNvSpPr txBox="1"/>
          <p:nvPr/>
        </p:nvSpPr>
        <p:spPr>
          <a:xfrm>
            <a:off x="1502228" y="0"/>
            <a:ext cx="3820885" cy="646331"/>
          </a:xfrm>
          <a:prstGeom prst="rect">
            <a:avLst/>
          </a:prstGeom>
          <a:noFill/>
        </p:spPr>
        <p:txBody>
          <a:bodyPr wrap="square" rtlCol="0">
            <a:spAutoFit/>
          </a:bodyPr>
          <a:lstStyle/>
          <a:p>
            <a:r>
              <a:rPr lang="en-IN" sz="3600" b="1" dirty="0">
                <a:solidFill>
                  <a:schemeClr val="accent5">
                    <a:lumMod val="75000"/>
                  </a:schemeClr>
                </a:solidFill>
                <a:latin typeface="Times New Roman" panose="02020603050405020304" pitchFamily="18" charset="0"/>
                <a:cs typeface="Times New Roman" panose="02020603050405020304" pitchFamily="18" charset="0"/>
              </a:rPr>
              <a:t>WORD CLOUD:</a:t>
            </a:r>
          </a:p>
        </p:txBody>
      </p:sp>
      <p:pic>
        <p:nvPicPr>
          <p:cNvPr id="6" name="Picture 5">
            <a:extLst>
              <a:ext uri="{FF2B5EF4-FFF2-40B4-BE49-F238E27FC236}">
                <a16:creationId xmlns="" xmlns:a16="http://schemas.microsoft.com/office/drawing/2014/main" id="{54A58086-DD52-E493-C2FE-26648CD8A16B}"/>
              </a:ext>
            </a:extLst>
          </p:cNvPr>
          <p:cNvPicPr>
            <a:picLocks noChangeAspect="1"/>
          </p:cNvPicPr>
          <p:nvPr/>
        </p:nvPicPr>
        <p:blipFill>
          <a:blip r:embed="rId2"/>
          <a:stretch>
            <a:fillRect/>
          </a:stretch>
        </p:blipFill>
        <p:spPr>
          <a:xfrm>
            <a:off x="1502229" y="3722914"/>
            <a:ext cx="6781800" cy="2993572"/>
          </a:xfrm>
          <a:prstGeom prst="rect">
            <a:avLst/>
          </a:prstGeom>
        </p:spPr>
      </p:pic>
      <p:pic>
        <p:nvPicPr>
          <p:cNvPr id="8" name="Picture 7">
            <a:extLst>
              <a:ext uri="{FF2B5EF4-FFF2-40B4-BE49-F238E27FC236}">
                <a16:creationId xmlns="" xmlns:a16="http://schemas.microsoft.com/office/drawing/2014/main" id="{E040EF12-95AC-83F5-CEF8-168E6483E389}"/>
              </a:ext>
            </a:extLst>
          </p:cNvPr>
          <p:cNvPicPr>
            <a:picLocks noChangeAspect="1"/>
          </p:cNvPicPr>
          <p:nvPr/>
        </p:nvPicPr>
        <p:blipFill>
          <a:blip r:embed="rId3"/>
          <a:stretch>
            <a:fillRect/>
          </a:stretch>
        </p:blipFill>
        <p:spPr>
          <a:xfrm>
            <a:off x="1502228" y="625625"/>
            <a:ext cx="6781799" cy="2924175"/>
          </a:xfrm>
          <a:prstGeom prst="rect">
            <a:avLst/>
          </a:prstGeom>
        </p:spPr>
      </p:pic>
      <p:sp>
        <p:nvSpPr>
          <p:cNvPr id="10" name="TextBox 9">
            <a:extLst>
              <a:ext uri="{FF2B5EF4-FFF2-40B4-BE49-F238E27FC236}">
                <a16:creationId xmlns="" xmlns:a16="http://schemas.microsoft.com/office/drawing/2014/main" id="{2FB364AE-4085-73D7-754E-F017DCB83C41}"/>
              </a:ext>
            </a:extLst>
          </p:cNvPr>
          <p:cNvSpPr txBox="1"/>
          <p:nvPr/>
        </p:nvSpPr>
        <p:spPr>
          <a:xfrm>
            <a:off x="9056914" y="2127180"/>
            <a:ext cx="3635829" cy="369332"/>
          </a:xfrm>
          <a:prstGeom prst="rect">
            <a:avLst/>
          </a:prstGeom>
          <a:noFill/>
        </p:spPr>
        <p:txBody>
          <a:bodyPr wrap="square" rtlCol="0">
            <a:spAutoFit/>
          </a:bodyPr>
          <a:lstStyle/>
          <a:p>
            <a:r>
              <a:rPr lang="en-IN" dirty="0">
                <a:solidFill>
                  <a:srgbClr val="FF0000"/>
                </a:solidFill>
                <a:highlight>
                  <a:srgbClr val="00FFFF"/>
                </a:highlight>
                <a:latin typeface="Times New Roman" panose="02020603050405020304" pitchFamily="18" charset="0"/>
                <a:cs typeface="Times New Roman" panose="02020603050405020304" pitchFamily="18" charset="0"/>
              </a:rPr>
              <a:t>Word Cloud For Positive Words</a:t>
            </a:r>
          </a:p>
        </p:txBody>
      </p:sp>
      <p:sp>
        <p:nvSpPr>
          <p:cNvPr id="11" name="Arrow: Right 10">
            <a:extLst>
              <a:ext uri="{FF2B5EF4-FFF2-40B4-BE49-F238E27FC236}">
                <a16:creationId xmlns="" xmlns:a16="http://schemas.microsoft.com/office/drawing/2014/main" id="{4E2DD0F5-F686-386C-8CBA-29266AC2E305}"/>
              </a:ext>
            </a:extLst>
          </p:cNvPr>
          <p:cNvSpPr/>
          <p:nvPr/>
        </p:nvSpPr>
        <p:spPr>
          <a:xfrm>
            <a:off x="8398327" y="1962135"/>
            <a:ext cx="544287" cy="6994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p>
        </p:txBody>
      </p:sp>
      <p:sp>
        <p:nvSpPr>
          <p:cNvPr id="12" name="Arrow: Right 11">
            <a:extLst>
              <a:ext uri="{FF2B5EF4-FFF2-40B4-BE49-F238E27FC236}">
                <a16:creationId xmlns="" xmlns:a16="http://schemas.microsoft.com/office/drawing/2014/main" id="{EFF0CDDF-239D-A154-6404-E404AA54A61B}"/>
              </a:ext>
            </a:extLst>
          </p:cNvPr>
          <p:cNvSpPr/>
          <p:nvPr/>
        </p:nvSpPr>
        <p:spPr>
          <a:xfrm>
            <a:off x="8398327" y="4869989"/>
            <a:ext cx="544287" cy="6994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p>
        </p:txBody>
      </p:sp>
      <p:sp>
        <p:nvSpPr>
          <p:cNvPr id="14" name="TextBox 13">
            <a:extLst>
              <a:ext uri="{FF2B5EF4-FFF2-40B4-BE49-F238E27FC236}">
                <a16:creationId xmlns="" xmlns:a16="http://schemas.microsoft.com/office/drawing/2014/main" id="{3B0EB3D0-1275-C01B-03C5-7F614779C219}"/>
              </a:ext>
            </a:extLst>
          </p:cNvPr>
          <p:cNvSpPr txBox="1"/>
          <p:nvPr/>
        </p:nvSpPr>
        <p:spPr>
          <a:xfrm>
            <a:off x="9056912" y="5035034"/>
            <a:ext cx="3243945" cy="369332"/>
          </a:xfrm>
          <a:prstGeom prst="rect">
            <a:avLst/>
          </a:prstGeom>
          <a:noFill/>
        </p:spPr>
        <p:txBody>
          <a:bodyPr wrap="square">
            <a:spAutoFit/>
          </a:bodyPr>
          <a:lstStyle/>
          <a:p>
            <a:r>
              <a:rPr lang="en-IN" dirty="0">
                <a:solidFill>
                  <a:srgbClr val="FF0000"/>
                </a:solidFill>
                <a:highlight>
                  <a:srgbClr val="00FFFF"/>
                </a:highlight>
                <a:latin typeface="Times New Roman" panose="02020603050405020304" pitchFamily="18" charset="0"/>
                <a:cs typeface="Times New Roman" panose="02020603050405020304" pitchFamily="18" charset="0"/>
              </a:rPr>
              <a:t>Word Cloud For Negative Words</a:t>
            </a:r>
          </a:p>
        </p:txBody>
      </p:sp>
    </p:spTree>
    <p:extLst>
      <p:ext uri="{BB962C8B-B14F-4D97-AF65-F5344CB8AC3E}">
        <p14:creationId xmlns="" xmlns:p14="http://schemas.microsoft.com/office/powerpoint/2010/main" val="3769390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BF125F24-EEB5-0C85-D926-027C23FEAE5B}"/>
              </a:ext>
            </a:extLst>
          </p:cNvPr>
          <p:cNvPicPr>
            <a:picLocks noChangeAspect="1"/>
          </p:cNvPicPr>
          <p:nvPr/>
        </p:nvPicPr>
        <p:blipFill>
          <a:blip r:embed="rId2"/>
          <a:stretch>
            <a:fillRect/>
          </a:stretch>
        </p:blipFill>
        <p:spPr>
          <a:xfrm>
            <a:off x="1251857" y="1329418"/>
            <a:ext cx="6542314" cy="4461782"/>
          </a:xfrm>
          <a:prstGeom prst="rect">
            <a:avLst/>
          </a:prstGeom>
        </p:spPr>
      </p:pic>
      <p:sp>
        <p:nvSpPr>
          <p:cNvPr id="6" name="Arrow: Right 5">
            <a:extLst>
              <a:ext uri="{FF2B5EF4-FFF2-40B4-BE49-F238E27FC236}">
                <a16:creationId xmlns="" xmlns:a16="http://schemas.microsoft.com/office/drawing/2014/main" id="{1F78763A-0044-1FBE-EF5E-05A364F4CBAA}"/>
              </a:ext>
            </a:extLst>
          </p:cNvPr>
          <p:cNvSpPr/>
          <p:nvPr/>
        </p:nvSpPr>
        <p:spPr>
          <a:xfrm>
            <a:off x="7826828" y="3222852"/>
            <a:ext cx="674914" cy="6749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 xmlns:a16="http://schemas.microsoft.com/office/drawing/2014/main" id="{F575A469-45E4-CA2D-4D4C-EC5A659557CF}"/>
              </a:ext>
            </a:extLst>
          </p:cNvPr>
          <p:cNvSpPr txBox="1"/>
          <p:nvPr/>
        </p:nvSpPr>
        <p:spPr>
          <a:xfrm>
            <a:off x="8556171" y="3375643"/>
            <a:ext cx="3635829" cy="369332"/>
          </a:xfrm>
          <a:prstGeom prst="rect">
            <a:avLst/>
          </a:prstGeom>
          <a:noFill/>
        </p:spPr>
        <p:txBody>
          <a:bodyPr wrap="square" rtlCol="0">
            <a:spAutoFit/>
          </a:bodyPr>
          <a:lstStyle/>
          <a:p>
            <a:r>
              <a:rPr lang="en-IN" dirty="0">
                <a:solidFill>
                  <a:srgbClr val="FF0000"/>
                </a:solidFill>
                <a:highlight>
                  <a:srgbClr val="00FFFF"/>
                </a:highlight>
                <a:latin typeface="Times New Roman" panose="02020603050405020304" pitchFamily="18" charset="0"/>
                <a:cs typeface="Times New Roman" panose="02020603050405020304" pitchFamily="18" charset="0"/>
              </a:rPr>
              <a:t>Word Cloud For Neutral Words</a:t>
            </a:r>
          </a:p>
        </p:txBody>
      </p:sp>
    </p:spTree>
    <p:extLst>
      <p:ext uri="{BB962C8B-B14F-4D97-AF65-F5344CB8AC3E}">
        <p14:creationId xmlns="" xmlns:p14="http://schemas.microsoft.com/office/powerpoint/2010/main" val="32257945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A0A161B9-BD72-68D1-FD03-49E25BF30CE4}"/>
              </a:ext>
            </a:extLst>
          </p:cNvPr>
          <p:cNvSpPr txBox="1"/>
          <p:nvPr/>
        </p:nvSpPr>
        <p:spPr>
          <a:xfrm>
            <a:off x="1480456" y="560615"/>
            <a:ext cx="10559144" cy="6001643"/>
          </a:xfrm>
          <a:prstGeom prst="rect">
            <a:avLst/>
          </a:prstGeom>
          <a:noFill/>
        </p:spPr>
        <p:txBody>
          <a:bodyPr wrap="square" rtlCol="0">
            <a:spAutoFit/>
          </a:bodyPr>
          <a:lstStyle/>
          <a:p>
            <a:r>
              <a:rPr lang="en-IN" sz="4400" b="1" i="0" u="sng" dirty="0">
                <a:solidFill>
                  <a:schemeClr val="accent5">
                    <a:lumMod val="75000"/>
                  </a:schemeClr>
                </a:solidFill>
                <a:effectLst/>
                <a:latin typeface="Times New Roman" panose="02020603050405020304" pitchFamily="18" charset="0"/>
                <a:cs typeface="Times New Roman" panose="02020603050405020304" pitchFamily="18" charset="0"/>
              </a:rPr>
              <a:t>FEATURE EXTRACTION:</a:t>
            </a:r>
          </a:p>
          <a:p>
            <a:pPr marL="342900" indent="-342900">
              <a:buFont typeface="Wingdings" panose="05000000000000000000" pitchFamily="2" charset="2"/>
              <a:buChar char="Ø"/>
            </a:pPr>
            <a:endParaRPr lang="en-US" sz="2000" b="0" i="0" dirty="0">
              <a:solidFill>
                <a:srgbClr val="002060"/>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b="0" i="0" dirty="0">
                <a:solidFill>
                  <a:srgbClr val="002060"/>
                </a:solidFill>
                <a:effectLst/>
                <a:latin typeface="Times New Roman" panose="02020603050405020304" pitchFamily="18" charset="0"/>
                <a:cs typeface="Times New Roman" panose="02020603050405020304" pitchFamily="18" charset="0"/>
              </a:rPr>
              <a:t>Feature extraction is the process of transforming raw data or information into a set of features or numerical representations that can be used to represent the data in a way that is easier to analyze, understand, and process.</a:t>
            </a:r>
          </a:p>
          <a:p>
            <a:r>
              <a:rPr lang="en-US" sz="2000" b="0" i="0" dirty="0">
                <a:solidFill>
                  <a:srgbClr val="002060"/>
                </a:solidFill>
                <a:effectLst/>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Ø"/>
            </a:pPr>
            <a:r>
              <a:rPr lang="en-US" sz="2000" b="0" i="0" dirty="0">
                <a:solidFill>
                  <a:srgbClr val="002060"/>
                </a:solidFill>
                <a:effectLst/>
                <a:latin typeface="Times New Roman" panose="02020603050405020304" pitchFamily="18" charset="0"/>
                <a:cs typeface="Times New Roman" panose="02020603050405020304" pitchFamily="18" charset="0"/>
              </a:rPr>
              <a:t>It involves selecting relevant features from the input data, and transforming or encoding them in a way that captures their essential characteristics.</a:t>
            </a:r>
          </a:p>
          <a:p>
            <a:endParaRPr lang="en-US" sz="2000" b="0" i="0" dirty="0">
              <a:solidFill>
                <a:srgbClr val="002060"/>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b="0" i="0" dirty="0">
                <a:solidFill>
                  <a:srgbClr val="374151"/>
                </a:solidFill>
                <a:effectLst/>
                <a:latin typeface="Times New Roman" panose="02020603050405020304" pitchFamily="18" charset="0"/>
                <a:cs typeface="Times New Roman" panose="02020603050405020304" pitchFamily="18" charset="0"/>
              </a:rPr>
              <a:t>In machine learning and data mining, feature extraction is an important step in preparing the data for analysis and modeling. </a:t>
            </a:r>
          </a:p>
          <a:p>
            <a:endParaRPr lang="en-US" sz="2000" b="0" i="0" dirty="0">
              <a:solidFill>
                <a:srgbClr val="374151"/>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b="0" i="0" dirty="0">
                <a:solidFill>
                  <a:srgbClr val="374151"/>
                </a:solidFill>
                <a:effectLst/>
                <a:latin typeface="Times New Roman" panose="02020603050405020304" pitchFamily="18" charset="0"/>
                <a:cs typeface="Times New Roman" panose="02020603050405020304" pitchFamily="18" charset="0"/>
              </a:rPr>
              <a:t>It helps to reduce the dimensionality of the input data, which can be important for computational efficiency, and to identify the most important and informative features for the task at hand.</a:t>
            </a:r>
          </a:p>
          <a:p>
            <a:endParaRPr lang="en-US" sz="2000" b="0" i="0" dirty="0">
              <a:solidFill>
                <a:srgbClr val="374151"/>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b="0" i="0" dirty="0">
                <a:solidFill>
                  <a:srgbClr val="374151"/>
                </a:solidFill>
                <a:effectLst/>
                <a:latin typeface="Times New Roman" panose="02020603050405020304" pitchFamily="18" charset="0"/>
                <a:cs typeface="Times New Roman" panose="02020603050405020304" pitchFamily="18" charset="0"/>
              </a:rPr>
              <a:t>Feature extraction is widely used in a variety of applications such as image processing, natural language processing, speech recognition, and many others.</a:t>
            </a:r>
            <a:endParaRPr lang="en-US" sz="2000" dirty="0">
              <a:solidFill>
                <a:srgbClr val="00206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IN" sz="2000" b="1" i="0" u="sng" dirty="0">
              <a:solidFill>
                <a:srgbClr val="00206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244270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48B0E0D4-9D43-477F-EB68-53F095E9C903}"/>
              </a:ext>
            </a:extLst>
          </p:cNvPr>
          <p:cNvSpPr txBox="1"/>
          <p:nvPr/>
        </p:nvSpPr>
        <p:spPr>
          <a:xfrm>
            <a:off x="1502228" y="0"/>
            <a:ext cx="9938658" cy="3539430"/>
          </a:xfrm>
          <a:prstGeom prst="rect">
            <a:avLst/>
          </a:prstGeom>
          <a:noFill/>
        </p:spPr>
        <p:txBody>
          <a:bodyPr wrap="square" rtlCol="0">
            <a:spAutoFit/>
          </a:bodyPr>
          <a:lstStyle/>
          <a:p>
            <a:r>
              <a:rPr lang="en-US" sz="3200" b="0" i="0" dirty="0" smtClean="0">
                <a:solidFill>
                  <a:schemeClr val="accent5">
                    <a:lumMod val="75000"/>
                  </a:schemeClr>
                </a:solidFill>
                <a:effectLst/>
                <a:latin typeface="Söhne"/>
              </a:rPr>
              <a:t>TF-IDF </a:t>
            </a:r>
            <a:r>
              <a:rPr lang="en-US" sz="3200" b="0" i="0" dirty="0">
                <a:solidFill>
                  <a:schemeClr val="accent5">
                    <a:lumMod val="75000"/>
                  </a:schemeClr>
                </a:solidFill>
                <a:effectLst/>
                <a:latin typeface="Söhne"/>
              </a:rPr>
              <a:t>(Term Frequency-Inverse Document Frequency)</a:t>
            </a:r>
            <a:r>
              <a:rPr lang="en-IN" sz="2000" dirty="0">
                <a:solidFill>
                  <a:schemeClr val="accent5">
                    <a:lumMod val="75000"/>
                  </a:schemeClr>
                </a:solidFill>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Ø"/>
            </a:pPr>
            <a:r>
              <a:rPr lang="en-US" sz="2000" b="0" i="0" dirty="0">
                <a:solidFill>
                  <a:srgbClr val="374151"/>
                </a:solidFill>
                <a:effectLst/>
                <a:latin typeface="Times New Roman" panose="02020603050405020304" pitchFamily="18" charset="0"/>
                <a:cs typeface="Times New Roman" panose="02020603050405020304" pitchFamily="18" charset="0"/>
              </a:rPr>
              <a:t>TF-IDF (Term Frequency-Inverse Document Frequency) is a numerical statistic that reflects the importance of a term or word in a document or corpus of documents. It is a popular weighting scheme used in information retrieval and text mining to evaluate the relevance of a document to a particular search query or topic.</a:t>
            </a:r>
          </a:p>
          <a:p>
            <a:pPr marL="342900" indent="-342900">
              <a:buFont typeface="Wingdings" panose="05000000000000000000" pitchFamily="2" charset="2"/>
              <a:buChar char="Ø"/>
            </a:pPr>
            <a:r>
              <a:rPr lang="en-US" sz="2000" b="0" i="0" dirty="0">
                <a:solidFill>
                  <a:srgbClr val="374151"/>
                </a:solidFill>
                <a:effectLst/>
                <a:latin typeface="Times New Roman" panose="02020603050405020304" pitchFamily="18" charset="0"/>
                <a:cs typeface="Times New Roman" panose="02020603050405020304" pitchFamily="18" charset="0"/>
              </a:rPr>
              <a:t>The term frequency (TF) measures the frequency of a term in a document, i.e., the number of times a term appears in a document. </a:t>
            </a:r>
            <a:endParaRPr lang="en-US" sz="2000" dirty="0">
              <a:solidFill>
                <a:srgbClr val="37415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b="0" i="0" dirty="0">
                <a:solidFill>
                  <a:srgbClr val="374151"/>
                </a:solidFill>
                <a:effectLst/>
                <a:latin typeface="Times New Roman" panose="02020603050405020304" pitchFamily="18" charset="0"/>
                <a:cs typeface="Times New Roman" panose="02020603050405020304" pitchFamily="18" charset="0"/>
              </a:rPr>
              <a:t>The inverse document frequency (IDF) measures the rarity of a term across the corpus of documents, i.e., the less frequent a term is in the corpus.</a:t>
            </a:r>
            <a:endParaRPr lang="en-IN" sz="2000" dirty="0">
              <a:solidFill>
                <a:schemeClr val="accent5">
                  <a:lumMod val="75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 xmlns:a16="http://schemas.microsoft.com/office/drawing/2014/main" id="{AEE117C6-6728-50F0-5E8A-D7DBCC5ACBDC}"/>
              </a:ext>
            </a:extLst>
          </p:cNvPr>
          <p:cNvPicPr>
            <a:picLocks noChangeAspect="1"/>
          </p:cNvPicPr>
          <p:nvPr/>
        </p:nvPicPr>
        <p:blipFill>
          <a:blip r:embed="rId2"/>
          <a:stretch>
            <a:fillRect/>
          </a:stretch>
        </p:blipFill>
        <p:spPr>
          <a:xfrm>
            <a:off x="1618570" y="3046988"/>
            <a:ext cx="6415088" cy="3347357"/>
          </a:xfrm>
          <a:prstGeom prst="rect">
            <a:avLst/>
          </a:prstGeom>
        </p:spPr>
      </p:pic>
      <p:sp>
        <p:nvSpPr>
          <p:cNvPr id="6" name="TextBox 5">
            <a:extLst>
              <a:ext uri="{FF2B5EF4-FFF2-40B4-BE49-F238E27FC236}">
                <a16:creationId xmlns="" xmlns:a16="http://schemas.microsoft.com/office/drawing/2014/main" id="{774EFC2D-7EE5-1938-7730-40FB4DF1D813}"/>
              </a:ext>
            </a:extLst>
          </p:cNvPr>
          <p:cNvSpPr txBox="1"/>
          <p:nvPr/>
        </p:nvSpPr>
        <p:spPr>
          <a:xfrm>
            <a:off x="8033658" y="3226751"/>
            <a:ext cx="4060371" cy="2308324"/>
          </a:xfrm>
          <a:prstGeom prst="rect">
            <a:avLst/>
          </a:prstGeom>
          <a:noFill/>
        </p:spPr>
        <p:txBody>
          <a:bodyPr wrap="square">
            <a:spAutoFit/>
          </a:bodyPr>
          <a:lstStyle/>
          <a:p>
            <a:pPr algn="l"/>
            <a:r>
              <a:rPr lang="en-US" sz="1600" b="0" i="0" dirty="0">
                <a:solidFill>
                  <a:srgbClr val="374151"/>
                </a:solidFill>
                <a:effectLst/>
                <a:latin typeface="Times New Roman" panose="02020603050405020304" pitchFamily="18" charset="0"/>
                <a:cs typeface="Times New Roman" panose="02020603050405020304" pitchFamily="18" charset="0"/>
              </a:rPr>
              <a:t>The formula to calculate the TF-IDF value of a term is:</a:t>
            </a:r>
          </a:p>
          <a:p>
            <a:pPr algn="l"/>
            <a:r>
              <a:rPr lang="en-US" sz="1600" b="0" i="0" dirty="0">
                <a:solidFill>
                  <a:srgbClr val="374151"/>
                </a:solidFill>
                <a:effectLst/>
                <a:highlight>
                  <a:srgbClr val="00FFFF"/>
                </a:highlight>
                <a:latin typeface="Times New Roman" panose="02020603050405020304" pitchFamily="18" charset="0"/>
                <a:cs typeface="Times New Roman" panose="02020603050405020304" pitchFamily="18" charset="0"/>
              </a:rPr>
              <a:t>TF-IDF = TF * log(N/DF)</a:t>
            </a:r>
          </a:p>
          <a:p>
            <a:pPr algn="l"/>
            <a:r>
              <a:rPr lang="en-US" sz="1600" b="0" i="0" dirty="0">
                <a:solidFill>
                  <a:srgbClr val="374151"/>
                </a:solidFill>
                <a:effectLst/>
                <a:latin typeface="Times New Roman" panose="02020603050405020304" pitchFamily="18" charset="0"/>
                <a:cs typeface="Times New Roman" panose="02020603050405020304" pitchFamily="18" charset="0"/>
              </a:rPr>
              <a:t>where</a:t>
            </a:r>
          </a:p>
          <a:p>
            <a:pPr algn="l">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TF = term frequency of the term in the document</a:t>
            </a:r>
          </a:p>
          <a:p>
            <a:pPr algn="l">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DF = number of documents containing the term</a:t>
            </a:r>
          </a:p>
          <a:p>
            <a:pPr algn="l">
              <a:buFont typeface="Arial" panose="020B0604020202020204" pitchFamily="34" charset="0"/>
              <a:buChar char="•"/>
            </a:pPr>
            <a:r>
              <a:rPr lang="en-US" sz="1600" b="0" i="0" dirty="0">
                <a:solidFill>
                  <a:srgbClr val="374151"/>
                </a:solidFill>
                <a:effectLst/>
                <a:latin typeface="Times New Roman" panose="02020603050405020304" pitchFamily="18" charset="0"/>
                <a:cs typeface="Times New Roman" panose="02020603050405020304" pitchFamily="18" charset="0"/>
              </a:rPr>
              <a:t>N = total number of documents in the corpus</a:t>
            </a:r>
          </a:p>
        </p:txBody>
      </p:sp>
      <p:sp>
        <p:nvSpPr>
          <p:cNvPr id="8" name="TextBox 7">
            <a:extLst>
              <a:ext uri="{FF2B5EF4-FFF2-40B4-BE49-F238E27FC236}">
                <a16:creationId xmlns="" xmlns:a16="http://schemas.microsoft.com/office/drawing/2014/main" id="{0E63C341-C734-1B9B-EB89-9DA18AE60AA1}"/>
              </a:ext>
            </a:extLst>
          </p:cNvPr>
          <p:cNvSpPr txBox="1"/>
          <p:nvPr/>
        </p:nvSpPr>
        <p:spPr>
          <a:xfrm>
            <a:off x="3117057" y="6394345"/>
            <a:ext cx="4060370" cy="369332"/>
          </a:xfrm>
          <a:prstGeom prst="rect">
            <a:avLst/>
          </a:prstGeom>
          <a:noFill/>
        </p:spPr>
        <p:txBody>
          <a:bodyPr wrap="square" rtlCol="0">
            <a:spAutoFit/>
          </a:bodyPr>
          <a:lstStyle/>
          <a:p>
            <a:r>
              <a:rPr lang="en-IN" dirty="0">
                <a:solidFill>
                  <a:schemeClr val="accent5">
                    <a:lumMod val="75000"/>
                  </a:schemeClr>
                </a:solidFill>
              </a:rPr>
              <a:t>TFIDF using (Unigram + Trigram</a:t>
            </a:r>
          </a:p>
        </p:txBody>
      </p:sp>
    </p:spTree>
    <p:extLst>
      <p:ext uri="{BB962C8B-B14F-4D97-AF65-F5344CB8AC3E}">
        <p14:creationId xmlns="" xmlns:p14="http://schemas.microsoft.com/office/powerpoint/2010/main" val="3170759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FAD08114-CC85-C3ED-30DD-475485FE16AC}"/>
              </a:ext>
            </a:extLst>
          </p:cNvPr>
          <p:cNvSpPr txBox="1"/>
          <p:nvPr/>
        </p:nvSpPr>
        <p:spPr>
          <a:xfrm>
            <a:off x="1513114" y="527956"/>
            <a:ext cx="10254343" cy="6063198"/>
          </a:xfrm>
          <a:prstGeom prst="rect">
            <a:avLst/>
          </a:prstGeom>
          <a:noFill/>
        </p:spPr>
        <p:txBody>
          <a:bodyPr wrap="square" rtlCol="0">
            <a:spAutoFit/>
          </a:bodyPr>
          <a:lstStyle/>
          <a:p>
            <a:pPr marL="685800" indent="-685800">
              <a:buFont typeface="Wingdings" panose="05000000000000000000" pitchFamily="2" charset="2"/>
              <a:buChar char="v"/>
            </a:pPr>
            <a:r>
              <a:rPr lang="en-IN" sz="4800" b="1" dirty="0">
                <a:solidFill>
                  <a:schemeClr val="accent5">
                    <a:lumMod val="75000"/>
                  </a:schemeClr>
                </a:solidFill>
                <a:latin typeface="Algerian" panose="04020705040A02060702" pitchFamily="82" charset="0"/>
                <a:cs typeface="Times New Roman" panose="02020603050405020304" pitchFamily="18" charset="0"/>
              </a:rPr>
              <a:t>MODEL BUILDING:</a:t>
            </a:r>
          </a:p>
          <a:p>
            <a:pPr marL="342900" indent="-342900">
              <a:buFont typeface="Wingdings" panose="05000000000000000000" pitchFamily="2" charset="2"/>
              <a:buChar char="Ø"/>
            </a:pPr>
            <a:r>
              <a:rPr lang="en-US" sz="2000" b="0" i="0" dirty="0">
                <a:solidFill>
                  <a:srgbClr val="374151"/>
                </a:solidFill>
                <a:effectLst/>
                <a:latin typeface="Times New Roman" panose="02020603050405020304" pitchFamily="18" charset="0"/>
                <a:cs typeface="Times New Roman" panose="02020603050405020304" pitchFamily="18" charset="0"/>
              </a:rPr>
              <a:t>Model building is the process of creating a mathematical or statistical model that represents a real-world system, process, or phenomenon. In the context of sentiment analysis, model building involves creating a machine learning model that can accurately predict the sentiment of a piece of text based on its features.</a:t>
            </a:r>
          </a:p>
          <a:p>
            <a:pPr marL="342900" indent="-342900">
              <a:buFont typeface="Wingdings" panose="05000000000000000000" pitchFamily="2" charset="2"/>
              <a:buChar char="Ø"/>
            </a:pPr>
            <a:endParaRPr lang="en-US" sz="2000" dirty="0">
              <a:solidFill>
                <a:srgbClr val="37415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000" b="1" dirty="0">
              <a:solidFill>
                <a:srgbClr val="37415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solidFill>
                  <a:schemeClr val="accent1"/>
                </a:solidFill>
                <a:latin typeface="Times New Roman" panose="02020603050405020304" pitchFamily="18" charset="0"/>
                <a:cs typeface="Times New Roman" panose="02020603050405020304" pitchFamily="18" charset="0"/>
              </a:rPr>
              <a:t>Here we have applied the following Models:</a:t>
            </a:r>
          </a:p>
          <a:p>
            <a:pPr marL="4114800" lvl="8" indent="-457200">
              <a:lnSpc>
                <a:spcPct val="200000"/>
              </a:lnSpc>
              <a:buAutoNum type="arabicParenR"/>
            </a:pPr>
            <a:r>
              <a:rPr lang="en-US" sz="2000" dirty="0">
                <a:solidFill>
                  <a:schemeClr val="accent1"/>
                </a:solidFill>
                <a:latin typeface="Times New Roman" panose="02020603050405020304" pitchFamily="18" charset="0"/>
                <a:cs typeface="Times New Roman" panose="02020603050405020304" pitchFamily="18" charset="0"/>
              </a:rPr>
              <a:t>Gaussian Naïve Bayes</a:t>
            </a:r>
          </a:p>
          <a:p>
            <a:pPr marL="4114800" lvl="8" indent="-457200">
              <a:lnSpc>
                <a:spcPct val="200000"/>
              </a:lnSpc>
              <a:buAutoNum type="arabicParenR"/>
            </a:pPr>
            <a:r>
              <a:rPr lang="en-US" sz="2000" dirty="0">
                <a:solidFill>
                  <a:schemeClr val="accent1"/>
                </a:solidFill>
                <a:latin typeface="Times New Roman" panose="02020603050405020304" pitchFamily="18" charset="0"/>
                <a:cs typeface="Times New Roman" panose="02020603050405020304" pitchFamily="18" charset="0"/>
              </a:rPr>
              <a:t>Support Vector Machine</a:t>
            </a:r>
          </a:p>
          <a:p>
            <a:pPr marL="4114800" lvl="8" indent="-457200">
              <a:lnSpc>
                <a:spcPct val="200000"/>
              </a:lnSpc>
              <a:buAutoNum type="arabicParenR"/>
            </a:pPr>
            <a:r>
              <a:rPr lang="en-US" sz="2000" dirty="0">
                <a:solidFill>
                  <a:schemeClr val="accent1"/>
                </a:solidFill>
                <a:latin typeface="Times New Roman" panose="02020603050405020304" pitchFamily="18" charset="0"/>
                <a:cs typeface="Times New Roman" panose="02020603050405020304" pitchFamily="18" charset="0"/>
              </a:rPr>
              <a:t>Light GBM Classifier</a:t>
            </a:r>
          </a:p>
          <a:p>
            <a:pPr marL="4114800" lvl="8" indent="-457200">
              <a:lnSpc>
                <a:spcPct val="200000"/>
              </a:lnSpc>
              <a:buAutoNum type="arabicParenR"/>
            </a:pPr>
            <a:r>
              <a:rPr lang="en-US" sz="2000" dirty="0">
                <a:solidFill>
                  <a:schemeClr val="accent1"/>
                </a:solidFill>
                <a:latin typeface="Times New Roman" panose="02020603050405020304" pitchFamily="18" charset="0"/>
                <a:cs typeface="Times New Roman" panose="02020603050405020304" pitchFamily="18" charset="0"/>
              </a:rPr>
              <a:t>Random Forest Classifier</a:t>
            </a:r>
          </a:p>
          <a:p>
            <a:endParaRPr lang="en-US" sz="2000" b="1" dirty="0">
              <a:solidFill>
                <a:schemeClr val="accent1"/>
              </a:solidFill>
            </a:endParaRPr>
          </a:p>
          <a:p>
            <a:pPr marL="342900" indent="-342900">
              <a:buFont typeface="Wingdings" panose="05000000000000000000" pitchFamily="2" charset="2"/>
              <a:buChar char="Ø"/>
            </a:pPr>
            <a:endParaRPr lang="en-US" sz="2000" b="1" dirty="0">
              <a:solidFill>
                <a:srgbClr val="374151"/>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2624123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B2DF9522-11AA-4B2C-9A71-0D9391FB2C8D}"/>
              </a:ext>
            </a:extLst>
          </p:cNvPr>
          <p:cNvPicPr>
            <a:picLocks noChangeAspect="1"/>
          </p:cNvPicPr>
          <p:nvPr/>
        </p:nvPicPr>
        <p:blipFill>
          <a:blip r:embed="rId2"/>
          <a:stretch>
            <a:fillRect/>
          </a:stretch>
        </p:blipFill>
        <p:spPr>
          <a:xfrm>
            <a:off x="1990726" y="1461790"/>
            <a:ext cx="4705350" cy="4552950"/>
          </a:xfrm>
          <a:prstGeom prst="rect">
            <a:avLst/>
          </a:prstGeom>
        </p:spPr>
      </p:pic>
      <p:sp>
        <p:nvSpPr>
          <p:cNvPr id="4" name="TextBox 3">
            <a:extLst>
              <a:ext uri="{FF2B5EF4-FFF2-40B4-BE49-F238E27FC236}">
                <a16:creationId xmlns="" xmlns:a16="http://schemas.microsoft.com/office/drawing/2014/main" id="{80D7AB70-AD5C-DB24-D79B-8F3A87F5B11A}"/>
              </a:ext>
            </a:extLst>
          </p:cNvPr>
          <p:cNvSpPr txBox="1"/>
          <p:nvPr/>
        </p:nvSpPr>
        <p:spPr>
          <a:xfrm>
            <a:off x="1817914" y="761030"/>
            <a:ext cx="10134600" cy="646331"/>
          </a:xfrm>
          <a:prstGeom prst="rect">
            <a:avLst/>
          </a:prstGeom>
          <a:noFill/>
        </p:spPr>
        <p:txBody>
          <a:bodyPr wrap="square" rtlCol="0">
            <a:spAutoFit/>
          </a:bodyPr>
          <a:lstStyle/>
          <a:p>
            <a:pPr marL="285750" indent="-285750">
              <a:buFont typeface="Wingdings" panose="05000000000000000000" pitchFamily="2" charset="2"/>
              <a:buChar char="Ø"/>
            </a:pPr>
            <a:r>
              <a:rPr lang="en-IN" dirty="0">
                <a:solidFill>
                  <a:srgbClr val="002060"/>
                </a:solidFill>
                <a:latin typeface="Times New Roman" panose="02020603050405020304" pitchFamily="18" charset="0"/>
                <a:cs typeface="Times New Roman" panose="02020603050405020304" pitchFamily="18" charset="0"/>
              </a:rPr>
              <a:t>Here is the clean data for Model Building after Text Pre-processing, Cleaning, removing duplicates sentences  </a:t>
            </a:r>
          </a:p>
        </p:txBody>
      </p:sp>
      <p:sp>
        <p:nvSpPr>
          <p:cNvPr id="5" name="TextBox 4">
            <a:extLst>
              <a:ext uri="{FF2B5EF4-FFF2-40B4-BE49-F238E27FC236}">
                <a16:creationId xmlns="" xmlns:a16="http://schemas.microsoft.com/office/drawing/2014/main" id="{341F061B-E206-0368-2E14-6EC7F60E85FE}"/>
              </a:ext>
            </a:extLst>
          </p:cNvPr>
          <p:cNvSpPr txBox="1"/>
          <p:nvPr/>
        </p:nvSpPr>
        <p:spPr>
          <a:xfrm>
            <a:off x="7805057" y="3260272"/>
            <a:ext cx="4147457" cy="1200329"/>
          </a:xfrm>
          <a:prstGeom prst="rect">
            <a:avLst/>
          </a:prstGeom>
          <a:noFill/>
        </p:spPr>
        <p:txBody>
          <a:bodyPr wrap="square" rtlCol="0">
            <a:spAutoFit/>
          </a:bodyPr>
          <a:lstStyle/>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For Machine Learning model Building we have used </a:t>
            </a:r>
            <a:r>
              <a:rPr lang="en-IN" dirty="0">
                <a:solidFill>
                  <a:srgbClr val="0070C0"/>
                </a:solidFill>
                <a:highlight>
                  <a:srgbClr val="00FFFF"/>
                </a:highlight>
                <a:latin typeface="Times New Roman" panose="02020603050405020304" pitchFamily="18" charset="0"/>
                <a:cs typeface="Times New Roman" panose="02020603050405020304" pitchFamily="18" charset="0"/>
              </a:rPr>
              <a:t>5271 </a:t>
            </a:r>
            <a:r>
              <a:rPr lang="en-IN" dirty="0">
                <a:latin typeface="Times New Roman" panose="02020603050405020304" pitchFamily="18" charset="0"/>
                <a:cs typeface="Times New Roman" panose="02020603050405020304" pitchFamily="18" charset="0"/>
              </a:rPr>
              <a:t>sentences.</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We have used TF-IDF (Unigram + Trigram) for Final Model Deployment</a:t>
            </a:r>
          </a:p>
        </p:txBody>
      </p:sp>
    </p:spTree>
    <p:extLst>
      <p:ext uri="{BB962C8B-B14F-4D97-AF65-F5344CB8AC3E}">
        <p14:creationId xmlns="" xmlns:p14="http://schemas.microsoft.com/office/powerpoint/2010/main" val="1401720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7C2FA4CC-B633-FF94-B51E-8022598AEFE1}"/>
              </a:ext>
            </a:extLst>
          </p:cNvPr>
          <p:cNvSpPr txBox="1"/>
          <p:nvPr/>
        </p:nvSpPr>
        <p:spPr>
          <a:xfrm>
            <a:off x="1676399" y="571500"/>
            <a:ext cx="7358743" cy="646331"/>
          </a:xfrm>
          <a:prstGeom prst="rect">
            <a:avLst/>
          </a:prstGeom>
          <a:noFill/>
        </p:spPr>
        <p:txBody>
          <a:bodyPr wrap="square" rtlCol="0">
            <a:spAutoFit/>
          </a:bodyPr>
          <a:lstStyle/>
          <a:p>
            <a:r>
              <a:rPr lang="en-IN" sz="3600" dirty="0">
                <a:solidFill>
                  <a:schemeClr val="accent5">
                    <a:lumMod val="75000"/>
                  </a:schemeClr>
                </a:solidFill>
                <a:latin typeface="Times New Roman" panose="02020603050405020304" pitchFamily="18" charset="0"/>
                <a:cs typeface="Times New Roman" panose="02020603050405020304" pitchFamily="18" charset="0"/>
              </a:rPr>
              <a:t>MODEL EVALUATION:</a:t>
            </a:r>
          </a:p>
        </p:txBody>
      </p:sp>
      <p:pic>
        <p:nvPicPr>
          <p:cNvPr id="5" name="Picture 4">
            <a:extLst>
              <a:ext uri="{FF2B5EF4-FFF2-40B4-BE49-F238E27FC236}">
                <a16:creationId xmlns="" xmlns:a16="http://schemas.microsoft.com/office/drawing/2014/main" id="{12237BB4-BE09-4A0A-B56C-936B179592CD}"/>
              </a:ext>
            </a:extLst>
          </p:cNvPr>
          <p:cNvPicPr>
            <a:picLocks noChangeAspect="1"/>
          </p:cNvPicPr>
          <p:nvPr/>
        </p:nvPicPr>
        <p:blipFill>
          <a:blip r:embed="rId2"/>
          <a:stretch>
            <a:fillRect/>
          </a:stretch>
        </p:blipFill>
        <p:spPr>
          <a:xfrm>
            <a:off x="1752600" y="1217831"/>
            <a:ext cx="10080171" cy="4137940"/>
          </a:xfrm>
          <a:prstGeom prst="rect">
            <a:avLst/>
          </a:prstGeom>
        </p:spPr>
      </p:pic>
      <p:sp>
        <p:nvSpPr>
          <p:cNvPr id="7" name="TextBox 6">
            <a:extLst>
              <a:ext uri="{FF2B5EF4-FFF2-40B4-BE49-F238E27FC236}">
                <a16:creationId xmlns="" xmlns:a16="http://schemas.microsoft.com/office/drawing/2014/main" id="{28B7D79A-F9E9-5B47-91B6-703E9F3FBCE3}"/>
              </a:ext>
            </a:extLst>
          </p:cNvPr>
          <p:cNvSpPr txBox="1"/>
          <p:nvPr/>
        </p:nvSpPr>
        <p:spPr>
          <a:xfrm>
            <a:off x="1752600" y="5535385"/>
            <a:ext cx="7500257" cy="369332"/>
          </a:xfrm>
          <a:prstGeom prst="rect">
            <a:avLst/>
          </a:prstGeom>
          <a:noFill/>
        </p:spPr>
        <p:txBody>
          <a:bodyPr wrap="square" rtlCol="0">
            <a:spAutoFit/>
          </a:bodyPr>
          <a:lstStyle/>
          <a:p>
            <a:r>
              <a:rPr lang="en-IN" dirty="0">
                <a:highlight>
                  <a:srgbClr val="00FFFF"/>
                </a:highlight>
              </a:rPr>
              <a:t>Best Accuracy for Random Forest Classifier </a:t>
            </a:r>
            <a:r>
              <a:rPr lang="en-IN" dirty="0" err="1">
                <a:highlight>
                  <a:srgbClr val="00FFFF"/>
                </a:highlight>
              </a:rPr>
              <a:t>i.e</a:t>
            </a:r>
            <a:r>
              <a:rPr lang="en-IN" dirty="0">
                <a:highlight>
                  <a:srgbClr val="00FFFF"/>
                </a:highlight>
              </a:rPr>
              <a:t> 77.7693</a:t>
            </a:r>
          </a:p>
        </p:txBody>
      </p:sp>
    </p:spTree>
    <p:extLst>
      <p:ext uri="{BB962C8B-B14F-4D97-AF65-F5344CB8AC3E}">
        <p14:creationId xmlns="" xmlns:p14="http://schemas.microsoft.com/office/powerpoint/2010/main" val="1086790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 xmlns:a16="http://schemas.microsoft.com/office/drawing/2014/main" id="{D64DBDBF-69B7-AE89-B29E-4D988FEDEA1B}"/>
              </a:ext>
            </a:extLst>
          </p:cNvPr>
          <p:cNvSpPr txBox="1"/>
          <p:nvPr/>
        </p:nvSpPr>
        <p:spPr>
          <a:xfrm>
            <a:off x="1948543" y="1448068"/>
            <a:ext cx="10243457" cy="5139869"/>
          </a:xfrm>
          <a:prstGeom prst="rect">
            <a:avLst/>
          </a:prstGeom>
          <a:noFill/>
        </p:spPr>
        <p:txBody>
          <a:bodyPr wrap="square" rtlCol="0">
            <a:spAutoFit/>
          </a:bodyPr>
          <a:lstStyle/>
          <a:p>
            <a:r>
              <a:rPr lang="en-IN" sz="3200" dirty="0">
                <a:solidFill>
                  <a:srgbClr val="FF0000"/>
                </a:solidFill>
                <a:latin typeface="Times New Roman" panose="02020603050405020304" pitchFamily="18" charset="0"/>
                <a:cs typeface="Times New Roman" panose="02020603050405020304" pitchFamily="18" charset="0"/>
              </a:rPr>
              <a:t>NAME OF TEAM        </a:t>
            </a:r>
            <a:r>
              <a:rPr lang="en-IN" sz="3200" dirty="0">
                <a:solidFill>
                  <a:srgbClr val="00B050"/>
                </a:solidFill>
                <a:latin typeface="Times New Roman" panose="02020603050405020304" pitchFamily="18" charset="0"/>
                <a:cs typeface="Times New Roman" panose="02020603050405020304" pitchFamily="18" charset="0"/>
              </a:rPr>
              <a:t>-      </a:t>
            </a:r>
            <a:r>
              <a:rPr lang="en-IN" sz="3200" dirty="0">
                <a:solidFill>
                  <a:srgbClr val="002060"/>
                </a:solidFill>
                <a:latin typeface="Times New Roman" panose="02020603050405020304" pitchFamily="18" charset="0"/>
                <a:cs typeface="Times New Roman" panose="02020603050405020304" pitchFamily="18" charset="0"/>
              </a:rPr>
              <a:t>P202/TEAM_2</a:t>
            </a:r>
          </a:p>
          <a:p>
            <a:endParaRPr lang="en-IN" sz="3200" dirty="0">
              <a:solidFill>
                <a:srgbClr val="002060"/>
              </a:solidFill>
              <a:latin typeface="Times New Roman" panose="02020603050405020304" pitchFamily="18" charset="0"/>
              <a:cs typeface="Times New Roman" panose="02020603050405020304" pitchFamily="18" charset="0"/>
            </a:endParaRPr>
          </a:p>
          <a:p>
            <a:r>
              <a:rPr lang="en-IN" sz="3200" dirty="0">
                <a:solidFill>
                  <a:srgbClr val="FF0000"/>
                </a:solidFill>
                <a:latin typeface="Times New Roman" panose="02020603050405020304" pitchFamily="18" charset="0"/>
                <a:cs typeface="Times New Roman" panose="02020603050405020304" pitchFamily="18" charset="0"/>
              </a:rPr>
              <a:t>MENTOR </a:t>
            </a:r>
            <a:r>
              <a:rPr lang="en-IN" sz="3200" dirty="0">
                <a:latin typeface="Times New Roman" panose="02020603050405020304" pitchFamily="18" charset="0"/>
                <a:cs typeface="Times New Roman" panose="02020603050405020304" pitchFamily="18" charset="0"/>
              </a:rPr>
              <a:t>                    </a:t>
            </a:r>
            <a:r>
              <a:rPr lang="en-IN" sz="3200" dirty="0">
                <a:solidFill>
                  <a:srgbClr val="00B050"/>
                </a:solidFill>
                <a:latin typeface="Times New Roman" panose="02020603050405020304" pitchFamily="18" charset="0"/>
                <a:cs typeface="Times New Roman" panose="02020603050405020304" pitchFamily="18" charset="0"/>
              </a:rPr>
              <a:t>-      </a:t>
            </a:r>
            <a:r>
              <a:rPr lang="en-IN" sz="3200" dirty="0">
                <a:solidFill>
                  <a:srgbClr val="002060"/>
                </a:solidFill>
                <a:latin typeface="Times New Roman" panose="02020603050405020304" pitchFamily="18" charset="0"/>
                <a:cs typeface="Times New Roman" panose="02020603050405020304" pitchFamily="18" charset="0"/>
              </a:rPr>
              <a:t>NEHA GUPTA / HAREESH</a:t>
            </a:r>
          </a:p>
          <a:p>
            <a:endParaRPr lang="en-IN" sz="3200" dirty="0">
              <a:latin typeface="Times New Roman" panose="02020603050405020304" pitchFamily="18" charset="0"/>
              <a:cs typeface="Times New Roman" panose="02020603050405020304" pitchFamily="18" charset="0"/>
            </a:endParaRPr>
          </a:p>
          <a:p>
            <a:r>
              <a:rPr lang="en-IN" sz="3200" dirty="0">
                <a:solidFill>
                  <a:srgbClr val="FF0000"/>
                </a:solidFill>
                <a:latin typeface="Times New Roman" panose="02020603050405020304" pitchFamily="18" charset="0"/>
                <a:cs typeface="Times New Roman" panose="02020603050405020304" pitchFamily="18" charset="0"/>
              </a:rPr>
              <a:t>TEAM MEMBERS      </a:t>
            </a:r>
            <a:r>
              <a:rPr lang="en-IN" sz="3200" dirty="0">
                <a:solidFill>
                  <a:srgbClr val="00B050"/>
                </a:solidFill>
                <a:latin typeface="Times New Roman" panose="02020603050405020304" pitchFamily="18" charset="0"/>
                <a:cs typeface="Times New Roman" panose="02020603050405020304" pitchFamily="18" charset="0"/>
              </a:rPr>
              <a:t>-      </a:t>
            </a:r>
            <a:r>
              <a:rPr lang="en-IN" sz="2800" dirty="0">
                <a:solidFill>
                  <a:srgbClr val="002060"/>
                </a:solidFill>
                <a:latin typeface="Times New Roman" panose="02020603050405020304" pitchFamily="18" charset="0"/>
                <a:cs typeface="Times New Roman" panose="02020603050405020304" pitchFamily="18" charset="0"/>
              </a:rPr>
              <a:t>1) Mr. ANUJ KUMAR</a:t>
            </a:r>
          </a:p>
          <a:p>
            <a:r>
              <a:rPr lang="en-IN" sz="2800" dirty="0">
                <a:solidFill>
                  <a:srgbClr val="002060"/>
                </a:solidFill>
                <a:latin typeface="Times New Roman" panose="02020603050405020304" pitchFamily="18" charset="0"/>
                <a:cs typeface="Times New Roman" panose="02020603050405020304" pitchFamily="18" charset="0"/>
              </a:rPr>
              <a:t>                                          </a:t>
            </a:r>
            <a:r>
              <a:rPr lang="en-IN" sz="2800" dirty="0" smtClean="0">
                <a:solidFill>
                  <a:srgbClr val="002060"/>
                </a:solidFill>
                <a:latin typeface="Times New Roman" panose="02020603050405020304" pitchFamily="18" charset="0"/>
                <a:cs typeface="Times New Roman" panose="02020603050405020304" pitchFamily="18" charset="0"/>
              </a:rPr>
              <a:t>          </a:t>
            </a:r>
            <a:r>
              <a:rPr lang="en-IN" sz="2800" dirty="0">
                <a:solidFill>
                  <a:srgbClr val="002060"/>
                </a:solidFill>
                <a:latin typeface="Times New Roman" panose="02020603050405020304" pitchFamily="18" charset="0"/>
                <a:cs typeface="Times New Roman" panose="02020603050405020304" pitchFamily="18" charset="0"/>
              </a:rPr>
              <a:t>2) Mr. DATTATRAY BODAKE</a:t>
            </a:r>
          </a:p>
          <a:p>
            <a:r>
              <a:rPr lang="en-IN" sz="2800" dirty="0">
                <a:solidFill>
                  <a:srgbClr val="002060"/>
                </a:solidFill>
                <a:latin typeface="Times New Roman" panose="02020603050405020304" pitchFamily="18" charset="0"/>
                <a:cs typeface="Times New Roman" panose="02020603050405020304" pitchFamily="18" charset="0"/>
              </a:rPr>
              <a:t>                                            </a:t>
            </a:r>
            <a:r>
              <a:rPr lang="en-IN" sz="2800" dirty="0" smtClean="0">
                <a:solidFill>
                  <a:srgbClr val="002060"/>
                </a:solidFill>
                <a:latin typeface="Times New Roman" panose="02020603050405020304" pitchFamily="18" charset="0"/>
                <a:cs typeface="Times New Roman" panose="02020603050405020304" pitchFamily="18" charset="0"/>
              </a:rPr>
              <a:t>        </a:t>
            </a:r>
            <a:r>
              <a:rPr lang="en-IN" sz="2800" dirty="0">
                <a:solidFill>
                  <a:srgbClr val="002060"/>
                </a:solidFill>
                <a:latin typeface="Times New Roman" panose="02020603050405020304" pitchFamily="18" charset="0"/>
                <a:cs typeface="Times New Roman" panose="02020603050405020304" pitchFamily="18" charset="0"/>
              </a:rPr>
              <a:t>3) Mr. IRFAN SHAIK</a:t>
            </a:r>
          </a:p>
          <a:p>
            <a:r>
              <a:rPr lang="en-IN" sz="2800" dirty="0">
                <a:solidFill>
                  <a:srgbClr val="002060"/>
                </a:solidFill>
                <a:latin typeface="Times New Roman" panose="02020603050405020304" pitchFamily="18" charset="0"/>
                <a:cs typeface="Times New Roman" panose="02020603050405020304" pitchFamily="18" charset="0"/>
              </a:rPr>
              <a:t> </a:t>
            </a:r>
            <a:r>
              <a:rPr lang="en-IN" sz="2800" dirty="0" smtClean="0">
                <a:solidFill>
                  <a:srgbClr val="002060"/>
                </a:solidFill>
                <a:latin typeface="Times New Roman" panose="02020603050405020304" pitchFamily="18" charset="0"/>
                <a:cs typeface="Times New Roman" panose="02020603050405020304" pitchFamily="18" charset="0"/>
              </a:rPr>
              <a:t>                                                   3) Mr. AKSHAY </a:t>
            </a:r>
            <a:endParaRPr lang="en-IN" sz="2800" dirty="0">
              <a:solidFill>
                <a:srgbClr val="002060"/>
              </a:solidFill>
              <a:latin typeface="Times New Roman" panose="02020603050405020304" pitchFamily="18" charset="0"/>
              <a:cs typeface="Times New Roman" panose="02020603050405020304" pitchFamily="18" charset="0"/>
            </a:endParaRPr>
          </a:p>
          <a:p>
            <a:r>
              <a:rPr lang="en-IN" sz="2800" dirty="0">
                <a:solidFill>
                  <a:srgbClr val="002060"/>
                </a:solidFill>
                <a:latin typeface="Times New Roman" panose="02020603050405020304" pitchFamily="18" charset="0"/>
                <a:cs typeface="Times New Roman" panose="02020603050405020304" pitchFamily="18" charset="0"/>
              </a:rPr>
              <a:t>                                           </a:t>
            </a:r>
            <a:r>
              <a:rPr lang="en-IN" sz="2800" dirty="0" smtClean="0">
                <a:solidFill>
                  <a:srgbClr val="002060"/>
                </a:solidFill>
                <a:latin typeface="Times New Roman" panose="02020603050405020304" pitchFamily="18" charset="0"/>
                <a:cs typeface="Times New Roman" panose="02020603050405020304" pitchFamily="18" charset="0"/>
              </a:rPr>
              <a:t>         </a:t>
            </a:r>
            <a:r>
              <a:rPr lang="en-IN" sz="2800" dirty="0">
                <a:solidFill>
                  <a:srgbClr val="002060"/>
                </a:solidFill>
                <a:latin typeface="Times New Roman" panose="02020603050405020304" pitchFamily="18" charset="0"/>
                <a:cs typeface="Times New Roman" panose="02020603050405020304" pitchFamily="18" charset="0"/>
              </a:rPr>
              <a:t>5) Mr. RAHUL GANDHASIRI</a:t>
            </a:r>
          </a:p>
          <a:p>
            <a:r>
              <a:rPr lang="en-IN" sz="2800" dirty="0">
                <a:solidFill>
                  <a:srgbClr val="002060"/>
                </a:solidFill>
                <a:latin typeface="Times New Roman" panose="02020603050405020304" pitchFamily="18" charset="0"/>
                <a:cs typeface="Times New Roman" panose="02020603050405020304" pitchFamily="18" charset="0"/>
              </a:rPr>
              <a:t>                                           </a:t>
            </a:r>
            <a:r>
              <a:rPr lang="en-IN" sz="2800" dirty="0" smtClean="0">
                <a:solidFill>
                  <a:srgbClr val="002060"/>
                </a:solidFill>
                <a:latin typeface="Times New Roman" panose="02020603050405020304" pitchFamily="18" charset="0"/>
                <a:cs typeface="Times New Roman" panose="02020603050405020304" pitchFamily="18" charset="0"/>
              </a:rPr>
              <a:t>         </a:t>
            </a:r>
            <a:r>
              <a:rPr lang="en-IN" sz="2800" dirty="0">
                <a:solidFill>
                  <a:srgbClr val="002060"/>
                </a:solidFill>
                <a:latin typeface="Times New Roman" panose="02020603050405020304" pitchFamily="18" charset="0"/>
                <a:cs typeface="Times New Roman" panose="02020603050405020304" pitchFamily="18" charset="0"/>
              </a:rPr>
              <a:t>6) </a:t>
            </a:r>
            <a:r>
              <a:rPr lang="en-IN" sz="2800" dirty="0" smtClean="0">
                <a:solidFill>
                  <a:srgbClr val="002060"/>
                </a:solidFill>
                <a:latin typeface="Times New Roman" panose="02020603050405020304" pitchFamily="18" charset="0"/>
                <a:cs typeface="Times New Roman" panose="02020603050405020304" pitchFamily="18" charset="0"/>
              </a:rPr>
              <a:t>Mr. RAM GOUD</a:t>
            </a:r>
            <a:endParaRPr lang="en-IN" sz="2800" dirty="0">
              <a:solidFill>
                <a:srgbClr val="002060"/>
              </a:solidFill>
              <a:latin typeface="Times New Roman" panose="02020603050405020304" pitchFamily="18" charset="0"/>
              <a:cs typeface="Times New Roman" panose="02020603050405020304" pitchFamily="18" charset="0"/>
            </a:endParaRPr>
          </a:p>
          <a:p>
            <a:r>
              <a:rPr lang="en-IN" sz="2800" dirty="0" smtClean="0">
                <a:solidFill>
                  <a:srgbClr val="002060"/>
                </a:solidFill>
                <a:latin typeface="Times New Roman" panose="02020603050405020304" pitchFamily="18" charset="0"/>
                <a:cs typeface="Times New Roman" panose="02020603050405020304" pitchFamily="18" charset="0"/>
              </a:rPr>
              <a:t>                                                    7) Ms. SUPRIYA DUSTHAKAR</a:t>
            </a:r>
            <a:endParaRPr lang="en-IN" sz="2800" dirty="0"/>
          </a:p>
        </p:txBody>
      </p:sp>
      <p:sp>
        <p:nvSpPr>
          <p:cNvPr id="7" name="TextBox 6">
            <a:extLst>
              <a:ext uri="{FF2B5EF4-FFF2-40B4-BE49-F238E27FC236}">
                <a16:creationId xmlns="" xmlns:a16="http://schemas.microsoft.com/office/drawing/2014/main" id="{383382F8-1339-D587-E172-2EF4DB2DC0E1}"/>
              </a:ext>
            </a:extLst>
          </p:cNvPr>
          <p:cNvSpPr txBox="1"/>
          <p:nvPr/>
        </p:nvSpPr>
        <p:spPr>
          <a:xfrm>
            <a:off x="3494314" y="255815"/>
            <a:ext cx="6052457" cy="707886"/>
          </a:xfrm>
          <a:prstGeom prst="rect">
            <a:avLst/>
          </a:prstGeom>
          <a:noFill/>
        </p:spPr>
        <p:txBody>
          <a:bodyPr wrap="square" rtlCol="0">
            <a:spAutoFit/>
          </a:bodyPr>
          <a:lstStyle/>
          <a:p>
            <a:pPr marL="571500" indent="-571500">
              <a:buFont typeface="Wingdings" panose="05000000000000000000" pitchFamily="2" charset="2"/>
              <a:buChar char="v"/>
            </a:pPr>
            <a:r>
              <a:rPr lang="en-IN" sz="4000" u="sng" dirty="0">
                <a:solidFill>
                  <a:schemeClr val="accent4">
                    <a:lumMod val="75000"/>
                  </a:schemeClr>
                </a:solidFill>
                <a:latin typeface="Algerian" panose="04020705040A02060702" pitchFamily="82" charset="0"/>
              </a:rPr>
              <a:t>PROJECT DETAILS</a:t>
            </a:r>
          </a:p>
        </p:txBody>
      </p:sp>
    </p:spTree>
    <p:extLst>
      <p:ext uri="{BB962C8B-B14F-4D97-AF65-F5344CB8AC3E}">
        <p14:creationId xmlns="" xmlns:p14="http://schemas.microsoft.com/office/powerpoint/2010/main" val="7553258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269C8082-EB7E-3912-AC6E-2B689BEE0636}"/>
              </a:ext>
            </a:extLst>
          </p:cNvPr>
          <p:cNvSpPr txBox="1"/>
          <p:nvPr/>
        </p:nvSpPr>
        <p:spPr>
          <a:xfrm>
            <a:off x="1415143" y="76591"/>
            <a:ext cx="6433458" cy="584775"/>
          </a:xfrm>
          <a:prstGeom prst="rect">
            <a:avLst/>
          </a:prstGeom>
          <a:noFill/>
        </p:spPr>
        <p:txBody>
          <a:bodyPr wrap="square" rtlCol="0">
            <a:spAutoFit/>
          </a:bodyPr>
          <a:lstStyle/>
          <a:p>
            <a:pPr marL="285750" indent="-285750">
              <a:buFont typeface="Wingdings" panose="05000000000000000000" pitchFamily="2" charset="2"/>
              <a:buChar char="Ø"/>
            </a:pPr>
            <a:r>
              <a:rPr lang="en-IN" sz="3200" dirty="0">
                <a:solidFill>
                  <a:schemeClr val="accent5">
                    <a:lumMod val="75000"/>
                  </a:schemeClr>
                </a:solidFill>
                <a:latin typeface="Times New Roman" panose="02020603050405020304" pitchFamily="18" charset="0"/>
                <a:cs typeface="Times New Roman" panose="02020603050405020304" pitchFamily="18" charset="0"/>
              </a:rPr>
              <a:t>COMPARISON OF MODELS</a:t>
            </a:r>
            <a:r>
              <a:rPr lang="en-IN" dirty="0">
                <a:solidFill>
                  <a:schemeClr val="accent5">
                    <a:lumMod val="75000"/>
                  </a:schemeClr>
                </a:solidFill>
              </a:rPr>
              <a:t>:</a:t>
            </a:r>
          </a:p>
        </p:txBody>
      </p:sp>
      <p:pic>
        <p:nvPicPr>
          <p:cNvPr id="4" name="Picture 3">
            <a:extLst>
              <a:ext uri="{FF2B5EF4-FFF2-40B4-BE49-F238E27FC236}">
                <a16:creationId xmlns="" xmlns:a16="http://schemas.microsoft.com/office/drawing/2014/main" id="{4095F858-E53D-9E69-014B-D5CAB0670D2A}"/>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621306" y="661366"/>
            <a:ext cx="10004637" cy="6004349"/>
          </a:xfrm>
          <a:prstGeom prst="rect">
            <a:avLst/>
          </a:prstGeom>
        </p:spPr>
      </p:pic>
    </p:spTree>
    <p:extLst>
      <p:ext uri="{BB962C8B-B14F-4D97-AF65-F5344CB8AC3E}">
        <p14:creationId xmlns="" xmlns:p14="http://schemas.microsoft.com/office/powerpoint/2010/main" val="1065436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AE9F667E-D5FD-FAF2-3BD1-A9736BCBDD6C}"/>
              </a:ext>
            </a:extLst>
          </p:cNvPr>
          <p:cNvSpPr txBox="1"/>
          <p:nvPr/>
        </p:nvSpPr>
        <p:spPr>
          <a:xfrm>
            <a:off x="1741713" y="767443"/>
            <a:ext cx="9535887" cy="4278094"/>
          </a:xfrm>
          <a:prstGeom prst="rect">
            <a:avLst/>
          </a:prstGeom>
          <a:noFill/>
        </p:spPr>
        <p:txBody>
          <a:bodyPr wrap="square" rtlCol="0">
            <a:spAutoFit/>
          </a:bodyPr>
          <a:lstStyle/>
          <a:p>
            <a:r>
              <a:rPr lang="en-US" sz="2800" dirty="0">
                <a:solidFill>
                  <a:schemeClr val="accent5">
                    <a:lumMod val="75000"/>
                  </a:schemeClr>
                </a:solidFill>
                <a:latin typeface="Times New Roman" panose="02020603050405020304" pitchFamily="18" charset="0"/>
                <a:cs typeface="Times New Roman" panose="02020603050405020304" pitchFamily="18" charset="0"/>
              </a:rPr>
              <a:t>SELECTING THE BEST </a:t>
            </a:r>
            <a:r>
              <a:rPr lang="en-US" sz="2800" dirty="0" smtClean="0">
                <a:solidFill>
                  <a:schemeClr val="accent5">
                    <a:lumMod val="75000"/>
                  </a:schemeClr>
                </a:solidFill>
                <a:latin typeface="Times New Roman" panose="02020603050405020304" pitchFamily="18" charset="0"/>
                <a:cs typeface="Times New Roman" panose="02020603050405020304" pitchFamily="18" charset="0"/>
              </a:rPr>
              <a:t>MODEL:- (</a:t>
            </a:r>
            <a:r>
              <a:rPr lang="en-IN" sz="2400" b="1" dirty="0" smtClean="0">
                <a:latin typeface="Times New Roman" panose="02020603050405020304" pitchFamily="18" charset="0"/>
                <a:cs typeface="Times New Roman" panose="02020603050405020304" pitchFamily="18" charset="0"/>
              </a:rPr>
              <a:t>Random Forest Classifier </a:t>
            </a:r>
            <a:r>
              <a:rPr lang="en-IN" sz="2800" dirty="0" smtClean="0">
                <a:solidFill>
                  <a:srgbClr val="002060"/>
                </a:solidFill>
                <a:latin typeface="Times New Roman" panose="02020603050405020304" pitchFamily="18" charset="0"/>
                <a:cs typeface="Times New Roman" panose="02020603050405020304" pitchFamily="18" charset="0"/>
              </a:rPr>
              <a:t>)</a:t>
            </a:r>
            <a:endParaRPr lang="en-US" sz="2800" dirty="0">
              <a:solidFill>
                <a:schemeClr val="accent5">
                  <a:lumMod val="75000"/>
                </a:schemeClr>
              </a:solidFill>
              <a:latin typeface="Times New Roman" panose="02020603050405020304" pitchFamily="18" charset="0"/>
              <a:cs typeface="Times New Roman" panose="02020603050405020304" pitchFamily="18" charset="0"/>
            </a:endParaRPr>
          </a:p>
          <a:p>
            <a:endParaRPr lang="en-US" sz="2800" dirty="0">
              <a:solidFill>
                <a:schemeClr val="accent5">
                  <a:lumMod val="75000"/>
                </a:schemeClr>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In this classification model we have created different models using ML Algorithms to measure the performance of the model that gives us best accuracy rate to predict the data. </a:t>
            </a:r>
          </a:p>
          <a:p>
            <a:pPr marL="457200" indent="-457200">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As we have the performance results with us for the models, we will select the best one out of them which suits for our business models and predicts correctly.</a:t>
            </a:r>
            <a:endParaRPr lang="en-IN" sz="2800" dirty="0">
              <a:solidFill>
                <a:schemeClr val="accent5">
                  <a:lumMod val="75000"/>
                </a:schemeClr>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IN" sz="2400" dirty="0">
                <a:solidFill>
                  <a:srgbClr val="002060"/>
                </a:solidFill>
                <a:latin typeface="Times New Roman" panose="02020603050405020304" pitchFamily="18" charset="0"/>
                <a:cs typeface="Times New Roman" panose="02020603050405020304" pitchFamily="18" charset="0"/>
              </a:rPr>
              <a:t>Random Forest Classifier </a:t>
            </a:r>
            <a:r>
              <a:rPr lang="en-US" sz="2400" dirty="0">
                <a:solidFill>
                  <a:srgbClr val="002060"/>
                </a:solidFill>
                <a:latin typeface="Times New Roman" panose="02020603050405020304" pitchFamily="18" charset="0"/>
                <a:cs typeface="Times New Roman" panose="02020603050405020304" pitchFamily="18" charset="0"/>
              </a:rPr>
              <a:t>suits best for our model and gives the perfect prediction.  </a:t>
            </a:r>
          </a:p>
          <a:p>
            <a:endParaRPr lang="en-US" sz="2400" dirty="0">
              <a:solidFill>
                <a:srgbClr val="00206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 xmlns:a16="http://schemas.microsoft.com/office/drawing/2014/main" id="{1FA522DB-9DDB-1D8E-1347-CEB765C2A1CD}"/>
              </a:ext>
            </a:extLst>
          </p:cNvPr>
          <p:cNvPicPr>
            <a:picLocks noChangeAspect="1"/>
          </p:cNvPicPr>
          <p:nvPr/>
        </p:nvPicPr>
        <p:blipFill>
          <a:blip r:embed="rId2"/>
          <a:stretch>
            <a:fillRect/>
          </a:stretch>
        </p:blipFill>
        <p:spPr>
          <a:xfrm>
            <a:off x="2307091" y="4659086"/>
            <a:ext cx="8785452" cy="2198914"/>
          </a:xfrm>
          <a:prstGeom prst="rect">
            <a:avLst/>
          </a:prstGeom>
        </p:spPr>
      </p:pic>
    </p:spTree>
    <p:extLst>
      <p:ext uri="{BB962C8B-B14F-4D97-AF65-F5344CB8AC3E}">
        <p14:creationId xmlns="" xmlns:p14="http://schemas.microsoft.com/office/powerpoint/2010/main" val="28655553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1784CD7B-2918-5749-E977-DF59CD2C4388}"/>
              </a:ext>
            </a:extLst>
          </p:cNvPr>
          <p:cNvSpPr txBox="1"/>
          <p:nvPr/>
        </p:nvSpPr>
        <p:spPr>
          <a:xfrm>
            <a:off x="1567542" y="234044"/>
            <a:ext cx="10254344" cy="707886"/>
          </a:xfrm>
          <a:prstGeom prst="rect">
            <a:avLst/>
          </a:prstGeom>
          <a:noFill/>
        </p:spPr>
        <p:txBody>
          <a:bodyPr wrap="square" rtlCol="0">
            <a:spAutoFit/>
          </a:bodyPr>
          <a:lstStyle/>
          <a:p>
            <a:pPr marL="571500" indent="-571500">
              <a:buFont typeface="Wingdings" panose="05000000000000000000" pitchFamily="2" charset="2"/>
              <a:buChar char="v"/>
            </a:pPr>
            <a:r>
              <a:rPr lang="en-IN" sz="4000" dirty="0">
                <a:solidFill>
                  <a:schemeClr val="accent5">
                    <a:lumMod val="75000"/>
                  </a:schemeClr>
                </a:solidFill>
                <a:latin typeface="Algerian" panose="04020705040A02060702" pitchFamily="82" charset="0"/>
                <a:cs typeface="Times New Roman" panose="02020603050405020304" pitchFamily="18" charset="0"/>
              </a:rPr>
              <a:t>MODEL DEPLOYMENT Locally: Part 1</a:t>
            </a:r>
          </a:p>
        </p:txBody>
      </p:sp>
      <p:sp>
        <p:nvSpPr>
          <p:cNvPr id="4" name="TextBox 3">
            <a:extLst>
              <a:ext uri="{FF2B5EF4-FFF2-40B4-BE49-F238E27FC236}">
                <a16:creationId xmlns="" xmlns:a16="http://schemas.microsoft.com/office/drawing/2014/main" id="{A8F14EBA-C077-4539-33B2-87E15CFCD701}"/>
              </a:ext>
            </a:extLst>
          </p:cNvPr>
          <p:cNvSpPr txBox="1"/>
          <p:nvPr/>
        </p:nvSpPr>
        <p:spPr>
          <a:xfrm>
            <a:off x="1763485" y="930090"/>
            <a:ext cx="10591801" cy="5693866"/>
          </a:xfrm>
          <a:prstGeom prst="rect">
            <a:avLst/>
          </a:prstGeom>
          <a:noFill/>
        </p:spPr>
        <p:txBody>
          <a:bodyPr wrap="square">
            <a:spAutoFit/>
          </a:bodyPr>
          <a:lstStyle/>
          <a:p>
            <a:pPr marL="457200" indent="-457200">
              <a:buFont typeface="Wingdings" panose="05000000000000000000" pitchFamily="2" charset="2"/>
              <a:buChar char="Ø"/>
            </a:pPr>
            <a:r>
              <a:rPr lang="en-IN" sz="2800" dirty="0">
                <a:solidFill>
                  <a:srgbClr val="002060"/>
                </a:solidFill>
                <a:latin typeface="Times New Roman" panose="02020603050405020304" pitchFamily="18" charset="0"/>
                <a:cs typeface="Times New Roman" panose="02020603050405020304" pitchFamily="18" charset="0"/>
              </a:rPr>
              <a:t>Model deployment using Random forest classifier</a:t>
            </a:r>
          </a:p>
          <a:p>
            <a:pPr marL="457200" indent="-457200">
              <a:buFont typeface="Wingdings" panose="05000000000000000000" pitchFamily="2" charset="2"/>
              <a:buChar char="Ø"/>
            </a:pPr>
            <a:r>
              <a:rPr lang="en-IN" sz="2800" dirty="0">
                <a:solidFill>
                  <a:srgbClr val="002060"/>
                </a:solidFill>
                <a:latin typeface="Times New Roman" panose="02020603050405020304" pitchFamily="18" charset="0"/>
                <a:cs typeface="Times New Roman" panose="02020603050405020304" pitchFamily="18" charset="0"/>
              </a:rPr>
              <a:t>Before we deploy our model, we need to load our model in our pickle format from where </a:t>
            </a:r>
            <a:r>
              <a:rPr lang="en-IN" sz="2800" dirty="0" err="1">
                <a:solidFill>
                  <a:srgbClr val="002060"/>
                </a:solidFill>
                <a:latin typeface="Times New Roman" panose="02020603050405020304" pitchFamily="18" charset="0"/>
                <a:cs typeface="Times New Roman" panose="02020603050405020304" pitchFamily="18" charset="0"/>
              </a:rPr>
              <a:t>streamlit</a:t>
            </a:r>
            <a:r>
              <a:rPr lang="en-IN" sz="2800" dirty="0">
                <a:solidFill>
                  <a:srgbClr val="002060"/>
                </a:solidFill>
                <a:latin typeface="Times New Roman" panose="02020603050405020304" pitchFamily="18" charset="0"/>
                <a:cs typeface="Times New Roman" panose="02020603050405020304" pitchFamily="18" charset="0"/>
              </a:rPr>
              <a:t> will run our main python file.</a:t>
            </a:r>
            <a:endParaRPr lang="en-US" sz="2800" dirty="0">
              <a:solidFill>
                <a:srgbClr val="002060"/>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800" dirty="0">
                <a:solidFill>
                  <a:srgbClr val="002060"/>
                </a:solidFill>
                <a:latin typeface="Times New Roman" panose="02020603050405020304" pitchFamily="18" charset="0"/>
                <a:cs typeface="Times New Roman" panose="02020603050405020304" pitchFamily="18" charset="0"/>
              </a:rPr>
              <a:t> </a:t>
            </a:r>
            <a:r>
              <a:rPr lang="en-IN" sz="2800" dirty="0">
                <a:solidFill>
                  <a:srgbClr val="002060"/>
                </a:solidFill>
                <a:latin typeface="Times New Roman" panose="02020603050405020304" pitchFamily="18" charset="0"/>
                <a:cs typeface="Times New Roman" panose="02020603050405020304" pitchFamily="18" charset="0"/>
              </a:rPr>
              <a:t>We use the below code to prepare the .</a:t>
            </a:r>
            <a:r>
              <a:rPr lang="en-IN" sz="2800" dirty="0" err="1">
                <a:solidFill>
                  <a:srgbClr val="002060"/>
                </a:solidFill>
                <a:latin typeface="Times New Roman" panose="02020603050405020304" pitchFamily="18" charset="0"/>
                <a:cs typeface="Times New Roman" panose="02020603050405020304" pitchFamily="18" charset="0"/>
              </a:rPr>
              <a:t>pkl</a:t>
            </a:r>
            <a:r>
              <a:rPr lang="en-IN" sz="2800" dirty="0">
                <a:solidFill>
                  <a:srgbClr val="002060"/>
                </a:solidFill>
                <a:latin typeface="Times New Roman" panose="02020603050405020304" pitchFamily="18" charset="0"/>
                <a:cs typeface="Times New Roman" panose="02020603050405020304" pitchFamily="18" charset="0"/>
              </a:rPr>
              <a:t> file and save it in our path.</a:t>
            </a:r>
            <a:r>
              <a:rPr lang="en-US" sz="2800" dirty="0">
                <a:solidFill>
                  <a:srgbClr val="002060"/>
                </a:solidFill>
                <a:latin typeface="Times New Roman" panose="02020603050405020304" pitchFamily="18" charset="0"/>
                <a:cs typeface="Times New Roman" panose="02020603050405020304" pitchFamily="18" charset="0"/>
              </a:rPr>
              <a:t>  </a:t>
            </a:r>
          </a:p>
          <a:p>
            <a:pPr marL="457200" indent="-457200">
              <a:buFont typeface="Wingdings" panose="05000000000000000000" pitchFamily="2" charset="2"/>
              <a:buChar char="Ø"/>
            </a:pPr>
            <a:r>
              <a:rPr lang="en-US" sz="2800" dirty="0">
                <a:solidFill>
                  <a:srgbClr val="002060"/>
                </a:solidFill>
                <a:latin typeface="Times New Roman" panose="02020603050405020304" pitchFamily="18" charset="0"/>
                <a:cs typeface="Times New Roman" panose="02020603050405020304" pitchFamily="18" charset="0"/>
              </a:rPr>
              <a:t>    </a:t>
            </a:r>
          </a:p>
          <a:p>
            <a:endParaRPr lang="en-IN" sz="2800" dirty="0">
              <a:solidFill>
                <a:srgbClr val="002060"/>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IN" sz="2800" dirty="0">
                <a:solidFill>
                  <a:srgbClr val="002060"/>
                </a:solidFill>
                <a:latin typeface="Times New Roman" panose="02020603050405020304" pitchFamily="18" charset="0"/>
                <a:cs typeface="Times New Roman" panose="02020603050405020304" pitchFamily="18" charset="0"/>
              </a:rPr>
              <a:t>Preparing the python file with our parameters(with all our prediction variables)</a:t>
            </a:r>
          </a:p>
          <a:p>
            <a:pPr marL="457200" indent="-457200">
              <a:buFont typeface="Wingdings" panose="05000000000000000000" pitchFamily="2" charset="2"/>
              <a:buChar char="Ø"/>
            </a:pPr>
            <a:r>
              <a:rPr lang="en-IN" sz="2800" dirty="0">
                <a:solidFill>
                  <a:srgbClr val="002060"/>
                </a:solidFill>
                <a:latin typeface="Times New Roman" panose="02020603050405020304" pitchFamily="18" charset="0"/>
                <a:cs typeface="Times New Roman" panose="02020603050405020304" pitchFamily="18" charset="0"/>
              </a:rPr>
              <a:t>Saving the .</a:t>
            </a:r>
            <a:r>
              <a:rPr lang="en-IN" sz="2800" dirty="0" err="1">
                <a:solidFill>
                  <a:srgbClr val="002060"/>
                </a:solidFill>
                <a:latin typeface="Times New Roman" panose="02020603050405020304" pitchFamily="18" charset="0"/>
                <a:cs typeface="Times New Roman" panose="02020603050405020304" pitchFamily="18" charset="0"/>
              </a:rPr>
              <a:t>py</a:t>
            </a:r>
            <a:r>
              <a:rPr lang="en-IN" sz="2800" dirty="0">
                <a:solidFill>
                  <a:srgbClr val="002060"/>
                </a:solidFill>
                <a:latin typeface="Times New Roman" panose="02020603050405020304" pitchFamily="18" charset="0"/>
                <a:cs typeface="Times New Roman" panose="02020603050405020304" pitchFamily="18" charset="0"/>
              </a:rPr>
              <a:t> and .</a:t>
            </a:r>
            <a:r>
              <a:rPr lang="en-IN" sz="2800" dirty="0" err="1">
                <a:solidFill>
                  <a:srgbClr val="002060"/>
                </a:solidFill>
                <a:latin typeface="Times New Roman" panose="02020603050405020304" pitchFamily="18" charset="0"/>
                <a:cs typeface="Times New Roman" panose="02020603050405020304" pitchFamily="18" charset="0"/>
              </a:rPr>
              <a:t>pkl</a:t>
            </a:r>
            <a:r>
              <a:rPr lang="en-IN" sz="2800" dirty="0">
                <a:solidFill>
                  <a:srgbClr val="002060"/>
                </a:solidFill>
                <a:latin typeface="Times New Roman" panose="02020603050405020304" pitchFamily="18" charset="0"/>
                <a:cs typeface="Times New Roman" panose="02020603050405020304" pitchFamily="18" charset="0"/>
              </a:rPr>
              <a:t> file in our path so that we can run them locally.</a:t>
            </a:r>
          </a:p>
          <a:p>
            <a:pPr marL="457200" indent="-457200">
              <a:buFont typeface="Wingdings" panose="05000000000000000000" pitchFamily="2" charset="2"/>
              <a:buChar char="Ø"/>
            </a:pPr>
            <a:r>
              <a:rPr lang="en-IN" sz="2800" dirty="0">
                <a:solidFill>
                  <a:srgbClr val="002060"/>
                </a:solidFill>
                <a:latin typeface="Times New Roman" panose="02020603050405020304" pitchFamily="18" charset="0"/>
                <a:cs typeface="Times New Roman" panose="02020603050405020304" pitchFamily="18" charset="0"/>
              </a:rPr>
              <a:t>We can deploy the model using anaconda prompt &gt; create a virtual environment &gt; create a folder to store our data files&gt; run that folder using </a:t>
            </a:r>
            <a:r>
              <a:rPr lang="en-IN" sz="2800" dirty="0" err="1">
                <a:solidFill>
                  <a:srgbClr val="002060"/>
                </a:solidFill>
                <a:latin typeface="Times New Roman" panose="02020603050405020304" pitchFamily="18" charset="0"/>
                <a:cs typeface="Times New Roman" panose="02020603050405020304" pitchFamily="18" charset="0"/>
              </a:rPr>
              <a:t>streamlit</a:t>
            </a:r>
            <a:r>
              <a:rPr lang="en-IN" sz="2800" dirty="0">
                <a:solidFill>
                  <a:srgbClr val="002060"/>
                </a:solidFill>
                <a:latin typeface="Times New Roman" panose="02020603050405020304" pitchFamily="18" charset="0"/>
                <a:cs typeface="Times New Roman" panose="02020603050405020304" pitchFamily="18" charset="0"/>
              </a:rPr>
              <a:t> command.</a:t>
            </a:r>
          </a:p>
        </p:txBody>
      </p:sp>
      <p:pic>
        <p:nvPicPr>
          <p:cNvPr id="8" name="Picture 7">
            <a:extLst>
              <a:ext uri="{FF2B5EF4-FFF2-40B4-BE49-F238E27FC236}">
                <a16:creationId xmlns="" xmlns:a16="http://schemas.microsoft.com/office/drawing/2014/main" id="{11E0474E-A1D7-A1B1-5D39-1A448C69347D}"/>
              </a:ext>
            </a:extLst>
          </p:cNvPr>
          <p:cNvPicPr>
            <a:picLocks noChangeAspect="1"/>
          </p:cNvPicPr>
          <p:nvPr/>
        </p:nvPicPr>
        <p:blipFill>
          <a:blip r:embed="rId2"/>
          <a:stretch>
            <a:fillRect/>
          </a:stretch>
        </p:blipFill>
        <p:spPr>
          <a:xfrm>
            <a:off x="2290083" y="2623457"/>
            <a:ext cx="9270546" cy="980355"/>
          </a:xfrm>
          <a:prstGeom prst="rect">
            <a:avLst/>
          </a:prstGeom>
        </p:spPr>
      </p:pic>
    </p:spTree>
    <p:extLst>
      <p:ext uri="{BB962C8B-B14F-4D97-AF65-F5344CB8AC3E}">
        <p14:creationId xmlns="" xmlns:p14="http://schemas.microsoft.com/office/powerpoint/2010/main" val="6250774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8E772CD8-803B-6D9A-7CEF-FBF25CAF6EC5}"/>
              </a:ext>
            </a:extLst>
          </p:cNvPr>
          <p:cNvSpPr txBox="1"/>
          <p:nvPr/>
        </p:nvSpPr>
        <p:spPr>
          <a:xfrm>
            <a:off x="1336378" y="334266"/>
            <a:ext cx="10851068" cy="6678751"/>
          </a:xfrm>
          <a:prstGeom prst="rect">
            <a:avLst/>
          </a:prstGeom>
          <a:noFill/>
        </p:spPr>
        <p:txBody>
          <a:bodyPr wrap="square">
            <a:spAutoFit/>
          </a:bodyPr>
          <a:lstStyle/>
          <a:p>
            <a:pPr marL="571500" indent="-571500">
              <a:buFont typeface="Wingdings" panose="05000000000000000000" pitchFamily="2" charset="2"/>
              <a:buChar char="v"/>
            </a:pPr>
            <a:r>
              <a:rPr lang="en-IN" sz="4400" dirty="0">
                <a:solidFill>
                  <a:schemeClr val="accent5">
                    <a:lumMod val="75000"/>
                  </a:schemeClr>
                </a:solidFill>
                <a:latin typeface="Algerian" panose="04020705040A02060702" pitchFamily="82" charset="0"/>
                <a:cs typeface="Times New Roman" panose="02020603050405020304" pitchFamily="18" charset="0"/>
              </a:rPr>
              <a:t>MODEL DEPLOYMENT Locally: Part 2</a:t>
            </a:r>
          </a:p>
          <a:p>
            <a:pPr marL="285750" indent="-285750">
              <a:buFont typeface="Wingdings" panose="05000000000000000000" pitchFamily="2" charset="2"/>
              <a:buChar char="§"/>
            </a:pPr>
            <a:r>
              <a:rPr lang="en-IN" sz="2800" dirty="0">
                <a:solidFill>
                  <a:srgbClr val="002060"/>
                </a:solidFill>
                <a:latin typeface="Times New Roman" panose="02020603050405020304" pitchFamily="18" charset="0"/>
                <a:cs typeface="Times New Roman" panose="02020603050405020304" pitchFamily="18" charset="0"/>
              </a:rPr>
              <a:t>Create a virtual environment and data folder in your local disk.</a:t>
            </a:r>
          </a:p>
          <a:p>
            <a:pPr marL="571500" indent="-571500">
              <a:buFont typeface="Wingdings" panose="05000000000000000000" pitchFamily="2" charset="2"/>
              <a:buChar char="v"/>
            </a:pPr>
            <a:endParaRPr lang="en-IN" sz="4400" dirty="0">
              <a:solidFill>
                <a:schemeClr val="accent5">
                  <a:lumMod val="75000"/>
                </a:schemeClr>
              </a:solidFill>
              <a:latin typeface="Algerian" panose="04020705040A02060702" pitchFamily="82" charset="0"/>
              <a:cs typeface="Times New Roman" panose="02020603050405020304" pitchFamily="18" charset="0"/>
            </a:endParaRPr>
          </a:p>
          <a:p>
            <a:pPr marL="571500" indent="-571500">
              <a:buFont typeface="Wingdings" panose="05000000000000000000" pitchFamily="2" charset="2"/>
              <a:buChar char="v"/>
            </a:pPr>
            <a:endParaRPr lang="en-IN" sz="4400" dirty="0">
              <a:solidFill>
                <a:schemeClr val="accent5">
                  <a:lumMod val="75000"/>
                </a:schemeClr>
              </a:solidFill>
              <a:latin typeface="Algerian" panose="04020705040A02060702" pitchFamily="82" charset="0"/>
              <a:cs typeface="Times New Roman" panose="02020603050405020304" pitchFamily="18" charset="0"/>
            </a:endParaRPr>
          </a:p>
          <a:p>
            <a:pPr marL="571500" indent="-571500">
              <a:buFont typeface="Wingdings" panose="05000000000000000000" pitchFamily="2" charset="2"/>
              <a:buChar char="v"/>
            </a:pPr>
            <a:endParaRPr lang="en-IN" sz="4400" dirty="0">
              <a:solidFill>
                <a:schemeClr val="accent5">
                  <a:lumMod val="75000"/>
                </a:schemeClr>
              </a:solidFill>
              <a:latin typeface="Algerian" panose="04020705040A02060702" pitchFamily="82" charset="0"/>
              <a:cs typeface="Times New Roman" panose="02020603050405020304" pitchFamily="18" charset="0"/>
            </a:endParaRPr>
          </a:p>
          <a:p>
            <a:pPr marL="342900" indent="-342900">
              <a:buFont typeface="Wingdings" panose="05000000000000000000" pitchFamily="2" charset="2"/>
              <a:buChar char="v"/>
            </a:pPr>
            <a:r>
              <a:rPr lang="en-IN" sz="2400" dirty="0">
                <a:solidFill>
                  <a:srgbClr val="002060"/>
                </a:solidFill>
                <a:latin typeface="Times New Roman" panose="02020603050405020304" pitchFamily="18" charset="0"/>
                <a:cs typeface="Times New Roman" panose="02020603050405020304" pitchFamily="18" charset="0"/>
              </a:rPr>
              <a:t>Run the model using </a:t>
            </a:r>
            <a:r>
              <a:rPr lang="en-IN" sz="2400" dirty="0" err="1">
                <a:solidFill>
                  <a:srgbClr val="002060"/>
                </a:solidFill>
                <a:latin typeface="Times New Roman" panose="02020603050405020304" pitchFamily="18" charset="0"/>
                <a:cs typeface="Times New Roman" panose="02020603050405020304" pitchFamily="18" charset="0"/>
              </a:rPr>
              <a:t>streamlit</a:t>
            </a:r>
            <a:r>
              <a:rPr lang="en-IN" sz="2400" dirty="0">
                <a:solidFill>
                  <a:srgbClr val="002060"/>
                </a:solidFill>
                <a:latin typeface="Times New Roman" panose="02020603050405020304" pitchFamily="18" charset="0"/>
                <a:cs typeface="Times New Roman" panose="02020603050405020304" pitchFamily="18" charset="0"/>
              </a:rPr>
              <a:t> (i.e. </a:t>
            </a:r>
            <a:r>
              <a:rPr lang="en-IN" sz="2400" i="1" u="sng" dirty="0" err="1">
                <a:solidFill>
                  <a:srgbClr val="002060"/>
                </a:solidFill>
                <a:latin typeface="Times New Roman" panose="02020603050405020304" pitchFamily="18" charset="0"/>
                <a:cs typeface="Times New Roman" panose="02020603050405020304" pitchFamily="18" charset="0"/>
              </a:rPr>
              <a:t>streamlit</a:t>
            </a:r>
            <a:r>
              <a:rPr lang="en-IN" sz="2400" i="1" u="sng" dirty="0">
                <a:solidFill>
                  <a:srgbClr val="002060"/>
                </a:solidFill>
                <a:latin typeface="Times New Roman" panose="02020603050405020304" pitchFamily="18" charset="0"/>
                <a:cs typeface="Times New Roman" panose="02020603050405020304" pitchFamily="18" charset="0"/>
              </a:rPr>
              <a:t> run sentiment3.py</a:t>
            </a:r>
            <a:r>
              <a:rPr lang="en-IN" sz="2400" dirty="0">
                <a:solidFill>
                  <a:srgbClr val="002060"/>
                </a:solidFill>
                <a:latin typeface="Times New Roman" panose="02020603050405020304" pitchFamily="18" charset="0"/>
                <a:cs typeface="Times New Roman" panose="02020603050405020304" pitchFamily="18" charset="0"/>
              </a:rPr>
              <a:t>). Which will create a local page (http://localhost:8501/)</a:t>
            </a:r>
            <a:endParaRPr lang="en-US" sz="2400" dirty="0">
              <a:solidFill>
                <a:srgbClr val="002060"/>
              </a:solidFill>
              <a:latin typeface="Times New Roman" panose="02020603050405020304" pitchFamily="18" charset="0"/>
              <a:cs typeface="Times New Roman" panose="02020603050405020304" pitchFamily="18" charset="0"/>
            </a:endParaRPr>
          </a:p>
          <a:p>
            <a:pPr marL="571500" indent="-571500">
              <a:buFont typeface="Wingdings" panose="05000000000000000000" pitchFamily="2" charset="2"/>
              <a:buChar char="v"/>
            </a:pPr>
            <a:endParaRPr lang="en-IN" sz="4400" dirty="0">
              <a:solidFill>
                <a:schemeClr val="accent5">
                  <a:lumMod val="75000"/>
                </a:schemeClr>
              </a:solidFill>
              <a:latin typeface="Algerian" panose="04020705040A02060702" pitchFamily="82" charset="0"/>
              <a:cs typeface="Times New Roman" panose="02020603050405020304" pitchFamily="18" charset="0"/>
            </a:endParaRPr>
          </a:p>
          <a:p>
            <a:endParaRPr lang="en-IN" sz="4400" dirty="0">
              <a:solidFill>
                <a:schemeClr val="accent5">
                  <a:lumMod val="75000"/>
                </a:schemeClr>
              </a:solidFill>
              <a:latin typeface="Algerian" panose="04020705040A02060702" pitchFamily="82" charset="0"/>
              <a:cs typeface="Times New Roman" panose="02020603050405020304" pitchFamily="18" charset="0"/>
            </a:endParaRPr>
          </a:p>
          <a:p>
            <a:pPr marL="571500" indent="-571500">
              <a:buFont typeface="Wingdings" panose="05000000000000000000" pitchFamily="2" charset="2"/>
              <a:buChar char="v"/>
            </a:pPr>
            <a:endParaRPr lang="en-IN" sz="4400" dirty="0">
              <a:solidFill>
                <a:schemeClr val="accent5">
                  <a:lumMod val="75000"/>
                </a:schemeClr>
              </a:solidFill>
              <a:latin typeface="Algerian" panose="04020705040A02060702" pitchFamily="82" charset="0"/>
              <a:cs typeface="Times New Roman" panose="02020603050405020304" pitchFamily="18" charset="0"/>
            </a:endParaRPr>
          </a:p>
          <a:p>
            <a:pPr marL="571500" indent="-571500">
              <a:buFont typeface="Wingdings" panose="05000000000000000000" pitchFamily="2" charset="2"/>
              <a:buChar char="v"/>
            </a:pPr>
            <a:endParaRPr lang="en-IN" sz="4400" dirty="0">
              <a:solidFill>
                <a:schemeClr val="accent5">
                  <a:lumMod val="75000"/>
                </a:schemeClr>
              </a:solidFill>
              <a:latin typeface="Algerian" panose="04020705040A02060702" pitchFamily="82" charset="0"/>
              <a:cs typeface="Times New Roman" panose="02020603050405020304" pitchFamily="18" charset="0"/>
            </a:endParaRPr>
          </a:p>
        </p:txBody>
      </p:sp>
      <p:pic>
        <p:nvPicPr>
          <p:cNvPr id="7" name="Picture 6">
            <a:extLst>
              <a:ext uri="{FF2B5EF4-FFF2-40B4-BE49-F238E27FC236}">
                <a16:creationId xmlns="" xmlns:a16="http://schemas.microsoft.com/office/drawing/2014/main" id="{11E3AEB3-7A6B-A7E6-87A4-777F1244C3FD}"/>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528175" y="1521335"/>
            <a:ext cx="10467474" cy="1907665"/>
          </a:xfrm>
          <a:prstGeom prst="rect">
            <a:avLst/>
          </a:prstGeom>
        </p:spPr>
      </p:pic>
      <p:pic>
        <p:nvPicPr>
          <p:cNvPr id="11" name="Picture 10">
            <a:extLst>
              <a:ext uri="{FF2B5EF4-FFF2-40B4-BE49-F238E27FC236}">
                <a16:creationId xmlns="" xmlns:a16="http://schemas.microsoft.com/office/drawing/2014/main" id="{352DBD11-FAC3-1A4C-BA65-710C9CA1678C}"/>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516687" y="4616069"/>
            <a:ext cx="10478962" cy="1907665"/>
          </a:xfrm>
          <a:prstGeom prst="rect">
            <a:avLst/>
          </a:prstGeom>
        </p:spPr>
      </p:pic>
    </p:spTree>
    <p:extLst>
      <p:ext uri="{BB962C8B-B14F-4D97-AF65-F5344CB8AC3E}">
        <p14:creationId xmlns="" xmlns:p14="http://schemas.microsoft.com/office/powerpoint/2010/main" val="36560207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 xmlns:a16="http://schemas.microsoft.com/office/drawing/2014/main" id="{91CE8FEF-6275-7406-A417-A5FDDBD4EDBF}"/>
              </a:ext>
            </a:extLst>
          </p:cNvPr>
          <p:cNvSpPr txBox="1"/>
          <p:nvPr/>
        </p:nvSpPr>
        <p:spPr>
          <a:xfrm>
            <a:off x="1479176" y="412376"/>
            <a:ext cx="7037293" cy="1384995"/>
          </a:xfrm>
          <a:prstGeom prst="rect">
            <a:avLst/>
          </a:prstGeom>
          <a:noFill/>
        </p:spPr>
        <p:txBody>
          <a:bodyPr wrap="square" rtlCol="0">
            <a:spAutoFit/>
          </a:bodyPr>
          <a:lstStyle/>
          <a:p>
            <a:pPr marL="342900" indent="-342900">
              <a:buFont typeface="Wingdings" panose="05000000000000000000" pitchFamily="2" charset="2"/>
              <a:buChar char="v"/>
            </a:pPr>
            <a:r>
              <a:rPr lang="en-US" sz="3200" dirty="0">
                <a:solidFill>
                  <a:schemeClr val="accent5">
                    <a:lumMod val="75000"/>
                  </a:schemeClr>
                </a:solidFill>
                <a:latin typeface="Algerian" panose="04020705040A02060702" pitchFamily="82" charset="0"/>
                <a:cs typeface="Times New Roman" panose="02020603050405020304" pitchFamily="18" charset="0"/>
              </a:rPr>
              <a:t>SENTIMENT ANALYSIS APP:</a:t>
            </a:r>
          </a:p>
          <a:p>
            <a:r>
              <a:rPr lang="en-US" dirty="0" smtClean="0">
                <a:solidFill>
                  <a:srgbClr val="002060"/>
                </a:solidFill>
                <a:latin typeface="Times New Roman" panose="02020603050405020304" pitchFamily="18" charset="0"/>
                <a:cs typeface="Times New Roman" panose="02020603050405020304" pitchFamily="18" charset="0"/>
              </a:rPr>
              <a:t>  Checking </a:t>
            </a:r>
            <a:r>
              <a:rPr lang="en-US" dirty="0">
                <a:solidFill>
                  <a:srgbClr val="002060"/>
                </a:solidFill>
                <a:latin typeface="Times New Roman" panose="02020603050405020304" pitchFamily="18" charset="0"/>
                <a:cs typeface="Times New Roman" panose="02020603050405020304" pitchFamily="18" charset="0"/>
              </a:rPr>
              <a:t>for positive statement</a:t>
            </a:r>
          </a:p>
          <a:p>
            <a:endParaRPr lang="en-IN" sz="3200" dirty="0">
              <a:solidFill>
                <a:schemeClr val="accent5">
                  <a:lumMod val="75000"/>
                </a:schemeClr>
              </a:solidFill>
              <a:latin typeface="Algerian" panose="04020705040A02060702" pitchFamily="82" charset="0"/>
              <a:cs typeface="Times New Roman" panose="02020603050405020304" pitchFamily="18" charset="0"/>
            </a:endParaRPr>
          </a:p>
        </p:txBody>
      </p:sp>
      <p:pic>
        <p:nvPicPr>
          <p:cNvPr id="10" name="Picture 9">
            <a:extLst>
              <a:ext uri="{FF2B5EF4-FFF2-40B4-BE49-F238E27FC236}">
                <a16:creationId xmlns="" xmlns:a16="http://schemas.microsoft.com/office/drawing/2014/main" id="{CAE5E40D-DF89-8AF8-20AF-EE0A0DBED88B}"/>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577788" y="1319131"/>
            <a:ext cx="9825318" cy="5351931"/>
          </a:xfrm>
          <a:prstGeom prst="rect">
            <a:avLst/>
          </a:prstGeom>
        </p:spPr>
      </p:pic>
    </p:spTree>
    <p:extLst>
      <p:ext uri="{BB962C8B-B14F-4D97-AF65-F5344CB8AC3E}">
        <p14:creationId xmlns="" xmlns:p14="http://schemas.microsoft.com/office/powerpoint/2010/main" val="38735944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B99CCBF0-ECA5-2F51-7998-D21C83E97205}"/>
              </a:ext>
            </a:extLst>
          </p:cNvPr>
          <p:cNvSpPr txBox="1"/>
          <p:nvPr/>
        </p:nvSpPr>
        <p:spPr>
          <a:xfrm>
            <a:off x="1694330" y="313766"/>
            <a:ext cx="9395012" cy="7063921"/>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en-US" sz="3600" dirty="0">
                <a:solidFill>
                  <a:schemeClr val="accent5">
                    <a:lumMod val="75000"/>
                  </a:schemeClr>
                </a:solidFill>
                <a:latin typeface="Times New Roman" panose="02020603050405020304" pitchFamily="18" charset="0"/>
                <a:cs typeface="Times New Roman" panose="02020603050405020304" pitchFamily="18" charset="0"/>
              </a:rPr>
              <a:t>Challenges Faced:</a:t>
            </a:r>
          </a:p>
          <a:p>
            <a:pPr marL="342900" indent="-342900">
              <a:lnSpc>
                <a:spcPct val="200000"/>
              </a:lnSpc>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Data Availability: Finding enough relevant and accurate data to support the analysis and findings was challenging.</a:t>
            </a:r>
          </a:p>
          <a:p>
            <a:pPr marL="342900" indent="-342900">
              <a:lnSpc>
                <a:spcPct val="200000"/>
              </a:lnSpc>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Data Quality: Ensuring the quality of data collected and making sure it is reliable and unbiased.</a:t>
            </a:r>
          </a:p>
          <a:p>
            <a:pPr marL="342900" indent="-342900">
              <a:lnSpc>
                <a:spcPct val="200000"/>
              </a:lnSpc>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Data Analysis: Selecting the appropriate method for data analysis and making sure the results are statistically significant.</a:t>
            </a:r>
          </a:p>
          <a:p>
            <a:pPr marL="342900" indent="-342900">
              <a:lnSpc>
                <a:spcPct val="200000"/>
              </a:lnSpc>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Visualization: Presenting the data and findings in an effective and easily understandable manner using visualizations.</a:t>
            </a:r>
          </a:p>
          <a:p>
            <a:pPr>
              <a:lnSpc>
                <a:spcPct val="200000"/>
              </a:lnSpc>
            </a:pPr>
            <a:endParaRPr lang="en-IN" sz="3600" dirty="0">
              <a:solidFill>
                <a:schemeClr val="accent5">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6920127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30,762 Appreciation Thank You Images, Stock Photos &amp; Vectors | Shutterstock"/>
          <p:cNvPicPr>
            <a:picLocks noChangeAspect="1" noChangeArrowheads="1"/>
          </p:cNvPicPr>
          <p:nvPr/>
        </p:nvPicPr>
        <p:blipFill>
          <a:blip r:embed="rId2"/>
          <a:srcRect/>
          <a:stretch>
            <a:fillRect/>
          </a:stretch>
        </p:blipFill>
        <p:spPr bwMode="auto">
          <a:xfrm>
            <a:off x="2666200" y="1675429"/>
            <a:ext cx="6506678" cy="3262329"/>
          </a:xfrm>
          <a:prstGeom prst="rect">
            <a:avLst/>
          </a:prstGeom>
          <a:noFill/>
        </p:spPr>
      </p:pic>
    </p:spTree>
    <p:extLst>
      <p:ext uri="{BB962C8B-B14F-4D97-AF65-F5344CB8AC3E}">
        <p14:creationId xmlns="" xmlns:p14="http://schemas.microsoft.com/office/powerpoint/2010/main" val="3621870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 xmlns:a16="http://schemas.microsoft.com/office/drawing/2014/main" id="{376F9AC8-179C-1628-BACD-DD665592C3BC}"/>
              </a:ext>
            </a:extLst>
          </p:cNvPr>
          <p:cNvSpPr/>
          <p:nvPr/>
        </p:nvSpPr>
        <p:spPr>
          <a:xfrm>
            <a:off x="1191024" y="1375336"/>
            <a:ext cx="3228575" cy="47911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rgbClr val="FF0000"/>
                </a:solidFill>
                <a:highlight>
                  <a:srgbClr val="00FFFF"/>
                </a:highlight>
              </a:rPr>
              <a:t>Business Objective</a:t>
            </a:r>
            <a:endParaRPr lang="en-IN" dirty="0">
              <a:solidFill>
                <a:srgbClr val="FF0000"/>
              </a:solidFill>
              <a:highlight>
                <a:srgbClr val="00FFFF"/>
              </a:highlight>
            </a:endParaRPr>
          </a:p>
        </p:txBody>
      </p:sp>
      <p:sp>
        <p:nvSpPr>
          <p:cNvPr id="5" name="Arrow: Down 4">
            <a:extLst>
              <a:ext uri="{FF2B5EF4-FFF2-40B4-BE49-F238E27FC236}">
                <a16:creationId xmlns="" xmlns:a16="http://schemas.microsoft.com/office/drawing/2014/main" id="{6F5FD69B-0A7F-9109-EE23-28DC91F62167}"/>
              </a:ext>
            </a:extLst>
          </p:cNvPr>
          <p:cNvSpPr/>
          <p:nvPr/>
        </p:nvSpPr>
        <p:spPr>
          <a:xfrm>
            <a:off x="3596762" y="1854449"/>
            <a:ext cx="434134" cy="3839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 xmlns:a16="http://schemas.microsoft.com/office/drawing/2014/main" id="{3937AC33-506C-75B6-3773-4919A33E8204}"/>
              </a:ext>
            </a:extLst>
          </p:cNvPr>
          <p:cNvSpPr/>
          <p:nvPr/>
        </p:nvSpPr>
        <p:spPr>
          <a:xfrm>
            <a:off x="2113096" y="2238436"/>
            <a:ext cx="3478306" cy="47911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rgbClr val="FF0000"/>
                </a:solidFill>
                <a:highlight>
                  <a:srgbClr val="00FFFF"/>
                </a:highlight>
              </a:rPr>
              <a:t>Data Set Details</a:t>
            </a:r>
            <a:endParaRPr lang="en-IN" dirty="0">
              <a:solidFill>
                <a:srgbClr val="FF0000"/>
              </a:solidFill>
              <a:highlight>
                <a:srgbClr val="00FFFF"/>
              </a:highlight>
            </a:endParaRPr>
          </a:p>
        </p:txBody>
      </p:sp>
      <p:sp>
        <p:nvSpPr>
          <p:cNvPr id="7" name="Arrow: Down 6">
            <a:extLst>
              <a:ext uri="{FF2B5EF4-FFF2-40B4-BE49-F238E27FC236}">
                <a16:creationId xmlns="" xmlns:a16="http://schemas.microsoft.com/office/drawing/2014/main" id="{39F2E240-2D3A-F99D-E10C-698979B2D220}"/>
              </a:ext>
            </a:extLst>
          </p:cNvPr>
          <p:cNvSpPr/>
          <p:nvPr/>
        </p:nvSpPr>
        <p:spPr>
          <a:xfrm>
            <a:off x="4644372" y="2727259"/>
            <a:ext cx="434134" cy="3839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 xmlns:a16="http://schemas.microsoft.com/office/drawing/2014/main" id="{F0C8FA15-2373-6B14-5404-E870E98C5031}"/>
              </a:ext>
            </a:extLst>
          </p:cNvPr>
          <p:cNvSpPr/>
          <p:nvPr/>
        </p:nvSpPr>
        <p:spPr>
          <a:xfrm>
            <a:off x="3122286" y="3111246"/>
            <a:ext cx="3478306" cy="47911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rgbClr val="FF0000"/>
                </a:solidFill>
                <a:highlight>
                  <a:srgbClr val="00FFFF"/>
                </a:highlight>
              </a:rPr>
              <a:t>Exploratory Data Analysis</a:t>
            </a:r>
            <a:endParaRPr lang="en-IN" dirty="0">
              <a:solidFill>
                <a:srgbClr val="FF0000"/>
              </a:solidFill>
              <a:highlight>
                <a:srgbClr val="00FFFF"/>
              </a:highlight>
            </a:endParaRPr>
          </a:p>
        </p:txBody>
      </p:sp>
      <p:sp>
        <p:nvSpPr>
          <p:cNvPr id="9" name="Arrow: Down 8">
            <a:extLst>
              <a:ext uri="{FF2B5EF4-FFF2-40B4-BE49-F238E27FC236}">
                <a16:creationId xmlns="" xmlns:a16="http://schemas.microsoft.com/office/drawing/2014/main" id="{F9D8A752-E331-9D9A-889C-A89DCD222D37}"/>
              </a:ext>
            </a:extLst>
          </p:cNvPr>
          <p:cNvSpPr/>
          <p:nvPr/>
        </p:nvSpPr>
        <p:spPr>
          <a:xfrm>
            <a:off x="5715599" y="3607846"/>
            <a:ext cx="434134" cy="3839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 xmlns:a16="http://schemas.microsoft.com/office/drawing/2014/main" id="{27D0A031-A0D1-DBD4-0722-22F1F25F155F}"/>
              </a:ext>
            </a:extLst>
          </p:cNvPr>
          <p:cNvSpPr/>
          <p:nvPr/>
        </p:nvSpPr>
        <p:spPr>
          <a:xfrm>
            <a:off x="4193513" y="4009320"/>
            <a:ext cx="3478306" cy="47911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rgbClr val="FF0000"/>
                </a:solidFill>
                <a:highlight>
                  <a:srgbClr val="00FFFF"/>
                </a:highlight>
              </a:rPr>
              <a:t>Model Building</a:t>
            </a:r>
            <a:endParaRPr lang="en-IN" dirty="0">
              <a:solidFill>
                <a:srgbClr val="FF0000"/>
              </a:solidFill>
              <a:highlight>
                <a:srgbClr val="00FFFF"/>
              </a:highlight>
            </a:endParaRPr>
          </a:p>
        </p:txBody>
      </p:sp>
      <p:sp>
        <p:nvSpPr>
          <p:cNvPr id="11" name="Arrow: Down 10">
            <a:extLst>
              <a:ext uri="{FF2B5EF4-FFF2-40B4-BE49-F238E27FC236}">
                <a16:creationId xmlns="" xmlns:a16="http://schemas.microsoft.com/office/drawing/2014/main" id="{1C565E81-C59C-8462-0295-4DFBBB59A2F2}"/>
              </a:ext>
            </a:extLst>
          </p:cNvPr>
          <p:cNvSpPr/>
          <p:nvPr/>
        </p:nvSpPr>
        <p:spPr>
          <a:xfrm>
            <a:off x="6769001" y="4494269"/>
            <a:ext cx="434134" cy="3614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 xmlns:a16="http://schemas.microsoft.com/office/drawing/2014/main" id="{74DEC914-74B7-D5FF-F193-FEA8C845CE3B}"/>
              </a:ext>
            </a:extLst>
          </p:cNvPr>
          <p:cNvSpPr/>
          <p:nvPr/>
        </p:nvSpPr>
        <p:spPr>
          <a:xfrm>
            <a:off x="5246915" y="4872420"/>
            <a:ext cx="3478306" cy="47911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rgbClr val="FF0000"/>
                </a:solidFill>
                <a:highlight>
                  <a:srgbClr val="00FFFF"/>
                </a:highlight>
              </a:rPr>
              <a:t>Model Evaluation</a:t>
            </a:r>
            <a:endParaRPr lang="en-IN" dirty="0">
              <a:solidFill>
                <a:srgbClr val="FF0000"/>
              </a:solidFill>
              <a:highlight>
                <a:srgbClr val="00FFFF"/>
              </a:highlight>
            </a:endParaRPr>
          </a:p>
        </p:txBody>
      </p:sp>
      <p:sp>
        <p:nvSpPr>
          <p:cNvPr id="13" name="Arrow: Down 12">
            <a:extLst>
              <a:ext uri="{FF2B5EF4-FFF2-40B4-BE49-F238E27FC236}">
                <a16:creationId xmlns="" xmlns:a16="http://schemas.microsoft.com/office/drawing/2014/main" id="{FD73E958-3DFE-77DF-E7A4-6D474479E354}"/>
              </a:ext>
            </a:extLst>
          </p:cNvPr>
          <p:cNvSpPr/>
          <p:nvPr/>
        </p:nvSpPr>
        <p:spPr>
          <a:xfrm>
            <a:off x="7776257" y="5383616"/>
            <a:ext cx="434134" cy="3839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 xmlns:a16="http://schemas.microsoft.com/office/drawing/2014/main" id="{D6D93D2C-595D-13ED-6BD6-A4D419646D5A}"/>
              </a:ext>
            </a:extLst>
          </p:cNvPr>
          <p:cNvSpPr/>
          <p:nvPr/>
        </p:nvSpPr>
        <p:spPr>
          <a:xfrm>
            <a:off x="6471238" y="5767603"/>
            <a:ext cx="3478306" cy="47911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rgbClr val="FF0000"/>
                </a:solidFill>
                <a:highlight>
                  <a:srgbClr val="00FFFF"/>
                </a:highlight>
              </a:rPr>
              <a:t>Deployment</a:t>
            </a:r>
            <a:endParaRPr lang="en-IN" dirty="0">
              <a:solidFill>
                <a:srgbClr val="FF0000"/>
              </a:solidFill>
              <a:highlight>
                <a:srgbClr val="00FFFF"/>
              </a:highlight>
            </a:endParaRPr>
          </a:p>
        </p:txBody>
      </p:sp>
      <p:sp>
        <p:nvSpPr>
          <p:cNvPr id="15" name="TextBox 14">
            <a:extLst>
              <a:ext uri="{FF2B5EF4-FFF2-40B4-BE49-F238E27FC236}">
                <a16:creationId xmlns="" xmlns:a16="http://schemas.microsoft.com/office/drawing/2014/main" id="{6AB57CF2-3540-167F-D2F4-594CE49364E7}"/>
              </a:ext>
            </a:extLst>
          </p:cNvPr>
          <p:cNvSpPr txBox="1"/>
          <p:nvPr/>
        </p:nvSpPr>
        <p:spPr>
          <a:xfrm>
            <a:off x="3962411" y="-27107"/>
            <a:ext cx="5276362" cy="707886"/>
          </a:xfrm>
          <a:prstGeom prst="rect">
            <a:avLst/>
          </a:prstGeom>
          <a:noFill/>
        </p:spPr>
        <p:txBody>
          <a:bodyPr wrap="square" rtlCol="0">
            <a:spAutoFit/>
          </a:bodyPr>
          <a:lstStyle/>
          <a:p>
            <a:r>
              <a:rPr lang="en-IN" sz="4000" u="sng" dirty="0">
                <a:solidFill>
                  <a:schemeClr val="accent5">
                    <a:lumMod val="75000"/>
                  </a:schemeClr>
                </a:solidFill>
                <a:latin typeface="Algerian" panose="04020705040A02060702" pitchFamily="82" charset="0"/>
              </a:rPr>
              <a:t>PROJECT FLOW</a:t>
            </a:r>
          </a:p>
        </p:txBody>
      </p:sp>
    </p:spTree>
    <p:extLst>
      <p:ext uri="{BB962C8B-B14F-4D97-AF65-F5344CB8AC3E}">
        <p14:creationId xmlns="" xmlns:p14="http://schemas.microsoft.com/office/powerpoint/2010/main" val="1923410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6F251EEC-C447-1465-45B7-922CBB97640F}"/>
              </a:ext>
            </a:extLst>
          </p:cNvPr>
          <p:cNvSpPr txBox="1"/>
          <p:nvPr/>
        </p:nvSpPr>
        <p:spPr>
          <a:xfrm>
            <a:off x="870857" y="1366157"/>
            <a:ext cx="11321143" cy="3416320"/>
          </a:xfrm>
          <a:prstGeom prst="rect">
            <a:avLst/>
          </a:prstGeom>
          <a:noFill/>
        </p:spPr>
        <p:txBody>
          <a:bodyPr wrap="square" rtlCol="0">
            <a:spAutoFit/>
          </a:bodyPr>
          <a:lstStyle/>
          <a:p>
            <a:pPr marL="1371600" lvl="2" indent="-457200">
              <a:buFont typeface="Wingdings" panose="05000000000000000000" pitchFamily="2" charset="2"/>
              <a:buChar char="q"/>
            </a:pPr>
            <a:r>
              <a:rPr lang="en-IN" sz="4000" u="sng" dirty="0">
                <a:solidFill>
                  <a:schemeClr val="accent5">
                    <a:lumMod val="75000"/>
                  </a:schemeClr>
                </a:solidFill>
                <a:latin typeface="Algerian" panose="04020705040A02060702" pitchFamily="82" charset="0"/>
                <a:cs typeface="Times New Roman" panose="02020603050405020304" pitchFamily="18" charset="0"/>
              </a:rPr>
              <a:t>BUSINESS OBJECTIVES</a:t>
            </a:r>
          </a:p>
          <a:p>
            <a:pPr marL="457200" indent="-457200">
              <a:buFont typeface="Wingdings" panose="05000000000000000000" pitchFamily="2" charset="2"/>
              <a:buChar char="q"/>
            </a:pPr>
            <a:endParaRPr lang="en-IN" sz="4000" dirty="0">
              <a:solidFill>
                <a:srgbClr val="FF0000"/>
              </a:solidFill>
              <a:latin typeface="Algerian" panose="04020705040A02060702" pitchFamily="82" charset="0"/>
              <a:cs typeface="Times New Roman" panose="02020603050405020304" pitchFamily="18" charset="0"/>
            </a:endParaRPr>
          </a:p>
          <a:p>
            <a:pPr marL="1371600" lvl="2" indent="-457200">
              <a:buFont typeface="Wingdings" panose="05000000000000000000" pitchFamily="2" charset="2"/>
              <a:buChar char="Ø"/>
            </a:pPr>
            <a:r>
              <a:rPr lang="en-IN" sz="3200" u="none" strike="noStrike" dirty="0">
                <a:solidFill>
                  <a:srgbClr val="002060"/>
                </a:solidFill>
                <a:effectLst/>
                <a:latin typeface="Times New Roman" panose="02020603050405020304" pitchFamily="18" charset="0"/>
                <a:ea typeface="Arial" panose="020B0604020202020204" pitchFamily="34" charset="0"/>
                <a:cs typeface="Times New Roman" panose="02020603050405020304" pitchFamily="18" charset="0"/>
              </a:rPr>
              <a:t>Need to get sentiment analysis of financial statements and gauge its impact i.e. positive, negative or neutral on the business and government.</a:t>
            </a:r>
          </a:p>
          <a:p>
            <a:endParaRPr lang="en-IN" sz="4000" dirty="0">
              <a:solidFill>
                <a:srgbClr val="FF0000"/>
              </a:solidFill>
              <a:latin typeface="Algerian" panose="04020705040A02060702" pitchFamily="82" charset="0"/>
              <a:cs typeface="Times New Roman" panose="02020603050405020304" pitchFamily="18" charset="0"/>
            </a:endParaRPr>
          </a:p>
        </p:txBody>
      </p:sp>
    </p:spTree>
    <p:extLst>
      <p:ext uri="{BB962C8B-B14F-4D97-AF65-F5344CB8AC3E}">
        <p14:creationId xmlns="" xmlns:p14="http://schemas.microsoft.com/office/powerpoint/2010/main" val="901071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24DD76F8-E68C-A7F0-89BF-82CA6585F912}"/>
              </a:ext>
            </a:extLst>
          </p:cNvPr>
          <p:cNvSpPr txBox="1"/>
          <p:nvPr/>
        </p:nvSpPr>
        <p:spPr>
          <a:xfrm>
            <a:off x="1567542" y="310245"/>
            <a:ext cx="8545287" cy="707886"/>
          </a:xfrm>
          <a:prstGeom prst="rect">
            <a:avLst/>
          </a:prstGeom>
          <a:noFill/>
        </p:spPr>
        <p:txBody>
          <a:bodyPr wrap="square" rtlCol="0">
            <a:spAutoFit/>
          </a:bodyPr>
          <a:lstStyle/>
          <a:p>
            <a:pPr marL="571500" indent="-571500">
              <a:buFont typeface="Wingdings" panose="05000000000000000000" pitchFamily="2" charset="2"/>
              <a:buChar char="q"/>
            </a:pPr>
            <a:r>
              <a:rPr lang="en-IN" sz="4000" u="sng" dirty="0">
                <a:solidFill>
                  <a:schemeClr val="accent5">
                    <a:lumMod val="75000"/>
                  </a:schemeClr>
                </a:solidFill>
                <a:latin typeface="Algerian" panose="04020705040A02060702" pitchFamily="82" charset="0"/>
              </a:rPr>
              <a:t>WHAT IS SENTIMENT ANALYSIS ?</a:t>
            </a:r>
          </a:p>
        </p:txBody>
      </p:sp>
      <p:sp>
        <p:nvSpPr>
          <p:cNvPr id="4" name="TextBox 3">
            <a:extLst>
              <a:ext uri="{FF2B5EF4-FFF2-40B4-BE49-F238E27FC236}">
                <a16:creationId xmlns="" xmlns:a16="http://schemas.microsoft.com/office/drawing/2014/main" id="{CFBC18AC-E84D-D4FB-153B-FAB4E9818EE5}"/>
              </a:ext>
            </a:extLst>
          </p:cNvPr>
          <p:cNvSpPr txBox="1"/>
          <p:nvPr/>
        </p:nvSpPr>
        <p:spPr>
          <a:xfrm flipH="1">
            <a:off x="1567542" y="1018131"/>
            <a:ext cx="10254343" cy="5632311"/>
          </a:xfrm>
          <a:prstGeom prst="rect">
            <a:avLst/>
          </a:prstGeom>
          <a:noFill/>
        </p:spPr>
        <p:txBody>
          <a:bodyPr wrap="square" rtlCol="0">
            <a:spAutoFit/>
          </a:bodyPr>
          <a:lstStyle/>
          <a:p>
            <a:pPr marL="285750" indent="-285750">
              <a:buFont typeface="Wingdings" panose="05000000000000000000" pitchFamily="2" charset="2"/>
              <a:buChar char="Ø"/>
            </a:pPr>
            <a:r>
              <a:rPr lang="en-US" sz="2000" b="0" i="0" dirty="0">
                <a:solidFill>
                  <a:srgbClr val="002060"/>
                </a:solidFill>
                <a:effectLst/>
                <a:latin typeface="Times New Roman" panose="02020603050405020304" pitchFamily="18" charset="0"/>
                <a:cs typeface="Times New Roman" panose="02020603050405020304" pitchFamily="18" charset="0"/>
              </a:rPr>
              <a:t>sentiment analysis is the process of using natural language processing (NLP) and machine learning techniques to analyze the sentiment (positive, negative, or neutral) of a piece of text, such as social media posts, customer reviews, or news articles.</a:t>
            </a:r>
          </a:p>
          <a:p>
            <a:pPr marL="285750" indent="-285750">
              <a:buFont typeface="Wingdings" panose="05000000000000000000" pitchFamily="2" charset="2"/>
              <a:buChar char="Ø"/>
            </a:pPr>
            <a:endParaRPr lang="en-US" sz="2000" dirty="0">
              <a:solidFill>
                <a:srgbClr val="00206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b="0" i="0" dirty="0">
                <a:solidFill>
                  <a:srgbClr val="002060"/>
                </a:solidFill>
                <a:effectLst/>
                <a:latin typeface="Times New Roman" panose="02020603050405020304" pitchFamily="18" charset="0"/>
                <a:cs typeface="Times New Roman" panose="02020603050405020304" pitchFamily="18" charset="0"/>
              </a:rPr>
              <a:t>The purpose of sentiment analysis is to understand and extract insights from the opinions, attitudes, and emotions expressed in the text data.</a:t>
            </a:r>
          </a:p>
          <a:p>
            <a:pPr marL="285750" indent="-285750">
              <a:buFont typeface="Wingdings" panose="05000000000000000000" pitchFamily="2" charset="2"/>
              <a:buChar char="Ø"/>
            </a:pPr>
            <a:endParaRPr lang="en-US" sz="2000" dirty="0">
              <a:solidFill>
                <a:srgbClr val="00206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b="0" i="0" dirty="0">
                <a:solidFill>
                  <a:srgbClr val="002060"/>
                </a:solidFill>
                <a:effectLst/>
                <a:latin typeface="Times New Roman" panose="02020603050405020304" pitchFamily="18" charset="0"/>
                <a:cs typeface="Times New Roman" panose="02020603050405020304" pitchFamily="18" charset="0"/>
              </a:rPr>
              <a:t>Sentiment analysis is a valuable tool for businesses and organizations to understand customer feedback and sentiment towards their products, services, and brand. It can help them identify areas for improvement, track customer satisfaction over time, and respond to negative feedback in a timely manner.</a:t>
            </a:r>
          </a:p>
          <a:p>
            <a:pPr marL="285750" indent="-285750">
              <a:buFont typeface="Wingdings" panose="05000000000000000000" pitchFamily="2" charset="2"/>
              <a:buChar char="Ø"/>
            </a:pPr>
            <a:endParaRPr lang="en-US" sz="2000" dirty="0">
              <a:solidFill>
                <a:srgbClr val="00206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b="0" i="0" dirty="0">
                <a:solidFill>
                  <a:srgbClr val="374151"/>
                </a:solidFill>
                <a:effectLst/>
                <a:latin typeface="Söhne"/>
              </a:rPr>
              <a:t>Additionally, sentiment analysis can be used in political analysis, financial forecasting, and other applications where understanding public opinion is important.</a:t>
            </a:r>
            <a:endParaRPr lang="en-US" sz="2000" b="0" i="0" dirty="0">
              <a:solidFill>
                <a:srgbClr val="002060"/>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2000" dirty="0">
              <a:solidFill>
                <a:srgbClr val="00206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b="0" i="0" dirty="0">
                <a:solidFill>
                  <a:srgbClr val="002060"/>
                </a:solidFill>
                <a:effectLst/>
                <a:latin typeface="Times New Roman" panose="02020603050405020304" pitchFamily="18" charset="0"/>
                <a:cs typeface="Times New Roman" panose="02020603050405020304" pitchFamily="18" charset="0"/>
              </a:rPr>
              <a:t>Regardless of the method used, sentiment analysis typically involves data collection and preprocessing, feature extraction, and machine learning model training and evaluation.</a:t>
            </a:r>
          </a:p>
          <a:p>
            <a:pPr marL="285750" indent="-285750">
              <a:buFont typeface="Wingdings" panose="05000000000000000000" pitchFamily="2" charset="2"/>
              <a:buChar char="Ø"/>
            </a:pPr>
            <a:endParaRPr lang="en-US" sz="20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4273870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AA2A8085-82ED-0B2A-B17B-F91094BEFC05}"/>
              </a:ext>
            </a:extLst>
          </p:cNvPr>
          <p:cNvSpPr txBox="1"/>
          <p:nvPr/>
        </p:nvSpPr>
        <p:spPr>
          <a:xfrm>
            <a:off x="1894114" y="952500"/>
            <a:ext cx="8447315" cy="1200329"/>
          </a:xfrm>
          <a:prstGeom prst="rect">
            <a:avLst/>
          </a:prstGeom>
          <a:noFill/>
        </p:spPr>
        <p:txBody>
          <a:bodyPr wrap="square" rtlCol="0">
            <a:spAutoFit/>
          </a:bodyPr>
          <a:lstStyle/>
          <a:p>
            <a:pPr marL="285750" indent="-285750" algn="just">
              <a:buFont typeface="Wingdings" panose="05000000000000000000" pitchFamily="2" charset="2"/>
              <a:buChar char="Ø"/>
            </a:pPr>
            <a:r>
              <a:rPr lang="en-US" sz="1800" b="0" i="0" dirty="0">
                <a:solidFill>
                  <a:srgbClr val="002060"/>
                </a:solidFill>
                <a:effectLst/>
                <a:latin typeface="Times New Roman" panose="02020603050405020304" pitchFamily="18" charset="0"/>
                <a:cs typeface="Times New Roman" panose="02020603050405020304" pitchFamily="18" charset="0"/>
              </a:rPr>
              <a:t>Overall, sentiment analysis is a powerful technique that allows businesses and organizations to gain insights into customer sentiment and opinion, and make data-driven decisions to improve their products and services.</a:t>
            </a:r>
          </a:p>
          <a:p>
            <a:endParaRPr lang="en-IN" dirty="0"/>
          </a:p>
        </p:txBody>
      </p:sp>
      <p:pic>
        <p:nvPicPr>
          <p:cNvPr id="8" name="Picture 7">
            <a:extLst>
              <a:ext uri="{FF2B5EF4-FFF2-40B4-BE49-F238E27FC236}">
                <a16:creationId xmlns="" xmlns:a16="http://schemas.microsoft.com/office/drawing/2014/main" id="{60695431-FA76-0E7E-72E5-162C9DE15D11}"/>
              </a:ext>
            </a:extLst>
          </p:cNvPr>
          <p:cNvPicPr>
            <a:picLocks noChangeAspect="1"/>
          </p:cNvPicPr>
          <p:nvPr/>
        </p:nvPicPr>
        <p:blipFill>
          <a:blip r:embed="rId2">
            <a:extLst>
              <a:ext uri="{28A0092B-C50C-407E-A947-70E740481C1C}">
                <a14:useLocalDpi xmlns="" xmlns:a14="http://schemas.microsoft.com/office/drawing/2010/main" val="0"/>
              </a:ext>
              <a:ext uri="{837473B0-CC2E-450A-ABE3-18F120FF3D39}">
                <a1611:picAttrSrcUrl xmlns="" xmlns:a1611="http://schemas.microsoft.com/office/drawing/2016/11/main" r:id="rId3"/>
              </a:ext>
            </a:extLst>
          </a:blip>
          <a:stretch>
            <a:fillRect/>
          </a:stretch>
        </p:blipFill>
        <p:spPr>
          <a:xfrm>
            <a:off x="1992084" y="2002971"/>
            <a:ext cx="8577942" cy="4474029"/>
          </a:xfrm>
          <a:prstGeom prst="rect">
            <a:avLst/>
          </a:prstGeom>
        </p:spPr>
      </p:pic>
    </p:spTree>
    <p:extLst>
      <p:ext uri="{BB962C8B-B14F-4D97-AF65-F5344CB8AC3E}">
        <p14:creationId xmlns="" xmlns:p14="http://schemas.microsoft.com/office/powerpoint/2010/main" val="2524521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1B2286A7-2E75-0D45-C5E4-3797CCDACAE7}"/>
              </a:ext>
            </a:extLst>
          </p:cNvPr>
          <p:cNvSpPr txBox="1"/>
          <p:nvPr/>
        </p:nvSpPr>
        <p:spPr>
          <a:xfrm>
            <a:off x="1371601" y="-125820"/>
            <a:ext cx="10437222" cy="7109639"/>
          </a:xfrm>
          <a:prstGeom prst="rect">
            <a:avLst/>
          </a:prstGeom>
          <a:noFill/>
        </p:spPr>
        <p:txBody>
          <a:bodyPr wrap="square" rtlCol="0">
            <a:spAutoFit/>
          </a:bodyPr>
          <a:lstStyle/>
          <a:p>
            <a:pPr marL="571500" indent="-571500">
              <a:buFont typeface="Wingdings" panose="05000000000000000000" pitchFamily="2" charset="2"/>
              <a:buChar char="q"/>
            </a:pPr>
            <a:r>
              <a:rPr lang="en-IN" sz="3600" dirty="0">
                <a:solidFill>
                  <a:schemeClr val="accent5">
                    <a:lumMod val="75000"/>
                  </a:schemeClr>
                </a:solidFill>
                <a:latin typeface="Algerian" panose="04020705040A02060702" pitchFamily="82" charset="0"/>
              </a:rPr>
              <a:t>P</a:t>
            </a:r>
            <a:r>
              <a:rPr lang="en-IN" sz="3600" b="0" i="0" dirty="0">
                <a:solidFill>
                  <a:schemeClr val="accent5">
                    <a:lumMod val="75000"/>
                  </a:schemeClr>
                </a:solidFill>
                <a:effectLst/>
                <a:latin typeface="Algerian" panose="04020705040A02060702" pitchFamily="82" charset="0"/>
              </a:rPr>
              <a:t>rocess of sentiment analysis:</a:t>
            </a:r>
          </a:p>
          <a:p>
            <a:pPr marL="342900" indent="-342900">
              <a:buFont typeface="Wingdings" panose="05000000000000000000" pitchFamily="2" charset="2"/>
              <a:buChar char="Ø"/>
            </a:pPr>
            <a:r>
              <a:rPr lang="en-US" b="1" i="0" u="sng" dirty="0">
                <a:effectLst/>
                <a:latin typeface="Times New Roman" panose="02020603050405020304" pitchFamily="18" charset="0"/>
                <a:cs typeface="Times New Roman" panose="02020603050405020304" pitchFamily="18" charset="0"/>
              </a:rPr>
              <a:t>Data Collection: </a:t>
            </a:r>
            <a:r>
              <a:rPr lang="en-US" b="0" i="0" dirty="0">
                <a:solidFill>
                  <a:srgbClr val="002060"/>
                </a:solidFill>
                <a:effectLst/>
                <a:latin typeface="Times New Roman" panose="02020603050405020304" pitchFamily="18" charset="0"/>
                <a:cs typeface="Times New Roman" panose="02020603050405020304" pitchFamily="18" charset="0"/>
              </a:rPr>
              <a:t>Sentiment analysis begins with collecting relevant data from various sources, such as social media, customer reviews, or news articles.</a:t>
            </a:r>
          </a:p>
          <a:p>
            <a:endParaRPr lang="en-US" b="0" i="0" dirty="0">
              <a:solidFill>
                <a:srgbClr val="374151"/>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b="1" i="0" u="sng" dirty="0">
                <a:effectLst/>
                <a:latin typeface="Times New Roman" panose="02020603050405020304" pitchFamily="18" charset="0"/>
                <a:cs typeface="Times New Roman" panose="02020603050405020304" pitchFamily="18" charset="0"/>
              </a:rPr>
              <a:t>Text Preprocessing:</a:t>
            </a:r>
            <a:r>
              <a:rPr lang="en-US" b="1" i="0" dirty="0">
                <a:effectLst/>
                <a:latin typeface="Times New Roman" panose="02020603050405020304" pitchFamily="18" charset="0"/>
                <a:cs typeface="Times New Roman" panose="02020603050405020304" pitchFamily="18" charset="0"/>
              </a:rPr>
              <a:t> </a:t>
            </a:r>
            <a:r>
              <a:rPr lang="en-US" b="0" i="0" dirty="0">
                <a:solidFill>
                  <a:srgbClr val="002060"/>
                </a:solidFill>
                <a:effectLst/>
                <a:latin typeface="Times New Roman" panose="02020603050405020304" pitchFamily="18" charset="0"/>
                <a:cs typeface="Times New Roman" panose="02020603050405020304" pitchFamily="18" charset="0"/>
              </a:rPr>
              <a:t>The collected data is then preprocessed to remove any irrelevant or duplicate information, and to standardize the data format. This step typically involves tasks such as tokenization, stop word removal, and stemming or lemmatization.</a:t>
            </a:r>
          </a:p>
          <a:p>
            <a:endParaRPr lang="en-US" b="0" i="0" dirty="0">
              <a:solidFill>
                <a:srgbClr val="374151"/>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b="1" i="0" u="sng" dirty="0">
                <a:effectLst/>
                <a:latin typeface="Times New Roman" panose="02020603050405020304" pitchFamily="18" charset="0"/>
                <a:cs typeface="Times New Roman" panose="02020603050405020304" pitchFamily="18" charset="0"/>
              </a:rPr>
              <a:t>Feature Extraction</a:t>
            </a:r>
            <a:r>
              <a:rPr lang="en-US" b="0" i="0" dirty="0">
                <a:effectLst/>
                <a:latin typeface="Times New Roman" panose="02020603050405020304" pitchFamily="18" charset="0"/>
                <a:cs typeface="Times New Roman" panose="02020603050405020304" pitchFamily="18" charset="0"/>
              </a:rPr>
              <a:t>: </a:t>
            </a:r>
            <a:r>
              <a:rPr lang="en-US" b="0" i="0" dirty="0">
                <a:solidFill>
                  <a:srgbClr val="002060"/>
                </a:solidFill>
                <a:effectLst/>
                <a:latin typeface="Times New Roman" panose="02020603050405020304" pitchFamily="18" charset="0"/>
                <a:cs typeface="Times New Roman" panose="02020603050405020304" pitchFamily="18" charset="0"/>
              </a:rPr>
              <a:t>The next step is to extract relevant features from the text, such as keywords or phrases, that can help identify the sentiment of the text. There are several techniques for feature extraction, including bag-of-words, n-grams, and word embeddings.</a:t>
            </a:r>
          </a:p>
          <a:p>
            <a:pPr marL="342900" indent="-342900">
              <a:buFont typeface="Wingdings" panose="05000000000000000000" pitchFamily="2" charset="2"/>
              <a:buChar char="Ø"/>
            </a:pPr>
            <a:endParaRPr lang="en-US" dirty="0">
              <a:solidFill>
                <a:srgbClr val="37415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b="1" i="0" u="sng" dirty="0">
                <a:effectLst/>
                <a:latin typeface="Times New Roman" panose="02020603050405020304" pitchFamily="18" charset="0"/>
                <a:cs typeface="Times New Roman" panose="02020603050405020304" pitchFamily="18" charset="0"/>
              </a:rPr>
              <a:t>Sentiment Classification: </a:t>
            </a:r>
            <a:r>
              <a:rPr lang="en-US" b="0" i="0" dirty="0">
                <a:solidFill>
                  <a:srgbClr val="002060"/>
                </a:solidFill>
                <a:effectLst/>
                <a:latin typeface="Times New Roman" panose="02020603050405020304" pitchFamily="18" charset="0"/>
                <a:cs typeface="Times New Roman" panose="02020603050405020304" pitchFamily="18" charset="0"/>
              </a:rPr>
              <a:t>Once the features are extracted, sentiment classification algorithms are used to determine the sentiment of the text. </a:t>
            </a:r>
            <a:r>
              <a:rPr lang="en-US" dirty="0">
                <a:solidFill>
                  <a:srgbClr val="002060"/>
                </a:solidFill>
                <a:latin typeface="Times New Roman" panose="02020603050405020304" pitchFamily="18" charset="0"/>
                <a:cs typeface="Times New Roman" panose="02020603050405020304" pitchFamily="18" charset="0"/>
              </a:rPr>
              <a:t>M</a:t>
            </a:r>
            <a:r>
              <a:rPr lang="en-US" b="0" i="0" dirty="0">
                <a:solidFill>
                  <a:srgbClr val="002060"/>
                </a:solidFill>
                <a:effectLst/>
                <a:latin typeface="Times New Roman" panose="02020603050405020304" pitchFamily="18" charset="0"/>
                <a:cs typeface="Times New Roman" panose="02020603050405020304" pitchFamily="18" charset="0"/>
              </a:rPr>
              <a:t>achine learning-based methods. Machine learning-based methods, such as Naive Bayes, Support Vector Machines (SVM), or Recurrent Neural Networks (RNN), are commonly used for sentiment classification.</a:t>
            </a:r>
          </a:p>
          <a:p>
            <a:pPr marL="342900" indent="-342900">
              <a:buFont typeface="Wingdings" panose="05000000000000000000" pitchFamily="2" charset="2"/>
              <a:buChar char="Ø"/>
            </a:pPr>
            <a:endParaRPr lang="en-US" b="0" i="0" dirty="0">
              <a:solidFill>
                <a:srgbClr val="374151"/>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b="1" i="0" u="sng" dirty="0">
                <a:effectLst/>
                <a:latin typeface="Times New Roman" panose="02020603050405020304" pitchFamily="18" charset="0"/>
                <a:cs typeface="Times New Roman" panose="02020603050405020304" pitchFamily="18" charset="0"/>
              </a:rPr>
              <a:t>Model Training and Evaluation:</a:t>
            </a:r>
            <a:r>
              <a:rPr lang="en-US" b="0" i="0" dirty="0">
                <a:effectLst/>
                <a:latin typeface="Times New Roman" panose="02020603050405020304" pitchFamily="18" charset="0"/>
                <a:cs typeface="Times New Roman" panose="02020603050405020304" pitchFamily="18" charset="0"/>
              </a:rPr>
              <a:t> </a:t>
            </a:r>
            <a:r>
              <a:rPr lang="en-US" b="0" i="0" dirty="0">
                <a:solidFill>
                  <a:srgbClr val="002060"/>
                </a:solidFill>
                <a:effectLst/>
                <a:latin typeface="Times New Roman" panose="02020603050405020304" pitchFamily="18" charset="0"/>
                <a:cs typeface="Times New Roman" panose="02020603050405020304" pitchFamily="18" charset="0"/>
              </a:rPr>
              <a:t>To build a high-quality sentiment analysis model, the algorithms used for sentiment classification are trained on a labeled dataset of text data. The model is then evaluated to determine its accuracy and effectiveness in classifying sentiment. This step involves measuring the model's performance on a test dataset using metrics such as accuracy, precision, recall, and F1-score.</a:t>
            </a:r>
          </a:p>
          <a:p>
            <a:pPr marL="342900" indent="-342900">
              <a:buFont typeface="Wingdings" panose="05000000000000000000" pitchFamily="2" charset="2"/>
              <a:buChar char="Ø"/>
            </a:pPr>
            <a:endParaRPr lang="en-US" sz="2400" b="0" i="0" dirty="0">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b="1" i="0" u="sng" dirty="0">
                <a:effectLst/>
                <a:latin typeface="Times New Roman" panose="02020603050405020304" pitchFamily="18" charset="0"/>
                <a:cs typeface="Times New Roman" panose="02020603050405020304" pitchFamily="18" charset="0"/>
              </a:rPr>
              <a:t>Sentiment Visualization: </a:t>
            </a:r>
            <a:r>
              <a:rPr lang="en-US" b="0" i="0" dirty="0">
                <a:solidFill>
                  <a:srgbClr val="002060"/>
                </a:solidFill>
                <a:effectLst/>
                <a:latin typeface="Times New Roman" panose="02020603050405020304" pitchFamily="18" charset="0"/>
                <a:cs typeface="Times New Roman" panose="02020603050405020304" pitchFamily="18" charset="0"/>
              </a:rPr>
              <a:t>Finally, the sentiment analysis results are visualized using charts, graphs, or other visual aids to help communicate the insights gained from the data analysis. </a:t>
            </a:r>
          </a:p>
        </p:txBody>
      </p:sp>
    </p:spTree>
    <p:extLst>
      <p:ext uri="{BB962C8B-B14F-4D97-AF65-F5344CB8AC3E}">
        <p14:creationId xmlns="" xmlns:p14="http://schemas.microsoft.com/office/powerpoint/2010/main" val="3323704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7CDF0491-9368-C10D-4F82-5BFA4E2AE7F1}"/>
              </a:ext>
            </a:extLst>
          </p:cNvPr>
          <p:cNvSpPr txBox="1"/>
          <p:nvPr/>
        </p:nvSpPr>
        <p:spPr>
          <a:xfrm>
            <a:off x="1458686" y="0"/>
            <a:ext cx="6553200" cy="707886"/>
          </a:xfrm>
          <a:prstGeom prst="rect">
            <a:avLst/>
          </a:prstGeom>
          <a:noFill/>
        </p:spPr>
        <p:txBody>
          <a:bodyPr wrap="square" rtlCol="0">
            <a:spAutoFit/>
          </a:bodyPr>
          <a:lstStyle/>
          <a:p>
            <a:pPr marL="571500" indent="-571500">
              <a:buFont typeface="Wingdings" panose="05000000000000000000" pitchFamily="2" charset="2"/>
              <a:buChar char="v"/>
            </a:pPr>
            <a:r>
              <a:rPr lang="en-IN" sz="4000" u="sng" dirty="0">
                <a:solidFill>
                  <a:schemeClr val="accent5">
                    <a:lumMod val="75000"/>
                  </a:schemeClr>
                </a:solidFill>
                <a:latin typeface="Algerian" panose="04020705040A02060702" pitchFamily="82" charset="0"/>
              </a:rPr>
              <a:t>DATASET DETAILS</a:t>
            </a:r>
          </a:p>
        </p:txBody>
      </p:sp>
      <p:pic>
        <p:nvPicPr>
          <p:cNvPr id="4" name="Picture 3">
            <a:extLst>
              <a:ext uri="{FF2B5EF4-FFF2-40B4-BE49-F238E27FC236}">
                <a16:creationId xmlns="" xmlns:a16="http://schemas.microsoft.com/office/drawing/2014/main" id="{864886EF-63EE-D313-3B8E-352F41E0BD09}"/>
              </a:ext>
            </a:extLst>
          </p:cNvPr>
          <p:cNvPicPr>
            <a:picLocks noChangeAspect="1"/>
          </p:cNvPicPr>
          <p:nvPr/>
        </p:nvPicPr>
        <p:blipFill>
          <a:blip r:embed="rId2"/>
          <a:stretch>
            <a:fillRect/>
          </a:stretch>
        </p:blipFill>
        <p:spPr>
          <a:xfrm>
            <a:off x="1578430" y="707886"/>
            <a:ext cx="5856513" cy="5986828"/>
          </a:xfrm>
          <a:prstGeom prst="rect">
            <a:avLst/>
          </a:prstGeom>
        </p:spPr>
      </p:pic>
      <p:sp>
        <p:nvSpPr>
          <p:cNvPr id="5" name="TextBox 4">
            <a:extLst>
              <a:ext uri="{FF2B5EF4-FFF2-40B4-BE49-F238E27FC236}">
                <a16:creationId xmlns="" xmlns:a16="http://schemas.microsoft.com/office/drawing/2014/main" id="{FCF37873-911C-380B-4C27-F6A644074C28}"/>
              </a:ext>
            </a:extLst>
          </p:cNvPr>
          <p:cNvSpPr txBox="1"/>
          <p:nvPr/>
        </p:nvSpPr>
        <p:spPr>
          <a:xfrm>
            <a:off x="7826830" y="707886"/>
            <a:ext cx="4060370" cy="3416320"/>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Times New Roman" panose="02020603050405020304" pitchFamily="18" charset="0"/>
                <a:ea typeface="Cambria" panose="02040503050406030204" pitchFamily="18" charset="0"/>
                <a:cs typeface="Times New Roman" panose="02020603050405020304" pitchFamily="18" charset="0"/>
              </a:rPr>
              <a:t>The Data contains 5842 rows and 2 columns.</a:t>
            </a:r>
          </a:p>
          <a:p>
            <a:pPr marL="285750" indent="-285750">
              <a:buFont typeface="Wingdings" panose="05000000000000000000" pitchFamily="2" charset="2"/>
              <a:buChar char="Ø"/>
            </a:pPr>
            <a:r>
              <a:rPr lang="en-US" dirty="0">
                <a:latin typeface="Times New Roman" panose="02020603050405020304" pitchFamily="18" charset="0"/>
                <a:ea typeface="Cambria" panose="02040503050406030204" pitchFamily="18" charset="0"/>
                <a:cs typeface="Times New Roman" panose="02020603050405020304" pitchFamily="18" charset="0"/>
              </a:rPr>
              <a:t>By directly looking to the dataset we find that sentiments really make sense.</a:t>
            </a:r>
          </a:p>
          <a:p>
            <a:pPr marL="285750" indent="-285750">
              <a:buFont typeface="Wingdings" panose="05000000000000000000" pitchFamily="2" charset="2"/>
              <a:buChar char="Ø"/>
            </a:pPr>
            <a:r>
              <a:rPr lang="en-US" dirty="0">
                <a:latin typeface="Times New Roman" panose="02020603050405020304" pitchFamily="18" charset="0"/>
                <a:ea typeface="Cambria" panose="02040503050406030204" pitchFamily="18" charset="0"/>
                <a:cs typeface="Times New Roman" panose="02020603050405020304" pitchFamily="18" charset="0"/>
              </a:rPr>
              <a:t>Data is Unstructured.</a:t>
            </a:r>
          </a:p>
          <a:p>
            <a:pPr marL="285750" indent="-285750">
              <a:buFont typeface="Wingdings" panose="05000000000000000000" pitchFamily="2" charset="2"/>
              <a:buChar char="Ø"/>
            </a:pPr>
            <a:r>
              <a:rPr lang="en-US" dirty="0">
                <a:latin typeface="Times New Roman" panose="02020603050405020304" pitchFamily="18" charset="0"/>
                <a:ea typeface="Cambria" panose="02040503050406030204" pitchFamily="18" charset="0"/>
                <a:cs typeface="Times New Roman" panose="02020603050405020304" pitchFamily="18" charset="0"/>
              </a:rPr>
              <a:t>By looking at the data, we find that our data contains various punctuations, special symbols, links etc.</a:t>
            </a:r>
          </a:p>
          <a:p>
            <a:pPr marL="285750" indent="-285750">
              <a:buFont typeface="Wingdings" panose="05000000000000000000" pitchFamily="2" charset="2"/>
              <a:buChar char="Ø"/>
            </a:pPr>
            <a:r>
              <a:rPr lang="en-US" dirty="0">
                <a:latin typeface="Times New Roman" panose="02020603050405020304" pitchFamily="18" charset="0"/>
                <a:ea typeface="Cambria" panose="02040503050406030204" pitchFamily="18" charset="0"/>
                <a:cs typeface="Times New Roman" panose="02020603050405020304" pitchFamily="18" charset="0"/>
              </a:rPr>
              <a:t>So we need to clean our data as well.</a:t>
            </a:r>
          </a:p>
          <a:p>
            <a:pPr marL="285750" indent="-285750">
              <a:buFont typeface="Wingdings" panose="05000000000000000000" pitchFamily="2" charset="2"/>
              <a:buChar char="Ø"/>
            </a:pPr>
            <a:r>
              <a:rPr lang="en-US" dirty="0">
                <a:latin typeface="Times New Roman" panose="02020603050405020304" pitchFamily="18" charset="0"/>
                <a:ea typeface="Cambria" panose="02040503050406030204" pitchFamily="18" charset="0"/>
                <a:cs typeface="Times New Roman" panose="02020603050405020304" pitchFamily="18" charset="0"/>
              </a:rPr>
              <a:t>Because these punctuations, symbols doesn't give any sentiment.</a:t>
            </a:r>
            <a:endParaRPr lang="en-IN" dirty="0">
              <a:latin typeface="Times New Roman" panose="02020603050405020304" pitchFamily="18" charset="0"/>
              <a:ea typeface="Cambria" panose="02040503050406030204" pitchFamily="18" charset="0"/>
              <a:cs typeface="Times New Roman" panose="02020603050405020304" pitchFamily="18" charset="0"/>
            </a:endParaRPr>
          </a:p>
          <a:p>
            <a:endParaRPr lang="en-IN" dirty="0">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8" name="Picture 7">
            <a:extLst>
              <a:ext uri="{FF2B5EF4-FFF2-40B4-BE49-F238E27FC236}">
                <a16:creationId xmlns="" xmlns:a16="http://schemas.microsoft.com/office/drawing/2014/main" id="{A215E5E6-82DC-CD33-D44B-5BF324D66642}"/>
              </a:ext>
            </a:extLst>
          </p:cNvPr>
          <p:cNvPicPr>
            <a:picLocks noChangeAspect="1"/>
          </p:cNvPicPr>
          <p:nvPr/>
        </p:nvPicPr>
        <p:blipFill>
          <a:blip r:embed="rId3"/>
          <a:stretch>
            <a:fillRect/>
          </a:stretch>
        </p:blipFill>
        <p:spPr>
          <a:xfrm>
            <a:off x="8077200" y="3777343"/>
            <a:ext cx="3810000" cy="2808514"/>
          </a:xfrm>
          <a:prstGeom prst="rect">
            <a:avLst/>
          </a:prstGeom>
        </p:spPr>
      </p:pic>
    </p:spTree>
    <p:extLst>
      <p:ext uri="{BB962C8B-B14F-4D97-AF65-F5344CB8AC3E}">
        <p14:creationId xmlns="" xmlns:p14="http://schemas.microsoft.com/office/powerpoint/2010/main" val="1543863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6871CC20-1387-4FD8-922F-95137C9716DC}"/>
              </a:ext>
            </a:extLst>
          </p:cNvPr>
          <p:cNvSpPr txBox="1"/>
          <p:nvPr/>
        </p:nvSpPr>
        <p:spPr>
          <a:xfrm>
            <a:off x="1502228" y="81643"/>
            <a:ext cx="10069285" cy="6771084"/>
          </a:xfrm>
          <a:prstGeom prst="rect">
            <a:avLst/>
          </a:prstGeom>
          <a:noFill/>
        </p:spPr>
        <p:txBody>
          <a:bodyPr wrap="square" rtlCol="0">
            <a:spAutoFit/>
          </a:bodyPr>
          <a:lstStyle/>
          <a:p>
            <a:pPr marL="285750" indent="-285750">
              <a:buFont typeface="Wingdings" panose="05000000000000000000" pitchFamily="2" charset="2"/>
              <a:buChar char="v"/>
            </a:pPr>
            <a:r>
              <a:rPr lang="en-IN" sz="3200" dirty="0">
                <a:solidFill>
                  <a:schemeClr val="accent5">
                    <a:lumMod val="75000"/>
                  </a:schemeClr>
                </a:solidFill>
                <a:latin typeface="Algerian" panose="04020705040A02060702" pitchFamily="82" charset="0"/>
                <a:cs typeface="Times New Roman" panose="02020603050405020304" pitchFamily="18" charset="0"/>
              </a:rPr>
              <a:t>EXPLORATORY DATA ANALYSIS</a:t>
            </a:r>
          </a:p>
          <a:p>
            <a:pPr marL="285750" indent="-285750">
              <a:buFont typeface="Wingdings" panose="05000000000000000000" pitchFamily="2" charset="2"/>
              <a:buChar char="v"/>
            </a:pPr>
            <a:endParaRPr lang="en-IN" sz="3200" dirty="0">
              <a:solidFill>
                <a:schemeClr val="accent5">
                  <a:lumMod val="75000"/>
                </a:schemeClr>
              </a:solidFill>
              <a:latin typeface="Algerian" panose="04020705040A02060702" pitchFamily="82" charset="0"/>
              <a:cs typeface="Times New Roman" panose="02020603050405020304" pitchFamily="18" charset="0"/>
            </a:endParaRPr>
          </a:p>
          <a:p>
            <a:pPr marL="285750" indent="-285750">
              <a:buFont typeface="Wingdings" panose="05000000000000000000" pitchFamily="2" charset="2"/>
              <a:buChar char="v"/>
            </a:pPr>
            <a:endParaRPr lang="en-IN" sz="3200" dirty="0">
              <a:solidFill>
                <a:schemeClr val="accent5">
                  <a:lumMod val="75000"/>
                </a:schemeClr>
              </a:solidFill>
              <a:latin typeface="Algerian" panose="04020705040A02060702" pitchFamily="82" charset="0"/>
              <a:cs typeface="Times New Roman" panose="02020603050405020304" pitchFamily="18" charset="0"/>
            </a:endParaRPr>
          </a:p>
          <a:p>
            <a:pPr marL="285750" indent="-285750">
              <a:buFont typeface="Wingdings" panose="05000000000000000000" pitchFamily="2" charset="2"/>
              <a:buChar char="v"/>
            </a:pPr>
            <a:endParaRPr lang="en-IN" sz="3200" dirty="0">
              <a:solidFill>
                <a:schemeClr val="accent5">
                  <a:lumMod val="75000"/>
                </a:schemeClr>
              </a:solidFill>
              <a:latin typeface="Algerian" panose="04020705040A02060702" pitchFamily="82" charset="0"/>
              <a:cs typeface="Times New Roman" panose="02020603050405020304" pitchFamily="18" charset="0"/>
            </a:endParaRPr>
          </a:p>
          <a:p>
            <a:endParaRPr lang="en-IN" sz="3200" dirty="0">
              <a:solidFill>
                <a:schemeClr val="accent5">
                  <a:lumMod val="75000"/>
                </a:schemeClr>
              </a:solidFill>
              <a:latin typeface="Algerian" panose="04020705040A02060702" pitchFamily="82" charset="0"/>
              <a:cs typeface="Times New Roman" panose="02020603050405020304" pitchFamily="18" charset="0"/>
            </a:endParaRPr>
          </a:p>
          <a:p>
            <a:pPr marL="285750" indent="-285750">
              <a:buFont typeface="Wingdings" panose="05000000000000000000" pitchFamily="2" charset="2"/>
              <a:buChar char="v"/>
            </a:pPr>
            <a:endParaRPr lang="en-IN" sz="3200" dirty="0">
              <a:solidFill>
                <a:schemeClr val="accent5">
                  <a:lumMod val="75000"/>
                </a:schemeClr>
              </a:solidFill>
              <a:latin typeface="Algerian" panose="04020705040A02060702" pitchFamily="82" charset="0"/>
              <a:cs typeface="Times New Roman" panose="02020603050405020304" pitchFamily="18" charset="0"/>
            </a:endParaRPr>
          </a:p>
          <a:p>
            <a:pPr marL="285750" indent="-285750">
              <a:buFont typeface="Wingdings" panose="05000000000000000000" pitchFamily="2" charset="2"/>
              <a:buChar char="v"/>
            </a:pPr>
            <a:endParaRPr lang="en-IN" sz="3200" dirty="0">
              <a:solidFill>
                <a:schemeClr val="accent5">
                  <a:lumMod val="75000"/>
                </a:schemeClr>
              </a:solidFill>
              <a:latin typeface="Algerian" panose="04020705040A02060702" pitchFamily="82" charset="0"/>
              <a:cs typeface="Times New Roman" panose="02020603050405020304" pitchFamily="18" charset="0"/>
            </a:endParaRPr>
          </a:p>
          <a:p>
            <a:pPr marL="285750" indent="-285750">
              <a:buFont typeface="Wingdings" panose="05000000000000000000" pitchFamily="2" charset="2"/>
              <a:buChar char="v"/>
            </a:pPr>
            <a:endParaRPr lang="en-IN" sz="3200" dirty="0">
              <a:solidFill>
                <a:schemeClr val="accent5">
                  <a:lumMod val="75000"/>
                </a:schemeClr>
              </a:solidFill>
              <a:latin typeface="Algerian" panose="04020705040A02060702" pitchFamily="82" charset="0"/>
              <a:cs typeface="Times New Roman" panose="02020603050405020304" pitchFamily="18" charset="0"/>
            </a:endParaRPr>
          </a:p>
          <a:p>
            <a:pPr marL="285750" indent="-285750">
              <a:buFont typeface="Wingdings" panose="05000000000000000000" pitchFamily="2" charset="2"/>
              <a:buChar char="v"/>
            </a:pPr>
            <a:endParaRPr lang="en-IN" sz="3200" dirty="0">
              <a:solidFill>
                <a:schemeClr val="accent5">
                  <a:lumMod val="75000"/>
                </a:schemeClr>
              </a:solidFill>
              <a:latin typeface="Algerian" panose="04020705040A02060702" pitchFamily="82" charset="0"/>
              <a:cs typeface="Times New Roman" panose="02020603050405020304" pitchFamily="18" charset="0"/>
            </a:endParaRP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Conclusion:</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i</a:t>
            </a:r>
            <a:r>
              <a:rPr lang="en-IN" sz="2000" dirty="0">
                <a:latin typeface="Times New Roman" panose="02020603050405020304" pitchFamily="18" charset="0"/>
                <a:cs typeface="Times New Roman" panose="02020603050405020304" pitchFamily="18" charset="0"/>
              </a:rPr>
              <a:t>) Imbalanced data </a:t>
            </a:r>
          </a:p>
          <a:p>
            <a:r>
              <a:rPr lang="en-IN" sz="2000" dirty="0">
                <a:latin typeface="Times New Roman" panose="02020603050405020304" pitchFamily="18" charset="0"/>
                <a:cs typeface="Times New Roman" panose="02020603050405020304" pitchFamily="18" charset="0"/>
              </a:rPr>
              <a:t>                        ii) No. Positive sentence  - 1852</a:t>
            </a:r>
          </a:p>
          <a:p>
            <a:r>
              <a:rPr lang="en-IN" sz="2000" dirty="0">
                <a:latin typeface="Times New Roman" panose="02020603050405020304" pitchFamily="18" charset="0"/>
                <a:cs typeface="Times New Roman" panose="02020603050405020304" pitchFamily="18" charset="0"/>
              </a:rPr>
              <a:t>                       iii) No. Negative sentence - 860 </a:t>
            </a:r>
          </a:p>
          <a:p>
            <a:r>
              <a:rPr lang="en-IN" sz="2000" dirty="0">
                <a:latin typeface="Times New Roman" panose="02020603050405020304" pitchFamily="18" charset="0"/>
                <a:cs typeface="Times New Roman" panose="02020603050405020304" pitchFamily="18" charset="0"/>
              </a:rPr>
              <a:t>                       iv) No. Neutral sentence  - 3130</a:t>
            </a:r>
          </a:p>
          <a:p>
            <a:endParaRPr lang="en-IN" sz="1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Positive Sentences are more than Negative Sentences</a:t>
            </a:r>
            <a:r>
              <a:rPr lang="en-IN" sz="3200" dirty="0">
                <a:solidFill>
                  <a:schemeClr val="accent5">
                    <a:lumMod val="75000"/>
                  </a:schemeClr>
                </a:solidFill>
                <a:latin typeface="Algerian" panose="04020705040A02060702" pitchFamily="82"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 xmlns:a16="http://schemas.microsoft.com/office/drawing/2014/main" id="{45C78BC9-9814-C292-F511-A99EF4BFD6EB}"/>
              </a:ext>
            </a:extLst>
          </p:cNvPr>
          <p:cNvPicPr>
            <a:picLocks noChangeAspect="1"/>
          </p:cNvPicPr>
          <p:nvPr/>
        </p:nvPicPr>
        <p:blipFill>
          <a:blip r:embed="rId2"/>
          <a:stretch>
            <a:fillRect/>
          </a:stretch>
        </p:blipFill>
        <p:spPr>
          <a:xfrm>
            <a:off x="1632857" y="816429"/>
            <a:ext cx="10069285" cy="3265714"/>
          </a:xfrm>
          <a:prstGeom prst="rect">
            <a:avLst/>
          </a:prstGeom>
        </p:spPr>
      </p:pic>
    </p:spTree>
    <p:extLst>
      <p:ext uri="{BB962C8B-B14F-4D97-AF65-F5344CB8AC3E}">
        <p14:creationId xmlns="" xmlns:p14="http://schemas.microsoft.com/office/powerpoint/2010/main" val="4293101884"/>
      </p:ext>
    </p:extLst>
  </p:cSld>
  <p:clrMapOvr>
    <a:masterClrMapping/>
  </p:clrMapOvr>
</p:sld>
</file>

<file path=ppt/theme/theme1.xml><?xml version="1.0" encoding="utf-8"?>
<a:theme xmlns:a="http://schemas.openxmlformats.org/drawingml/2006/main" name="Wisp">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556</TotalTime>
  <Words>1606</Words>
  <Application>Microsoft Office PowerPoint</Application>
  <PresentationFormat>Custom</PresentationFormat>
  <Paragraphs>159</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Wisp</vt:lpstr>
      <vt:lpstr>FINANCIAL SENTIMENT ANALYSIS</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SENTIMENT ANALYSIS</dc:title>
  <dc:creator>dattatray bodake</dc:creator>
  <cp:lastModifiedBy>LENOVO</cp:lastModifiedBy>
  <cp:revision>22</cp:revision>
  <dcterms:created xsi:type="dcterms:W3CDTF">2023-03-09T12:07:09Z</dcterms:created>
  <dcterms:modified xsi:type="dcterms:W3CDTF">2023-03-11T11:25:16Z</dcterms:modified>
</cp:coreProperties>
</file>