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lice" panose="020B0604020202020204" charset="0"/>
      <p:regular r:id="rId10"/>
    </p:embeddedFont>
    <p:embeddedFont>
      <p:font typeface="Euphoria Script" panose="020B0604020202020204" charset="0"/>
      <p:regular r:id="rId11"/>
    </p:embeddedFont>
    <p:embeddedFont>
      <p:font typeface="Montserrat" panose="00000500000000000000" pitchFamily="2" charset="0"/>
      <p:regular r:id="rId12"/>
    </p:embeddedFont>
    <p:embeddedFont>
      <p:font typeface="Montserrat Bold" panose="020B0604020202020204" charset="0"/>
      <p:regular r:id="rId13"/>
    </p:embeddedFont>
    <p:embeddedFont>
      <p:font typeface="Montserrat Medium" panose="000006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7" d="100"/>
          <a:sy n="27" d="100"/>
        </p:scale>
        <p:origin x="76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89171-DFFB-4968-9B71-3F0C6479D68C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D28D-B162-4DBD-8739-8567A2A6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0D28D-B162-4DBD-8739-8567A2A699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847" y="8367985"/>
            <a:ext cx="18753936" cy="2151983"/>
            <a:chOff x="0" y="0"/>
            <a:chExt cx="4939308" cy="5667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9308" cy="566777"/>
            </a:xfrm>
            <a:custGeom>
              <a:avLst/>
              <a:gdLst/>
              <a:ahLst/>
              <a:cxnLst/>
              <a:rect l="l" t="t" r="r" b="b"/>
              <a:pathLst>
                <a:path w="4939308" h="566777">
                  <a:moveTo>
                    <a:pt x="0" y="0"/>
                  </a:moveTo>
                  <a:lnTo>
                    <a:pt x="4939308" y="0"/>
                  </a:lnTo>
                  <a:lnTo>
                    <a:pt x="4939308" y="566777"/>
                  </a:lnTo>
                  <a:lnTo>
                    <a:pt x="0" y="566777"/>
                  </a:lnTo>
                  <a:close/>
                </a:path>
              </a:pathLst>
            </a:custGeom>
            <a:solidFill>
              <a:srgbClr val="EC945A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9308" cy="604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278564" y="1065113"/>
            <a:ext cx="8048014" cy="8870556"/>
          </a:xfrm>
          <a:custGeom>
            <a:avLst/>
            <a:gdLst/>
            <a:ahLst/>
            <a:cxnLst/>
            <a:rect l="l" t="t" r="r" b="b"/>
            <a:pathLst>
              <a:path w="8048014" h="8870556">
                <a:moveTo>
                  <a:pt x="0" y="0"/>
                </a:moveTo>
                <a:lnTo>
                  <a:pt x="8048014" y="0"/>
                </a:lnTo>
                <a:lnTo>
                  <a:pt x="8048014" y="8870556"/>
                </a:lnTo>
                <a:lnTo>
                  <a:pt x="0" y="8870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3064198" y="1379831"/>
            <a:ext cx="6128396" cy="8241119"/>
          </a:xfrm>
          <a:custGeom>
            <a:avLst/>
            <a:gdLst/>
            <a:ahLst/>
            <a:cxnLst/>
            <a:rect l="l" t="t" r="r" b="b"/>
            <a:pathLst>
              <a:path w="6128396" h="8241119">
                <a:moveTo>
                  <a:pt x="0" y="0"/>
                </a:moveTo>
                <a:lnTo>
                  <a:pt x="6128396" y="0"/>
                </a:lnTo>
                <a:lnTo>
                  <a:pt x="6128396" y="8241119"/>
                </a:lnTo>
                <a:lnTo>
                  <a:pt x="0" y="82411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 rot="-215785">
            <a:off x="-140401" y="-738474"/>
            <a:ext cx="18568801" cy="3534347"/>
            <a:chOff x="0" y="0"/>
            <a:chExt cx="24758402" cy="4712463"/>
          </a:xfrm>
        </p:grpSpPr>
        <p:sp>
          <p:nvSpPr>
            <p:cNvPr id="8" name="Freeform 8"/>
            <p:cNvSpPr/>
            <p:nvPr/>
          </p:nvSpPr>
          <p:spPr>
            <a:xfrm rot="-404402">
              <a:off x="143338" y="381231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0" y="0"/>
                  </a:moveTo>
                  <a:lnTo>
                    <a:pt x="6663458" y="0"/>
                  </a:lnTo>
                  <a:lnTo>
                    <a:pt x="6663458" y="2834998"/>
                  </a:lnTo>
                  <a:lnTo>
                    <a:pt x="0" y="2834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295897" flipH="1">
              <a:off x="5772676" y="281170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6663457" y="0"/>
                  </a:moveTo>
                  <a:lnTo>
                    <a:pt x="0" y="0"/>
                  </a:lnTo>
                  <a:lnTo>
                    <a:pt x="0" y="2834999"/>
                  </a:lnTo>
                  <a:lnTo>
                    <a:pt x="6663457" y="2834999"/>
                  </a:lnTo>
                  <a:lnTo>
                    <a:pt x="6663457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 rot="-6771">
              <a:off x="12293396" y="759906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0" y="0"/>
                  </a:moveTo>
                  <a:lnTo>
                    <a:pt x="6663458" y="0"/>
                  </a:lnTo>
                  <a:lnTo>
                    <a:pt x="6663458" y="2834999"/>
                  </a:lnTo>
                  <a:lnTo>
                    <a:pt x="0" y="2834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 rot="611639" flipH="1">
              <a:off x="17896667" y="1310186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6663457" y="0"/>
                  </a:moveTo>
                  <a:lnTo>
                    <a:pt x="0" y="0"/>
                  </a:lnTo>
                  <a:lnTo>
                    <a:pt x="0" y="2834999"/>
                  </a:lnTo>
                  <a:lnTo>
                    <a:pt x="6663457" y="2834999"/>
                  </a:lnTo>
                  <a:lnTo>
                    <a:pt x="6663457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604043" y="3117919"/>
            <a:ext cx="3349043" cy="6822124"/>
          </a:xfrm>
          <a:custGeom>
            <a:avLst/>
            <a:gdLst/>
            <a:ahLst/>
            <a:cxnLst/>
            <a:rect l="l" t="t" r="r" b="b"/>
            <a:pathLst>
              <a:path w="3349043" h="6822124">
                <a:moveTo>
                  <a:pt x="0" y="0"/>
                </a:moveTo>
                <a:lnTo>
                  <a:pt x="3349043" y="0"/>
                </a:lnTo>
                <a:lnTo>
                  <a:pt x="3349043" y="6822124"/>
                </a:lnTo>
                <a:lnTo>
                  <a:pt x="0" y="68221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398388" y="3929159"/>
            <a:ext cx="2930775" cy="5970098"/>
          </a:xfrm>
          <a:custGeom>
            <a:avLst/>
            <a:gdLst/>
            <a:ahLst/>
            <a:cxnLst/>
            <a:rect l="l" t="t" r="r" b="b"/>
            <a:pathLst>
              <a:path w="2930775" h="5970098">
                <a:moveTo>
                  <a:pt x="0" y="0"/>
                </a:moveTo>
                <a:lnTo>
                  <a:pt x="2930775" y="0"/>
                </a:lnTo>
                <a:lnTo>
                  <a:pt x="2930775" y="5970097"/>
                </a:lnTo>
                <a:lnTo>
                  <a:pt x="0" y="59700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551113" y="6346825"/>
            <a:ext cx="11244016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</a:pPr>
            <a:r>
              <a:rPr lang="en-US" sz="6000">
                <a:solidFill>
                  <a:srgbClr val="292524"/>
                </a:solidFill>
                <a:latin typeface="Euphoria Script"/>
              </a:rPr>
              <a:t>DVD GROUP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34686" y="2758521"/>
            <a:ext cx="11476871" cy="129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 spc="242">
                <a:solidFill>
                  <a:srgbClr val="292524"/>
                </a:solidFill>
                <a:latin typeface="Montserrat Bold"/>
              </a:rPr>
              <a:t>THE POS SYSTEM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81050" y="8540123"/>
            <a:ext cx="9125899" cy="189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7"/>
              </a:lnSpc>
            </a:pPr>
            <a:r>
              <a:rPr lang="en-US" sz="3245" spc="87" dirty="0">
                <a:solidFill>
                  <a:srgbClr val="292524"/>
                </a:solidFill>
                <a:latin typeface="Montserrat"/>
              </a:rPr>
              <a:t>VY LY - N01600569</a:t>
            </a:r>
          </a:p>
          <a:p>
            <a:pPr algn="ctr">
              <a:lnSpc>
                <a:spcPts val="3667"/>
              </a:lnSpc>
            </a:pPr>
            <a:r>
              <a:rPr lang="en-US" sz="3245" spc="87" dirty="0">
                <a:solidFill>
                  <a:srgbClr val="292524"/>
                </a:solidFill>
                <a:latin typeface="Montserrat"/>
              </a:rPr>
              <a:t>DARIYA TAKENOVA- N01633069</a:t>
            </a:r>
          </a:p>
          <a:p>
            <a:pPr algn="ctr">
              <a:lnSpc>
                <a:spcPts val="3667"/>
              </a:lnSpc>
            </a:pPr>
            <a:r>
              <a:rPr lang="en-US" sz="3245" spc="87" dirty="0">
                <a:solidFill>
                  <a:srgbClr val="292524"/>
                </a:solidFill>
                <a:latin typeface="Montserrat"/>
              </a:rPr>
              <a:t>DARSHAN CHETANKUMAR GANDHI –N01619143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093463" y="4582795"/>
            <a:ext cx="10155837" cy="1149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999" spc="107">
                <a:solidFill>
                  <a:srgbClr val="292524"/>
                </a:solidFill>
                <a:latin typeface="Montserrat Bold"/>
              </a:rPr>
              <a:t>APPLICATION DEV USING C#.NET </a:t>
            </a:r>
          </a:p>
          <a:p>
            <a:pPr algn="ctr">
              <a:lnSpc>
                <a:spcPts val="4519"/>
              </a:lnSpc>
            </a:pPr>
            <a:r>
              <a:rPr lang="en-US" sz="3999" spc="107">
                <a:solidFill>
                  <a:srgbClr val="292524"/>
                </a:solidFill>
                <a:latin typeface="Montserrat Bold"/>
              </a:rPr>
              <a:t> ITE-5230-IRA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15785">
            <a:off x="-140401" y="-971442"/>
            <a:ext cx="18568801" cy="3534347"/>
            <a:chOff x="0" y="0"/>
            <a:chExt cx="24758402" cy="4712463"/>
          </a:xfrm>
        </p:grpSpPr>
        <p:sp>
          <p:nvSpPr>
            <p:cNvPr id="3" name="Freeform 3"/>
            <p:cNvSpPr/>
            <p:nvPr/>
          </p:nvSpPr>
          <p:spPr>
            <a:xfrm rot="-404402">
              <a:off x="143338" y="381231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0" y="0"/>
                  </a:moveTo>
                  <a:lnTo>
                    <a:pt x="6663458" y="0"/>
                  </a:lnTo>
                  <a:lnTo>
                    <a:pt x="6663458" y="2834998"/>
                  </a:lnTo>
                  <a:lnTo>
                    <a:pt x="0" y="2834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295897" flipH="1">
              <a:off x="5772676" y="281170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6663457" y="0"/>
                  </a:moveTo>
                  <a:lnTo>
                    <a:pt x="0" y="0"/>
                  </a:lnTo>
                  <a:lnTo>
                    <a:pt x="0" y="2834999"/>
                  </a:lnTo>
                  <a:lnTo>
                    <a:pt x="6663457" y="2834999"/>
                  </a:lnTo>
                  <a:lnTo>
                    <a:pt x="666345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 rot="-6771">
              <a:off x="12293396" y="759906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0" y="0"/>
                  </a:moveTo>
                  <a:lnTo>
                    <a:pt x="6663458" y="0"/>
                  </a:lnTo>
                  <a:lnTo>
                    <a:pt x="6663458" y="2834999"/>
                  </a:lnTo>
                  <a:lnTo>
                    <a:pt x="0" y="2834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611639" flipH="1">
              <a:off x="17896667" y="1310186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6663457" y="0"/>
                  </a:moveTo>
                  <a:lnTo>
                    <a:pt x="0" y="0"/>
                  </a:lnTo>
                  <a:lnTo>
                    <a:pt x="0" y="2834999"/>
                  </a:lnTo>
                  <a:lnTo>
                    <a:pt x="6663457" y="2834999"/>
                  </a:lnTo>
                  <a:lnTo>
                    <a:pt x="666345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779098" y="4515682"/>
            <a:ext cx="2938323" cy="613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30"/>
              </a:lnSpc>
            </a:pPr>
            <a:r>
              <a:rPr lang="en-US" sz="2025" spc="81">
                <a:solidFill>
                  <a:srgbClr val="F9F3D1"/>
                </a:solidFill>
                <a:latin typeface="Montserrat Medium"/>
              </a:rPr>
              <a:t>Your Catchy Headline Here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17676" y="3227545"/>
            <a:ext cx="15452647" cy="3525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1"/>
              </a:lnSpc>
            </a:pPr>
            <a:r>
              <a:rPr lang="en-US" sz="4001">
                <a:solidFill>
                  <a:srgbClr val="292524"/>
                </a:solidFill>
                <a:latin typeface="Montserrat Medium"/>
              </a:rPr>
              <a:t>Our POS (Point of Sale) system for restaurants is designed to streamline the operations of your establishment, enhancing efficiency and customer satisfaction. With intuitive interfaces for both attendants/cashiers and administrators, this Windows application empowers your staff to manage tables, process orders, and handle payments seamlessly.</a:t>
            </a:r>
          </a:p>
        </p:txBody>
      </p:sp>
      <p:sp>
        <p:nvSpPr>
          <p:cNvPr id="9" name="Freeform 9"/>
          <p:cNvSpPr/>
          <p:nvPr/>
        </p:nvSpPr>
        <p:spPr>
          <a:xfrm>
            <a:off x="14001750" y="6172200"/>
            <a:ext cx="4286250" cy="4114800"/>
          </a:xfrm>
          <a:custGeom>
            <a:avLst/>
            <a:gdLst/>
            <a:ahLst/>
            <a:cxnLst/>
            <a:rect l="l" t="t" r="r" b="b"/>
            <a:pathLst>
              <a:path w="4286250" h="4114800">
                <a:moveTo>
                  <a:pt x="0" y="0"/>
                </a:moveTo>
                <a:lnTo>
                  <a:pt x="4286250" y="0"/>
                </a:lnTo>
                <a:lnTo>
                  <a:pt x="4286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94626" y="6172200"/>
            <a:ext cx="3583617" cy="4114800"/>
          </a:xfrm>
          <a:custGeom>
            <a:avLst/>
            <a:gdLst/>
            <a:ahLst/>
            <a:cxnLst/>
            <a:rect l="l" t="t" r="r" b="b"/>
            <a:pathLst>
              <a:path w="3583617" h="4114800">
                <a:moveTo>
                  <a:pt x="0" y="0"/>
                </a:moveTo>
                <a:lnTo>
                  <a:pt x="3583617" y="0"/>
                </a:lnTo>
                <a:lnTo>
                  <a:pt x="35836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778243" y="1790864"/>
            <a:ext cx="11190878" cy="1350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17"/>
              </a:lnSpc>
            </a:pPr>
            <a:r>
              <a:rPr lang="en-US" sz="11042">
                <a:solidFill>
                  <a:srgbClr val="000000"/>
                </a:solidFill>
                <a:latin typeface="Alice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9209" y="548635"/>
            <a:ext cx="12405320" cy="9149848"/>
          </a:xfrm>
          <a:custGeom>
            <a:avLst/>
            <a:gdLst/>
            <a:ahLst/>
            <a:cxnLst/>
            <a:rect l="l" t="t" r="r" b="b"/>
            <a:pathLst>
              <a:path w="12405320" h="9149848">
                <a:moveTo>
                  <a:pt x="0" y="0"/>
                </a:moveTo>
                <a:lnTo>
                  <a:pt x="12405320" y="0"/>
                </a:lnTo>
                <a:lnTo>
                  <a:pt x="12405320" y="9149848"/>
                </a:lnTo>
                <a:lnTo>
                  <a:pt x="0" y="9149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764659">
            <a:off x="9865746" y="-443788"/>
            <a:ext cx="9244399" cy="2944977"/>
            <a:chOff x="0" y="0"/>
            <a:chExt cx="12325866" cy="3926636"/>
          </a:xfrm>
        </p:grpSpPr>
        <p:sp>
          <p:nvSpPr>
            <p:cNvPr id="4" name="Freeform 4"/>
            <p:cNvSpPr/>
            <p:nvPr/>
          </p:nvSpPr>
          <p:spPr>
            <a:xfrm rot="-620188">
              <a:off x="197356" y="566440"/>
              <a:ext cx="6566520" cy="2793756"/>
            </a:xfrm>
            <a:custGeom>
              <a:avLst/>
              <a:gdLst/>
              <a:ahLst/>
              <a:cxnLst/>
              <a:rect l="l" t="t" r="r" b="b"/>
              <a:pathLst>
                <a:path w="6566520" h="2793756">
                  <a:moveTo>
                    <a:pt x="0" y="0"/>
                  </a:moveTo>
                  <a:lnTo>
                    <a:pt x="6566519" y="0"/>
                  </a:lnTo>
                  <a:lnTo>
                    <a:pt x="6566519" y="2793756"/>
                  </a:lnTo>
                  <a:lnTo>
                    <a:pt x="0" y="2793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 rot="80111" flipH="1">
              <a:off x="5727688" y="120048"/>
              <a:ext cx="6566520" cy="2793756"/>
            </a:xfrm>
            <a:custGeom>
              <a:avLst/>
              <a:gdLst/>
              <a:ahLst/>
              <a:cxnLst/>
              <a:rect l="l" t="t" r="r" b="b"/>
              <a:pathLst>
                <a:path w="6566520" h="2793756">
                  <a:moveTo>
                    <a:pt x="6566520" y="0"/>
                  </a:moveTo>
                  <a:lnTo>
                    <a:pt x="0" y="0"/>
                  </a:lnTo>
                  <a:lnTo>
                    <a:pt x="0" y="2793755"/>
                  </a:lnTo>
                  <a:lnTo>
                    <a:pt x="6566520" y="2793755"/>
                  </a:lnTo>
                  <a:lnTo>
                    <a:pt x="656652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854445" y="7390129"/>
            <a:ext cx="5795766" cy="1868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8000">
                <a:solidFill>
                  <a:srgbClr val="000000"/>
                </a:solidFill>
                <a:latin typeface="Alice"/>
              </a:rPr>
              <a:t>DATA </a:t>
            </a:r>
          </a:p>
          <a:p>
            <a:pPr algn="ctr">
              <a:lnSpc>
                <a:spcPts val="7040"/>
              </a:lnSpc>
            </a:pPr>
            <a:r>
              <a:rPr lang="en-US" sz="8000">
                <a:solidFill>
                  <a:srgbClr val="000000"/>
                </a:solidFill>
                <a:latin typeface="Alice"/>
              </a:rPr>
              <a:t>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847" y="8774385"/>
            <a:ext cx="18753936" cy="1745583"/>
            <a:chOff x="0" y="0"/>
            <a:chExt cx="4939308" cy="459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9308" cy="459742"/>
            </a:xfrm>
            <a:custGeom>
              <a:avLst/>
              <a:gdLst/>
              <a:ahLst/>
              <a:cxnLst/>
              <a:rect l="l" t="t" r="r" b="b"/>
              <a:pathLst>
                <a:path w="4939308" h="459742">
                  <a:moveTo>
                    <a:pt x="0" y="0"/>
                  </a:moveTo>
                  <a:lnTo>
                    <a:pt x="4939308" y="0"/>
                  </a:lnTo>
                  <a:lnTo>
                    <a:pt x="4939308" y="459742"/>
                  </a:lnTo>
                  <a:lnTo>
                    <a:pt x="0" y="459742"/>
                  </a:lnTo>
                  <a:close/>
                </a:path>
              </a:pathLst>
            </a:custGeom>
            <a:solidFill>
              <a:srgbClr val="47A275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9308" cy="497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948710" y="2628900"/>
            <a:ext cx="6310590" cy="4114800"/>
          </a:xfrm>
          <a:custGeom>
            <a:avLst/>
            <a:gdLst/>
            <a:ahLst/>
            <a:cxnLst/>
            <a:rect l="l" t="t" r="r" b="b"/>
            <a:pathLst>
              <a:path w="6310590" h="4114800">
                <a:moveTo>
                  <a:pt x="0" y="0"/>
                </a:moveTo>
                <a:lnTo>
                  <a:pt x="6310590" y="0"/>
                </a:lnTo>
                <a:lnTo>
                  <a:pt x="63105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79676" y="2935556"/>
            <a:ext cx="9090924" cy="195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5110" lvl="1" indent="-282555">
              <a:lnSpc>
                <a:spcPts val="3926"/>
              </a:lnSpc>
              <a:buFont typeface="Arial"/>
              <a:buChar char="•"/>
            </a:pPr>
            <a:r>
              <a:rPr lang="en-US" sz="2617">
                <a:solidFill>
                  <a:srgbClr val="15100F"/>
                </a:solidFill>
                <a:latin typeface="Montserrat"/>
              </a:rPr>
              <a:t>Both attendants and administrators access the system through a login page, with views tailored to their respective roles.</a:t>
            </a:r>
          </a:p>
          <a:p>
            <a:pPr>
              <a:lnSpc>
                <a:spcPts val="3926"/>
              </a:lnSpc>
            </a:pPr>
            <a:endParaRPr lang="en-US" sz="2617">
              <a:solidFill>
                <a:srgbClr val="15100F"/>
              </a:solidFill>
              <a:latin typeface="Montserra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-410773" y="2160650"/>
            <a:ext cx="5472187" cy="54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2"/>
              </a:lnSpc>
            </a:pPr>
            <a:r>
              <a:rPr lang="en-US" sz="3585" spc="143">
                <a:solidFill>
                  <a:srgbClr val="15100F"/>
                </a:solidFill>
                <a:latin typeface="Montserrat Medium"/>
              </a:rPr>
              <a:t>LOGIN 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9676" y="515147"/>
            <a:ext cx="11190878" cy="1350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17"/>
              </a:lnSpc>
            </a:pPr>
            <a:r>
              <a:rPr lang="en-US" sz="11042">
                <a:solidFill>
                  <a:srgbClr val="000000"/>
                </a:solidFill>
                <a:latin typeface="Alice"/>
              </a:rPr>
              <a:t>FUNCTIONALITY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447048" y="4865585"/>
            <a:ext cx="5472187" cy="54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2"/>
              </a:lnSpc>
            </a:pPr>
            <a:r>
              <a:rPr lang="en-US" sz="3585" spc="143">
                <a:solidFill>
                  <a:srgbClr val="15100F"/>
                </a:solidFill>
                <a:latin typeface="Montserrat Medium"/>
              </a:rPr>
              <a:t>SIGNUP 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9676" y="5640490"/>
            <a:ext cx="9090924" cy="195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5110" lvl="1" indent="-282555">
              <a:lnSpc>
                <a:spcPts val="3926"/>
              </a:lnSpc>
              <a:buFont typeface="Arial"/>
              <a:buChar char="•"/>
            </a:pPr>
            <a:r>
              <a:rPr lang="en-US" sz="2617">
                <a:solidFill>
                  <a:srgbClr val="15100F"/>
                </a:solidFill>
                <a:latin typeface="Montserrat"/>
              </a:rPr>
              <a:t> Customers can easily create their accounts by providing necessary details such as name, email, and contact information</a:t>
            </a:r>
          </a:p>
          <a:p>
            <a:pPr>
              <a:lnSpc>
                <a:spcPts val="3926"/>
              </a:lnSpc>
            </a:pPr>
            <a:endParaRPr lang="en-US" sz="2617">
              <a:solidFill>
                <a:srgbClr val="15100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9676" y="1875815"/>
            <a:ext cx="7581410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5100F"/>
                </a:solidFill>
                <a:latin typeface="Montserrat"/>
              </a:rPr>
              <a:t>Add, edit, or delete menu items.</a:t>
            </a: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5100F"/>
                </a:solidFill>
                <a:latin typeface="Montserrat"/>
              </a:rPr>
              <a:t>Organize items into categories.</a:t>
            </a: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5100F"/>
                </a:solidFill>
                <a:latin typeface="Montserrat"/>
              </a:rPr>
              <a:t>Enable/disable items for special occasions or out-of-stock situations.</a:t>
            </a:r>
          </a:p>
          <a:p>
            <a:pPr>
              <a:lnSpc>
                <a:spcPts val="3749"/>
              </a:lnSpc>
            </a:pPr>
            <a:endParaRPr lang="en-US" sz="2499">
              <a:solidFill>
                <a:srgbClr val="15100F"/>
              </a:solidFill>
              <a:latin typeface="Montserra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32168" y="1256827"/>
            <a:ext cx="554926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120">
                <a:solidFill>
                  <a:srgbClr val="15100F"/>
                </a:solidFill>
                <a:latin typeface="Montserrat Bold"/>
              </a:rPr>
              <a:t>Menu Management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03847" y="8774385"/>
            <a:ext cx="18753936" cy="1745583"/>
            <a:chOff x="0" y="0"/>
            <a:chExt cx="4939308" cy="4597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939308" cy="459742"/>
            </a:xfrm>
            <a:custGeom>
              <a:avLst/>
              <a:gdLst/>
              <a:ahLst/>
              <a:cxnLst/>
              <a:rect l="l" t="t" r="r" b="b"/>
              <a:pathLst>
                <a:path w="4939308" h="459742">
                  <a:moveTo>
                    <a:pt x="0" y="0"/>
                  </a:moveTo>
                  <a:lnTo>
                    <a:pt x="4939308" y="0"/>
                  </a:lnTo>
                  <a:lnTo>
                    <a:pt x="4939308" y="459742"/>
                  </a:lnTo>
                  <a:lnTo>
                    <a:pt x="0" y="459742"/>
                  </a:lnTo>
                  <a:close/>
                </a:path>
              </a:pathLst>
            </a:custGeom>
            <a:solidFill>
              <a:srgbClr val="47A275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939308" cy="497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12495609" y="-1010181"/>
            <a:ext cx="7065873" cy="11297181"/>
          </a:xfrm>
          <a:custGeom>
            <a:avLst/>
            <a:gdLst/>
            <a:ahLst/>
            <a:cxnLst/>
            <a:rect l="l" t="t" r="r" b="b"/>
            <a:pathLst>
              <a:path w="7065873" h="11297181">
                <a:moveTo>
                  <a:pt x="7065873" y="0"/>
                </a:moveTo>
                <a:lnTo>
                  <a:pt x="0" y="0"/>
                </a:lnTo>
                <a:lnTo>
                  <a:pt x="0" y="11297181"/>
                </a:lnTo>
                <a:lnTo>
                  <a:pt x="7065873" y="11297181"/>
                </a:lnTo>
                <a:lnTo>
                  <a:pt x="70658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786249" y="3061678"/>
            <a:ext cx="4203189" cy="6921419"/>
          </a:xfrm>
          <a:custGeom>
            <a:avLst/>
            <a:gdLst/>
            <a:ahLst/>
            <a:cxnLst/>
            <a:rect l="l" t="t" r="r" b="b"/>
            <a:pathLst>
              <a:path w="4203189" h="6921419">
                <a:moveTo>
                  <a:pt x="0" y="0"/>
                </a:moveTo>
                <a:lnTo>
                  <a:pt x="4203189" y="0"/>
                </a:lnTo>
                <a:lnTo>
                  <a:pt x="4203189" y="6921419"/>
                </a:lnTo>
                <a:lnTo>
                  <a:pt x="0" y="69214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79676" y="391322"/>
            <a:ext cx="11190878" cy="86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7000">
                <a:solidFill>
                  <a:srgbClr val="000000"/>
                </a:solidFill>
                <a:latin typeface="Alice"/>
              </a:rPr>
              <a:t>FEATURES: ADMIN 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2168" y="3952265"/>
            <a:ext cx="554926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120">
                <a:solidFill>
                  <a:srgbClr val="15100F"/>
                </a:solidFill>
                <a:latin typeface="Montserrat Bold"/>
              </a:rPr>
              <a:t>Table Management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5855" y="5476266"/>
            <a:ext cx="554926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120">
                <a:solidFill>
                  <a:srgbClr val="15100F"/>
                </a:solidFill>
                <a:latin typeface="Montserrat Bold"/>
              </a:rPr>
              <a:t> Employee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2168" y="7170087"/>
            <a:ext cx="554926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120">
                <a:solidFill>
                  <a:srgbClr val="15100F"/>
                </a:solidFill>
                <a:latin typeface="Montserrat Bold"/>
              </a:rPr>
              <a:t>Reports and Analytics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855" y="4342790"/>
            <a:ext cx="612780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5100F"/>
                </a:solidFill>
                <a:latin typeface="Montserrat"/>
              </a:rPr>
              <a:t>View and manage table status (occupied, available, reserved).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9676" y="6036612"/>
            <a:ext cx="612780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5100F"/>
                </a:solidFill>
                <a:latin typeface="Montserrat"/>
              </a:rPr>
              <a:t>Add, edit, or remove employee profiles.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25855" y="7732062"/>
            <a:ext cx="6127805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5100F"/>
                </a:solidFill>
                <a:latin typeface="Montserrat"/>
              </a:rPr>
              <a:t>Generate sales reports (daily, weekly, monthly).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847" y="8774385"/>
            <a:ext cx="18753936" cy="1745583"/>
            <a:chOff x="0" y="0"/>
            <a:chExt cx="4939308" cy="459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9308" cy="459742"/>
            </a:xfrm>
            <a:custGeom>
              <a:avLst/>
              <a:gdLst/>
              <a:ahLst/>
              <a:cxnLst/>
              <a:rect l="l" t="t" r="r" b="b"/>
              <a:pathLst>
                <a:path w="4939308" h="459742">
                  <a:moveTo>
                    <a:pt x="0" y="0"/>
                  </a:moveTo>
                  <a:lnTo>
                    <a:pt x="4939308" y="0"/>
                  </a:lnTo>
                  <a:lnTo>
                    <a:pt x="4939308" y="459742"/>
                  </a:lnTo>
                  <a:lnTo>
                    <a:pt x="0" y="459742"/>
                  </a:lnTo>
                  <a:close/>
                </a:path>
              </a:pathLst>
            </a:custGeom>
            <a:solidFill>
              <a:srgbClr val="91C4C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9308" cy="497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905647" y="1211068"/>
            <a:ext cx="8037136" cy="8858567"/>
          </a:xfrm>
          <a:custGeom>
            <a:avLst/>
            <a:gdLst/>
            <a:ahLst/>
            <a:cxnLst/>
            <a:rect l="l" t="t" r="r" b="b"/>
            <a:pathLst>
              <a:path w="8037136" h="8858567">
                <a:moveTo>
                  <a:pt x="0" y="0"/>
                </a:moveTo>
                <a:lnTo>
                  <a:pt x="8037136" y="0"/>
                </a:lnTo>
                <a:lnTo>
                  <a:pt x="8037136" y="8858567"/>
                </a:lnTo>
                <a:lnTo>
                  <a:pt x="0" y="885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 rot="-167646">
            <a:off x="-366163" y="-261421"/>
            <a:ext cx="9244399" cy="2944977"/>
            <a:chOff x="0" y="0"/>
            <a:chExt cx="12325866" cy="3926636"/>
          </a:xfrm>
        </p:grpSpPr>
        <p:sp>
          <p:nvSpPr>
            <p:cNvPr id="7" name="Freeform 7"/>
            <p:cNvSpPr/>
            <p:nvPr/>
          </p:nvSpPr>
          <p:spPr>
            <a:xfrm rot="-620188">
              <a:off x="197356" y="566440"/>
              <a:ext cx="6566520" cy="2793756"/>
            </a:xfrm>
            <a:custGeom>
              <a:avLst/>
              <a:gdLst/>
              <a:ahLst/>
              <a:cxnLst/>
              <a:rect l="l" t="t" r="r" b="b"/>
              <a:pathLst>
                <a:path w="6566520" h="2793756">
                  <a:moveTo>
                    <a:pt x="0" y="0"/>
                  </a:moveTo>
                  <a:lnTo>
                    <a:pt x="6566519" y="0"/>
                  </a:lnTo>
                  <a:lnTo>
                    <a:pt x="6566519" y="2793756"/>
                  </a:lnTo>
                  <a:lnTo>
                    <a:pt x="0" y="2793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80111" flipH="1">
              <a:off x="5727688" y="120048"/>
              <a:ext cx="6566520" cy="2793756"/>
            </a:xfrm>
            <a:custGeom>
              <a:avLst/>
              <a:gdLst/>
              <a:ahLst/>
              <a:cxnLst/>
              <a:rect l="l" t="t" r="r" b="b"/>
              <a:pathLst>
                <a:path w="6566520" h="2793756">
                  <a:moveTo>
                    <a:pt x="6566520" y="0"/>
                  </a:moveTo>
                  <a:lnTo>
                    <a:pt x="0" y="0"/>
                  </a:lnTo>
                  <a:lnTo>
                    <a:pt x="0" y="2793755"/>
                  </a:lnTo>
                  <a:lnTo>
                    <a:pt x="6566520" y="2793755"/>
                  </a:lnTo>
                  <a:lnTo>
                    <a:pt x="656652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4972340" y="3280313"/>
            <a:ext cx="3692781" cy="6366863"/>
          </a:xfrm>
          <a:custGeom>
            <a:avLst/>
            <a:gdLst/>
            <a:ahLst/>
            <a:cxnLst/>
            <a:rect l="l" t="t" r="r" b="b"/>
            <a:pathLst>
              <a:path w="3692781" h="6366863">
                <a:moveTo>
                  <a:pt x="0" y="0"/>
                </a:moveTo>
                <a:lnTo>
                  <a:pt x="3692781" y="0"/>
                </a:lnTo>
                <a:lnTo>
                  <a:pt x="3692781" y="6366864"/>
                </a:lnTo>
                <a:lnTo>
                  <a:pt x="0" y="63668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972621" y="1872881"/>
            <a:ext cx="13315379" cy="86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7000">
                <a:solidFill>
                  <a:srgbClr val="000000"/>
                </a:solidFill>
                <a:latin typeface="Alice"/>
              </a:rPr>
              <a:t>FEATURES: CUSTOMER 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44521" y="5411751"/>
            <a:ext cx="4570872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120">
                <a:solidFill>
                  <a:srgbClr val="15100F"/>
                </a:solidFill>
                <a:latin typeface="Montserrat Bold"/>
              </a:rPr>
              <a:t>Cart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65121" y="7016195"/>
            <a:ext cx="465473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120">
                <a:solidFill>
                  <a:srgbClr val="15100F"/>
                </a:solidFill>
                <a:latin typeface="Montserrat Bold"/>
              </a:rPr>
              <a:t>Payment Options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65121" y="2907124"/>
            <a:ext cx="376020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120">
                <a:solidFill>
                  <a:srgbClr val="15100F"/>
                </a:solidFill>
                <a:latin typeface="Montserrat Bold"/>
              </a:rPr>
              <a:t>Menu Items: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44521" y="3387170"/>
            <a:ext cx="9046560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5100F"/>
                </a:solidFill>
                <a:latin typeface="Montserrat"/>
              </a:rPr>
              <a:t>Displays available food and drinks organized into categories.</a:t>
            </a: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5100F"/>
                </a:solidFill>
                <a:latin typeface="Montserrat"/>
              </a:rPr>
              <a:t>Subcategories include appetizers, beverages, soups, desserts, etc.</a:t>
            </a:r>
          </a:p>
          <a:p>
            <a:pPr>
              <a:lnSpc>
                <a:spcPts val="3749"/>
              </a:lnSpc>
            </a:pPr>
            <a:endParaRPr lang="en-US" sz="2499">
              <a:solidFill>
                <a:srgbClr val="15100F"/>
              </a:solidFill>
              <a:latin typeface="Montserra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924865" y="6025595"/>
            <a:ext cx="10159444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5100F"/>
                </a:solidFill>
                <a:latin typeface="Montserrat"/>
              </a:rPr>
              <a:t>Display items, display table, display total cost</a:t>
            </a:r>
          </a:p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5100F"/>
                </a:solidFill>
                <a:latin typeface="Montserrat"/>
              </a:rPr>
              <a:t>Ability to print the bill and mark payment status.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65121" y="7473395"/>
            <a:ext cx="10159444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5100F"/>
                </a:solidFill>
                <a:latin typeface="Montserrat"/>
              </a:rPr>
              <a:t>Visa, Mastercard, cash, debit payment options available.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847" y="8774385"/>
            <a:ext cx="18753936" cy="1745583"/>
            <a:chOff x="0" y="0"/>
            <a:chExt cx="4939308" cy="4597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9308" cy="459742"/>
            </a:xfrm>
            <a:custGeom>
              <a:avLst/>
              <a:gdLst/>
              <a:ahLst/>
              <a:cxnLst/>
              <a:rect l="l" t="t" r="r" b="b"/>
              <a:pathLst>
                <a:path w="4939308" h="459742">
                  <a:moveTo>
                    <a:pt x="0" y="0"/>
                  </a:moveTo>
                  <a:lnTo>
                    <a:pt x="4939308" y="0"/>
                  </a:lnTo>
                  <a:lnTo>
                    <a:pt x="4939308" y="459742"/>
                  </a:lnTo>
                  <a:lnTo>
                    <a:pt x="0" y="459742"/>
                  </a:lnTo>
                  <a:close/>
                </a:path>
              </a:pathLst>
            </a:custGeom>
            <a:solidFill>
              <a:srgbClr val="DD524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9308" cy="497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15785">
            <a:off x="-140401" y="-971442"/>
            <a:ext cx="18568801" cy="3534347"/>
            <a:chOff x="0" y="0"/>
            <a:chExt cx="24758402" cy="4712463"/>
          </a:xfrm>
        </p:grpSpPr>
        <p:sp>
          <p:nvSpPr>
            <p:cNvPr id="6" name="Freeform 6"/>
            <p:cNvSpPr/>
            <p:nvPr/>
          </p:nvSpPr>
          <p:spPr>
            <a:xfrm rot="-404402">
              <a:off x="143338" y="381231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0" y="0"/>
                  </a:moveTo>
                  <a:lnTo>
                    <a:pt x="6663458" y="0"/>
                  </a:lnTo>
                  <a:lnTo>
                    <a:pt x="6663458" y="2834998"/>
                  </a:lnTo>
                  <a:lnTo>
                    <a:pt x="0" y="2834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295897" flipH="1">
              <a:off x="5772676" y="281170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6663457" y="0"/>
                  </a:moveTo>
                  <a:lnTo>
                    <a:pt x="0" y="0"/>
                  </a:lnTo>
                  <a:lnTo>
                    <a:pt x="0" y="2834999"/>
                  </a:lnTo>
                  <a:lnTo>
                    <a:pt x="6663457" y="2834999"/>
                  </a:lnTo>
                  <a:lnTo>
                    <a:pt x="666345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-6771">
              <a:off x="12293396" y="759906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0" y="0"/>
                  </a:moveTo>
                  <a:lnTo>
                    <a:pt x="6663458" y="0"/>
                  </a:lnTo>
                  <a:lnTo>
                    <a:pt x="6663458" y="2834999"/>
                  </a:lnTo>
                  <a:lnTo>
                    <a:pt x="0" y="2834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611639" flipH="1">
              <a:off x="17896667" y="1310186"/>
              <a:ext cx="6663458" cy="2834998"/>
            </a:xfrm>
            <a:custGeom>
              <a:avLst/>
              <a:gdLst/>
              <a:ahLst/>
              <a:cxnLst/>
              <a:rect l="l" t="t" r="r" b="b"/>
              <a:pathLst>
                <a:path w="6663458" h="2834998">
                  <a:moveTo>
                    <a:pt x="6663457" y="0"/>
                  </a:moveTo>
                  <a:lnTo>
                    <a:pt x="0" y="0"/>
                  </a:lnTo>
                  <a:lnTo>
                    <a:pt x="0" y="2834999"/>
                  </a:lnTo>
                  <a:lnTo>
                    <a:pt x="6663457" y="2834999"/>
                  </a:lnTo>
                  <a:lnTo>
                    <a:pt x="6663457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186008" y="1366691"/>
            <a:ext cx="7129831" cy="8618477"/>
          </a:xfrm>
          <a:custGeom>
            <a:avLst/>
            <a:gdLst/>
            <a:ahLst/>
            <a:cxnLst/>
            <a:rect l="l" t="t" r="r" b="b"/>
            <a:pathLst>
              <a:path w="7129831" h="8618477">
                <a:moveTo>
                  <a:pt x="0" y="0"/>
                </a:moveTo>
                <a:lnTo>
                  <a:pt x="7129831" y="0"/>
                </a:lnTo>
                <a:lnTo>
                  <a:pt x="7129831" y="8618477"/>
                </a:lnTo>
                <a:lnTo>
                  <a:pt x="0" y="86184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781172" y="2465002"/>
            <a:ext cx="6513591" cy="7821998"/>
          </a:xfrm>
          <a:custGeom>
            <a:avLst/>
            <a:gdLst/>
            <a:ahLst/>
            <a:cxnLst/>
            <a:rect l="l" t="t" r="r" b="b"/>
            <a:pathLst>
              <a:path w="6513591" h="7821998">
                <a:moveTo>
                  <a:pt x="0" y="0"/>
                </a:moveTo>
                <a:lnTo>
                  <a:pt x="6513592" y="0"/>
                </a:lnTo>
                <a:lnTo>
                  <a:pt x="6513592" y="7821998"/>
                </a:lnTo>
                <a:lnTo>
                  <a:pt x="0" y="78219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107311" y="3974814"/>
            <a:ext cx="8131619" cy="80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85"/>
              </a:lnSpc>
            </a:pPr>
            <a:r>
              <a:rPr lang="en-US" sz="5473" spc="147">
                <a:solidFill>
                  <a:srgbClr val="292524"/>
                </a:solidFill>
                <a:latin typeface="Montserrat"/>
              </a:rPr>
              <a:t>FOR LISTENING!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58099" y="1765014"/>
            <a:ext cx="10230043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49"/>
              </a:lnSpc>
            </a:pPr>
            <a:r>
              <a:rPr lang="en-US" sz="15000">
                <a:solidFill>
                  <a:srgbClr val="292524"/>
                </a:solidFill>
                <a:latin typeface="Euphoria Script"/>
              </a:rPr>
              <a:t>Thank you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07311" y="5648325"/>
            <a:ext cx="8199805" cy="208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60"/>
              </a:lnSpc>
            </a:pPr>
            <a:r>
              <a:rPr lang="en-US" sz="17000">
                <a:solidFill>
                  <a:srgbClr val="000000"/>
                </a:solidFill>
                <a:latin typeface="Alice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271</Words>
  <Application>Microsoft Office PowerPoint</Application>
  <PresentationFormat>Custom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Euphoria Script</vt:lpstr>
      <vt:lpstr>Montserrat Bold</vt:lpstr>
      <vt:lpstr>Calibri</vt:lpstr>
      <vt:lpstr>Arial</vt:lpstr>
      <vt:lpstr>Alice</vt:lpstr>
      <vt:lpstr>Montserrat</vt:lpstr>
      <vt:lpstr>Aptos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Retro Cartoon Illustrated Festival Market Animated Presentation</dc:title>
  <cp:lastModifiedBy>Dariya Takenova</cp:lastModifiedBy>
  <cp:revision>3</cp:revision>
  <dcterms:created xsi:type="dcterms:W3CDTF">2006-08-16T00:00:00Z</dcterms:created>
  <dcterms:modified xsi:type="dcterms:W3CDTF">2024-04-17T22:35:14Z</dcterms:modified>
  <dc:identifier>DAGCsJSFIMI</dc:identifier>
</cp:coreProperties>
</file>