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1" r:id="rId6"/>
    <p:sldId id="262" r:id="rId7"/>
    <p:sldId id="263" r:id="rId8"/>
    <p:sldId id="264" r:id="rId9"/>
    <p:sldId id="259" r:id="rId10"/>
  </p:sldIdLst>
  <p:sldSz cx="18288000" cy="10287000"/>
  <p:notesSz cx="6858000" cy="9144000"/>
  <p:embeddedFontLst>
    <p:embeddedFont>
      <p:font typeface="Glock Grotesk" panose="020B0604020202020204" charset="0"/>
      <p:regular r:id="rId11"/>
    </p:embeddedFont>
    <p:embeddedFont>
      <p:font typeface="Glock Grotesk Bold" panose="020B0604020202020204" charset="0"/>
      <p:regular r:id="rId12"/>
    </p:embeddedFont>
    <p:embeddedFont>
      <p:font typeface="Horizon"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9767988" y="603052"/>
            <a:ext cx="7426124" cy="8987097"/>
            <a:chOff x="0" y="0"/>
            <a:chExt cx="2709070" cy="3278517"/>
          </a:xfrm>
        </p:grpSpPr>
        <p:sp>
          <p:nvSpPr>
            <p:cNvPr id="3" name="Freeform 3"/>
            <p:cNvSpPr/>
            <p:nvPr/>
          </p:nvSpPr>
          <p:spPr>
            <a:xfrm>
              <a:off x="0" y="0"/>
              <a:ext cx="2709070" cy="3278517"/>
            </a:xfrm>
            <a:custGeom>
              <a:avLst/>
              <a:gdLst/>
              <a:ahLst/>
              <a:cxnLst/>
              <a:rect l="l" t="t" r="r" b="b"/>
              <a:pathLst>
                <a:path w="2709070" h="3278517">
                  <a:moveTo>
                    <a:pt x="2584610" y="3278517"/>
                  </a:moveTo>
                  <a:lnTo>
                    <a:pt x="124460" y="3278517"/>
                  </a:lnTo>
                  <a:cubicBezTo>
                    <a:pt x="55880" y="3278517"/>
                    <a:pt x="0" y="3222637"/>
                    <a:pt x="0" y="3154057"/>
                  </a:cubicBezTo>
                  <a:lnTo>
                    <a:pt x="0" y="124460"/>
                  </a:lnTo>
                  <a:cubicBezTo>
                    <a:pt x="0" y="55880"/>
                    <a:pt x="55880" y="0"/>
                    <a:pt x="124460" y="0"/>
                  </a:cubicBezTo>
                  <a:lnTo>
                    <a:pt x="2584610" y="0"/>
                  </a:lnTo>
                  <a:cubicBezTo>
                    <a:pt x="2653190" y="0"/>
                    <a:pt x="2709070" y="55880"/>
                    <a:pt x="2709070" y="124460"/>
                  </a:cubicBezTo>
                  <a:lnTo>
                    <a:pt x="2709070" y="3154057"/>
                  </a:lnTo>
                  <a:cubicBezTo>
                    <a:pt x="2709070" y="3222637"/>
                    <a:pt x="2653190" y="3278517"/>
                    <a:pt x="2584610" y="3278517"/>
                  </a:cubicBezTo>
                  <a:close/>
                </a:path>
              </a:pathLst>
            </a:custGeom>
            <a:solidFill>
              <a:srgbClr val="000000"/>
            </a:solidFill>
            <a:ln w="38100" cap="sq">
              <a:solidFill>
                <a:srgbClr val="0B8047"/>
              </a:solidFill>
              <a:prstDash val="solid"/>
              <a:miter/>
            </a:ln>
          </p:spPr>
          <p:txBody>
            <a:bodyPr/>
            <a:lstStyle/>
            <a:p>
              <a:endParaRPr lang="en-IN"/>
            </a:p>
          </p:txBody>
        </p:sp>
      </p:grpSp>
      <p:grpSp>
        <p:nvGrpSpPr>
          <p:cNvPr id="4" name="Group 4"/>
          <p:cNvGrpSpPr/>
          <p:nvPr/>
        </p:nvGrpSpPr>
        <p:grpSpPr>
          <a:xfrm>
            <a:off x="5054655" y="3606873"/>
            <a:ext cx="4089345" cy="3705718"/>
            <a:chOff x="0" y="0"/>
            <a:chExt cx="870952" cy="789247"/>
          </a:xfrm>
        </p:grpSpPr>
        <p:sp>
          <p:nvSpPr>
            <p:cNvPr id="5" name="Freeform 5"/>
            <p:cNvSpPr/>
            <p:nvPr/>
          </p:nvSpPr>
          <p:spPr>
            <a:xfrm>
              <a:off x="0" y="0"/>
              <a:ext cx="870952" cy="789247"/>
            </a:xfrm>
            <a:custGeom>
              <a:avLst/>
              <a:gdLst/>
              <a:ahLst/>
              <a:cxnLst/>
              <a:rect l="l" t="t" r="r" b="b"/>
              <a:pathLst>
                <a:path w="870952" h="789247">
                  <a:moveTo>
                    <a:pt x="96553" y="0"/>
                  </a:moveTo>
                  <a:lnTo>
                    <a:pt x="774400" y="0"/>
                  </a:lnTo>
                  <a:cubicBezTo>
                    <a:pt x="800007" y="0"/>
                    <a:pt x="824566" y="10173"/>
                    <a:pt x="842673" y="28280"/>
                  </a:cubicBezTo>
                  <a:cubicBezTo>
                    <a:pt x="860780" y="46387"/>
                    <a:pt x="870952" y="70945"/>
                    <a:pt x="870952" y="96553"/>
                  </a:cubicBezTo>
                  <a:lnTo>
                    <a:pt x="870952" y="692694"/>
                  </a:lnTo>
                  <a:cubicBezTo>
                    <a:pt x="870952" y="746019"/>
                    <a:pt x="827724" y="789247"/>
                    <a:pt x="774400" y="789247"/>
                  </a:cubicBezTo>
                  <a:lnTo>
                    <a:pt x="96553" y="789247"/>
                  </a:lnTo>
                  <a:cubicBezTo>
                    <a:pt x="70945" y="789247"/>
                    <a:pt x="46387" y="779075"/>
                    <a:pt x="28280" y="760967"/>
                  </a:cubicBezTo>
                  <a:cubicBezTo>
                    <a:pt x="10173" y="742860"/>
                    <a:pt x="0" y="718302"/>
                    <a:pt x="0" y="692694"/>
                  </a:cubicBezTo>
                  <a:lnTo>
                    <a:pt x="0" y="96553"/>
                  </a:lnTo>
                  <a:cubicBezTo>
                    <a:pt x="0" y="43228"/>
                    <a:pt x="43228" y="0"/>
                    <a:pt x="96553" y="0"/>
                  </a:cubicBezTo>
                  <a:close/>
                </a:path>
              </a:pathLst>
            </a:custGeom>
            <a:solidFill>
              <a:srgbClr val="0B8047"/>
            </a:solidFill>
          </p:spPr>
          <p:txBody>
            <a:bodyPr/>
            <a:lstStyle/>
            <a:p>
              <a:endParaRPr lang="en-IN"/>
            </a:p>
          </p:txBody>
        </p:sp>
        <p:sp>
          <p:nvSpPr>
            <p:cNvPr id="6" name="TextBox 6"/>
            <p:cNvSpPr txBox="1"/>
            <p:nvPr/>
          </p:nvSpPr>
          <p:spPr>
            <a:xfrm>
              <a:off x="0" y="-47625"/>
              <a:ext cx="870952" cy="836872"/>
            </a:xfrm>
            <a:prstGeom prst="rect">
              <a:avLst/>
            </a:prstGeom>
          </p:spPr>
          <p:txBody>
            <a:bodyPr lIns="50800" tIns="50800" rIns="50800" bIns="50800" rtlCol="0" anchor="ctr"/>
            <a:lstStyle/>
            <a:p>
              <a:pPr algn="ctr">
                <a:lnSpc>
                  <a:spcPts val="3000"/>
                </a:lnSpc>
              </a:pPr>
              <a:endParaRPr/>
            </a:p>
          </p:txBody>
        </p:sp>
      </p:grpSp>
      <p:grpSp>
        <p:nvGrpSpPr>
          <p:cNvPr id="7" name="Group 7"/>
          <p:cNvGrpSpPr/>
          <p:nvPr/>
        </p:nvGrpSpPr>
        <p:grpSpPr>
          <a:xfrm>
            <a:off x="5054655" y="0"/>
            <a:ext cx="3686156" cy="3283053"/>
            <a:chOff x="0" y="0"/>
            <a:chExt cx="812800" cy="723915"/>
          </a:xfrm>
        </p:grpSpPr>
        <p:sp>
          <p:nvSpPr>
            <p:cNvPr id="8" name="Freeform 8"/>
            <p:cNvSpPr/>
            <p:nvPr/>
          </p:nvSpPr>
          <p:spPr>
            <a:xfrm>
              <a:off x="0" y="0"/>
              <a:ext cx="812800" cy="723915"/>
            </a:xfrm>
            <a:custGeom>
              <a:avLst/>
              <a:gdLst/>
              <a:ahLst/>
              <a:cxnLst/>
              <a:rect l="l" t="t" r="r" b="b"/>
              <a:pathLst>
                <a:path w="812800" h="723915">
                  <a:moveTo>
                    <a:pt x="48306" y="0"/>
                  </a:moveTo>
                  <a:lnTo>
                    <a:pt x="764494" y="0"/>
                  </a:lnTo>
                  <a:cubicBezTo>
                    <a:pt x="791173" y="0"/>
                    <a:pt x="812800" y="21627"/>
                    <a:pt x="812800" y="48306"/>
                  </a:cubicBezTo>
                  <a:lnTo>
                    <a:pt x="812800" y="675609"/>
                  </a:lnTo>
                  <a:cubicBezTo>
                    <a:pt x="812800" y="688421"/>
                    <a:pt x="807711" y="700708"/>
                    <a:pt x="798651" y="709767"/>
                  </a:cubicBezTo>
                  <a:cubicBezTo>
                    <a:pt x="789592" y="718826"/>
                    <a:pt x="777305" y="723915"/>
                    <a:pt x="764494" y="723915"/>
                  </a:cubicBezTo>
                  <a:lnTo>
                    <a:pt x="48306" y="723915"/>
                  </a:lnTo>
                  <a:cubicBezTo>
                    <a:pt x="21627" y="723915"/>
                    <a:pt x="0" y="702288"/>
                    <a:pt x="0" y="675609"/>
                  </a:cubicBezTo>
                  <a:lnTo>
                    <a:pt x="0" y="48306"/>
                  </a:lnTo>
                  <a:cubicBezTo>
                    <a:pt x="0" y="21627"/>
                    <a:pt x="21627" y="0"/>
                    <a:pt x="48306" y="0"/>
                  </a:cubicBezTo>
                  <a:close/>
                </a:path>
              </a:pathLst>
            </a:custGeom>
            <a:blipFill>
              <a:blip r:embed="rId2"/>
              <a:stretch>
                <a:fillRect l="-16798" r="-16798"/>
              </a:stretch>
            </a:blipFill>
          </p:spPr>
          <p:txBody>
            <a:bodyPr/>
            <a:lstStyle/>
            <a:p>
              <a:endParaRPr lang="en-IN"/>
            </a:p>
          </p:txBody>
        </p:sp>
      </p:grpSp>
      <p:grpSp>
        <p:nvGrpSpPr>
          <p:cNvPr id="9" name="Group 9"/>
          <p:cNvGrpSpPr/>
          <p:nvPr/>
        </p:nvGrpSpPr>
        <p:grpSpPr>
          <a:xfrm>
            <a:off x="0" y="2616616"/>
            <a:ext cx="4426005" cy="3705718"/>
            <a:chOff x="0" y="0"/>
            <a:chExt cx="685704" cy="574113"/>
          </a:xfrm>
        </p:grpSpPr>
        <p:sp>
          <p:nvSpPr>
            <p:cNvPr id="10" name="Freeform 10"/>
            <p:cNvSpPr/>
            <p:nvPr/>
          </p:nvSpPr>
          <p:spPr>
            <a:xfrm>
              <a:off x="0" y="0"/>
              <a:ext cx="685704" cy="574113"/>
            </a:xfrm>
            <a:custGeom>
              <a:avLst/>
              <a:gdLst/>
              <a:ahLst/>
              <a:cxnLst/>
              <a:rect l="l" t="t" r="r" b="b"/>
              <a:pathLst>
                <a:path w="685704" h="574113">
                  <a:moveTo>
                    <a:pt x="40231" y="0"/>
                  </a:moveTo>
                  <a:lnTo>
                    <a:pt x="645473" y="0"/>
                  </a:lnTo>
                  <a:cubicBezTo>
                    <a:pt x="656143" y="0"/>
                    <a:pt x="666376" y="4239"/>
                    <a:pt x="673920" y="11783"/>
                  </a:cubicBezTo>
                  <a:cubicBezTo>
                    <a:pt x="681465" y="19328"/>
                    <a:pt x="685704" y="29561"/>
                    <a:pt x="685704" y="40231"/>
                  </a:cubicBezTo>
                  <a:lnTo>
                    <a:pt x="685704" y="533881"/>
                  </a:lnTo>
                  <a:cubicBezTo>
                    <a:pt x="685704" y="544551"/>
                    <a:pt x="681465" y="554784"/>
                    <a:pt x="673920" y="562329"/>
                  </a:cubicBezTo>
                  <a:cubicBezTo>
                    <a:pt x="666376" y="569874"/>
                    <a:pt x="656143" y="574113"/>
                    <a:pt x="645473" y="574113"/>
                  </a:cubicBezTo>
                  <a:lnTo>
                    <a:pt x="40231" y="574113"/>
                  </a:lnTo>
                  <a:cubicBezTo>
                    <a:pt x="29561" y="574113"/>
                    <a:pt x="19328" y="569874"/>
                    <a:pt x="11783" y="562329"/>
                  </a:cubicBezTo>
                  <a:cubicBezTo>
                    <a:pt x="4239" y="554784"/>
                    <a:pt x="0" y="544551"/>
                    <a:pt x="0" y="533881"/>
                  </a:cubicBezTo>
                  <a:lnTo>
                    <a:pt x="0" y="40231"/>
                  </a:lnTo>
                  <a:cubicBezTo>
                    <a:pt x="0" y="29561"/>
                    <a:pt x="4239" y="19328"/>
                    <a:pt x="11783" y="11783"/>
                  </a:cubicBezTo>
                  <a:cubicBezTo>
                    <a:pt x="19328" y="4239"/>
                    <a:pt x="29561" y="0"/>
                    <a:pt x="40231" y="0"/>
                  </a:cubicBezTo>
                  <a:close/>
                </a:path>
              </a:pathLst>
            </a:custGeom>
            <a:blipFill>
              <a:blip r:embed="rId3"/>
              <a:stretch>
                <a:fillRect l="-24447" r="-24447"/>
              </a:stretch>
            </a:blipFill>
          </p:spPr>
          <p:txBody>
            <a:bodyPr/>
            <a:lstStyle/>
            <a:p>
              <a:endParaRPr lang="en-IN"/>
            </a:p>
          </p:txBody>
        </p:sp>
      </p:grpSp>
      <p:grpSp>
        <p:nvGrpSpPr>
          <p:cNvPr id="11" name="Group 11"/>
          <p:cNvGrpSpPr/>
          <p:nvPr/>
        </p:nvGrpSpPr>
        <p:grpSpPr>
          <a:xfrm>
            <a:off x="4186153" y="7426891"/>
            <a:ext cx="4957847" cy="2860109"/>
            <a:chOff x="0" y="0"/>
            <a:chExt cx="768100" cy="443106"/>
          </a:xfrm>
        </p:grpSpPr>
        <p:sp>
          <p:nvSpPr>
            <p:cNvPr id="12" name="Freeform 12"/>
            <p:cNvSpPr/>
            <p:nvPr/>
          </p:nvSpPr>
          <p:spPr>
            <a:xfrm>
              <a:off x="0" y="0"/>
              <a:ext cx="768100" cy="443106"/>
            </a:xfrm>
            <a:custGeom>
              <a:avLst/>
              <a:gdLst/>
              <a:ahLst/>
              <a:cxnLst/>
              <a:rect l="l" t="t" r="r" b="b"/>
              <a:pathLst>
                <a:path w="768100" h="443106">
                  <a:moveTo>
                    <a:pt x="35916" y="0"/>
                  </a:moveTo>
                  <a:lnTo>
                    <a:pt x="732185" y="0"/>
                  </a:lnTo>
                  <a:cubicBezTo>
                    <a:pt x="752020" y="0"/>
                    <a:pt x="768100" y="16080"/>
                    <a:pt x="768100" y="35916"/>
                  </a:cubicBezTo>
                  <a:lnTo>
                    <a:pt x="768100" y="407190"/>
                  </a:lnTo>
                  <a:cubicBezTo>
                    <a:pt x="768100" y="427026"/>
                    <a:pt x="752020" y="443106"/>
                    <a:pt x="732185" y="443106"/>
                  </a:cubicBezTo>
                  <a:lnTo>
                    <a:pt x="35916" y="443106"/>
                  </a:lnTo>
                  <a:cubicBezTo>
                    <a:pt x="26390" y="443106"/>
                    <a:pt x="17255" y="439322"/>
                    <a:pt x="10519" y="432586"/>
                  </a:cubicBezTo>
                  <a:cubicBezTo>
                    <a:pt x="3784" y="425851"/>
                    <a:pt x="0" y="416716"/>
                    <a:pt x="0" y="407190"/>
                  </a:cubicBezTo>
                  <a:lnTo>
                    <a:pt x="0" y="35916"/>
                  </a:lnTo>
                  <a:cubicBezTo>
                    <a:pt x="0" y="16080"/>
                    <a:pt x="16080" y="0"/>
                    <a:pt x="35916" y="0"/>
                  </a:cubicBezTo>
                  <a:close/>
                </a:path>
              </a:pathLst>
            </a:custGeom>
            <a:blipFill>
              <a:blip r:embed="rId4"/>
              <a:stretch>
                <a:fillRect t="-6300" b="-6300"/>
              </a:stretch>
            </a:blipFill>
          </p:spPr>
          <p:txBody>
            <a:bodyPr/>
            <a:lstStyle/>
            <a:p>
              <a:endParaRPr lang="en-IN"/>
            </a:p>
          </p:txBody>
        </p:sp>
      </p:grpSp>
      <p:sp>
        <p:nvSpPr>
          <p:cNvPr id="13" name="TextBox 13"/>
          <p:cNvSpPr txBox="1"/>
          <p:nvPr/>
        </p:nvSpPr>
        <p:spPr>
          <a:xfrm>
            <a:off x="5073076" y="3944877"/>
            <a:ext cx="4047840" cy="1785040"/>
          </a:xfrm>
          <a:prstGeom prst="rect">
            <a:avLst/>
          </a:prstGeom>
        </p:spPr>
        <p:txBody>
          <a:bodyPr wrap="square" lIns="0" tIns="0" rIns="0" bIns="0" rtlCol="0" anchor="t">
            <a:spAutoFit/>
          </a:bodyPr>
          <a:lstStyle/>
          <a:p>
            <a:pPr marL="0" lvl="0" indent="0" algn="ctr">
              <a:lnSpc>
                <a:spcPts val="2316"/>
              </a:lnSpc>
              <a:spcBef>
                <a:spcPct val="0"/>
              </a:spcBef>
            </a:pPr>
            <a:r>
              <a:rPr lang="en-US" sz="2316" dirty="0">
                <a:solidFill>
                  <a:srgbClr val="FFFFFF"/>
                </a:solidFill>
                <a:latin typeface="Horizon Bold"/>
              </a:rPr>
              <a:t>team details:</a:t>
            </a:r>
          </a:p>
          <a:p>
            <a:pPr marL="0" lvl="0" indent="0" algn="l">
              <a:lnSpc>
                <a:spcPts val="2316"/>
              </a:lnSpc>
              <a:spcBef>
                <a:spcPct val="0"/>
              </a:spcBef>
            </a:pPr>
            <a:endParaRPr lang="en-US" sz="2316" dirty="0">
              <a:solidFill>
                <a:srgbClr val="FFFFFF"/>
              </a:solidFill>
              <a:latin typeface="Horizon Bold"/>
            </a:endParaRPr>
          </a:p>
          <a:p>
            <a:pPr marL="0" lvl="0" indent="0" algn="ctr">
              <a:lnSpc>
                <a:spcPts val="2316"/>
              </a:lnSpc>
              <a:spcBef>
                <a:spcPct val="0"/>
              </a:spcBef>
            </a:pPr>
            <a:r>
              <a:rPr lang="en-US" sz="2500" b="1" dirty="0">
                <a:solidFill>
                  <a:srgbClr val="FFFFFF"/>
                </a:solidFill>
                <a:latin typeface="Horizon Bold"/>
              </a:rPr>
              <a:t>Data RIDERS</a:t>
            </a:r>
          </a:p>
          <a:p>
            <a:pPr lvl="0" algn="ctr">
              <a:lnSpc>
                <a:spcPts val="2316"/>
              </a:lnSpc>
              <a:spcBef>
                <a:spcPct val="0"/>
              </a:spcBef>
            </a:pPr>
            <a:endParaRPr lang="en-US" sz="2316" dirty="0">
              <a:solidFill>
                <a:srgbClr val="FFFFFF"/>
              </a:solidFill>
              <a:latin typeface="Horizon Bold"/>
            </a:endParaRPr>
          </a:p>
          <a:p>
            <a:pPr lvl="0" algn="ctr">
              <a:lnSpc>
                <a:spcPts val="2316"/>
              </a:lnSpc>
              <a:spcBef>
                <a:spcPct val="0"/>
              </a:spcBef>
            </a:pPr>
            <a:r>
              <a:rPr lang="en-US" sz="2316" dirty="0">
                <a:solidFill>
                  <a:srgbClr val="FFFFFF"/>
                </a:solidFill>
                <a:latin typeface="Horizon Bold"/>
              </a:rPr>
              <a:t>Varad </a:t>
            </a:r>
            <a:r>
              <a:rPr lang="en-US" sz="2316" dirty="0" err="1">
                <a:solidFill>
                  <a:srgbClr val="FFFFFF"/>
                </a:solidFill>
                <a:latin typeface="Horizon Bold"/>
              </a:rPr>
              <a:t>gandhI</a:t>
            </a:r>
            <a:r>
              <a:rPr lang="en-US" sz="2316" dirty="0">
                <a:solidFill>
                  <a:srgbClr val="FFFFFF"/>
                </a:solidFill>
                <a:latin typeface="Horizon Bold"/>
              </a:rPr>
              <a:t> Rohit BHATIA</a:t>
            </a:r>
          </a:p>
        </p:txBody>
      </p:sp>
      <p:grpSp>
        <p:nvGrpSpPr>
          <p:cNvPr id="14" name="Group 14"/>
          <p:cNvGrpSpPr/>
          <p:nvPr/>
        </p:nvGrpSpPr>
        <p:grpSpPr>
          <a:xfrm>
            <a:off x="10415059" y="4469475"/>
            <a:ext cx="6131981" cy="1567501"/>
            <a:chOff x="0" y="0"/>
            <a:chExt cx="8175975" cy="2090001"/>
          </a:xfrm>
        </p:grpSpPr>
        <p:sp>
          <p:nvSpPr>
            <p:cNvPr id="15" name="TextBox 15"/>
            <p:cNvSpPr txBox="1"/>
            <p:nvPr/>
          </p:nvSpPr>
          <p:spPr>
            <a:xfrm>
              <a:off x="0" y="38100"/>
              <a:ext cx="8175975" cy="1242061"/>
            </a:xfrm>
            <a:prstGeom prst="rect">
              <a:avLst/>
            </a:prstGeom>
          </p:spPr>
          <p:txBody>
            <a:bodyPr lIns="0" tIns="0" rIns="0" bIns="0" rtlCol="0" anchor="t">
              <a:spAutoFit/>
            </a:bodyPr>
            <a:lstStyle/>
            <a:p>
              <a:pPr marL="0" lvl="0" indent="0" algn="ctr">
                <a:lnSpc>
                  <a:spcPts val="6300"/>
                </a:lnSpc>
              </a:pPr>
              <a:r>
                <a:rPr lang="en-US" sz="6300" spc="-806">
                  <a:solidFill>
                    <a:srgbClr val="FFFFFF"/>
                  </a:solidFill>
                  <a:latin typeface="Horizon"/>
                </a:rPr>
                <a:t>datathon</a:t>
              </a:r>
            </a:p>
          </p:txBody>
        </p:sp>
        <p:sp>
          <p:nvSpPr>
            <p:cNvPr id="16" name="TextBox 16"/>
            <p:cNvSpPr txBox="1"/>
            <p:nvPr/>
          </p:nvSpPr>
          <p:spPr>
            <a:xfrm>
              <a:off x="0" y="919783"/>
              <a:ext cx="8175975" cy="1170217"/>
            </a:xfrm>
            <a:prstGeom prst="rect">
              <a:avLst/>
            </a:prstGeom>
          </p:spPr>
          <p:txBody>
            <a:bodyPr lIns="0" tIns="0" rIns="0" bIns="0" rtlCol="0" anchor="t">
              <a:spAutoFit/>
            </a:bodyPr>
            <a:lstStyle/>
            <a:p>
              <a:pPr algn="ctr">
                <a:lnSpc>
                  <a:spcPts val="6749"/>
                </a:lnSpc>
              </a:pPr>
              <a:r>
                <a:rPr lang="en-US" sz="5399" spc="275">
                  <a:solidFill>
                    <a:srgbClr val="FFFFFF"/>
                  </a:solidFill>
                  <a:latin typeface="Horizon"/>
                </a:rPr>
                <a:t>2.0</a:t>
              </a:r>
            </a:p>
          </p:txBody>
        </p:sp>
      </p:grpSp>
      <p:sp>
        <p:nvSpPr>
          <p:cNvPr id="17" name="TextBox 17"/>
          <p:cNvSpPr txBox="1"/>
          <p:nvPr/>
        </p:nvSpPr>
        <p:spPr>
          <a:xfrm>
            <a:off x="10415059" y="6262276"/>
            <a:ext cx="6131981" cy="575945"/>
          </a:xfrm>
          <a:prstGeom prst="rect">
            <a:avLst/>
          </a:prstGeom>
        </p:spPr>
        <p:txBody>
          <a:bodyPr lIns="0" tIns="0" rIns="0" bIns="0" rtlCol="0" anchor="t">
            <a:spAutoFit/>
          </a:bodyPr>
          <a:lstStyle/>
          <a:p>
            <a:pPr marL="0" lvl="0" indent="0" algn="ctr">
              <a:lnSpc>
                <a:spcPts val="2379"/>
              </a:lnSpc>
              <a:spcBef>
                <a:spcPct val="0"/>
              </a:spcBef>
            </a:pPr>
            <a:r>
              <a:rPr lang="en-US" sz="1699">
                <a:solidFill>
                  <a:srgbClr val="FFFFFF"/>
                </a:solidFill>
                <a:latin typeface="Glock Grotesk"/>
              </a:rPr>
              <a:t>Where Data Science transforms Ideas into impact</a:t>
            </a:r>
          </a:p>
        </p:txBody>
      </p:sp>
      <p:sp>
        <p:nvSpPr>
          <p:cNvPr id="18" name="TextBox 18"/>
          <p:cNvSpPr txBox="1"/>
          <p:nvPr/>
        </p:nvSpPr>
        <p:spPr>
          <a:xfrm>
            <a:off x="12854245" y="3654684"/>
            <a:ext cx="1253609" cy="280668"/>
          </a:xfrm>
          <a:prstGeom prst="rect">
            <a:avLst/>
          </a:prstGeom>
        </p:spPr>
        <p:txBody>
          <a:bodyPr lIns="0" tIns="0" rIns="0" bIns="0" rtlCol="0" anchor="t">
            <a:spAutoFit/>
          </a:bodyPr>
          <a:lstStyle/>
          <a:p>
            <a:pPr algn="ctr">
              <a:lnSpc>
                <a:spcPts val="2380"/>
              </a:lnSpc>
            </a:pPr>
            <a:r>
              <a:rPr lang="en-US" sz="1700">
                <a:solidFill>
                  <a:srgbClr val="FFFFFF"/>
                </a:solidFill>
                <a:latin typeface="Glock Grotesk Bold"/>
              </a:rPr>
              <a:t>presents</a:t>
            </a:r>
          </a:p>
        </p:txBody>
      </p:sp>
      <p:sp>
        <p:nvSpPr>
          <p:cNvPr id="19" name="Freeform 19"/>
          <p:cNvSpPr/>
          <p:nvPr/>
        </p:nvSpPr>
        <p:spPr>
          <a:xfrm>
            <a:off x="12030107" y="2081556"/>
            <a:ext cx="2901886" cy="1414730"/>
          </a:xfrm>
          <a:custGeom>
            <a:avLst/>
            <a:gdLst/>
            <a:ahLst/>
            <a:cxnLst/>
            <a:rect l="l" t="t" r="r" b="b"/>
            <a:pathLst>
              <a:path w="2901886" h="1414730">
                <a:moveTo>
                  <a:pt x="0" y="0"/>
                </a:moveTo>
                <a:lnTo>
                  <a:pt x="2901885" y="0"/>
                </a:lnTo>
                <a:lnTo>
                  <a:pt x="2901885" y="1414730"/>
                </a:lnTo>
                <a:lnTo>
                  <a:pt x="0" y="1414730"/>
                </a:lnTo>
                <a:lnTo>
                  <a:pt x="0" y="0"/>
                </a:lnTo>
                <a:close/>
              </a:path>
            </a:pathLst>
          </a:custGeom>
          <a:blipFill>
            <a:blip r:embed="rId5"/>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885764" y="1023901"/>
            <a:ext cx="11611035" cy="1038746"/>
          </a:xfrm>
          <a:prstGeom prst="rect">
            <a:avLst/>
          </a:prstGeom>
        </p:spPr>
        <p:txBody>
          <a:bodyPr wrap="square" lIns="0" tIns="0" rIns="0" bIns="0" rtlCol="0" anchor="t">
            <a:spAutoFit/>
          </a:bodyPr>
          <a:lstStyle/>
          <a:p>
            <a:pPr>
              <a:lnSpc>
                <a:spcPts val="8120"/>
              </a:lnSpc>
            </a:pPr>
            <a:r>
              <a:rPr lang="en-US" sz="6000" dirty="0">
                <a:solidFill>
                  <a:schemeClr val="bg1"/>
                </a:solidFill>
                <a:latin typeface="Glock Grotesk Bold" panose="020B0604020202020204" charset="0"/>
              </a:rPr>
              <a:t>Problem Statement</a:t>
            </a:r>
            <a:r>
              <a:rPr lang="en-US" sz="5800" dirty="0">
                <a:solidFill>
                  <a:srgbClr val="FFFFFF"/>
                </a:solidFill>
                <a:latin typeface="Glock Grotesk Bold"/>
              </a:rPr>
              <a:t>:</a:t>
            </a:r>
          </a:p>
        </p:txBody>
      </p:sp>
      <p:sp>
        <p:nvSpPr>
          <p:cNvPr id="4" name="TextBox 3">
            <a:extLst>
              <a:ext uri="{FF2B5EF4-FFF2-40B4-BE49-F238E27FC236}">
                <a16:creationId xmlns:a16="http://schemas.microsoft.com/office/drawing/2014/main" id="{4660B55C-C5F3-C3B7-0DE7-539911D7BE9A}"/>
              </a:ext>
            </a:extLst>
          </p:cNvPr>
          <p:cNvSpPr txBox="1"/>
          <p:nvPr/>
        </p:nvSpPr>
        <p:spPr>
          <a:xfrm>
            <a:off x="878390" y="3695700"/>
            <a:ext cx="16947494" cy="2800767"/>
          </a:xfrm>
          <a:prstGeom prst="rect">
            <a:avLst/>
          </a:prstGeom>
        </p:spPr>
        <p:txBody>
          <a:bodyPr wrap="square" lIns="0" tIns="0" rIns="0" bIns="0" rtlCol="0" anchor="t">
            <a:spAutoFit/>
          </a:bodyPr>
          <a:lstStyle/>
          <a:p>
            <a:pPr algn="just"/>
            <a:r>
              <a:rPr lang="en-IN" sz="2600" dirty="0">
                <a:solidFill>
                  <a:schemeClr val="bg1"/>
                </a:solidFill>
                <a:latin typeface="Glock Grotesk Bold" panose="020B0604020202020204" charset="0"/>
                <a:cs typeface="Arial" panose="020B0604020202020204" pitchFamily="34" charset="0"/>
              </a:rPr>
              <a:t>Image processing has been an innovative paradigm of the generation wherein identifying the individual entities accurately has been the major aim. Our code intends to solve this problem using 2 pieces of different ideologies, one being identification of vegetables from the images and then counting the number of entities in the image. Our solution aims to be a perfect blend to create new algorithm for creating an amalgamation of separate coding philosophies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893138" y="723900"/>
            <a:ext cx="11306235" cy="1038746"/>
          </a:xfrm>
          <a:prstGeom prst="rect">
            <a:avLst/>
          </a:prstGeom>
        </p:spPr>
        <p:txBody>
          <a:bodyPr wrap="square" lIns="0" tIns="0" rIns="0" bIns="0" rtlCol="0" anchor="t">
            <a:spAutoFit/>
          </a:bodyPr>
          <a:lstStyle/>
          <a:p>
            <a:pPr>
              <a:lnSpc>
                <a:spcPts val="8120"/>
              </a:lnSpc>
            </a:pPr>
            <a:r>
              <a:rPr lang="en-US" sz="5800" dirty="0">
                <a:solidFill>
                  <a:srgbClr val="FFFFFF"/>
                </a:solidFill>
                <a:latin typeface="Glock Grotesk Bold"/>
              </a:rPr>
              <a:t>Proposed Solution:</a:t>
            </a:r>
          </a:p>
        </p:txBody>
      </p:sp>
      <p:sp>
        <p:nvSpPr>
          <p:cNvPr id="4" name="TextBox 3">
            <a:extLst>
              <a:ext uri="{FF2B5EF4-FFF2-40B4-BE49-F238E27FC236}">
                <a16:creationId xmlns:a16="http://schemas.microsoft.com/office/drawing/2014/main" id="{EDCA2FC0-D2E9-55BA-93CE-067EE0EBA24D}"/>
              </a:ext>
            </a:extLst>
          </p:cNvPr>
          <p:cNvSpPr txBox="1"/>
          <p:nvPr/>
        </p:nvSpPr>
        <p:spPr>
          <a:xfrm>
            <a:off x="893138" y="3695700"/>
            <a:ext cx="16947494" cy="4093428"/>
          </a:xfrm>
          <a:prstGeom prst="rect">
            <a:avLst/>
          </a:prstGeom>
        </p:spPr>
        <p:txBody>
          <a:bodyPr wrap="square" lIns="0" tIns="0" rIns="0" bIns="0" rtlCol="0" anchor="t">
            <a:spAutoFit/>
          </a:bodyPr>
          <a:lstStyle/>
          <a:p>
            <a:pPr marL="285750" indent="-285750">
              <a:buFont typeface="Arial" panose="020B0604020202020204" pitchFamily="34" charset="0"/>
              <a:buChar char="•"/>
            </a:pPr>
            <a:r>
              <a:rPr lang="en-US" sz="2000" dirty="0">
                <a:solidFill>
                  <a:schemeClr val="bg1"/>
                </a:solidFill>
                <a:latin typeface="Glock Grotesk Bold" panose="020B0604020202020204" charset="0"/>
                <a:cs typeface="Arial" panose="020B0604020202020204" pitchFamily="34" charset="0"/>
              </a:rPr>
              <a:t>To</a:t>
            </a:r>
            <a:r>
              <a:rPr lang="en-US" sz="2000" dirty="0">
                <a:latin typeface="Arial" panose="020B0604020202020204" pitchFamily="34" charset="0"/>
                <a:cs typeface="Arial" panose="020B0604020202020204" pitchFamily="34" charset="0"/>
              </a:rPr>
              <a:t> </a:t>
            </a:r>
            <a:r>
              <a:rPr lang="en-US" sz="2000" dirty="0">
                <a:solidFill>
                  <a:schemeClr val="bg1"/>
                </a:solidFill>
                <a:latin typeface="Glock Grotesk Bold" panose="020B0604020202020204" charset="0"/>
                <a:cs typeface="Arial" panose="020B0604020202020204" pitchFamily="34" charset="0"/>
              </a:rPr>
              <a:t>come up with a solution for delivering the best prediction algorithm for identification of vegetables from the images. </a:t>
            </a:r>
          </a:p>
          <a:p>
            <a:pPr marL="285750" indent="-285750">
              <a:buFont typeface="Arial" panose="020B0604020202020204" pitchFamily="34" charset="0"/>
              <a:buChar char="•"/>
            </a:pPr>
            <a:endParaRPr lang="en-US" sz="2000" dirty="0">
              <a:solidFill>
                <a:schemeClr val="bg1"/>
              </a:solidFill>
              <a:latin typeface="Glock Grotesk Bold" panose="020B0604020202020204" charset="0"/>
              <a:cs typeface="Arial" panose="020B0604020202020204" pitchFamily="34" charset="0"/>
            </a:endParaRPr>
          </a:p>
          <a:p>
            <a:pPr marL="285750" indent="-285750">
              <a:buFont typeface="Arial" panose="020B0604020202020204" pitchFamily="34" charset="0"/>
              <a:buChar char="•"/>
            </a:pPr>
            <a:r>
              <a:rPr lang="en-US" sz="2000" dirty="0">
                <a:solidFill>
                  <a:schemeClr val="bg1"/>
                </a:solidFill>
                <a:latin typeface="Glock Grotesk Bold" panose="020B0604020202020204" charset="0"/>
                <a:cs typeface="Arial" panose="020B0604020202020204" pitchFamily="34" charset="0"/>
              </a:rPr>
              <a:t>Coming up with a separate system for identifying and counting the number of items in a particular image to  the best possible accuracy (removing the noise)</a:t>
            </a:r>
          </a:p>
          <a:p>
            <a:pPr marL="285750" indent="-285750">
              <a:buFont typeface="Arial" panose="020B0604020202020204" pitchFamily="34" charset="0"/>
              <a:buChar char="•"/>
            </a:pPr>
            <a:endParaRPr lang="en-US" sz="2000" dirty="0">
              <a:solidFill>
                <a:schemeClr val="bg1"/>
              </a:solidFill>
              <a:latin typeface="Glock Grotesk Bold" panose="020B0604020202020204" charset="0"/>
              <a:cs typeface="Arial" panose="020B0604020202020204" pitchFamily="34" charset="0"/>
            </a:endParaRPr>
          </a:p>
          <a:p>
            <a:pPr marL="285750" indent="-285750">
              <a:buFont typeface="Arial" panose="020B0604020202020204" pitchFamily="34" charset="0"/>
              <a:buChar char="•"/>
            </a:pPr>
            <a:r>
              <a:rPr lang="en-US" sz="2000" dirty="0">
                <a:solidFill>
                  <a:schemeClr val="bg1"/>
                </a:solidFill>
                <a:latin typeface="Glock Grotesk Bold" panose="020B0604020202020204" charset="0"/>
                <a:cs typeface="Arial" panose="020B0604020202020204" pitchFamily="34" charset="0"/>
              </a:rPr>
              <a:t>Filtering out the information to get an exact idea of the vegetables and their quantity.</a:t>
            </a:r>
          </a:p>
          <a:p>
            <a:pPr marL="285750" indent="-285750">
              <a:buFont typeface="Arial" panose="020B0604020202020204" pitchFamily="34" charset="0"/>
              <a:buChar char="•"/>
            </a:pPr>
            <a:endParaRPr lang="en-US" sz="2000" dirty="0">
              <a:solidFill>
                <a:schemeClr val="bg1"/>
              </a:solidFill>
              <a:latin typeface="Glock Grotesk Bold" panose="020B0604020202020204" charset="0"/>
              <a:cs typeface="Arial" panose="020B0604020202020204" pitchFamily="34" charset="0"/>
            </a:endParaRPr>
          </a:p>
          <a:p>
            <a:pPr marL="285750" indent="-285750">
              <a:buFont typeface="Arial" panose="020B0604020202020204" pitchFamily="34" charset="0"/>
              <a:buChar char="•"/>
            </a:pPr>
            <a:r>
              <a:rPr lang="en-US" sz="2000" dirty="0">
                <a:solidFill>
                  <a:schemeClr val="bg1"/>
                </a:solidFill>
                <a:latin typeface="Glock Grotesk Bold" panose="020B0604020202020204" charset="0"/>
                <a:cs typeface="Arial" panose="020B0604020202020204" pitchFamily="34" charset="0"/>
              </a:rPr>
              <a:t>Making an estimate about the weights from the above factors deciphered from the image.</a:t>
            </a:r>
          </a:p>
          <a:p>
            <a:endParaRPr lang="en-US" sz="2000" dirty="0">
              <a:solidFill>
                <a:schemeClr val="bg1"/>
              </a:solidFill>
              <a:latin typeface="Glock Grotesk Bold" panose="020B0604020202020204" charset="0"/>
              <a:cs typeface="Arial" panose="020B0604020202020204" pitchFamily="34" charset="0"/>
            </a:endParaRPr>
          </a:p>
          <a:p>
            <a:endParaRPr lang="en-US" sz="2000" dirty="0">
              <a:solidFill>
                <a:schemeClr val="bg1"/>
              </a:solidFill>
              <a:latin typeface="Glock Grotesk Bold" panose="020B0604020202020204" charset="0"/>
              <a:cs typeface="Arial" panose="020B0604020202020204" pitchFamily="34" charset="0"/>
            </a:endParaRPr>
          </a:p>
          <a:p>
            <a:pPr algn="just"/>
            <a:endParaRPr lang="en-IN" sz="2600" dirty="0">
              <a:solidFill>
                <a:schemeClr val="bg1"/>
              </a:solidFill>
              <a:latin typeface="Glock Grotesk Bold" panose="020B060402020202020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893138" y="723900"/>
            <a:ext cx="12518062" cy="1038746"/>
          </a:xfrm>
          <a:prstGeom prst="rect">
            <a:avLst/>
          </a:prstGeom>
        </p:spPr>
        <p:txBody>
          <a:bodyPr wrap="square" lIns="0" tIns="0" rIns="0" bIns="0" rtlCol="0" anchor="t">
            <a:spAutoFit/>
          </a:bodyPr>
          <a:lstStyle/>
          <a:p>
            <a:pPr>
              <a:lnSpc>
                <a:spcPts val="8120"/>
              </a:lnSpc>
            </a:pPr>
            <a:r>
              <a:rPr lang="en-US" sz="5800" dirty="0">
                <a:solidFill>
                  <a:srgbClr val="FFFFFF"/>
                </a:solidFill>
                <a:latin typeface="Glock Grotesk Bold"/>
              </a:rPr>
              <a:t>Differentiating factor:</a:t>
            </a:r>
          </a:p>
        </p:txBody>
      </p:sp>
      <p:sp>
        <p:nvSpPr>
          <p:cNvPr id="4" name="TextBox 3">
            <a:extLst>
              <a:ext uri="{FF2B5EF4-FFF2-40B4-BE49-F238E27FC236}">
                <a16:creationId xmlns:a16="http://schemas.microsoft.com/office/drawing/2014/main" id="{EDCA2FC0-D2E9-55BA-93CE-067EE0EBA24D}"/>
              </a:ext>
            </a:extLst>
          </p:cNvPr>
          <p:cNvSpPr txBox="1"/>
          <p:nvPr/>
        </p:nvSpPr>
        <p:spPr>
          <a:xfrm>
            <a:off x="893138" y="3771900"/>
            <a:ext cx="16947494" cy="3416320"/>
          </a:xfrm>
          <a:prstGeom prst="rect">
            <a:avLst/>
          </a:prstGeom>
        </p:spPr>
        <p:txBody>
          <a:bodyPr wrap="square" lIns="0" tIns="0" rIns="0" bIns="0" rtlCol="0" anchor="t">
            <a:spAutoFit/>
          </a:bodyPr>
          <a:lstStyle/>
          <a:p>
            <a:pPr algn="just"/>
            <a:r>
              <a:rPr lang="en-IN" sz="2800" dirty="0">
                <a:solidFill>
                  <a:schemeClr val="bg1"/>
                </a:solidFill>
                <a:latin typeface="Glock Grotesk Bold" panose="020B0604020202020204" charset="0"/>
                <a:cs typeface="Arial" panose="020B0604020202020204" pitchFamily="34" charset="0"/>
              </a:rPr>
              <a:t>Many of the solutions out there do only work out for identification of objects through images or separately identifying the count of objects. A system doesn’t exist which creates an actual amalgamation of the two different solutions in order to give an exact idea about the weight of the vegetable basket. Our solutions aims to fill in the gap just by creating a streamlined algorithm for the same.</a:t>
            </a:r>
          </a:p>
          <a:p>
            <a:pPr algn="just"/>
            <a:endParaRPr lang="en-IN" sz="2600" dirty="0">
              <a:solidFill>
                <a:schemeClr val="bg1"/>
              </a:solidFill>
              <a:latin typeface="Glock Grotesk Bold" panose="020B0604020202020204" charset="0"/>
              <a:cs typeface="Arial" panose="020B0604020202020204" pitchFamily="34" charset="0"/>
            </a:endParaRPr>
          </a:p>
        </p:txBody>
      </p:sp>
    </p:spTree>
    <p:extLst>
      <p:ext uri="{BB962C8B-B14F-4D97-AF65-F5344CB8AC3E}">
        <p14:creationId xmlns:p14="http://schemas.microsoft.com/office/powerpoint/2010/main" val="198410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893138" y="723900"/>
            <a:ext cx="10384462" cy="1038746"/>
          </a:xfrm>
          <a:prstGeom prst="rect">
            <a:avLst/>
          </a:prstGeom>
        </p:spPr>
        <p:txBody>
          <a:bodyPr wrap="square" lIns="0" tIns="0" rIns="0" bIns="0" rtlCol="0" anchor="t">
            <a:spAutoFit/>
          </a:bodyPr>
          <a:lstStyle/>
          <a:p>
            <a:pPr algn="ctr">
              <a:lnSpc>
                <a:spcPts val="8120"/>
              </a:lnSpc>
            </a:pPr>
            <a:r>
              <a:rPr lang="en-US" sz="5800" dirty="0">
                <a:solidFill>
                  <a:srgbClr val="FFFFFF"/>
                </a:solidFill>
                <a:latin typeface="Glock Grotesk Bold"/>
              </a:rPr>
              <a:t>Process Flowchart:</a:t>
            </a:r>
          </a:p>
        </p:txBody>
      </p:sp>
      <p:sp>
        <p:nvSpPr>
          <p:cNvPr id="7" name="TextBox 6">
            <a:extLst>
              <a:ext uri="{FF2B5EF4-FFF2-40B4-BE49-F238E27FC236}">
                <a16:creationId xmlns:a16="http://schemas.microsoft.com/office/drawing/2014/main" id="{4C1AE842-6EAA-970D-9C31-87E64B157F6A}"/>
              </a:ext>
            </a:extLst>
          </p:cNvPr>
          <p:cNvSpPr txBox="1"/>
          <p:nvPr/>
        </p:nvSpPr>
        <p:spPr>
          <a:xfrm>
            <a:off x="851351" y="2476500"/>
            <a:ext cx="16947494" cy="1231106"/>
          </a:xfrm>
          <a:prstGeom prst="rect">
            <a:avLst/>
          </a:prstGeom>
        </p:spPr>
        <p:txBody>
          <a:bodyPr wrap="square" lIns="0" tIns="0" rIns="0" bIns="0" rtlCol="0" anchor="t">
            <a:spAutoFit/>
          </a:bodyPr>
          <a:lstStyle/>
          <a:p>
            <a:pPr algn="just"/>
            <a:r>
              <a:rPr lang="en-IN" sz="2800" dirty="0">
                <a:solidFill>
                  <a:schemeClr val="bg1"/>
                </a:solidFill>
                <a:latin typeface="Glock Grotesk Bold" panose="020B0604020202020204" charset="0"/>
                <a:cs typeface="Arial" panose="020B0604020202020204" pitchFamily="34" charset="0"/>
              </a:rPr>
              <a:t>The application </a:t>
            </a:r>
            <a:r>
              <a:rPr lang="en-IN" sz="2600" dirty="0">
                <a:solidFill>
                  <a:schemeClr val="bg1"/>
                </a:solidFill>
                <a:latin typeface="Glock Grotesk Bold" panose="020B0604020202020204" charset="0"/>
                <a:cs typeface="Arial" panose="020B0604020202020204" pitchFamily="34" charset="0"/>
              </a:rPr>
              <a:t>proposed has 2 important parts, one the inception v3 algorithm for training and testing for image classification and the object counting algorithm in Python- </a:t>
            </a:r>
            <a:endParaRPr lang="en-IN" sz="2800" dirty="0">
              <a:solidFill>
                <a:schemeClr val="bg1"/>
              </a:solidFill>
              <a:latin typeface="Glock Grotesk Bold" panose="020B0604020202020204" charset="0"/>
              <a:cs typeface="Arial" panose="020B0604020202020204" pitchFamily="34" charset="0"/>
            </a:endParaRPr>
          </a:p>
        </p:txBody>
      </p:sp>
      <p:pic>
        <p:nvPicPr>
          <p:cNvPr id="5" name="Picture 4">
            <a:extLst>
              <a:ext uri="{FF2B5EF4-FFF2-40B4-BE49-F238E27FC236}">
                <a16:creationId xmlns:a16="http://schemas.microsoft.com/office/drawing/2014/main" id="{A41592A4-8507-5D47-8332-B861E23D19DC}"/>
              </a:ext>
            </a:extLst>
          </p:cNvPr>
          <p:cNvPicPr>
            <a:picLocks noChangeAspect="1"/>
          </p:cNvPicPr>
          <p:nvPr/>
        </p:nvPicPr>
        <p:blipFill>
          <a:blip r:embed="rId3"/>
          <a:stretch>
            <a:fillRect/>
          </a:stretch>
        </p:blipFill>
        <p:spPr>
          <a:xfrm>
            <a:off x="1066800" y="5196733"/>
            <a:ext cx="15818882" cy="3131880"/>
          </a:xfrm>
          <a:prstGeom prst="rect">
            <a:avLst/>
          </a:prstGeom>
        </p:spPr>
      </p:pic>
    </p:spTree>
    <p:extLst>
      <p:ext uri="{BB962C8B-B14F-4D97-AF65-F5344CB8AC3E}">
        <p14:creationId xmlns:p14="http://schemas.microsoft.com/office/powerpoint/2010/main" val="391065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893138" y="723900"/>
            <a:ext cx="12670462" cy="1038746"/>
          </a:xfrm>
          <a:prstGeom prst="rect">
            <a:avLst/>
          </a:prstGeom>
        </p:spPr>
        <p:txBody>
          <a:bodyPr wrap="square" lIns="0" tIns="0" rIns="0" bIns="0" rtlCol="0" anchor="t">
            <a:spAutoFit/>
          </a:bodyPr>
          <a:lstStyle/>
          <a:p>
            <a:pPr algn="ctr">
              <a:lnSpc>
                <a:spcPts val="8120"/>
              </a:lnSpc>
            </a:pPr>
            <a:r>
              <a:rPr lang="en-US" sz="5800" dirty="0">
                <a:solidFill>
                  <a:srgbClr val="FFFFFF"/>
                </a:solidFill>
                <a:latin typeface="Glock Grotesk Bold"/>
              </a:rPr>
              <a:t>Inception v3 algorithm:</a:t>
            </a:r>
          </a:p>
        </p:txBody>
      </p:sp>
      <p:sp>
        <p:nvSpPr>
          <p:cNvPr id="7" name="TextBox 6">
            <a:extLst>
              <a:ext uri="{FF2B5EF4-FFF2-40B4-BE49-F238E27FC236}">
                <a16:creationId xmlns:a16="http://schemas.microsoft.com/office/drawing/2014/main" id="{4C1AE842-6EAA-970D-9C31-87E64B157F6A}"/>
              </a:ext>
            </a:extLst>
          </p:cNvPr>
          <p:cNvSpPr txBox="1"/>
          <p:nvPr/>
        </p:nvSpPr>
        <p:spPr>
          <a:xfrm>
            <a:off x="851351" y="2476500"/>
            <a:ext cx="16947494" cy="6586418"/>
          </a:xfrm>
          <a:prstGeom prst="rect">
            <a:avLst/>
          </a:prstGeom>
        </p:spPr>
        <p:txBody>
          <a:bodyPr wrap="square" lIns="0" tIns="0" rIns="0" bIns="0" rtlCol="0" anchor="t">
            <a:spAutoFit/>
          </a:bodyPr>
          <a:lstStyle/>
          <a:p>
            <a:pPr algn="just"/>
            <a:r>
              <a:rPr lang="en-IN" sz="2500" dirty="0">
                <a:solidFill>
                  <a:schemeClr val="bg1"/>
                </a:solidFill>
                <a:latin typeface="Glock Grotesk Bold" panose="020B0604020202020204" charset="0"/>
                <a:cs typeface="Arial" panose="020B0604020202020204" pitchFamily="34" charset="0"/>
              </a:rPr>
              <a:t>The code is developed using deep learning methodologies for identification of the vegetables from the images- </a:t>
            </a:r>
          </a:p>
          <a:p>
            <a:pPr algn="just"/>
            <a:endParaRPr lang="en-IN" sz="2500" dirty="0">
              <a:solidFill>
                <a:schemeClr val="bg1"/>
              </a:solidFill>
              <a:latin typeface="Glock Grotesk Bold" panose="020B0604020202020204" charset="0"/>
              <a:cs typeface="Arial" panose="020B0604020202020204" pitchFamily="34" charset="0"/>
            </a:endParaRPr>
          </a:p>
          <a:p>
            <a:pPr algn="just"/>
            <a:r>
              <a:rPr lang="en-US" sz="2500" b="0" i="0" dirty="0">
                <a:solidFill>
                  <a:schemeClr val="bg1"/>
                </a:solidFill>
                <a:effectLst/>
                <a:latin typeface="Glock Grotesk Bold" panose="020B0604020202020204" charset="0"/>
              </a:rPr>
              <a:t>Inception v3 is a convolutional neural network (CNN) architecture that was developed by Google as part of the Inception architecture series. It was designed for image classification and recognition tasks.</a:t>
            </a:r>
          </a:p>
          <a:p>
            <a:pPr algn="just"/>
            <a:endParaRPr lang="en-US" sz="2500" dirty="0">
              <a:solidFill>
                <a:schemeClr val="bg1"/>
              </a:solidFill>
              <a:latin typeface="Glock Grotesk Bold" panose="020B0604020202020204" charset="0"/>
              <a:cs typeface="Arial" panose="020B0604020202020204" pitchFamily="34" charset="0"/>
            </a:endParaRPr>
          </a:p>
          <a:p>
            <a:pPr algn="just"/>
            <a:r>
              <a:rPr lang="en-US" sz="2500" dirty="0">
                <a:solidFill>
                  <a:schemeClr val="bg1"/>
                </a:solidFill>
                <a:latin typeface="Glock Grotesk Bold" panose="020B0604020202020204" charset="0"/>
                <a:cs typeface="Arial" panose="020B0604020202020204" pitchFamily="34" charset="0"/>
              </a:rPr>
              <a:t>Important points about Inception v3 – </a:t>
            </a:r>
          </a:p>
          <a:p>
            <a:pPr algn="l">
              <a:buFont typeface="Arial" panose="020B0604020202020204" pitchFamily="34" charset="0"/>
              <a:buChar char="•"/>
            </a:pPr>
            <a:r>
              <a:rPr lang="en-US" sz="2500" b="0" i="0" dirty="0">
                <a:solidFill>
                  <a:schemeClr val="bg1"/>
                </a:solidFill>
                <a:effectLst/>
                <a:latin typeface="Glock Grotesk Bold" panose="020B0604020202020204" charset="0"/>
              </a:rPr>
              <a:t>Inception v3 is based on the idea of using "inception modules," which are blocks containing multiple parallel convolutional operations.</a:t>
            </a:r>
          </a:p>
          <a:p>
            <a:pPr algn="l">
              <a:buFont typeface="Arial" panose="020B0604020202020204" pitchFamily="34" charset="0"/>
              <a:buChar char="•"/>
            </a:pPr>
            <a:r>
              <a:rPr lang="en-US" sz="2500" b="0" i="0" dirty="0">
                <a:solidFill>
                  <a:schemeClr val="bg1"/>
                </a:solidFill>
                <a:effectLst/>
                <a:latin typeface="Glock Grotesk Bold" panose="020B0604020202020204" charset="0"/>
              </a:rPr>
              <a:t>It employs a combination of 1x1, 3x3, and 5x5 convolutions, along with pooling operations, in parallel within these modules.</a:t>
            </a:r>
          </a:p>
          <a:p>
            <a:pPr algn="l">
              <a:buFont typeface="Arial" panose="020B0604020202020204" pitchFamily="34" charset="0"/>
              <a:buChar char="•"/>
            </a:pPr>
            <a:endParaRPr lang="en-US" sz="2500" dirty="0">
              <a:solidFill>
                <a:schemeClr val="bg1"/>
              </a:solidFill>
              <a:latin typeface="Glock Grotesk Bold" panose="020B0604020202020204" charset="0"/>
            </a:endParaRPr>
          </a:p>
          <a:p>
            <a:pPr algn="l">
              <a:buFont typeface="Arial" panose="020B0604020202020204" pitchFamily="34" charset="0"/>
              <a:buChar char="•"/>
            </a:pPr>
            <a:endParaRPr lang="en-US" sz="2500" b="0" i="0" dirty="0">
              <a:solidFill>
                <a:schemeClr val="bg1"/>
              </a:solidFill>
              <a:effectLst/>
              <a:latin typeface="Glock Grotesk Bold" panose="020B0604020202020204" charset="0"/>
            </a:endParaRPr>
          </a:p>
          <a:p>
            <a:pPr algn="l"/>
            <a:r>
              <a:rPr lang="en-US" sz="2500" b="0" i="0" dirty="0">
                <a:solidFill>
                  <a:schemeClr val="bg1"/>
                </a:solidFill>
                <a:effectLst/>
                <a:latin typeface="Glock Grotesk Bold" panose="020B0604020202020204" charset="0"/>
              </a:rPr>
              <a:t>The algorithm overall gives out a complete accurate package for identifying the vegetable in the image.</a:t>
            </a:r>
          </a:p>
          <a:p>
            <a:pPr algn="just"/>
            <a:endParaRPr lang="en-IN" sz="2800" dirty="0">
              <a:solidFill>
                <a:schemeClr val="bg1"/>
              </a:solidFill>
              <a:latin typeface="Glock Grotesk Bold" panose="020B0604020202020204" charset="0"/>
              <a:cs typeface="Arial" panose="020B0604020202020204" pitchFamily="34" charset="0"/>
            </a:endParaRPr>
          </a:p>
        </p:txBody>
      </p:sp>
    </p:spTree>
    <p:extLst>
      <p:ext uri="{BB962C8B-B14F-4D97-AF65-F5344CB8AC3E}">
        <p14:creationId xmlns:p14="http://schemas.microsoft.com/office/powerpoint/2010/main" val="353630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2DC12D9A-6F76-2E1C-44C7-B2EBA06EC35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01C197E-F780-511C-77DA-BF0E4D5B0EF9}"/>
              </a:ext>
            </a:extLst>
          </p:cNvPr>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txBody>
          <a:bodyPr/>
          <a:lstStyle/>
          <a:p>
            <a:endParaRPr lang="en-IN"/>
          </a:p>
        </p:txBody>
      </p:sp>
      <p:sp>
        <p:nvSpPr>
          <p:cNvPr id="3" name="TextBox 3">
            <a:extLst>
              <a:ext uri="{FF2B5EF4-FFF2-40B4-BE49-F238E27FC236}">
                <a16:creationId xmlns:a16="http://schemas.microsoft.com/office/drawing/2014/main" id="{2AA0D469-8886-C618-816F-A267A0A24FE4}"/>
              </a:ext>
            </a:extLst>
          </p:cNvPr>
          <p:cNvSpPr txBox="1"/>
          <p:nvPr/>
        </p:nvSpPr>
        <p:spPr>
          <a:xfrm>
            <a:off x="893138" y="723900"/>
            <a:ext cx="12670462" cy="1038746"/>
          </a:xfrm>
          <a:prstGeom prst="rect">
            <a:avLst/>
          </a:prstGeom>
        </p:spPr>
        <p:txBody>
          <a:bodyPr wrap="square" lIns="0" tIns="0" rIns="0" bIns="0" rtlCol="0" anchor="t">
            <a:spAutoFit/>
          </a:bodyPr>
          <a:lstStyle/>
          <a:p>
            <a:pPr algn="ctr">
              <a:lnSpc>
                <a:spcPts val="8120"/>
              </a:lnSpc>
            </a:pPr>
            <a:r>
              <a:rPr lang="en-US" sz="5800" dirty="0">
                <a:solidFill>
                  <a:srgbClr val="FFFFFF"/>
                </a:solidFill>
                <a:latin typeface="Glock Grotesk Bold"/>
              </a:rPr>
              <a:t>Application in Action:</a:t>
            </a:r>
          </a:p>
        </p:txBody>
      </p:sp>
      <p:sp>
        <p:nvSpPr>
          <p:cNvPr id="7" name="TextBox 6">
            <a:extLst>
              <a:ext uri="{FF2B5EF4-FFF2-40B4-BE49-F238E27FC236}">
                <a16:creationId xmlns:a16="http://schemas.microsoft.com/office/drawing/2014/main" id="{557189A4-6E89-1CEE-8EED-4410E8542752}"/>
              </a:ext>
            </a:extLst>
          </p:cNvPr>
          <p:cNvSpPr txBox="1"/>
          <p:nvPr/>
        </p:nvSpPr>
        <p:spPr>
          <a:xfrm>
            <a:off x="851351" y="2476500"/>
            <a:ext cx="16947494" cy="800219"/>
          </a:xfrm>
          <a:prstGeom prst="rect">
            <a:avLst/>
          </a:prstGeom>
        </p:spPr>
        <p:txBody>
          <a:bodyPr wrap="square" lIns="0" tIns="0" rIns="0" bIns="0" rtlCol="0" anchor="t">
            <a:spAutoFit/>
          </a:bodyPr>
          <a:lstStyle/>
          <a:p>
            <a:pPr algn="just"/>
            <a:r>
              <a:rPr lang="en-IN" sz="2600" dirty="0">
                <a:solidFill>
                  <a:schemeClr val="bg1"/>
                </a:solidFill>
                <a:latin typeface="Glock Grotesk Bold" panose="020B0604020202020204" charset="0"/>
                <a:cs typeface="Arial" panose="020B0604020202020204" pitchFamily="34" charset="0"/>
              </a:rPr>
              <a:t>The code developed yields the following outputs for image classification - </a:t>
            </a:r>
          </a:p>
        </p:txBody>
      </p:sp>
      <p:pic>
        <p:nvPicPr>
          <p:cNvPr id="5" name="Picture 4" descr="A close-up of a green vegetable&#10;&#10;Description automatically generated">
            <a:extLst>
              <a:ext uri="{FF2B5EF4-FFF2-40B4-BE49-F238E27FC236}">
                <a16:creationId xmlns:a16="http://schemas.microsoft.com/office/drawing/2014/main" id="{6F26A7FB-A81A-E5B9-9333-6E52B91A4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0" y="3747190"/>
            <a:ext cx="5410200" cy="5534931"/>
          </a:xfrm>
          <a:prstGeom prst="rect">
            <a:avLst/>
          </a:prstGeom>
        </p:spPr>
      </p:pic>
      <p:pic>
        <p:nvPicPr>
          <p:cNvPr id="8" name="Picture 7" descr="A graph showing the performance of a model&#10;&#10;Description automatically generated">
            <a:extLst>
              <a:ext uri="{FF2B5EF4-FFF2-40B4-BE49-F238E27FC236}">
                <a16:creationId xmlns:a16="http://schemas.microsoft.com/office/drawing/2014/main" id="{2CADC51E-841B-79B6-4CF2-19B2663C8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347" y="4480389"/>
            <a:ext cx="7917653" cy="4223499"/>
          </a:xfrm>
          <a:prstGeom prst="rect">
            <a:avLst/>
          </a:prstGeom>
        </p:spPr>
      </p:pic>
      <p:sp>
        <p:nvSpPr>
          <p:cNvPr id="9" name="TextBox 8">
            <a:extLst>
              <a:ext uri="{FF2B5EF4-FFF2-40B4-BE49-F238E27FC236}">
                <a16:creationId xmlns:a16="http://schemas.microsoft.com/office/drawing/2014/main" id="{BBCDA7D0-6C93-56A1-AFC7-0964B81BC8B3}"/>
              </a:ext>
            </a:extLst>
          </p:cNvPr>
          <p:cNvSpPr txBox="1"/>
          <p:nvPr/>
        </p:nvSpPr>
        <p:spPr>
          <a:xfrm>
            <a:off x="1762748" y="8984228"/>
            <a:ext cx="6844849" cy="492443"/>
          </a:xfrm>
          <a:prstGeom prst="rect">
            <a:avLst/>
          </a:prstGeom>
        </p:spPr>
        <p:txBody>
          <a:bodyPr wrap="square" lIns="0" tIns="0" rIns="0" bIns="0" rtlCol="0" anchor="t">
            <a:spAutoFit/>
          </a:bodyPr>
          <a:lstStyle/>
          <a:p>
            <a:pPr algn="just"/>
            <a:r>
              <a:rPr lang="en-IN" sz="1600" dirty="0">
                <a:solidFill>
                  <a:schemeClr val="bg1"/>
                </a:solidFill>
                <a:latin typeface="Glock Grotesk Bold" panose="020B0604020202020204" charset="0"/>
                <a:cs typeface="Arial" panose="020B0604020202020204" pitchFamily="34" charset="0"/>
              </a:rPr>
              <a:t>The algorithm works well on the validation dataset yielding better accuracy </a:t>
            </a:r>
          </a:p>
        </p:txBody>
      </p:sp>
      <p:sp>
        <p:nvSpPr>
          <p:cNvPr id="10" name="TextBox 9">
            <a:extLst>
              <a:ext uri="{FF2B5EF4-FFF2-40B4-BE49-F238E27FC236}">
                <a16:creationId xmlns:a16="http://schemas.microsoft.com/office/drawing/2014/main" id="{90A85998-E1FC-8360-3DAC-7500DD28E36D}"/>
              </a:ext>
            </a:extLst>
          </p:cNvPr>
          <p:cNvSpPr txBox="1"/>
          <p:nvPr/>
        </p:nvSpPr>
        <p:spPr>
          <a:xfrm>
            <a:off x="10591800" y="9454496"/>
            <a:ext cx="6844849" cy="492443"/>
          </a:xfrm>
          <a:prstGeom prst="rect">
            <a:avLst/>
          </a:prstGeom>
        </p:spPr>
        <p:txBody>
          <a:bodyPr wrap="square" lIns="0" tIns="0" rIns="0" bIns="0" rtlCol="0" anchor="t">
            <a:spAutoFit/>
          </a:bodyPr>
          <a:lstStyle/>
          <a:p>
            <a:pPr algn="just"/>
            <a:r>
              <a:rPr lang="en-IN" sz="1600" dirty="0">
                <a:solidFill>
                  <a:schemeClr val="bg1"/>
                </a:solidFill>
                <a:latin typeface="Glock Grotesk Bold" panose="020B0604020202020204" charset="0"/>
                <a:cs typeface="Arial" panose="020B0604020202020204" pitchFamily="34" charset="0"/>
              </a:rPr>
              <a:t>Prediction works accurately on the set of image</a:t>
            </a:r>
          </a:p>
        </p:txBody>
      </p:sp>
    </p:spTree>
    <p:extLst>
      <p:ext uri="{BB962C8B-B14F-4D97-AF65-F5344CB8AC3E}">
        <p14:creationId xmlns:p14="http://schemas.microsoft.com/office/powerpoint/2010/main" val="130980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A1D50CFE-5EB3-72F4-5634-408877D599B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66CA576-79CA-231D-3A4D-06BDA8E19AA2}"/>
              </a:ext>
            </a:extLst>
          </p:cNvPr>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txBody>
          <a:bodyPr/>
          <a:lstStyle/>
          <a:p>
            <a:endParaRPr lang="en-IN"/>
          </a:p>
        </p:txBody>
      </p:sp>
      <p:sp>
        <p:nvSpPr>
          <p:cNvPr id="3" name="TextBox 3">
            <a:extLst>
              <a:ext uri="{FF2B5EF4-FFF2-40B4-BE49-F238E27FC236}">
                <a16:creationId xmlns:a16="http://schemas.microsoft.com/office/drawing/2014/main" id="{AB90573D-FEC4-A425-2112-70B25C400D93}"/>
              </a:ext>
            </a:extLst>
          </p:cNvPr>
          <p:cNvSpPr txBox="1"/>
          <p:nvPr/>
        </p:nvSpPr>
        <p:spPr>
          <a:xfrm>
            <a:off x="893138" y="723900"/>
            <a:ext cx="12670462" cy="1038746"/>
          </a:xfrm>
          <a:prstGeom prst="rect">
            <a:avLst/>
          </a:prstGeom>
        </p:spPr>
        <p:txBody>
          <a:bodyPr wrap="square" lIns="0" tIns="0" rIns="0" bIns="0" rtlCol="0" anchor="t">
            <a:spAutoFit/>
          </a:bodyPr>
          <a:lstStyle/>
          <a:p>
            <a:pPr algn="ctr">
              <a:lnSpc>
                <a:spcPts val="8120"/>
              </a:lnSpc>
            </a:pPr>
            <a:r>
              <a:rPr lang="en-US" sz="5800" dirty="0">
                <a:solidFill>
                  <a:srgbClr val="FFFFFF"/>
                </a:solidFill>
                <a:latin typeface="Glock Grotesk Bold"/>
              </a:rPr>
              <a:t>Application in Action:</a:t>
            </a:r>
          </a:p>
        </p:txBody>
      </p:sp>
      <p:sp>
        <p:nvSpPr>
          <p:cNvPr id="7" name="TextBox 6">
            <a:extLst>
              <a:ext uri="{FF2B5EF4-FFF2-40B4-BE49-F238E27FC236}">
                <a16:creationId xmlns:a16="http://schemas.microsoft.com/office/drawing/2014/main" id="{013689FB-15AC-86D6-8014-B76024D57039}"/>
              </a:ext>
            </a:extLst>
          </p:cNvPr>
          <p:cNvSpPr txBox="1"/>
          <p:nvPr/>
        </p:nvSpPr>
        <p:spPr>
          <a:xfrm>
            <a:off x="851351" y="2476500"/>
            <a:ext cx="16947494" cy="800219"/>
          </a:xfrm>
          <a:prstGeom prst="rect">
            <a:avLst/>
          </a:prstGeom>
        </p:spPr>
        <p:txBody>
          <a:bodyPr wrap="square" lIns="0" tIns="0" rIns="0" bIns="0" rtlCol="0" anchor="t">
            <a:spAutoFit/>
          </a:bodyPr>
          <a:lstStyle/>
          <a:p>
            <a:pPr algn="just"/>
            <a:r>
              <a:rPr lang="en-IN" sz="2600" dirty="0">
                <a:solidFill>
                  <a:schemeClr val="bg1"/>
                </a:solidFill>
                <a:latin typeface="Glock Grotesk Bold" panose="020B0604020202020204" charset="0"/>
                <a:cs typeface="Arial" panose="020B0604020202020204" pitchFamily="34" charset="0"/>
              </a:rPr>
              <a:t>The code developed yields the following outputs for image classification - </a:t>
            </a:r>
          </a:p>
        </p:txBody>
      </p:sp>
      <p:sp>
        <p:nvSpPr>
          <p:cNvPr id="9" name="TextBox 8">
            <a:extLst>
              <a:ext uri="{FF2B5EF4-FFF2-40B4-BE49-F238E27FC236}">
                <a16:creationId xmlns:a16="http://schemas.microsoft.com/office/drawing/2014/main" id="{25B280F7-C708-80F9-B355-E27FFCB51982}"/>
              </a:ext>
            </a:extLst>
          </p:cNvPr>
          <p:cNvSpPr txBox="1"/>
          <p:nvPr/>
        </p:nvSpPr>
        <p:spPr>
          <a:xfrm>
            <a:off x="1762748" y="8984228"/>
            <a:ext cx="6844849" cy="492443"/>
          </a:xfrm>
          <a:prstGeom prst="rect">
            <a:avLst/>
          </a:prstGeom>
        </p:spPr>
        <p:txBody>
          <a:bodyPr wrap="square" lIns="0" tIns="0" rIns="0" bIns="0" rtlCol="0" anchor="t">
            <a:spAutoFit/>
          </a:bodyPr>
          <a:lstStyle/>
          <a:p>
            <a:pPr algn="just"/>
            <a:r>
              <a:rPr lang="en-IN" sz="1600" dirty="0">
                <a:solidFill>
                  <a:schemeClr val="bg1"/>
                </a:solidFill>
                <a:latin typeface="Glock Grotesk Bold" panose="020B0604020202020204" charset="0"/>
                <a:cs typeface="Arial" panose="020B0604020202020204" pitchFamily="34" charset="0"/>
              </a:rPr>
              <a:t>The algorithm takes in a black and white image of the vegetable</a:t>
            </a:r>
          </a:p>
        </p:txBody>
      </p:sp>
      <p:sp>
        <p:nvSpPr>
          <p:cNvPr id="10" name="TextBox 9">
            <a:extLst>
              <a:ext uri="{FF2B5EF4-FFF2-40B4-BE49-F238E27FC236}">
                <a16:creationId xmlns:a16="http://schemas.microsoft.com/office/drawing/2014/main" id="{4F548821-5B35-C4A6-3EC2-05EC6F588B16}"/>
              </a:ext>
            </a:extLst>
          </p:cNvPr>
          <p:cNvSpPr txBox="1"/>
          <p:nvPr/>
        </p:nvSpPr>
        <p:spPr>
          <a:xfrm>
            <a:off x="10604520" y="8984227"/>
            <a:ext cx="6844849" cy="492443"/>
          </a:xfrm>
          <a:prstGeom prst="rect">
            <a:avLst/>
          </a:prstGeom>
        </p:spPr>
        <p:txBody>
          <a:bodyPr wrap="square" lIns="0" tIns="0" rIns="0" bIns="0" rtlCol="0" anchor="t">
            <a:spAutoFit/>
          </a:bodyPr>
          <a:lstStyle/>
          <a:p>
            <a:pPr algn="just"/>
            <a:r>
              <a:rPr lang="en-IN" sz="1600" dirty="0">
                <a:solidFill>
                  <a:schemeClr val="bg1"/>
                </a:solidFill>
                <a:latin typeface="Glock Grotesk Bold" panose="020B0604020202020204" charset="0"/>
                <a:cs typeface="Arial" panose="020B0604020202020204" pitchFamily="34" charset="0"/>
              </a:rPr>
              <a:t>Detection of edges for the images is </a:t>
            </a:r>
            <a:r>
              <a:rPr lang="en-IN" sz="1600">
                <a:solidFill>
                  <a:schemeClr val="bg1"/>
                </a:solidFill>
                <a:latin typeface="Glock Grotesk Bold" panose="020B0604020202020204" charset="0"/>
                <a:cs typeface="Arial" panose="020B0604020202020204" pitchFamily="34" charset="0"/>
              </a:rPr>
              <a:t>accurately performed.</a:t>
            </a:r>
            <a:endParaRPr lang="en-IN" sz="1600" dirty="0">
              <a:solidFill>
                <a:schemeClr val="bg1"/>
              </a:solidFill>
              <a:latin typeface="Glock Grotesk Bold" panose="020B0604020202020204" charset="0"/>
              <a:cs typeface="Arial" panose="020B0604020202020204" pitchFamily="34" charset="0"/>
            </a:endParaRPr>
          </a:p>
        </p:txBody>
      </p:sp>
      <p:pic>
        <p:nvPicPr>
          <p:cNvPr id="6" name="Picture 5">
            <a:extLst>
              <a:ext uri="{FF2B5EF4-FFF2-40B4-BE49-F238E27FC236}">
                <a16:creationId xmlns:a16="http://schemas.microsoft.com/office/drawing/2014/main" id="{DE858F8D-544C-D796-2E98-E1EC3ABA24FD}"/>
              </a:ext>
            </a:extLst>
          </p:cNvPr>
          <p:cNvPicPr>
            <a:picLocks noChangeAspect="1"/>
          </p:cNvPicPr>
          <p:nvPr/>
        </p:nvPicPr>
        <p:blipFill>
          <a:blip r:embed="rId3"/>
          <a:stretch>
            <a:fillRect/>
          </a:stretch>
        </p:blipFill>
        <p:spPr>
          <a:xfrm>
            <a:off x="1600200" y="3543300"/>
            <a:ext cx="7543800" cy="5029200"/>
          </a:xfrm>
          <a:prstGeom prst="rect">
            <a:avLst/>
          </a:prstGeom>
        </p:spPr>
      </p:pic>
      <p:pic>
        <p:nvPicPr>
          <p:cNvPr id="12" name="Picture 11">
            <a:extLst>
              <a:ext uri="{FF2B5EF4-FFF2-40B4-BE49-F238E27FC236}">
                <a16:creationId xmlns:a16="http://schemas.microsoft.com/office/drawing/2014/main" id="{BFC7E4D9-637D-320B-4579-513EE6D60739}"/>
              </a:ext>
            </a:extLst>
          </p:cNvPr>
          <p:cNvPicPr>
            <a:picLocks noChangeAspect="1"/>
          </p:cNvPicPr>
          <p:nvPr/>
        </p:nvPicPr>
        <p:blipFill>
          <a:blip r:embed="rId4"/>
          <a:stretch>
            <a:fillRect/>
          </a:stretch>
        </p:blipFill>
        <p:spPr>
          <a:xfrm>
            <a:off x="10255045" y="3539613"/>
            <a:ext cx="7543800" cy="5071285"/>
          </a:xfrm>
          <a:prstGeom prst="rect">
            <a:avLst/>
          </a:prstGeom>
        </p:spPr>
      </p:pic>
    </p:spTree>
    <p:extLst>
      <p:ext uri="{BB962C8B-B14F-4D97-AF65-F5344CB8AC3E}">
        <p14:creationId xmlns:p14="http://schemas.microsoft.com/office/powerpoint/2010/main" val="428543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6654439" y="4752975"/>
            <a:ext cx="4979121" cy="723900"/>
          </a:xfrm>
          <a:prstGeom prst="rect">
            <a:avLst/>
          </a:prstGeom>
        </p:spPr>
        <p:txBody>
          <a:bodyPr lIns="0" tIns="0" rIns="0" bIns="0" rtlCol="0" anchor="t">
            <a:spAutoFit/>
          </a:bodyPr>
          <a:lstStyle/>
          <a:p>
            <a:pPr marL="0" lvl="0" indent="0" algn="ctr">
              <a:lnSpc>
                <a:spcPts val="5280"/>
              </a:lnSpc>
            </a:pPr>
            <a:r>
              <a:rPr lang="en-US" sz="4400">
                <a:solidFill>
                  <a:srgbClr val="FFFFFF"/>
                </a:solidFill>
                <a:latin typeface="Horizon Bold"/>
              </a:rPr>
              <a:t>Thankyou</a:t>
            </a:r>
          </a:p>
        </p:txBody>
      </p:sp>
      <p:sp>
        <p:nvSpPr>
          <p:cNvPr id="3" name="Freeform 3"/>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478</Words>
  <Application>Microsoft Office PowerPoint</Application>
  <PresentationFormat>Custom</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Horizon</vt:lpstr>
      <vt:lpstr>Calibri</vt:lpstr>
      <vt:lpstr>Glock Grotesk</vt:lpstr>
      <vt:lpstr>Horizon Bold</vt:lpstr>
      <vt:lpstr>Glock Grotesk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Details Brochure</dc:title>
  <cp:lastModifiedBy>VARAD GANDHI - 70411019014</cp:lastModifiedBy>
  <cp:revision>4</cp:revision>
  <dcterms:created xsi:type="dcterms:W3CDTF">2006-08-16T00:00:00Z</dcterms:created>
  <dcterms:modified xsi:type="dcterms:W3CDTF">2024-02-04T14:53:23Z</dcterms:modified>
  <dc:identifier>DAF5URAKZck</dc:identifier>
</cp:coreProperties>
</file>