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10231" r:id="rId4"/>
    <p:sldId id="286" r:id="rId5"/>
    <p:sldId id="10232" r:id="rId6"/>
    <p:sldId id="10233" r:id="rId7"/>
    <p:sldId id="10234" r:id="rId8"/>
    <p:sldId id="141168324" r:id="rId9"/>
    <p:sldId id="141168325" r:id="rId10"/>
    <p:sldId id="141168326" r:id="rId11"/>
    <p:sldId id="141168328" r:id="rId12"/>
    <p:sldId id="10210" r:id="rId13"/>
    <p:sldId id="10221" r:id="rId14"/>
    <p:sldId id="10209" r:id="rId15"/>
    <p:sldId id="141168327" r:id="rId16"/>
    <p:sldId id="141168329" r:id="rId17"/>
    <p:sldId id="141168330" r:id="rId18"/>
    <p:sldId id="141168331" r:id="rId19"/>
    <p:sldId id="10204" r:id="rId20"/>
    <p:sldId id="10213" r:id="rId21"/>
    <p:sldId id="10214" r:id="rId22"/>
    <p:sldId id="10216" r:id="rId23"/>
    <p:sldId id="10215" r:id="rId24"/>
    <p:sldId id="10217" r:id="rId25"/>
    <p:sldId id="10207" r:id="rId26"/>
    <p:sldId id="10208" r:id="rId27"/>
    <p:sldId id="10206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87B8C1"/>
    <a:srgbClr val="000000"/>
    <a:srgbClr val="6C8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8"/>
    <p:restoredTop sz="92517"/>
  </p:normalViewPr>
  <p:slideViewPr>
    <p:cSldViewPr snapToGrid="0" snapToObjects="1">
      <p:cViewPr varScale="1">
        <p:scale>
          <a:sx n="118" d="100"/>
          <a:sy n="118" d="100"/>
        </p:scale>
        <p:origin x="1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CD99-4F48-C34E-9999-8628B9BBFBA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01A32-7889-1845-AC52-77784EE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586CF3-9D3A-904E-B13A-A066E555004E}"/>
              </a:ext>
            </a:extLst>
          </p:cNvPr>
          <p:cNvSpPr/>
          <p:nvPr userDrawn="1"/>
        </p:nvSpPr>
        <p:spPr>
          <a:xfrm>
            <a:off x="129516" y="111903"/>
            <a:ext cx="11932968" cy="66341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67E9E6-2B57-7A47-A3FC-18FB745905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8362" y="382676"/>
            <a:ext cx="1441705" cy="584475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4DDDFC9E-DC83-6A47-A44D-E1CD8DA3D83A}"/>
              </a:ext>
            </a:extLst>
          </p:cNvPr>
          <p:cNvSpPr/>
          <p:nvPr userDrawn="1"/>
        </p:nvSpPr>
        <p:spPr>
          <a:xfrm flipH="1">
            <a:off x="8347695" y="1219200"/>
            <a:ext cx="3684648" cy="5502275"/>
          </a:xfrm>
          <a:prstGeom prst="rtTriangle">
            <a:avLst/>
          </a:prstGeom>
          <a:solidFill>
            <a:srgbClr val="6C8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7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56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E75E-8681-B64F-8485-3F304FDC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F814-333A-554B-B84E-71DEF7E4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61D9-96A6-0A4A-A836-619A7DF9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0506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A36C-8F49-B44F-9DE9-69EA0B63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CBA8D-132B-8949-9F50-BD297EE9F699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70D05-4D70-6E4D-AEB9-C1A51A8C5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490A1-CAF5-4F4D-935F-1FBBB5042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3834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7A8B-98BE-F145-997B-B368E7C9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A6C2-B2E8-A145-93DA-CCB46D31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FBFD-C506-2341-8A53-A8D8C181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EDDFF04-AF7A-CF47-A676-02B6F637C9D5}" type="datetime4">
              <a:rPr lang="en-IN" smtClean="0"/>
              <a:pPr/>
              <a:t>2 December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740-1255-AE45-8423-327EF2EF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8499-B34C-E941-935D-FE300453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FE42F-484A-AB4C-8DFE-B2C539E039AE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B9559-1129-C94C-9B0D-02A698609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03346E-B0A5-6F4F-935E-65CF88C947EF}"/>
              </a:ext>
            </a:extLst>
          </p:cNvPr>
          <p:cNvSpPr txBox="1">
            <a:spLocks/>
          </p:cNvSpPr>
          <p:nvPr userDrawn="1"/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4183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207A-4723-2743-8CCA-B61B2F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56AB-8267-DC4D-889C-7F2B734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26454-80B8-1E46-8951-AEFF75E3DB9D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C7F3F-DB5B-EE45-B52F-6AD018DE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D1772DB-E1BC-E046-B3A6-49FFE0B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524B71-3987-184D-AF7E-666E9075A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18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D99E4-DA1E-3E43-85EE-DB43CD0F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F5D3-6A4B-8B4C-AD19-FEE80EFC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B3C08-F7FC-A347-A489-D2E44463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6BFD43-5EE8-E848-B059-10125D66A4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91251"/>
            <a:ext cx="5119869" cy="5336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7374546-5EB2-E94C-A131-E68F92478E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3931" y="891251"/>
            <a:ext cx="5119869" cy="5336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2F3D5-A364-584C-8A41-B665662950E7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58945B-8A8C-5E43-A550-17FB88AD8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6656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207A-4723-2743-8CCA-B61B2F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56AB-8267-DC4D-889C-7F2B734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C7F3F-DB5B-EE45-B52F-6AD018DE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D1772DB-E1BC-E046-B3A6-49FFE0B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949620"/>
            <a:ext cx="11277600" cy="4435179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6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7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0788" y="1203090"/>
            <a:ext cx="10886813" cy="5080068"/>
          </a:xfrm>
        </p:spPr>
        <p:txBody>
          <a:bodyPr/>
          <a:lstStyle>
            <a:lvl2pPr marL="529351" indent="-210893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788735" indent="-229944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8FAD6DF-6C15-E446-85A6-A3EE02FAE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8C3FD6C-7396-4A4E-A823-179480EBD9B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04800" y="6435307"/>
            <a:ext cx="8534400" cy="18288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05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3ADE-BC17-E248-A021-BB38B89F5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BA2C-6724-BA44-9426-E6E6C84CF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EEEE-E3AB-F641-A07A-99494656B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68" r:id="rId6"/>
    <p:sldLayoutId id="2147483658" r:id="rId7"/>
    <p:sldLayoutId id="2147483659" r:id="rId8"/>
    <p:sldLayoutId id="2147483660" r:id="rId9"/>
    <p:sldLayoutId id="2147483662" r:id="rId10"/>
    <p:sldLayoutId id="2147483664" r:id="rId11"/>
    <p:sldLayoutId id="2147483665" r:id="rId12"/>
    <p:sldLayoutId id="214748366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microsoft.com/office/2007/relationships/hdphoto" Target="../media/hdphoto11.wdp"/><Relationship Id="rId3" Type="http://schemas.openxmlformats.org/officeDocument/2006/relationships/image" Target="../media/image15.svg"/><Relationship Id="rId7" Type="http://schemas.microsoft.com/office/2007/relationships/hdphoto" Target="../media/hdphoto6.wdp"/><Relationship Id="rId12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microsoft.com/office/2007/relationships/hdphoto" Target="../media/hdphoto4.wdp"/><Relationship Id="rId5" Type="http://schemas.openxmlformats.org/officeDocument/2006/relationships/image" Target="../media/image10.png"/><Relationship Id="rId10" Type="http://schemas.microsoft.com/office/2007/relationships/hdphoto" Target="../media/hdphoto9.wdp"/><Relationship Id="rId4" Type="http://schemas.openxmlformats.org/officeDocument/2006/relationships/image" Target="../media/image16.png"/><Relationship Id="rId9" Type="http://schemas.microsoft.com/office/2007/relationships/hdphoto" Target="../media/hdphoto8.wdp"/><Relationship Id="rId14" Type="http://schemas.microsoft.com/office/2007/relationships/hdphoto" Target="../media/hdphoto12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Cloud-Mumbai-Meetup/" TargetMode="External"/><Relationship Id="rId13" Type="http://schemas.openxmlformats.org/officeDocument/2006/relationships/image" Target="../media/image27.jpeg"/><Relationship Id="rId3" Type="http://schemas.openxmlformats.org/officeDocument/2006/relationships/image" Target="../media/image25.jpg"/><Relationship Id="rId7" Type="http://schemas.openxmlformats.org/officeDocument/2006/relationships/hyperlink" Target="http://ibm.biz/slackrequest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bmdevconnect.slack.com/" TargetMode="External"/><Relationship Id="rId11" Type="http://schemas.openxmlformats.org/officeDocument/2006/relationships/hyperlink" Target="https://www.meetup.com/Chennai-CodeWeekend-Meetup/" TargetMode="External"/><Relationship Id="rId5" Type="http://schemas.openxmlformats.org/officeDocument/2006/relationships/hyperlink" Target="https://developer.ibm.com/patterns/" TargetMode="External"/><Relationship Id="rId10" Type="http://schemas.openxmlformats.org/officeDocument/2006/relationships/hyperlink" Target="https://www.meetup.com/IBMDevConnect-Bangalore" TargetMode="External"/><Relationship Id="rId4" Type="http://schemas.openxmlformats.org/officeDocument/2006/relationships/hyperlink" Target="https://github.com/IBMEvent/HandsOnCloud-201906" TargetMode="External"/><Relationship Id="rId9" Type="http://schemas.openxmlformats.org/officeDocument/2006/relationships/hyperlink" Target="https://www.meetup.com/Hyderabad-Cognitive-with-Clou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FC5D7-B0EA-A24F-86B8-2F451A000F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07694" y="5991225"/>
            <a:ext cx="1585511" cy="36512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3 - Dec - 2019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6898C-DE25-B745-AD13-B7E7B0C6C8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425F9E-BE9E-3E4B-A065-6D955E0DE5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01357-663C-C545-A4A2-32BD185D30A8}"/>
              </a:ext>
            </a:extLst>
          </p:cNvPr>
          <p:cNvSpPr txBox="1"/>
          <p:nvPr/>
        </p:nvSpPr>
        <p:spPr>
          <a:xfrm>
            <a:off x="2911762" y="1982450"/>
            <a:ext cx="7070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Kubernetes Workshop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IBM Cloud and Kubernetes cluster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5A8B6E7-2293-C545-A159-9C95C18C4775}"/>
              </a:ext>
            </a:extLst>
          </p:cNvPr>
          <p:cNvSpPr/>
          <p:nvPr/>
        </p:nvSpPr>
        <p:spPr>
          <a:xfrm flipH="1">
            <a:off x="8347695" y="1219200"/>
            <a:ext cx="3684648" cy="55022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19860-A3EB-D742-8FDF-4043A6D3972A}"/>
              </a:ext>
            </a:extLst>
          </p:cNvPr>
          <p:cNvSpPr txBox="1"/>
          <p:nvPr/>
        </p:nvSpPr>
        <p:spPr>
          <a:xfrm>
            <a:off x="7014509" y="3846235"/>
            <a:ext cx="2666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Arun Balasubramanyan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Jeya Gandhi Rajan M</a:t>
            </a:r>
          </a:p>
        </p:txBody>
      </p:sp>
    </p:spTree>
    <p:extLst>
      <p:ext uri="{BB962C8B-B14F-4D97-AF65-F5344CB8AC3E}">
        <p14:creationId xmlns:p14="http://schemas.microsoft.com/office/powerpoint/2010/main" val="378915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77B7-DE82-CD47-AFF5-529F492E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6F04EE-76E6-1F46-B75A-977DD9915DB2}"/>
              </a:ext>
            </a:extLst>
          </p:cNvPr>
          <p:cNvSpPr txBox="1">
            <a:spLocks/>
          </p:cNvSpPr>
          <p:nvPr/>
        </p:nvSpPr>
        <p:spPr>
          <a:xfrm>
            <a:off x="211736" y="2475496"/>
            <a:ext cx="11768528" cy="1073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lvl="1" indent="-22860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Dockers &amp; Containers</a:t>
            </a:r>
          </a:p>
        </p:txBody>
      </p:sp>
    </p:spTree>
    <p:extLst>
      <p:ext uri="{BB962C8B-B14F-4D97-AF65-F5344CB8AC3E}">
        <p14:creationId xmlns:p14="http://schemas.microsoft.com/office/powerpoint/2010/main" val="219088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containers?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C63321-F592-7040-94B6-535D352EC8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670" y="2642641"/>
            <a:ext cx="5033737" cy="31442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532429-334E-234F-8AE8-C18C059A11F2}"/>
              </a:ext>
            </a:extLst>
          </p:cNvPr>
          <p:cNvSpPr txBox="1"/>
          <p:nvPr/>
        </p:nvSpPr>
        <p:spPr>
          <a:xfrm>
            <a:off x="188821" y="1057675"/>
            <a:ext cx="455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Long setup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D612FA-DAAA-6246-AE32-3CD0CEAF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28" y="2328546"/>
            <a:ext cx="5791200" cy="36384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AA9574-7C6F-9546-840B-09D8A2478871}"/>
              </a:ext>
            </a:extLst>
          </p:cNvPr>
          <p:cNvCxnSpPr/>
          <p:nvPr/>
        </p:nvCxnSpPr>
        <p:spPr>
          <a:xfrm>
            <a:off x="5765122" y="726797"/>
            <a:ext cx="0" cy="6112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BCEE-1318-DE41-9D8B-7B310735321B}"/>
              </a:ext>
            </a:extLst>
          </p:cNvPr>
          <p:cNvSpPr/>
          <p:nvPr/>
        </p:nvSpPr>
        <p:spPr>
          <a:xfrm>
            <a:off x="6032130" y="1049881"/>
            <a:ext cx="427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setup time required</a:t>
            </a:r>
          </a:p>
        </p:txBody>
      </p:sp>
    </p:spTree>
    <p:extLst>
      <p:ext uri="{BB962C8B-B14F-4D97-AF65-F5344CB8AC3E}">
        <p14:creationId xmlns:p14="http://schemas.microsoft.com/office/powerpoint/2010/main" val="106582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</p:spPr>
        <p:txBody>
          <a:bodyPr/>
          <a:lstStyle/>
          <a:p>
            <a:r>
              <a:rPr lang="en-US" dirty="0"/>
              <a:t>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 image is an </a:t>
            </a:r>
            <a:r>
              <a:rPr lang="en-US" dirty="0">
                <a:solidFill>
                  <a:schemeClr val="accent1"/>
                </a:solidFill>
              </a:rPr>
              <a:t>executable package </a:t>
            </a:r>
            <a:r>
              <a:rPr lang="en-US" dirty="0"/>
              <a:t>that bundles everything needed to run an application.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Code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Libraries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Environment variables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Configuration files</a:t>
            </a:r>
          </a:p>
          <a:p>
            <a:r>
              <a:rPr lang="en-US" dirty="0"/>
              <a:t>Container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container is a runtime instance of an 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Image can be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moved  between environments </a:t>
            </a:r>
            <a:r>
              <a:rPr lang="en-US" dirty="0"/>
              <a:t>and run without change</a:t>
            </a:r>
          </a:p>
          <a:p>
            <a:r>
              <a:rPr lang="en-US" dirty="0"/>
              <a:t>Docker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Docker is a platform to </a:t>
            </a:r>
            <a:r>
              <a:rPr lang="en-US" dirty="0">
                <a:solidFill>
                  <a:schemeClr val="accent1"/>
                </a:solidFill>
              </a:rPr>
              <a:t>develop, deploy, and run </a:t>
            </a:r>
            <a:r>
              <a:rPr lang="en-US" dirty="0"/>
              <a:t>applications with containers.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71075-FCB1-2B42-BE36-D4E6DB3C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818" y="4764825"/>
            <a:ext cx="1239352" cy="1013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B6E2B-67A0-054D-8C30-CEBCD1A0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58" y="3167743"/>
            <a:ext cx="1520124" cy="10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4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</p:spPr>
        <p:txBody>
          <a:bodyPr/>
          <a:lstStyle/>
          <a:p>
            <a:r>
              <a:rPr lang="en-US" dirty="0"/>
              <a:t>Containers and virtual machines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Containers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Runs natively on Linux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Shares the kernel of the host machine with other containers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Virtual Machine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Runs a full-blown </a:t>
            </a:r>
            <a:r>
              <a:rPr lang="en-US" b="1" dirty="0"/>
              <a:t>guest</a:t>
            </a:r>
            <a:r>
              <a:rPr lang="en-US" dirty="0"/>
              <a:t> operating </a:t>
            </a:r>
            <a:r>
              <a:rPr lang="en-US" sz="12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425F9E-BE9E-3E4B-A065-6D955E0DE51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643897"/>
          </a:xfrm>
        </p:spPr>
        <p:txBody>
          <a:bodyPr/>
          <a:lstStyle/>
          <a:p>
            <a:r>
              <a:rPr lang="en-US" dirty="0"/>
              <a:t>Dockers …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7A01DD-68E0-D64B-87C8-58C99D9148A6}"/>
              </a:ext>
            </a:extLst>
          </p:cNvPr>
          <p:cNvGrpSpPr/>
          <p:nvPr/>
        </p:nvGrpSpPr>
        <p:grpSpPr>
          <a:xfrm>
            <a:off x="4559843" y="3144924"/>
            <a:ext cx="3374789" cy="2955728"/>
            <a:chOff x="2598308" y="3303639"/>
            <a:chExt cx="3374789" cy="2955728"/>
          </a:xfrm>
        </p:grpSpPr>
        <p:sp>
          <p:nvSpPr>
            <p:cNvPr id="32" name="Content Placeholder 3">
              <a:extLst>
                <a:ext uri="{FF2B5EF4-FFF2-40B4-BE49-F238E27FC236}">
                  <a16:creationId xmlns:a16="http://schemas.microsoft.com/office/drawing/2014/main" id="{DD3C98CC-EEA7-CC44-9693-EBBC046EF299}"/>
                </a:ext>
              </a:extLst>
            </p:cNvPr>
            <p:cNvSpPr txBox="1">
              <a:spLocks/>
            </p:cNvSpPr>
            <p:nvPr/>
          </p:nvSpPr>
          <p:spPr>
            <a:xfrm>
              <a:off x="2598308" y="3303639"/>
              <a:ext cx="3374789" cy="29557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endParaRPr lang="en-US" dirty="0"/>
            </a:p>
          </p:txBody>
        </p:sp>
        <p:sp>
          <p:nvSpPr>
            <p:cNvPr id="20" name="Content Placeholder 3">
              <a:extLst>
                <a:ext uri="{FF2B5EF4-FFF2-40B4-BE49-F238E27FC236}">
                  <a16:creationId xmlns:a16="http://schemas.microsoft.com/office/drawing/2014/main" id="{092D3915-C156-AB49-92F8-2CEC219009B1}"/>
                </a:ext>
              </a:extLst>
            </p:cNvPr>
            <p:cNvSpPr txBox="1">
              <a:spLocks/>
            </p:cNvSpPr>
            <p:nvPr/>
          </p:nvSpPr>
          <p:spPr>
            <a:xfrm>
              <a:off x="2736342" y="5706733"/>
              <a:ext cx="309021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Infrastructure</a:t>
              </a:r>
            </a:p>
          </p:txBody>
        </p:sp>
        <p:sp>
          <p:nvSpPr>
            <p:cNvPr id="22" name="Content Placeholder 3">
              <a:extLst>
                <a:ext uri="{FF2B5EF4-FFF2-40B4-BE49-F238E27FC236}">
                  <a16:creationId xmlns:a16="http://schemas.microsoft.com/office/drawing/2014/main" id="{162A9313-E330-6742-A88F-1F4C62D80986}"/>
                </a:ext>
              </a:extLst>
            </p:cNvPr>
            <p:cNvSpPr txBox="1">
              <a:spLocks/>
            </p:cNvSpPr>
            <p:nvPr/>
          </p:nvSpPr>
          <p:spPr>
            <a:xfrm>
              <a:off x="2736341" y="5253913"/>
              <a:ext cx="3090216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Host OS</a:t>
              </a:r>
            </a:p>
          </p:txBody>
        </p:sp>
        <p:sp>
          <p:nvSpPr>
            <p:cNvPr id="23" name="Content Placeholder 3">
              <a:extLst>
                <a:ext uri="{FF2B5EF4-FFF2-40B4-BE49-F238E27FC236}">
                  <a16:creationId xmlns:a16="http://schemas.microsoft.com/office/drawing/2014/main" id="{9B1FA799-4314-D445-AA34-C2CB6F63433C}"/>
                </a:ext>
              </a:extLst>
            </p:cNvPr>
            <p:cNvSpPr txBox="1">
              <a:spLocks/>
            </p:cNvSpPr>
            <p:nvPr/>
          </p:nvSpPr>
          <p:spPr>
            <a:xfrm>
              <a:off x="2736341" y="4790278"/>
              <a:ext cx="3094348" cy="393919"/>
            </a:xfrm>
            <a:prstGeom prst="rect">
              <a:avLst/>
            </a:prstGeom>
            <a:solidFill>
              <a:srgbClr val="13B1CE"/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/>
                <a:t>Docker</a:t>
              </a:r>
              <a:endParaRPr lang="en-US" dirty="0"/>
            </a:p>
          </p:txBody>
        </p:sp>
        <p:sp>
          <p:nvSpPr>
            <p:cNvPr id="24" name="Content Placeholder 3">
              <a:extLst>
                <a:ext uri="{FF2B5EF4-FFF2-40B4-BE49-F238E27FC236}">
                  <a16:creationId xmlns:a16="http://schemas.microsoft.com/office/drawing/2014/main" id="{6CB8C93D-B9D6-A440-A74C-85BB733D0DEE}"/>
                </a:ext>
              </a:extLst>
            </p:cNvPr>
            <p:cNvSpPr txBox="1">
              <a:spLocks/>
            </p:cNvSpPr>
            <p:nvPr/>
          </p:nvSpPr>
          <p:spPr>
            <a:xfrm>
              <a:off x="2736341" y="3952911"/>
              <a:ext cx="100566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App A</a:t>
              </a:r>
            </a:p>
          </p:txBody>
        </p:sp>
        <p:sp>
          <p:nvSpPr>
            <p:cNvPr id="25" name="Content Placeholder 3">
              <a:extLst>
                <a:ext uri="{FF2B5EF4-FFF2-40B4-BE49-F238E27FC236}">
                  <a16:creationId xmlns:a16="http://schemas.microsoft.com/office/drawing/2014/main" id="{F8BE9CC6-1ADF-374E-B3ED-9CF15CA03351}"/>
                </a:ext>
              </a:extLst>
            </p:cNvPr>
            <p:cNvSpPr txBox="1">
              <a:spLocks/>
            </p:cNvSpPr>
            <p:nvPr/>
          </p:nvSpPr>
          <p:spPr>
            <a:xfrm>
              <a:off x="2732482" y="4370842"/>
              <a:ext cx="1009524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Bins/Libs</a:t>
              </a:r>
            </a:p>
          </p:txBody>
        </p:sp>
        <p:sp>
          <p:nvSpPr>
            <p:cNvPr id="26" name="Content Placeholder 3">
              <a:extLst>
                <a:ext uri="{FF2B5EF4-FFF2-40B4-BE49-F238E27FC236}">
                  <a16:creationId xmlns:a16="http://schemas.microsoft.com/office/drawing/2014/main" id="{7EC70FB3-FC92-E740-9BE0-F2969198EF13}"/>
                </a:ext>
              </a:extLst>
            </p:cNvPr>
            <p:cNvSpPr txBox="1">
              <a:spLocks/>
            </p:cNvSpPr>
            <p:nvPr/>
          </p:nvSpPr>
          <p:spPr>
            <a:xfrm>
              <a:off x="3771785" y="3953592"/>
              <a:ext cx="1005665" cy="393919"/>
            </a:xfrm>
            <a:prstGeom prst="rect">
              <a:avLst/>
            </a:prstGeom>
            <a:solidFill>
              <a:srgbClr val="13B1CE"/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/>
                <a:t>App B</a:t>
              </a:r>
              <a:endParaRPr lang="en-US" dirty="0"/>
            </a:p>
          </p:txBody>
        </p:sp>
        <p:sp>
          <p:nvSpPr>
            <p:cNvPr id="27" name="Content Placeholder 3">
              <a:extLst>
                <a:ext uri="{FF2B5EF4-FFF2-40B4-BE49-F238E27FC236}">
                  <a16:creationId xmlns:a16="http://schemas.microsoft.com/office/drawing/2014/main" id="{ED46F9BC-2CF7-ED47-A664-6174AF764B27}"/>
                </a:ext>
              </a:extLst>
            </p:cNvPr>
            <p:cNvSpPr txBox="1">
              <a:spLocks/>
            </p:cNvSpPr>
            <p:nvPr/>
          </p:nvSpPr>
          <p:spPr>
            <a:xfrm>
              <a:off x="3775036" y="4371935"/>
              <a:ext cx="1009524" cy="393919"/>
            </a:xfrm>
            <a:prstGeom prst="rect">
              <a:avLst/>
            </a:prstGeom>
            <a:solidFill>
              <a:srgbClr val="13B1CE"/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Bins/Libs</a:t>
              </a:r>
            </a:p>
          </p:txBody>
        </p:sp>
        <p:sp>
          <p:nvSpPr>
            <p:cNvPr id="28" name="Content Placeholder 3">
              <a:extLst>
                <a:ext uri="{FF2B5EF4-FFF2-40B4-BE49-F238E27FC236}">
                  <a16:creationId xmlns:a16="http://schemas.microsoft.com/office/drawing/2014/main" id="{50763B1D-694E-B945-87E8-BEAC7DE560DB}"/>
                </a:ext>
              </a:extLst>
            </p:cNvPr>
            <p:cNvSpPr txBox="1">
              <a:spLocks/>
            </p:cNvSpPr>
            <p:nvPr/>
          </p:nvSpPr>
          <p:spPr>
            <a:xfrm>
              <a:off x="4825024" y="3940582"/>
              <a:ext cx="100566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App C</a:t>
              </a:r>
            </a:p>
          </p:txBody>
        </p:sp>
        <p:sp>
          <p:nvSpPr>
            <p:cNvPr id="29" name="Content Placeholder 3">
              <a:extLst>
                <a:ext uri="{FF2B5EF4-FFF2-40B4-BE49-F238E27FC236}">
                  <a16:creationId xmlns:a16="http://schemas.microsoft.com/office/drawing/2014/main" id="{CB6E972D-EE55-8849-9DD6-B4CC14ED8239}"/>
                </a:ext>
              </a:extLst>
            </p:cNvPr>
            <p:cNvSpPr txBox="1">
              <a:spLocks/>
            </p:cNvSpPr>
            <p:nvPr/>
          </p:nvSpPr>
          <p:spPr>
            <a:xfrm>
              <a:off x="4821165" y="4343765"/>
              <a:ext cx="1009524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Bins/Libs</a:t>
              </a:r>
            </a:p>
          </p:txBody>
        </p:sp>
        <p:sp>
          <p:nvSpPr>
            <p:cNvPr id="31" name="Content Placeholder 3">
              <a:extLst>
                <a:ext uri="{FF2B5EF4-FFF2-40B4-BE49-F238E27FC236}">
                  <a16:creationId xmlns:a16="http://schemas.microsoft.com/office/drawing/2014/main" id="{50484509-741E-0C4D-A3AD-5BC96A97FB23}"/>
                </a:ext>
              </a:extLst>
            </p:cNvPr>
            <p:cNvSpPr txBox="1">
              <a:spLocks/>
            </p:cNvSpPr>
            <p:nvPr/>
          </p:nvSpPr>
          <p:spPr>
            <a:xfrm>
              <a:off x="3775036" y="3548086"/>
              <a:ext cx="1002414" cy="39391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7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Container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190800-6560-C544-AD26-7F6984AF8938}"/>
                </a:ext>
              </a:extLst>
            </p:cNvPr>
            <p:cNvSpPr/>
            <p:nvPr/>
          </p:nvSpPr>
          <p:spPr>
            <a:xfrm>
              <a:off x="3771785" y="3518590"/>
              <a:ext cx="1012775" cy="121909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C325CA-A173-F747-A1BA-3767D4C18379}"/>
              </a:ext>
            </a:extLst>
          </p:cNvPr>
          <p:cNvGrpSpPr/>
          <p:nvPr/>
        </p:nvGrpSpPr>
        <p:grpSpPr>
          <a:xfrm>
            <a:off x="8192730" y="3144923"/>
            <a:ext cx="3374789" cy="2924863"/>
            <a:chOff x="6231195" y="3303638"/>
            <a:chExt cx="3374789" cy="2924863"/>
          </a:xfrm>
        </p:grpSpPr>
        <p:sp>
          <p:nvSpPr>
            <p:cNvPr id="35" name="Content Placeholder 3">
              <a:extLst>
                <a:ext uri="{FF2B5EF4-FFF2-40B4-BE49-F238E27FC236}">
                  <a16:creationId xmlns:a16="http://schemas.microsoft.com/office/drawing/2014/main" id="{52C5F4D3-3110-3148-A783-76A042DAC658}"/>
                </a:ext>
              </a:extLst>
            </p:cNvPr>
            <p:cNvSpPr txBox="1">
              <a:spLocks/>
            </p:cNvSpPr>
            <p:nvPr/>
          </p:nvSpPr>
          <p:spPr>
            <a:xfrm>
              <a:off x="6231195" y="3303638"/>
              <a:ext cx="3374789" cy="29248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endParaRPr lang="en-US" dirty="0"/>
            </a:p>
          </p:txBody>
        </p:sp>
        <p:sp>
          <p:nvSpPr>
            <p:cNvPr id="36" name="Content Placeholder 3">
              <a:extLst>
                <a:ext uri="{FF2B5EF4-FFF2-40B4-BE49-F238E27FC236}">
                  <a16:creationId xmlns:a16="http://schemas.microsoft.com/office/drawing/2014/main" id="{73472484-5D72-6B48-9512-84335FC516AB}"/>
                </a:ext>
              </a:extLst>
            </p:cNvPr>
            <p:cNvSpPr txBox="1">
              <a:spLocks/>
            </p:cNvSpPr>
            <p:nvPr/>
          </p:nvSpPr>
          <p:spPr>
            <a:xfrm>
              <a:off x="6369229" y="5675867"/>
              <a:ext cx="309021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Infrastructure</a:t>
              </a:r>
            </a:p>
          </p:txBody>
        </p:sp>
        <p:sp>
          <p:nvSpPr>
            <p:cNvPr id="37" name="Content Placeholder 3">
              <a:extLst>
                <a:ext uri="{FF2B5EF4-FFF2-40B4-BE49-F238E27FC236}">
                  <a16:creationId xmlns:a16="http://schemas.microsoft.com/office/drawing/2014/main" id="{80E482BC-9AED-E64D-BDCC-F64468F42E02}"/>
                </a:ext>
              </a:extLst>
            </p:cNvPr>
            <p:cNvSpPr txBox="1">
              <a:spLocks/>
            </p:cNvSpPr>
            <p:nvPr/>
          </p:nvSpPr>
          <p:spPr>
            <a:xfrm>
              <a:off x="6369228" y="5223047"/>
              <a:ext cx="3090216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Hypervisor</a:t>
              </a:r>
            </a:p>
          </p:txBody>
        </p:sp>
        <p:sp>
          <p:nvSpPr>
            <p:cNvPr id="39" name="Content Placeholder 3">
              <a:extLst>
                <a:ext uri="{FF2B5EF4-FFF2-40B4-BE49-F238E27FC236}">
                  <a16:creationId xmlns:a16="http://schemas.microsoft.com/office/drawing/2014/main" id="{8512A66F-E1F7-9940-A6C1-F25534E29FE4}"/>
                </a:ext>
              </a:extLst>
            </p:cNvPr>
            <p:cNvSpPr txBox="1">
              <a:spLocks/>
            </p:cNvSpPr>
            <p:nvPr/>
          </p:nvSpPr>
          <p:spPr>
            <a:xfrm>
              <a:off x="6369228" y="4379245"/>
              <a:ext cx="100566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Bins/Libs</a:t>
              </a:r>
            </a:p>
          </p:txBody>
        </p:sp>
        <p:sp>
          <p:nvSpPr>
            <p:cNvPr id="40" name="Content Placeholder 3">
              <a:extLst>
                <a:ext uri="{FF2B5EF4-FFF2-40B4-BE49-F238E27FC236}">
                  <a16:creationId xmlns:a16="http://schemas.microsoft.com/office/drawing/2014/main" id="{DCCE01AB-D508-AD4A-8FCF-25B2A61DBB29}"/>
                </a:ext>
              </a:extLst>
            </p:cNvPr>
            <p:cNvSpPr txBox="1">
              <a:spLocks/>
            </p:cNvSpPr>
            <p:nvPr/>
          </p:nvSpPr>
          <p:spPr>
            <a:xfrm>
              <a:off x="6365369" y="4797176"/>
              <a:ext cx="1009524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Guest OS</a:t>
              </a:r>
            </a:p>
          </p:txBody>
        </p:sp>
        <p:sp>
          <p:nvSpPr>
            <p:cNvPr id="41" name="Content Placeholder 3">
              <a:extLst>
                <a:ext uri="{FF2B5EF4-FFF2-40B4-BE49-F238E27FC236}">
                  <a16:creationId xmlns:a16="http://schemas.microsoft.com/office/drawing/2014/main" id="{709A29BC-9157-F341-BD53-00CE9102F57D}"/>
                </a:ext>
              </a:extLst>
            </p:cNvPr>
            <p:cNvSpPr txBox="1">
              <a:spLocks/>
            </p:cNvSpPr>
            <p:nvPr/>
          </p:nvSpPr>
          <p:spPr>
            <a:xfrm>
              <a:off x="7404672" y="4379926"/>
              <a:ext cx="1005665" cy="393919"/>
            </a:xfrm>
            <a:prstGeom prst="rect">
              <a:avLst/>
            </a:prstGeom>
            <a:solidFill>
              <a:srgbClr val="13B1CE"/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Bins/Libs</a:t>
              </a:r>
            </a:p>
          </p:txBody>
        </p:sp>
        <p:sp>
          <p:nvSpPr>
            <p:cNvPr id="42" name="Content Placeholder 3">
              <a:extLst>
                <a:ext uri="{FF2B5EF4-FFF2-40B4-BE49-F238E27FC236}">
                  <a16:creationId xmlns:a16="http://schemas.microsoft.com/office/drawing/2014/main" id="{668918FD-50E3-854E-A328-08088543D97D}"/>
                </a:ext>
              </a:extLst>
            </p:cNvPr>
            <p:cNvSpPr txBox="1">
              <a:spLocks/>
            </p:cNvSpPr>
            <p:nvPr/>
          </p:nvSpPr>
          <p:spPr>
            <a:xfrm>
              <a:off x="7407923" y="4798269"/>
              <a:ext cx="1009524" cy="393919"/>
            </a:xfrm>
            <a:prstGeom prst="rect">
              <a:avLst/>
            </a:prstGeom>
            <a:solidFill>
              <a:srgbClr val="13B1CE"/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Guest OS</a:t>
              </a:r>
            </a:p>
          </p:txBody>
        </p:sp>
        <p:sp>
          <p:nvSpPr>
            <p:cNvPr id="43" name="Content Placeholder 3">
              <a:extLst>
                <a:ext uri="{FF2B5EF4-FFF2-40B4-BE49-F238E27FC236}">
                  <a16:creationId xmlns:a16="http://schemas.microsoft.com/office/drawing/2014/main" id="{93B88756-BDC7-C44F-AC69-1B0DDE11B9B7}"/>
                </a:ext>
              </a:extLst>
            </p:cNvPr>
            <p:cNvSpPr txBox="1">
              <a:spLocks/>
            </p:cNvSpPr>
            <p:nvPr/>
          </p:nvSpPr>
          <p:spPr>
            <a:xfrm>
              <a:off x="8457911" y="4366916"/>
              <a:ext cx="100566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Bins/Libs</a:t>
              </a:r>
            </a:p>
          </p:txBody>
        </p:sp>
        <p:sp>
          <p:nvSpPr>
            <p:cNvPr id="44" name="Content Placeholder 3">
              <a:extLst>
                <a:ext uri="{FF2B5EF4-FFF2-40B4-BE49-F238E27FC236}">
                  <a16:creationId xmlns:a16="http://schemas.microsoft.com/office/drawing/2014/main" id="{72CE1A76-2A4D-5747-A680-837718A13178}"/>
                </a:ext>
              </a:extLst>
            </p:cNvPr>
            <p:cNvSpPr txBox="1">
              <a:spLocks/>
            </p:cNvSpPr>
            <p:nvPr/>
          </p:nvSpPr>
          <p:spPr>
            <a:xfrm>
              <a:off x="8454052" y="4770099"/>
              <a:ext cx="1009524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Guest OS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8878AB-7546-C248-ACC2-3BA3A052D380}"/>
                </a:ext>
              </a:extLst>
            </p:cNvPr>
            <p:cNvSpPr/>
            <p:nvPr/>
          </p:nvSpPr>
          <p:spPr>
            <a:xfrm>
              <a:off x="7367848" y="3497150"/>
              <a:ext cx="1049600" cy="17063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ontent Placeholder 3">
              <a:extLst>
                <a:ext uri="{FF2B5EF4-FFF2-40B4-BE49-F238E27FC236}">
                  <a16:creationId xmlns:a16="http://schemas.microsoft.com/office/drawing/2014/main" id="{BA3CAD85-E397-6943-8376-0B41A14F6333}"/>
                </a:ext>
              </a:extLst>
            </p:cNvPr>
            <p:cNvSpPr txBox="1">
              <a:spLocks/>
            </p:cNvSpPr>
            <p:nvPr/>
          </p:nvSpPr>
          <p:spPr>
            <a:xfrm>
              <a:off x="6365369" y="3970923"/>
              <a:ext cx="100566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App A</a:t>
              </a:r>
            </a:p>
          </p:txBody>
        </p:sp>
        <p:sp>
          <p:nvSpPr>
            <p:cNvPr id="48" name="Content Placeholder 3">
              <a:extLst>
                <a:ext uri="{FF2B5EF4-FFF2-40B4-BE49-F238E27FC236}">
                  <a16:creationId xmlns:a16="http://schemas.microsoft.com/office/drawing/2014/main" id="{C0C05A0A-60FC-7C47-8C4C-180354929828}"/>
                </a:ext>
              </a:extLst>
            </p:cNvPr>
            <p:cNvSpPr txBox="1">
              <a:spLocks/>
            </p:cNvSpPr>
            <p:nvPr/>
          </p:nvSpPr>
          <p:spPr>
            <a:xfrm>
              <a:off x="7400813" y="3971604"/>
              <a:ext cx="1005665" cy="393919"/>
            </a:xfrm>
            <a:prstGeom prst="rect">
              <a:avLst/>
            </a:prstGeom>
            <a:solidFill>
              <a:srgbClr val="13B1CE"/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/>
                <a:t>App B</a:t>
              </a:r>
              <a:endParaRPr lang="en-US" dirty="0"/>
            </a:p>
          </p:txBody>
        </p:sp>
        <p:sp>
          <p:nvSpPr>
            <p:cNvPr id="49" name="Content Placeholder 3">
              <a:extLst>
                <a:ext uri="{FF2B5EF4-FFF2-40B4-BE49-F238E27FC236}">
                  <a16:creationId xmlns:a16="http://schemas.microsoft.com/office/drawing/2014/main" id="{A93513DC-F0E3-9940-90FF-B64F0D51207B}"/>
                </a:ext>
              </a:extLst>
            </p:cNvPr>
            <p:cNvSpPr txBox="1">
              <a:spLocks/>
            </p:cNvSpPr>
            <p:nvPr/>
          </p:nvSpPr>
          <p:spPr>
            <a:xfrm>
              <a:off x="8454052" y="3958594"/>
              <a:ext cx="1005665" cy="393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marL="109728" indent="-109728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14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sz="1200" dirty="0"/>
                <a:t>App C</a:t>
              </a:r>
            </a:p>
          </p:txBody>
        </p:sp>
        <p:sp>
          <p:nvSpPr>
            <p:cNvPr id="50" name="Content Placeholder 3">
              <a:extLst>
                <a:ext uri="{FF2B5EF4-FFF2-40B4-BE49-F238E27FC236}">
                  <a16:creationId xmlns:a16="http://schemas.microsoft.com/office/drawing/2014/main" id="{9EA7CFBE-0859-3348-8231-52ABFDB88DAB}"/>
                </a:ext>
              </a:extLst>
            </p:cNvPr>
            <p:cNvSpPr txBox="1">
              <a:spLocks/>
            </p:cNvSpPr>
            <p:nvPr/>
          </p:nvSpPr>
          <p:spPr>
            <a:xfrm>
              <a:off x="7407923" y="3540008"/>
              <a:ext cx="1002414" cy="39391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7000"/>
              </a:schemeClr>
            </a:solidFill>
          </p:spPr>
          <p:txBody>
            <a:bodyPr lIns="182880" tIns="91440" rIns="182880" anchor="ctr"/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defRPr sz="1200">
                  <a:solidFill>
                    <a:schemeClr val="bg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53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BA22CE-5E72-AB4D-9174-2ACFD030057F}"/>
              </a:ext>
            </a:extLst>
          </p:cNvPr>
          <p:cNvSpPr/>
          <p:nvPr/>
        </p:nvSpPr>
        <p:spPr>
          <a:xfrm>
            <a:off x="708443" y="2180725"/>
            <a:ext cx="2019869" cy="3256326"/>
          </a:xfrm>
          <a:prstGeom prst="rect">
            <a:avLst/>
          </a:prstGeom>
          <a:solidFill>
            <a:srgbClr val="2E75B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413513-6721-D545-B5D9-239675F0DF78}"/>
              </a:ext>
            </a:extLst>
          </p:cNvPr>
          <p:cNvSpPr/>
          <p:nvPr/>
        </p:nvSpPr>
        <p:spPr>
          <a:xfrm>
            <a:off x="708443" y="1555285"/>
            <a:ext cx="2019869" cy="564890"/>
          </a:xfrm>
          <a:prstGeom prst="rect">
            <a:avLst/>
          </a:prstGeom>
          <a:solidFill>
            <a:srgbClr val="2E75B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Client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A98BA0-FA63-E840-9BEE-F857126BD364}"/>
              </a:ext>
            </a:extLst>
          </p:cNvPr>
          <p:cNvSpPr/>
          <p:nvPr/>
        </p:nvSpPr>
        <p:spPr>
          <a:xfrm>
            <a:off x="3221906" y="2180725"/>
            <a:ext cx="4951863" cy="3256326"/>
          </a:xfrm>
          <a:prstGeom prst="rect">
            <a:avLst/>
          </a:prstGeom>
          <a:solidFill>
            <a:srgbClr val="2E75B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3676E2-4566-7642-8936-59A3BB339E12}"/>
              </a:ext>
            </a:extLst>
          </p:cNvPr>
          <p:cNvSpPr/>
          <p:nvPr/>
        </p:nvSpPr>
        <p:spPr>
          <a:xfrm>
            <a:off x="3221905" y="1561417"/>
            <a:ext cx="4951863" cy="564890"/>
          </a:xfrm>
          <a:prstGeom prst="rect">
            <a:avLst/>
          </a:prstGeom>
          <a:solidFill>
            <a:srgbClr val="2E75B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Host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8E4507-4F4D-A84A-A225-09C616A664BE}"/>
              </a:ext>
            </a:extLst>
          </p:cNvPr>
          <p:cNvSpPr/>
          <p:nvPr/>
        </p:nvSpPr>
        <p:spPr>
          <a:xfrm>
            <a:off x="8667363" y="2143953"/>
            <a:ext cx="2019869" cy="3256326"/>
          </a:xfrm>
          <a:prstGeom prst="rect">
            <a:avLst/>
          </a:prstGeom>
          <a:solidFill>
            <a:srgbClr val="2E75B6"/>
          </a:solidFill>
          <a:ln>
            <a:tailEnd w="lg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5861F-BECC-4345-8E94-AD0D874E0A61}"/>
              </a:ext>
            </a:extLst>
          </p:cNvPr>
          <p:cNvSpPr/>
          <p:nvPr/>
        </p:nvSpPr>
        <p:spPr>
          <a:xfrm>
            <a:off x="8667361" y="1524796"/>
            <a:ext cx="2019869" cy="564890"/>
          </a:xfrm>
          <a:prstGeom prst="rect">
            <a:avLst/>
          </a:prstGeom>
          <a:solidFill>
            <a:srgbClr val="2E75B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Registry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CC5D14-0858-F146-849A-F3CF162896A5}"/>
              </a:ext>
            </a:extLst>
          </p:cNvPr>
          <p:cNvSpPr/>
          <p:nvPr/>
        </p:nvSpPr>
        <p:spPr>
          <a:xfrm>
            <a:off x="885863" y="2399651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build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23117A-2D33-6345-B763-64A9C08B046B}"/>
              </a:ext>
            </a:extLst>
          </p:cNvPr>
          <p:cNvSpPr/>
          <p:nvPr/>
        </p:nvSpPr>
        <p:spPr>
          <a:xfrm>
            <a:off x="871991" y="3764138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pull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C57727-EA98-7248-A9CD-9D22C8EF720B}"/>
              </a:ext>
            </a:extLst>
          </p:cNvPr>
          <p:cNvSpPr/>
          <p:nvPr/>
        </p:nvSpPr>
        <p:spPr>
          <a:xfrm>
            <a:off x="899980" y="2854962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run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D0C5CE-4ACD-9342-A29B-4C3C1E3A6D02}"/>
              </a:ext>
            </a:extLst>
          </p:cNvPr>
          <p:cNvSpPr/>
          <p:nvPr/>
        </p:nvSpPr>
        <p:spPr>
          <a:xfrm>
            <a:off x="3733435" y="2488109"/>
            <a:ext cx="4030901" cy="59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Daemon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584493-33D7-764C-801D-150C8C0C4811}"/>
              </a:ext>
            </a:extLst>
          </p:cNvPr>
          <p:cNvSpPr/>
          <p:nvPr/>
        </p:nvSpPr>
        <p:spPr>
          <a:xfrm>
            <a:off x="8770597" y="2504866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hub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095C7E5-579C-0143-9C96-7302C59A5AC2}"/>
              </a:ext>
            </a:extLst>
          </p:cNvPr>
          <p:cNvSpPr/>
          <p:nvPr/>
        </p:nvSpPr>
        <p:spPr>
          <a:xfrm>
            <a:off x="8770596" y="3106139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Private Registry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9E5B76-956C-5347-A700-12E7D1196617}"/>
              </a:ext>
            </a:extLst>
          </p:cNvPr>
          <p:cNvSpPr/>
          <p:nvPr/>
        </p:nvSpPr>
        <p:spPr>
          <a:xfrm>
            <a:off x="3733435" y="3243332"/>
            <a:ext cx="1983738" cy="59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BE954B-07F5-A841-96F5-CE069557B9A0}"/>
              </a:ext>
            </a:extLst>
          </p:cNvPr>
          <p:cNvSpPr/>
          <p:nvPr/>
        </p:nvSpPr>
        <p:spPr>
          <a:xfrm>
            <a:off x="3733435" y="3772116"/>
            <a:ext cx="1983738" cy="13835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236687-6580-7343-A7CB-F7E0C872D4AA}"/>
              </a:ext>
            </a:extLst>
          </p:cNvPr>
          <p:cNvSpPr/>
          <p:nvPr/>
        </p:nvSpPr>
        <p:spPr>
          <a:xfrm>
            <a:off x="5779068" y="3243332"/>
            <a:ext cx="1983738" cy="59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668378-6427-E44B-BBA4-690E129BD744}"/>
              </a:ext>
            </a:extLst>
          </p:cNvPr>
          <p:cNvSpPr/>
          <p:nvPr/>
        </p:nvSpPr>
        <p:spPr>
          <a:xfrm>
            <a:off x="5779068" y="3772116"/>
            <a:ext cx="1983738" cy="13835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Snip Diagonal Corner Rectangle 25">
            <a:extLst>
              <a:ext uri="{FF2B5EF4-FFF2-40B4-BE49-F238E27FC236}">
                <a16:creationId xmlns:a16="http://schemas.microsoft.com/office/drawing/2014/main" id="{12633F34-9AAB-5D4E-81B8-CA317C9B964B}"/>
              </a:ext>
            </a:extLst>
          </p:cNvPr>
          <p:cNvSpPr/>
          <p:nvPr/>
        </p:nvSpPr>
        <p:spPr>
          <a:xfrm>
            <a:off x="6195971" y="3962143"/>
            <a:ext cx="960374" cy="409432"/>
          </a:xfrm>
          <a:prstGeom prst="snip2DiagRect">
            <a:avLst/>
          </a:prstGeom>
          <a:solidFill>
            <a:srgbClr val="01BA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Snip Diagonal Corner Rectangle 26">
            <a:extLst>
              <a:ext uri="{FF2B5EF4-FFF2-40B4-BE49-F238E27FC236}">
                <a16:creationId xmlns:a16="http://schemas.microsoft.com/office/drawing/2014/main" id="{BBC8ACAC-E472-524A-8E57-4842F628ABEE}"/>
              </a:ext>
            </a:extLst>
          </p:cNvPr>
          <p:cNvSpPr/>
          <p:nvPr/>
        </p:nvSpPr>
        <p:spPr>
          <a:xfrm>
            <a:off x="6343952" y="4221277"/>
            <a:ext cx="960374" cy="409432"/>
          </a:xfrm>
          <a:prstGeom prst="snip2DiagRect">
            <a:avLst/>
          </a:prstGeom>
          <a:solidFill>
            <a:srgbClr val="01BA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Snip Diagonal Corner Rectangle 27">
            <a:extLst>
              <a:ext uri="{FF2B5EF4-FFF2-40B4-BE49-F238E27FC236}">
                <a16:creationId xmlns:a16="http://schemas.microsoft.com/office/drawing/2014/main" id="{7B1DF3C8-5238-5C45-9B57-3CA5F484009E}"/>
              </a:ext>
            </a:extLst>
          </p:cNvPr>
          <p:cNvSpPr/>
          <p:nvPr/>
        </p:nvSpPr>
        <p:spPr>
          <a:xfrm>
            <a:off x="6535841" y="4493878"/>
            <a:ext cx="960374" cy="409432"/>
          </a:xfrm>
          <a:prstGeom prst="snip2DiagRect">
            <a:avLst/>
          </a:prstGeom>
          <a:solidFill>
            <a:srgbClr val="01BA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4C3973-6D9F-4F46-BE06-2E8E91949691}"/>
              </a:ext>
            </a:extLst>
          </p:cNvPr>
          <p:cNvCxnSpPr>
            <a:stCxn id="49" idx="3"/>
          </p:cNvCxnSpPr>
          <p:nvPr/>
        </p:nvCxnSpPr>
        <p:spPr>
          <a:xfrm>
            <a:off x="2550890" y="2573332"/>
            <a:ext cx="1182545" cy="10521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6A3489-3293-F643-A1AF-FDA4B03D0C0E}"/>
              </a:ext>
            </a:extLst>
          </p:cNvPr>
          <p:cNvCxnSpPr>
            <a:cxnSpLocks/>
          </p:cNvCxnSpPr>
          <p:nvPr/>
        </p:nvCxnSpPr>
        <p:spPr>
          <a:xfrm flipV="1">
            <a:off x="2598913" y="3077986"/>
            <a:ext cx="1168566" cy="859832"/>
          </a:xfrm>
          <a:prstGeom prst="line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B99DC6-5287-254E-B97C-89586275C683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2638716" y="2786363"/>
            <a:ext cx="1094719" cy="175708"/>
          </a:xfrm>
          <a:prstGeom prst="line">
            <a:avLst/>
          </a:prstGeom>
          <a:ln w="25400">
            <a:solidFill>
              <a:srgbClr val="FF2F9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9C980A-F708-0A44-AF8E-4C7824C499C7}"/>
              </a:ext>
            </a:extLst>
          </p:cNvPr>
          <p:cNvCxnSpPr>
            <a:cxnSpLocks/>
          </p:cNvCxnSpPr>
          <p:nvPr/>
        </p:nvCxnSpPr>
        <p:spPr>
          <a:xfrm flipV="1">
            <a:off x="6344515" y="3046742"/>
            <a:ext cx="0" cy="891077"/>
          </a:xfrm>
          <a:prstGeom prst="line">
            <a:avLst/>
          </a:prstGeom>
          <a:ln w="25400">
            <a:solidFill>
              <a:srgbClr val="FF2F92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BD17AC6-A409-0347-88F4-09A1C72CF210}"/>
              </a:ext>
            </a:extLst>
          </p:cNvPr>
          <p:cNvCxnSpPr>
            <a:cxnSpLocks/>
          </p:cNvCxnSpPr>
          <p:nvPr/>
        </p:nvCxnSpPr>
        <p:spPr>
          <a:xfrm>
            <a:off x="4888511" y="4079255"/>
            <a:ext cx="1302062" cy="0"/>
          </a:xfrm>
          <a:prstGeom prst="line">
            <a:avLst/>
          </a:prstGeom>
          <a:ln w="25400">
            <a:solidFill>
              <a:srgbClr val="FF2F92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5C2A40-356E-FC45-BCF6-02068BF88B1F}"/>
              </a:ext>
            </a:extLst>
          </p:cNvPr>
          <p:cNvCxnSpPr>
            <a:cxnSpLocks/>
          </p:cNvCxnSpPr>
          <p:nvPr/>
        </p:nvCxnSpPr>
        <p:spPr>
          <a:xfrm flipV="1">
            <a:off x="7748291" y="2747012"/>
            <a:ext cx="1193902" cy="49430"/>
          </a:xfrm>
          <a:prstGeom prst="line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1FBA3F1-D25C-954E-9D1E-E637A18FA498}"/>
              </a:ext>
            </a:extLst>
          </p:cNvPr>
          <p:cNvCxnSpPr>
            <a:cxnSpLocks/>
          </p:cNvCxnSpPr>
          <p:nvPr/>
        </p:nvCxnSpPr>
        <p:spPr>
          <a:xfrm flipV="1">
            <a:off x="7513828" y="2940584"/>
            <a:ext cx="1479901" cy="1842184"/>
          </a:xfrm>
          <a:prstGeom prst="line">
            <a:avLst/>
          </a:prstGeom>
          <a:ln w="25400">
            <a:solidFill>
              <a:srgbClr val="7030A0"/>
            </a:solidFill>
            <a:prstDash val="sys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C8FC5AC-CF5A-0F47-92AA-87375F44965A}"/>
              </a:ext>
            </a:extLst>
          </p:cNvPr>
          <p:cNvCxnSpPr>
            <a:cxnSpLocks/>
          </p:cNvCxnSpPr>
          <p:nvPr/>
        </p:nvCxnSpPr>
        <p:spPr>
          <a:xfrm>
            <a:off x="7276582" y="3114628"/>
            <a:ext cx="0" cy="112014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BB40457-3655-6D49-89BA-D1865A858D38}"/>
              </a:ext>
            </a:extLst>
          </p:cNvPr>
          <p:cNvSpPr/>
          <p:nvPr/>
        </p:nvSpPr>
        <p:spPr>
          <a:xfrm>
            <a:off x="888624" y="3296999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push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59246CD-5712-D846-8DFC-3FCF91DAA5A1}"/>
              </a:ext>
            </a:extLst>
          </p:cNvPr>
          <p:cNvCxnSpPr>
            <a:cxnSpLocks/>
          </p:cNvCxnSpPr>
          <p:nvPr/>
        </p:nvCxnSpPr>
        <p:spPr>
          <a:xfrm flipV="1">
            <a:off x="2604377" y="2948238"/>
            <a:ext cx="1101315" cy="519978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3D8C54-9DB8-3347-961A-B0A6FF1CAB28}"/>
              </a:ext>
            </a:extLst>
          </p:cNvPr>
          <p:cNvCxnSpPr>
            <a:cxnSpLocks/>
          </p:cNvCxnSpPr>
          <p:nvPr/>
        </p:nvCxnSpPr>
        <p:spPr>
          <a:xfrm flipV="1">
            <a:off x="7327309" y="3062887"/>
            <a:ext cx="277630" cy="1218029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A00E28-2D6C-BD49-8238-45016A207D16}"/>
              </a:ext>
            </a:extLst>
          </p:cNvPr>
          <p:cNvCxnSpPr>
            <a:cxnSpLocks/>
          </p:cNvCxnSpPr>
          <p:nvPr/>
        </p:nvCxnSpPr>
        <p:spPr>
          <a:xfrm flipV="1">
            <a:off x="7396517" y="2852227"/>
            <a:ext cx="1288781" cy="157733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8CBA73A-396F-5244-9D70-B860B922F8B3}"/>
              </a:ext>
            </a:extLst>
          </p:cNvPr>
          <p:cNvSpPr txBox="1"/>
          <p:nvPr/>
        </p:nvSpPr>
        <p:spPr>
          <a:xfrm>
            <a:off x="1443646" y="5418009"/>
            <a:ext cx="218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CLI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5C79DA9-65A7-DB46-8036-CD6DF7F7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753007" y="3828575"/>
            <a:ext cx="865775" cy="57718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204E173-ADAA-FC42-BE52-532AC0FE3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14281" y="4017491"/>
            <a:ext cx="980388" cy="65359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3EC0BC1-85EA-0649-A90F-AF95A809E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16374" y="4318378"/>
            <a:ext cx="980388" cy="65359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8BA97BF-DAC8-ED41-9482-078466421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02303" y="4496719"/>
            <a:ext cx="980388" cy="6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3" grpId="0" animBg="1"/>
      <p:bldP spid="55" grpId="0" animBg="1"/>
      <p:bldP spid="56" grpId="0" animBg="1"/>
      <p:bldP spid="57" grpId="0" animBg="1"/>
      <p:bldP spid="60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7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77B7-DE82-CD47-AFF5-529F492E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6F04EE-76E6-1F46-B75A-977DD9915DB2}"/>
              </a:ext>
            </a:extLst>
          </p:cNvPr>
          <p:cNvSpPr txBox="1">
            <a:spLocks/>
          </p:cNvSpPr>
          <p:nvPr/>
        </p:nvSpPr>
        <p:spPr>
          <a:xfrm>
            <a:off x="211736" y="2475496"/>
            <a:ext cx="11768528" cy="1073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lvl="1" indent="-22860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8449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Deployed on 3 servers </a:t>
            </a:r>
            <a:r>
              <a:rPr lang="mr-IN" dirty="0"/>
              <a:t>–</a:t>
            </a:r>
            <a:r>
              <a:rPr lang="en-US" dirty="0"/>
              <a:t> Simple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E547B3-4BB0-8F4D-8F04-B55623A7D3B3}"/>
              </a:ext>
            </a:extLst>
          </p:cNvPr>
          <p:cNvSpPr/>
          <p:nvPr/>
        </p:nvSpPr>
        <p:spPr>
          <a:xfrm>
            <a:off x="1894114" y="1578428"/>
            <a:ext cx="4942114" cy="32221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818D1-B4F6-B749-BB1A-6491C2B5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61" y="1782140"/>
            <a:ext cx="1239352" cy="1013417"/>
          </a:xfrm>
          <a:prstGeom prst="rect">
            <a:avLst/>
          </a:prstGeom>
        </p:spPr>
      </p:pic>
      <p:pic>
        <p:nvPicPr>
          <p:cNvPr id="12" name="pasted-image.pdf" descr="pasted-image.pdf">
            <a:extLst>
              <a:ext uri="{FF2B5EF4-FFF2-40B4-BE49-F238E27FC236}">
                <a16:creationId xmlns:a16="http://schemas.microsoft.com/office/drawing/2014/main" id="{74E2B714-0637-0844-BF93-FD23DA18C3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395" y="3429000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 descr="pasted-image.pdf">
            <a:extLst>
              <a:ext uri="{FF2B5EF4-FFF2-40B4-BE49-F238E27FC236}">
                <a16:creationId xmlns:a16="http://schemas.microsoft.com/office/drawing/2014/main" id="{FBF99526-E608-ED41-B0F0-FEEB15D39E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9610" y="3428999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 descr="pasted-image.pdf">
            <a:extLst>
              <a:ext uri="{FF2B5EF4-FFF2-40B4-BE49-F238E27FC236}">
                <a16:creationId xmlns:a16="http://schemas.microsoft.com/office/drawing/2014/main" id="{51BADF42-650B-8846-B97E-09B08FFA3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655" y="3449574"/>
            <a:ext cx="791183" cy="8914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556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from 3 </a:t>
            </a:r>
            <a:r>
              <a:rPr lang="mr-IN" dirty="0"/>
              <a:t>–</a:t>
            </a:r>
            <a:r>
              <a:rPr lang="en-US" dirty="0"/>
              <a:t> 50 servers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4F1F8-6412-1044-AA7C-C3C16DF9D9B6}"/>
              </a:ext>
            </a:extLst>
          </p:cNvPr>
          <p:cNvSpPr/>
          <p:nvPr/>
        </p:nvSpPr>
        <p:spPr>
          <a:xfrm>
            <a:off x="383041" y="5390042"/>
            <a:ext cx="9458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Containers are great but … can lead into lack of control &amp; chaos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DB261-944D-1445-8CD1-AE5E17DBF9A3}"/>
              </a:ext>
            </a:extLst>
          </p:cNvPr>
          <p:cNvSpPr txBox="1"/>
          <p:nvPr/>
        </p:nvSpPr>
        <p:spPr>
          <a:xfrm>
            <a:off x="6275985" y="1939288"/>
            <a:ext cx="5832886" cy="2000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Scale 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Keep track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to put your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container </a:t>
            </a:r>
            <a:r>
              <a:rPr lang="mr-IN" dirty="0"/>
              <a:t>–</a:t>
            </a:r>
            <a:r>
              <a:rPr lang="en-US" dirty="0"/>
              <a:t> Where?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 be containers other than docker as well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9DC24E-3B91-654D-8558-393AE9249BFF}"/>
              </a:ext>
            </a:extLst>
          </p:cNvPr>
          <p:cNvSpPr/>
          <p:nvPr/>
        </p:nvSpPr>
        <p:spPr>
          <a:xfrm>
            <a:off x="550802" y="1393881"/>
            <a:ext cx="4942114" cy="32221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39B074-F91C-3148-B5CA-C96CE674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11" y="1480559"/>
            <a:ext cx="958416" cy="783696"/>
          </a:xfrm>
          <a:prstGeom prst="rect">
            <a:avLst/>
          </a:prstGeom>
        </p:spPr>
      </p:pic>
      <p:pic>
        <p:nvPicPr>
          <p:cNvPr id="12" name="pasted-image.pdf" descr="pasted-image.pdf">
            <a:extLst>
              <a:ext uri="{FF2B5EF4-FFF2-40B4-BE49-F238E27FC236}">
                <a16:creationId xmlns:a16="http://schemas.microsoft.com/office/drawing/2014/main" id="{A1971043-5889-BE40-BA61-D647095F41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113" y="2962709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 descr="pasted-image.pdf">
            <a:extLst>
              <a:ext uri="{FF2B5EF4-FFF2-40B4-BE49-F238E27FC236}">
                <a16:creationId xmlns:a16="http://schemas.microsoft.com/office/drawing/2014/main" id="{254A20B0-A63B-994F-B5E5-5CB27B5595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573" y="2954674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 descr="pasted-image.pdf">
            <a:extLst>
              <a:ext uri="{FF2B5EF4-FFF2-40B4-BE49-F238E27FC236}">
                <a16:creationId xmlns:a16="http://schemas.microsoft.com/office/drawing/2014/main" id="{12AB2685-1820-0C4A-AEA5-BE255A21B0B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7605" y="2948551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asted-image.pdf" descr="pasted-image.pdf">
            <a:extLst>
              <a:ext uri="{FF2B5EF4-FFF2-40B4-BE49-F238E27FC236}">
                <a16:creationId xmlns:a16="http://schemas.microsoft.com/office/drawing/2014/main" id="{2E3D90BD-2097-2147-8EFE-C717AF82AFB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6768" y="2948551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df" descr="pasted-image.pdf">
            <a:extLst>
              <a:ext uri="{FF2B5EF4-FFF2-40B4-BE49-F238E27FC236}">
                <a16:creationId xmlns:a16="http://schemas.microsoft.com/office/drawing/2014/main" id="{36126E8A-6930-CD4C-9D71-157180A62E1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02" y="2962708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df" descr="pasted-image.pdf">
            <a:extLst>
              <a:ext uri="{FF2B5EF4-FFF2-40B4-BE49-F238E27FC236}">
                <a16:creationId xmlns:a16="http://schemas.microsoft.com/office/drawing/2014/main" id="{5F536DEE-A878-B748-A76B-618282DD88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8820" y="2962707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pdf" descr="pasted-image.pdf">
            <a:extLst>
              <a:ext uri="{FF2B5EF4-FFF2-40B4-BE49-F238E27FC236}">
                <a16:creationId xmlns:a16="http://schemas.microsoft.com/office/drawing/2014/main" id="{BC02BB01-9149-FF4A-AF46-2065C4BB9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847" y="2966802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asted-image.pdf" descr="pasted-image.pdf">
            <a:extLst>
              <a:ext uri="{FF2B5EF4-FFF2-40B4-BE49-F238E27FC236}">
                <a16:creationId xmlns:a16="http://schemas.microsoft.com/office/drawing/2014/main" id="{3A0EBABA-F461-7647-A28E-13E653DD50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0872" y="2959568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asted-image.pdf" descr="pasted-image.pdf">
            <a:extLst>
              <a:ext uri="{FF2B5EF4-FFF2-40B4-BE49-F238E27FC236}">
                <a16:creationId xmlns:a16="http://schemas.microsoft.com/office/drawing/2014/main" id="{1B4B8562-5F3B-2347-A4F4-C9FAAB92DB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309" y="3522737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asted-image.pdf" descr="pasted-image.pdf">
            <a:extLst>
              <a:ext uri="{FF2B5EF4-FFF2-40B4-BE49-F238E27FC236}">
                <a16:creationId xmlns:a16="http://schemas.microsoft.com/office/drawing/2014/main" id="{73EBED19-2D3A-2D44-8C39-2991A1ED908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2769" y="3514702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asted-image.pdf" descr="pasted-image.pdf">
            <a:extLst>
              <a:ext uri="{FF2B5EF4-FFF2-40B4-BE49-F238E27FC236}">
                <a16:creationId xmlns:a16="http://schemas.microsoft.com/office/drawing/2014/main" id="{33599E34-C812-9241-802D-80BCC42A1F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801" y="3508579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asted-image.pdf" descr="pasted-image.pdf">
            <a:extLst>
              <a:ext uri="{FF2B5EF4-FFF2-40B4-BE49-F238E27FC236}">
                <a16:creationId xmlns:a16="http://schemas.microsoft.com/office/drawing/2014/main" id="{901F6D4F-3533-0B47-BEF5-1E60E4FDE6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6964" y="3508579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pasted-image.pdf" descr="pasted-image.pdf">
            <a:extLst>
              <a:ext uri="{FF2B5EF4-FFF2-40B4-BE49-F238E27FC236}">
                <a16:creationId xmlns:a16="http://schemas.microsoft.com/office/drawing/2014/main" id="{372780FB-4871-5046-B38E-A59AE66E4A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6498" y="3522736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pasted-image.pdf" descr="pasted-image.pdf">
            <a:extLst>
              <a:ext uri="{FF2B5EF4-FFF2-40B4-BE49-F238E27FC236}">
                <a16:creationId xmlns:a16="http://schemas.microsoft.com/office/drawing/2014/main" id="{4C81F843-069D-6942-B0DC-9512D89657F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9016" y="3522735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asted-image.pdf" descr="pasted-image.pdf">
            <a:extLst>
              <a:ext uri="{FF2B5EF4-FFF2-40B4-BE49-F238E27FC236}">
                <a16:creationId xmlns:a16="http://schemas.microsoft.com/office/drawing/2014/main" id="{A8DB05BC-7642-2643-8C75-31155B43B0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4043" y="3526830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asted-image.pdf" descr="pasted-image.pdf">
            <a:extLst>
              <a:ext uri="{FF2B5EF4-FFF2-40B4-BE49-F238E27FC236}">
                <a16:creationId xmlns:a16="http://schemas.microsoft.com/office/drawing/2014/main" id="{3054BDE7-9746-934C-9417-A42493919D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1068" y="3519596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asted-image.pdf" descr="pasted-image.pdf">
            <a:extLst>
              <a:ext uri="{FF2B5EF4-FFF2-40B4-BE49-F238E27FC236}">
                <a16:creationId xmlns:a16="http://schemas.microsoft.com/office/drawing/2014/main" id="{788314BE-0FF1-7F4D-A268-939DB45804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113" y="4044066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asted-image.pdf" descr="pasted-image.pdf">
            <a:extLst>
              <a:ext uri="{FF2B5EF4-FFF2-40B4-BE49-F238E27FC236}">
                <a16:creationId xmlns:a16="http://schemas.microsoft.com/office/drawing/2014/main" id="{3E2DF4BF-5828-EF4C-AD03-2020256573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573" y="4036031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asted-image.pdf" descr="pasted-image.pdf">
            <a:extLst>
              <a:ext uri="{FF2B5EF4-FFF2-40B4-BE49-F238E27FC236}">
                <a16:creationId xmlns:a16="http://schemas.microsoft.com/office/drawing/2014/main" id="{EDC70A9C-9F1F-7941-86B6-D1BB2D8254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7605" y="4029908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asted-image.pdf" descr="pasted-image.pdf">
            <a:extLst>
              <a:ext uri="{FF2B5EF4-FFF2-40B4-BE49-F238E27FC236}">
                <a16:creationId xmlns:a16="http://schemas.microsoft.com/office/drawing/2014/main" id="{FA174A7D-7C63-E74B-8CE9-631B92B3E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6768" y="4029908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asted-image.pdf" descr="pasted-image.pdf">
            <a:extLst>
              <a:ext uri="{FF2B5EF4-FFF2-40B4-BE49-F238E27FC236}">
                <a16:creationId xmlns:a16="http://schemas.microsoft.com/office/drawing/2014/main" id="{BD26ADB3-7A25-5643-AB04-32B600FF02D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02" y="4044065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asted-image.pdf" descr="pasted-image.pdf">
            <a:extLst>
              <a:ext uri="{FF2B5EF4-FFF2-40B4-BE49-F238E27FC236}">
                <a16:creationId xmlns:a16="http://schemas.microsoft.com/office/drawing/2014/main" id="{F5138A08-FE2A-024C-8931-C3838A208D4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8820" y="4044064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.pdf" descr="pasted-image.pdf">
            <a:extLst>
              <a:ext uri="{FF2B5EF4-FFF2-40B4-BE49-F238E27FC236}">
                <a16:creationId xmlns:a16="http://schemas.microsoft.com/office/drawing/2014/main" id="{075457EC-DD3A-9D4B-AD6C-9B131DEA84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847" y="4048159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sted-image.pdf" descr="pasted-image.pdf">
            <a:extLst>
              <a:ext uri="{FF2B5EF4-FFF2-40B4-BE49-F238E27FC236}">
                <a16:creationId xmlns:a16="http://schemas.microsoft.com/office/drawing/2014/main" id="{9327FEAD-0E5C-2A40-BF12-51F55A30AC4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0872" y="4040925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asted-image.pdf" descr="pasted-image.pdf">
            <a:extLst>
              <a:ext uri="{FF2B5EF4-FFF2-40B4-BE49-F238E27FC236}">
                <a16:creationId xmlns:a16="http://schemas.microsoft.com/office/drawing/2014/main" id="{3E38B2F1-1600-4941-90B2-D7B0AF7596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35" y="2444709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asted-image.pdf" descr="pasted-image.pdf">
            <a:extLst>
              <a:ext uri="{FF2B5EF4-FFF2-40B4-BE49-F238E27FC236}">
                <a16:creationId xmlns:a16="http://schemas.microsoft.com/office/drawing/2014/main" id="{645FA18F-207F-3749-8AE1-B668B42533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095" y="2436674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asted-image.pdf" descr="pasted-image.pdf">
            <a:extLst>
              <a:ext uri="{FF2B5EF4-FFF2-40B4-BE49-F238E27FC236}">
                <a16:creationId xmlns:a16="http://schemas.microsoft.com/office/drawing/2014/main" id="{01C20302-D641-4D48-A4C1-8B3052357E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5127" y="2430551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asted-image.pdf" descr="pasted-image.pdf">
            <a:extLst>
              <a:ext uri="{FF2B5EF4-FFF2-40B4-BE49-F238E27FC236}">
                <a16:creationId xmlns:a16="http://schemas.microsoft.com/office/drawing/2014/main" id="{E5DC185C-08DB-374E-8C60-CFA144F2BC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4290" y="2430551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df" descr="pasted-image.pdf">
            <a:extLst>
              <a:ext uri="{FF2B5EF4-FFF2-40B4-BE49-F238E27FC236}">
                <a16:creationId xmlns:a16="http://schemas.microsoft.com/office/drawing/2014/main" id="{EFA38DCD-4E43-1648-8FCF-7F8AB3DCE1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3824" y="2444708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asted-image.pdf" descr="pasted-image.pdf">
            <a:extLst>
              <a:ext uri="{FF2B5EF4-FFF2-40B4-BE49-F238E27FC236}">
                <a16:creationId xmlns:a16="http://schemas.microsoft.com/office/drawing/2014/main" id="{500B9A9E-BF3D-1E4A-8B46-12877ECBFA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6342" y="2444707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asted-image.pdf" descr="pasted-image.pdf">
            <a:extLst>
              <a:ext uri="{FF2B5EF4-FFF2-40B4-BE49-F238E27FC236}">
                <a16:creationId xmlns:a16="http://schemas.microsoft.com/office/drawing/2014/main" id="{DDB52B91-15CF-2144-91F8-AE8F35EA4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1369" y="2448802"/>
            <a:ext cx="413852" cy="466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.pdf" descr="pasted-image.pdf">
            <a:extLst>
              <a:ext uri="{FF2B5EF4-FFF2-40B4-BE49-F238E27FC236}">
                <a16:creationId xmlns:a16="http://schemas.microsoft.com/office/drawing/2014/main" id="{EDCBBD6F-A9E3-BD4C-BD75-393B213880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394" y="2441568"/>
            <a:ext cx="413852" cy="466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93877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(</a:t>
            </a:r>
            <a:r>
              <a:rPr lang="el-GR" dirty="0"/>
              <a:t>Κυβερνήτης - </a:t>
            </a:r>
            <a:r>
              <a:rPr lang="en-US" dirty="0"/>
              <a:t>Captain in Greek) </a:t>
            </a:r>
          </a:p>
        </p:txBody>
      </p:sp>
      <p:pic>
        <p:nvPicPr>
          <p:cNvPr id="46" name="pasted-image.pdf" descr="pasted-image.pdf">
            <a:extLst>
              <a:ext uri="{FF2B5EF4-FFF2-40B4-BE49-F238E27FC236}">
                <a16:creationId xmlns:a16="http://schemas.microsoft.com/office/drawing/2014/main" id="{13EF5F35-841E-4340-B34D-E2373369C4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9789" y="3980841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df" descr="pasted-image.pdf">
            <a:extLst>
              <a:ext uri="{FF2B5EF4-FFF2-40B4-BE49-F238E27FC236}">
                <a16:creationId xmlns:a16="http://schemas.microsoft.com/office/drawing/2014/main" id="{7758BD64-4D3C-9045-9025-3F153A04FA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7477" y="5197039"/>
            <a:ext cx="791182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pdf" descr="pasted-image.pdf">
            <a:extLst>
              <a:ext uri="{FF2B5EF4-FFF2-40B4-BE49-F238E27FC236}">
                <a16:creationId xmlns:a16="http://schemas.microsoft.com/office/drawing/2014/main" id="{1608B368-C3A3-814B-9FF9-ADF7363654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8193" y="3980841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asted-image.pdf" descr="pasted-image.pdf">
            <a:extLst>
              <a:ext uri="{FF2B5EF4-FFF2-40B4-BE49-F238E27FC236}">
                <a16:creationId xmlns:a16="http://schemas.microsoft.com/office/drawing/2014/main" id="{CBE71BAB-B87A-0A48-8F20-CDA005AD39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668" y="3980841"/>
            <a:ext cx="791182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sted-image.pdf" descr="pasted-image.pdf">
            <a:extLst>
              <a:ext uri="{FF2B5EF4-FFF2-40B4-BE49-F238E27FC236}">
                <a16:creationId xmlns:a16="http://schemas.microsoft.com/office/drawing/2014/main" id="{9BAD2DA6-D770-B944-A1FF-CDD02D0F25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653" y="3343090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asted-image.pdf" descr="pasted-image.pdf">
            <a:extLst>
              <a:ext uri="{FF2B5EF4-FFF2-40B4-BE49-F238E27FC236}">
                <a16:creationId xmlns:a16="http://schemas.microsoft.com/office/drawing/2014/main" id="{4005E413-1D3C-D745-A4C7-DF515C5F12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2719" y="3343090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asted-image.pdf" descr="pasted-image.pdf">
            <a:extLst>
              <a:ext uri="{FF2B5EF4-FFF2-40B4-BE49-F238E27FC236}">
                <a16:creationId xmlns:a16="http://schemas.microsoft.com/office/drawing/2014/main" id="{EE790AF6-3AD1-6642-842B-314C4B8AE0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2719" y="4546722"/>
            <a:ext cx="791183" cy="89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asted-image.pdf" descr="pasted-image.pdf">
            <a:extLst>
              <a:ext uri="{FF2B5EF4-FFF2-40B4-BE49-F238E27FC236}">
                <a16:creationId xmlns:a16="http://schemas.microsoft.com/office/drawing/2014/main" id="{45129AC4-D0C7-964A-A8DF-7A0DC5D088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772" y="3980841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asted-image.pdf" descr="pasted-image.pdf">
            <a:extLst>
              <a:ext uri="{FF2B5EF4-FFF2-40B4-BE49-F238E27FC236}">
                <a16:creationId xmlns:a16="http://schemas.microsoft.com/office/drawing/2014/main" id="{0CFD916B-3103-BC4F-9F03-8126BB0994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481" y="3980841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asted-image.pdf" descr="pasted-image.pdf">
            <a:extLst>
              <a:ext uri="{FF2B5EF4-FFF2-40B4-BE49-F238E27FC236}">
                <a16:creationId xmlns:a16="http://schemas.microsoft.com/office/drawing/2014/main" id="{9CCE7CA3-7E24-CF4C-8C90-D4A2D7D11EF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78" y="3980841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df" descr="pasted-image.pdf">
            <a:extLst>
              <a:ext uri="{FF2B5EF4-FFF2-40B4-BE49-F238E27FC236}">
                <a16:creationId xmlns:a16="http://schemas.microsoft.com/office/drawing/2014/main" id="{45D30AEE-9160-8245-A121-11980E6E3B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003" y="4546722"/>
            <a:ext cx="791183" cy="89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df" descr="pasted-image.pdf">
            <a:extLst>
              <a:ext uri="{FF2B5EF4-FFF2-40B4-BE49-F238E27FC236}">
                <a16:creationId xmlns:a16="http://schemas.microsoft.com/office/drawing/2014/main" id="{6801D7A1-A88D-6740-8785-8462DFF8AE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78" y="5169433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pdf" descr="pasted-image.pdf">
            <a:extLst>
              <a:ext uri="{FF2B5EF4-FFF2-40B4-BE49-F238E27FC236}">
                <a16:creationId xmlns:a16="http://schemas.microsoft.com/office/drawing/2014/main" id="{3DAFD796-16AA-4840-8D6A-41ADD6BBA2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997" y="5169433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pdf" descr="pasted-image.pdf">
            <a:extLst>
              <a:ext uri="{FF2B5EF4-FFF2-40B4-BE49-F238E27FC236}">
                <a16:creationId xmlns:a16="http://schemas.microsoft.com/office/drawing/2014/main" id="{2B9B0C44-2560-5A4D-B44F-3FD3545A3E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772" y="5169433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pdf" descr="pasted-image.pdf">
            <a:extLst>
              <a:ext uri="{FF2B5EF4-FFF2-40B4-BE49-F238E27FC236}">
                <a16:creationId xmlns:a16="http://schemas.microsoft.com/office/drawing/2014/main" id="{4DF5356B-D4A0-2E4F-B030-8BE0DAA47E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322" y="5169433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asted-image.pdf" descr="pasted-image.pdf">
            <a:extLst>
              <a:ext uri="{FF2B5EF4-FFF2-40B4-BE49-F238E27FC236}">
                <a16:creationId xmlns:a16="http://schemas.microsoft.com/office/drawing/2014/main" id="{EC13C089-360B-974D-BA9F-BC75C62E43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1950" y="5169433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asted-image.pdf" descr="pasted-image.pdf">
            <a:extLst>
              <a:ext uri="{FF2B5EF4-FFF2-40B4-BE49-F238E27FC236}">
                <a16:creationId xmlns:a16="http://schemas.microsoft.com/office/drawing/2014/main" id="{42BB21FA-AACF-694A-BE67-3158DD58EE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8051" y="5169433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asted-image.pdf" descr="pasted-image.pdf">
            <a:extLst>
              <a:ext uri="{FF2B5EF4-FFF2-40B4-BE49-F238E27FC236}">
                <a16:creationId xmlns:a16="http://schemas.microsoft.com/office/drawing/2014/main" id="{ED6404A5-BFEA-5348-A42A-BC1DF3C9E9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626" y="4546722"/>
            <a:ext cx="791183" cy="89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df" descr="pasted-image.pdf">
            <a:extLst>
              <a:ext uri="{FF2B5EF4-FFF2-40B4-BE49-F238E27FC236}">
                <a16:creationId xmlns:a16="http://schemas.microsoft.com/office/drawing/2014/main" id="{B5984E0E-BA23-084E-8D6D-3496477CE3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8148" y="4546722"/>
            <a:ext cx="791183" cy="89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pdf" descr="pasted-image.pdf">
            <a:extLst>
              <a:ext uri="{FF2B5EF4-FFF2-40B4-BE49-F238E27FC236}">
                <a16:creationId xmlns:a16="http://schemas.microsoft.com/office/drawing/2014/main" id="{2524D403-FDAC-4D40-9142-3F8579F344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7467" y="5172870"/>
            <a:ext cx="791182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asted-image.pdf" descr="pasted-image.pdf">
            <a:extLst>
              <a:ext uri="{FF2B5EF4-FFF2-40B4-BE49-F238E27FC236}">
                <a16:creationId xmlns:a16="http://schemas.microsoft.com/office/drawing/2014/main" id="{A9DD67AC-6173-9E4D-AAD6-06CB0FB61A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3037" y="5185021"/>
            <a:ext cx="791183" cy="89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pdf" descr="pasted-image.pdf">
            <a:extLst>
              <a:ext uri="{FF2B5EF4-FFF2-40B4-BE49-F238E27FC236}">
                <a16:creationId xmlns:a16="http://schemas.microsoft.com/office/drawing/2014/main" id="{A0081E5D-79A1-F844-ADA3-C7268128DF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5553" y="4546722"/>
            <a:ext cx="791183" cy="89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asted-image.pdf" descr="pasted-image.pdf">
            <a:extLst>
              <a:ext uri="{FF2B5EF4-FFF2-40B4-BE49-F238E27FC236}">
                <a16:creationId xmlns:a16="http://schemas.microsoft.com/office/drawing/2014/main" id="{298FE29D-6264-0D4A-9ED9-215EACF757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4845" y="3980841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asted-image.pdf" descr="pasted-image.pdf">
            <a:extLst>
              <a:ext uri="{FF2B5EF4-FFF2-40B4-BE49-F238E27FC236}">
                <a16:creationId xmlns:a16="http://schemas.microsoft.com/office/drawing/2014/main" id="{30C82F16-283E-164E-A949-E92199E1C4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1534" y="3980841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pdf" descr="pasted-image.pdf">
            <a:extLst>
              <a:ext uri="{FF2B5EF4-FFF2-40B4-BE49-F238E27FC236}">
                <a16:creationId xmlns:a16="http://schemas.microsoft.com/office/drawing/2014/main" id="{06D238DF-F8F5-E54A-9F56-454B604A182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2294" y="3362140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pdf" descr="pasted-image.pdf">
            <a:extLst>
              <a:ext uri="{FF2B5EF4-FFF2-40B4-BE49-F238E27FC236}">
                <a16:creationId xmlns:a16="http://schemas.microsoft.com/office/drawing/2014/main" id="{26317EA5-A84A-6F47-8997-A077E0221B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125" y="3362140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df" descr="pasted-image.pdf">
            <a:extLst>
              <a:ext uri="{FF2B5EF4-FFF2-40B4-BE49-F238E27FC236}">
                <a16:creationId xmlns:a16="http://schemas.microsoft.com/office/drawing/2014/main" id="{012B1550-484A-E247-B652-A94EBB1B93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6283" y="5169433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df" descr="pasted-image.pdf">
            <a:extLst>
              <a:ext uri="{FF2B5EF4-FFF2-40B4-BE49-F238E27FC236}">
                <a16:creationId xmlns:a16="http://schemas.microsoft.com/office/drawing/2014/main" id="{92424BA1-2BB1-7641-8971-82D7A0B8D2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510" y="5173003"/>
            <a:ext cx="791182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asted-image.pdf" descr="pasted-image.pdf">
            <a:extLst>
              <a:ext uri="{FF2B5EF4-FFF2-40B4-BE49-F238E27FC236}">
                <a16:creationId xmlns:a16="http://schemas.microsoft.com/office/drawing/2014/main" id="{AE25B5CA-B7B4-D043-A83C-8FD93851E3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875" y="5169433"/>
            <a:ext cx="791182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asted-image.pdf" descr="pasted-image.pdf">
            <a:extLst>
              <a:ext uri="{FF2B5EF4-FFF2-40B4-BE49-F238E27FC236}">
                <a16:creationId xmlns:a16="http://schemas.microsoft.com/office/drawing/2014/main" id="{53A0EA26-88FA-1341-9E38-E95A7126C9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2294" y="4546722"/>
            <a:ext cx="791183" cy="89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asted-image.pdf" descr="pasted-image.pdf">
            <a:extLst>
              <a:ext uri="{FF2B5EF4-FFF2-40B4-BE49-F238E27FC236}">
                <a16:creationId xmlns:a16="http://schemas.microsoft.com/office/drawing/2014/main" id="{65153CFE-5C3C-584B-AD17-74ED6217D0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6588" y="3980841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asted-image.pdf" descr="pasted-image.pdf">
            <a:extLst>
              <a:ext uri="{FF2B5EF4-FFF2-40B4-BE49-F238E27FC236}">
                <a16:creationId xmlns:a16="http://schemas.microsoft.com/office/drawing/2014/main" id="{8F636A18-E8FC-5D46-83C5-C868B0582C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0616" y="3980841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asted-image.pdf" descr="pasted-image.pdf">
            <a:extLst>
              <a:ext uri="{FF2B5EF4-FFF2-40B4-BE49-F238E27FC236}">
                <a16:creationId xmlns:a16="http://schemas.microsoft.com/office/drawing/2014/main" id="{6579CFB8-3697-354E-98E3-A517166629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3423" y="3980841"/>
            <a:ext cx="791183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asted-image.pdf" descr="pasted-image.pdf">
            <a:extLst>
              <a:ext uri="{FF2B5EF4-FFF2-40B4-BE49-F238E27FC236}">
                <a16:creationId xmlns:a16="http://schemas.microsoft.com/office/drawing/2014/main" id="{93F3E803-0C44-1C42-A2D0-927EA2C2C6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4777" y="3980841"/>
            <a:ext cx="791182" cy="89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asted-image.pdf" descr="pasted-image.pdf">
            <a:extLst>
              <a:ext uri="{FF2B5EF4-FFF2-40B4-BE49-F238E27FC236}">
                <a16:creationId xmlns:a16="http://schemas.microsoft.com/office/drawing/2014/main" id="{DB38BC9A-3265-1D48-8F4F-F7C3A65DF3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6912" y="4546722"/>
            <a:ext cx="791183" cy="89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asted-image.pdf" descr="pasted-image.pdf">
            <a:extLst>
              <a:ext uri="{FF2B5EF4-FFF2-40B4-BE49-F238E27FC236}">
                <a16:creationId xmlns:a16="http://schemas.microsoft.com/office/drawing/2014/main" id="{F11DD07F-A939-784C-8641-1D07D5CA54F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8751" y="4546722"/>
            <a:ext cx="791183" cy="89143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>
            <a:extLst>
              <a:ext uri="{FF2B5EF4-FFF2-40B4-BE49-F238E27FC236}">
                <a16:creationId xmlns:a16="http://schemas.microsoft.com/office/drawing/2014/main" id="{02E4AE4C-F47C-B943-9D54-0FD89C30EF12}"/>
              </a:ext>
            </a:extLst>
          </p:cNvPr>
          <p:cNvSpPr/>
          <p:nvPr/>
        </p:nvSpPr>
        <p:spPr>
          <a:xfrm>
            <a:off x="256127" y="3110744"/>
            <a:ext cx="2651253" cy="3104740"/>
          </a:xfrm>
          <a:prstGeom prst="rect">
            <a:avLst/>
          </a:prstGeom>
          <a:ln w="28575">
            <a:solidFill>
              <a:srgbClr val="0BCFD8"/>
            </a:solidFill>
            <a:miter lim="400000"/>
          </a:ln>
        </p:spPr>
        <p:txBody>
          <a:bodyPr lIns="35718" tIns="35718" rIns="35718" bIns="35718" anchor="ctr"/>
          <a:lstStyle/>
          <a:p>
            <a:pPr marL="0" marR="0" lvl="0" indent="0" algn="ctr" defTabSz="41074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+mn-ea"/>
              <a:cs typeface="+mn-cs"/>
              <a:sym typeface="Helvetica Light"/>
            </a:endParaRPr>
          </a:p>
        </p:txBody>
      </p:sp>
      <p:sp>
        <p:nvSpPr>
          <p:cNvPr id="83" name="Regain control with Containers and Kubernetes">
            <a:extLst>
              <a:ext uri="{FF2B5EF4-FFF2-40B4-BE49-F238E27FC236}">
                <a16:creationId xmlns:a16="http://schemas.microsoft.com/office/drawing/2014/main" id="{6FAA24DD-025A-5940-AA4F-E2293AFAAD68}"/>
              </a:ext>
            </a:extLst>
          </p:cNvPr>
          <p:cNvSpPr/>
          <p:nvPr/>
        </p:nvSpPr>
        <p:spPr>
          <a:xfrm>
            <a:off x="3370286" y="1409343"/>
            <a:ext cx="5677836" cy="6976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lnSpc>
                <a:spcPct val="100000"/>
              </a:lnSpc>
              <a:defRPr sz="4800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 charset="0"/>
                <a:cs typeface="IBM Plex Sans" charset="0"/>
                <a:sym typeface="Calibri"/>
              </a:rPr>
              <a:t>Regain control with Containers</a:t>
            </a:r>
          </a:p>
          <a:p>
            <a:pPr lvl="0" hangingPunct="0">
              <a:defRPr/>
            </a:pPr>
            <a:r>
              <a:rPr lang="en-US" sz="1800" kern="0" dirty="0">
                <a:solidFill>
                  <a:srgbClr val="000000"/>
                </a:solidFill>
                <a:ea typeface="IBM Plex Sans" charset="0"/>
                <a:cs typeface="IBM Plex Sans" charset="0"/>
                <a:sym typeface="Calibri"/>
              </a:rPr>
              <a:t>Kubernetes Organize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 charset="0"/>
                <a:cs typeface="IBM Plex Sans" charset="0"/>
                <a:sym typeface="Calibri"/>
              </a:rPr>
              <a:t>and Govern the Container Chaos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 charset="0"/>
              <a:cs typeface="IBM Plex Sans" charset="0"/>
              <a:sym typeface="Calibri"/>
            </a:endParaRPr>
          </a:p>
        </p:txBody>
      </p:sp>
      <p:sp>
        <p:nvSpPr>
          <p:cNvPr id="84" name="Rectangle">
            <a:extLst>
              <a:ext uri="{FF2B5EF4-FFF2-40B4-BE49-F238E27FC236}">
                <a16:creationId xmlns:a16="http://schemas.microsoft.com/office/drawing/2014/main" id="{01561B7F-2359-A04B-8ADC-271B56CF3ED0}"/>
              </a:ext>
            </a:extLst>
          </p:cNvPr>
          <p:cNvSpPr/>
          <p:nvPr/>
        </p:nvSpPr>
        <p:spPr>
          <a:xfrm>
            <a:off x="1798958" y="1393709"/>
            <a:ext cx="8671942" cy="735303"/>
          </a:xfrm>
          <a:prstGeom prst="rect">
            <a:avLst/>
          </a:prstGeom>
          <a:ln w="28575">
            <a:solidFill>
              <a:srgbClr val="00D6E0"/>
            </a:solidFill>
            <a:miter lim="400000"/>
          </a:ln>
        </p:spPr>
        <p:txBody>
          <a:bodyPr lIns="35718" tIns="35718" rIns="35718" bIns="35718" anchor="ctr"/>
          <a:lstStyle/>
          <a:p>
            <a:pPr marL="0" marR="0" lvl="0" indent="0" algn="ctr" defTabSz="41074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+mn-ea"/>
              <a:cs typeface="+mn-cs"/>
              <a:sym typeface="Helvetica Light"/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93497141-9287-0F47-96F9-61DC652EF1F4}"/>
              </a:ext>
            </a:extLst>
          </p:cNvPr>
          <p:cNvSpPr/>
          <p:nvPr/>
        </p:nvSpPr>
        <p:spPr>
          <a:xfrm>
            <a:off x="848980" y="1742933"/>
            <a:ext cx="951772" cy="1355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28575">
            <a:solidFill>
              <a:srgbClr val="00D6E0"/>
            </a:solidFill>
            <a:miter lim="400000"/>
          </a:ln>
        </p:spPr>
        <p:txBody>
          <a:bodyPr lIns="35718" tIns="35718" rIns="35718" bIns="35718" anchor="ctr"/>
          <a:lstStyle/>
          <a:p>
            <a:pPr marL="0" marR="0" lvl="0" indent="0" algn="ctr" defTabSz="41074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+mn-ea"/>
              <a:cs typeface="+mn-cs"/>
              <a:sym typeface="Helvetica Light"/>
            </a:endParaRP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F1D658FE-CAF2-684D-A877-0AF738521BAE}"/>
              </a:ext>
            </a:extLst>
          </p:cNvPr>
          <p:cNvSpPr/>
          <p:nvPr/>
        </p:nvSpPr>
        <p:spPr>
          <a:xfrm flipH="1">
            <a:off x="10489022" y="1742933"/>
            <a:ext cx="951772" cy="1355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28575">
            <a:solidFill>
              <a:srgbClr val="00D6E0"/>
            </a:solidFill>
            <a:miter lim="400000"/>
          </a:ln>
        </p:spPr>
        <p:txBody>
          <a:bodyPr lIns="35718" tIns="35718" rIns="35718" bIns="35718" anchor="ctr"/>
          <a:lstStyle/>
          <a:p>
            <a:pPr marL="0" marR="0" lvl="0" indent="0" algn="ctr" defTabSz="41074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+mn-ea"/>
              <a:cs typeface="+mn-cs"/>
              <a:sym typeface="Helvetica Light"/>
            </a:endParaRPr>
          </a:p>
        </p:txBody>
      </p:sp>
      <p:sp>
        <p:nvSpPr>
          <p:cNvPr id="87" name="Line">
            <a:extLst>
              <a:ext uri="{FF2B5EF4-FFF2-40B4-BE49-F238E27FC236}">
                <a16:creationId xmlns:a16="http://schemas.microsoft.com/office/drawing/2014/main" id="{8956A99B-BAA4-9742-A218-FEF3568E1B2B}"/>
              </a:ext>
            </a:extLst>
          </p:cNvPr>
          <p:cNvSpPr/>
          <p:nvPr/>
        </p:nvSpPr>
        <p:spPr>
          <a:xfrm flipH="1">
            <a:off x="4552260" y="2129012"/>
            <a:ext cx="0" cy="969439"/>
          </a:xfrm>
          <a:prstGeom prst="line">
            <a:avLst/>
          </a:prstGeom>
          <a:ln w="28575">
            <a:solidFill>
              <a:srgbClr val="00D6E0"/>
            </a:solidFill>
            <a:miter lim="400000"/>
          </a:ln>
        </p:spPr>
        <p:txBody>
          <a:bodyPr lIns="35718" tIns="35718" rIns="35718" bIns="35718" anchor="ctr"/>
          <a:lstStyle/>
          <a:p>
            <a:pPr marL="0" marR="0" lvl="0" indent="0" algn="ctr" defTabSz="41074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+mn-ea"/>
              <a:cs typeface="+mn-cs"/>
              <a:sym typeface="Helvetica Light"/>
            </a:endParaRPr>
          </a:p>
        </p:txBody>
      </p:sp>
      <p:sp>
        <p:nvSpPr>
          <p:cNvPr id="88" name="Line">
            <a:extLst>
              <a:ext uri="{FF2B5EF4-FFF2-40B4-BE49-F238E27FC236}">
                <a16:creationId xmlns:a16="http://schemas.microsoft.com/office/drawing/2014/main" id="{A6A59506-4A85-8B41-9D75-7CBF632ADCDC}"/>
              </a:ext>
            </a:extLst>
          </p:cNvPr>
          <p:cNvSpPr/>
          <p:nvPr/>
        </p:nvSpPr>
        <p:spPr>
          <a:xfrm flipH="1">
            <a:off x="7605553" y="2129012"/>
            <a:ext cx="0" cy="981732"/>
          </a:xfrm>
          <a:prstGeom prst="line">
            <a:avLst/>
          </a:prstGeom>
          <a:ln w="28575">
            <a:solidFill>
              <a:srgbClr val="00D6E0"/>
            </a:solidFill>
            <a:miter lim="400000"/>
          </a:ln>
        </p:spPr>
        <p:txBody>
          <a:bodyPr lIns="35718" tIns="35718" rIns="35718" bIns="35718" anchor="ctr"/>
          <a:lstStyle/>
          <a:p>
            <a:pPr marL="0" marR="0" lvl="0" indent="0" algn="ctr" defTabSz="41074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+mn-ea"/>
              <a:cs typeface="+mn-cs"/>
              <a:sym typeface="Helvetica Light"/>
            </a:endParaRPr>
          </a:p>
        </p:txBody>
      </p:sp>
      <p:sp>
        <p:nvSpPr>
          <p:cNvPr id="89" name="Rectangle">
            <a:extLst>
              <a:ext uri="{FF2B5EF4-FFF2-40B4-BE49-F238E27FC236}">
                <a16:creationId xmlns:a16="http://schemas.microsoft.com/office/drawing/2014/main" id="{35D1C10B-B326-7A45-A2A9-CE9F38122B10}"/>
              </a:ext>
            </a:extLst>
          </p:cNvPr>
          <p:cNvSpPr/>
          <p:nvPr/>
        </p:nvSpPr>
        <p:spPr>
          <a:xfrm>
            <a:off x="9296552" y="3110744"/>
            <a:ext cx="2651253" cy="3104741"/>
          </a:xfrm>
          <a:prstGeom prst="rect">
            <a:avLst/>
          </a:prstGeom>
          <a:ln w="28575">
            <a:solidFill>
              <a:srgbClr val="0BCFD8"/>
            </a:solidFill>
            <a:miter lim="400000"/>
          </a:ln>
        </p:spPr>
        <p:txBody>
          <a:bodyPr lIns="35718" tIns="35718" rIns="35718" bIns="35718" anchor="ctr"/>
          <a:lstStyle/>
          <a:p>
            <a:pPr marL="0" marR="0" lvl="0" indent="0" algn="ctr" defTabSz="41074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+mn-ea"/>
              <a:cs typeface="+mn-cs"/>
              <a:sym typeface="Helvetica Light"/>
            </a:endParaRPr>
          </a:p>
        </p:txBody>
      </p:sp>
      <p:sp>
        <p:nvSpPr>
          <p:cNvPr id="90" name="Rectangle">
            <a:extLst>
              <a:ext uri="{FF2B5EF4-FFF2-40B4-BE49-F238E27FC236}">
                <a16:creationId xmlns:a16="http://schemas.microsoft.com/office/drawing/2014/main" id="{3C389D66-B1F6-1640-81B0-528906CC5EE9}"/>
              </a:ext>
            </a:extLst>
          </p:cNvPr>
          <p:cNvSpPr/>
          <p:nvPr/>
        </p:nvSpPr>
        <p:spPr>
          <a:xfrm>
            <a:off x="3277433" y="3110744"/>
            <a:ext cx="2651253" cy="3104741"/>
          </a:xfrm>
          <a:prstGeom prst="rect">
            <a:avLst/>
          </a:prstGeom>
          <a:ln w="28575">
            <a:solidFill>
              <a:srgbClr val="0BCFD8"/>
            </a:solidFill>
            <a:miter lim="400000"/>
          </a:ln>
        </p:spPr>
        <p:txBody>
          <a:bodyPr lIns="35718" tIns="35718" rIns="35718" bIns="35718" anchor="ctr"/>
          <a:lstStyle/>
          <a:p>
            <a:pPr marL="0" marR="0" lvl="0" indent="0" algn="ctr" defTabSz="41074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+mn-ea"/>
              <a:cs typeface="+mn-cs"/>
              <a:sym typeface="Helvetica Light"/>
            </a:endParaRPr>
          </a:p>
        </p:txBody>
      </p:sp>
      <p:sp>
        <p:nvSpPr>
          <p:cNvPr id="91" name="Rectangle">
            <a:extLst>
              <a:ext uri="{FF2B5EF4-FFF2-40B4-BE49-F238E27FC236}">
                <a16:creationId xmlns:a16="http://schemas.microsoft.com/office/drawing/2014/main" id="{D6EF8AD8-AD0C-2045-BA18-5E871DD45532}"/>
              </a:ext>
            </a:extLst>
          </p:cNvPr>
          <p:cNvSpPr/>
          <p:nvPr/>
        </p:nvSpPr>
        <p:spPr>
          <a:xfrm>
            <a:off x="6285931" y="3110744"/>
            <a:ext cx="2651253" cy="3104741"/>
          </a:xfrm>
          <a:prstGeom prst="rect">
            <a:avLst/>
          </a:prstGeom>
          <a:ln w="28575">
            <a:solidFill>
              <a:srgbClr val="0BCFD8"/>
            </a:solidFill>
            <a:miter lim="400000"/>
          </a:ln>
        </p:spPr>
        <p:txBody>
          <a:bodyPr lIns="35718" tIns="35718" rIns="35718" bIns="35718" anchor="ctr"/>
          <a:lstStyle/>
          <a:p>
            <a:pPr marL="0" marR="0" lvl="0" indent="0" algn="ctr" defTabSz="41074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7824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 System to </a:t>
            </a:r>
            <a:r>
              <a:rPr lang="en-IN" dirty="0"/>
              <a:t>manage containerized applications across a cluster of nodes</a:t>
            </a:r>
          </a:p>
          <a:p>
            <a:r>
              <a:rPr lang="en-IN" dirty="0"/>
              <a:t>Can scale up and down dynamically.</a:t>
            </a:r>
          </a:p>
          <a:p>
            <a:r>
              <a:rPr lang="en-IN" dirty="0"/>
              <a:t>Self-healing</a:t>
            </a:r>
          </a:p>
          <a:p>
            <a:r>
              <a:rPr lang="en-IN" dirty="0"/>
              <a:t>Seamless upgrading or rollback of applications.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81BE3-7E11-DC4D-826A-5B7F4F10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389" y="1731817"/>
            <a:ext cx="2663134" cy="21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BD8A2-FCB8-1546-8CDF-69AA3FA2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Microservices and App Modernization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Dockers &amp;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Kubernetes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Hands On Lab : Deploy an application on IBM Cloud Kubernetes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D80EF-7B4E-3A45-87C9-C5FDFC75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AA653B-5302-E043-8C81-B514B521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8744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6141624" cy="5279785"/>
          </a:xfrm>
        </p:spPr>
        <p:txBody>
          <a:bodyPr/>
          <a:lstStyle/>
          <a:p>
            <a:r>
              <a:rPr lang="en-US" dirty="0"/>
              <a:t>Cluster with 5 Nodes</a:t>
            </a:r>
          </a:p>
          <a:p>
            <a:pPr lvl="1"/>
            <a:r>
              <a:rPr lang="en-US" dirty="0"/>
              <a:t>1 Master Node</a:t>
            </a:r>
          </a:p>
          <a:p>
            <a:pPr lvl="1"/>
            <a:r>
              <a:rPr lang="en-US" dirty="0"/>
              <a:t>1 Proxy Node</a:t>
            </a:r>
          </a:p>
          <a:p>
            <a:pPr lvl="1"/>
            <a:r>
              <a:rPr lang="en-US" dirty="0"/>
              <a:t>3 Worker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79A63D-92BD-8241-B6A0-CDE17BA7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88" y="2151327"/>
            <a:ext cx="8134746" cy="40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8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ADA011-C0D3-1E4A-8A64-49DC41DD3641}"/>
              </a:ext>
            </a:extLst>
          </p:cNvPr>
          <p:cNvSpPr/>
          <p:nvPr/>
        </p:nvSpPr>
        <p:spPr>
          <a:xfrm>
            <a:off x="661572" y="1014378"/>
            <a:ext cx="10684854" cy="148221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2F787C-FD42-EA44-AB04-20E3E6355EEC}"/>
              </a:ext>
            </a:extLst>
          </p:cNvPr>
          <p:cNvSpPr/>
          <p:nvPr/>
        </p:nvSpPr>
        <p:spPr>
          <a:xfrm>
            <a:off x="2937269" y="1271314"/>
            <a:ext cx="5962755" cy="958218"/>
          </a:xfrm>
          <a:prstGeom prst="rect">
            <a:avLst/>
          </a:prstGeom>
          <a:solidFill>
            <a:srgbClr val="D6D6D6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 Server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19AB64-C5E5-5849-99C7-BB00C9D420B4}"/>
              </a:ext>
            </a:extLst>
          </p:cNvPr>
          <p:cNvSpPr/>
          <p:nvPr/>
        </p:nvSpPr>
        <p:spPr>
          <a:xfrm>
            <a:off x="9470900" y="1544659"/>
            <a:ext cx="1133333" cy="343449"/>
          </a:xfrm>
          <a:prstGeom prst="rect">
            <a:avLst/>
          </a:prstGeom>
          <a:solidFill>
            <a:srgbClr val="D6D6D6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27EF3A-9460-C24E-8DEA-787D50407DFF}"/>
              </a:ext>
            </a:extLst>
          </p:cNvPr>
          <p:cNvSpPr/>
          <p:nvPr/>
        </p:nvSpPr>
        <p:spPr>
          <a:xfrm>
            <a:off x="9467248" y="1130318"/>
            <a:ext cx="1133333" cy="343449"/>
          </a:xfrm>
          <a:prstGeom prst="rect">
            <a:avLst/>
          </a:prstGeom>
          <a:solidFill>
            <a:srgbClr val="D6D6D6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C1152D74-1FDB-A143-BC57-453FE7FAA909}"/>
              </a:ext>
            </a:extLst>
          </p:cNvPr>
          <p:cNvSpPr/>
          <p:nvPr/>
        </p:nvSpPr>
        <p:spPr>
          <a:xfrm>
            <a:off x="9467249" y="2012229"/>
            <a:ext cx="1133333" cy="430985"/>
          </a:xfrm>
          <a:prstGeom prst="can">
            <a:avLst/>
          </a:prstGeom>
          <a:solidFill>
            <a:srgbClr val="D6D6D6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etcd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4A6C008D-B6AA-674A-800C-14970C368E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47" y="1587872"/>
            <a:ext cx="416106" cy="416106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F99F845-71CC-2646-B2FC-FD368F1EEB44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469682" y="1750423"/>
            <a:ext cx="2467587" cy="14737"/>
          </a:xfrm>
          <a:prstGeom prst="line">
            <a:avLst/>
          </a:prstGeom>
          <a:ln>
            <a:solidFill>
              <a:srgbClr val="FF3A4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FEA400A-B0E6-4844-A144-95D4E4338292}"/>
              </a:ext>
            </a:extLst>
          </p:cNvPr>
          <p:cNvSpPr/>
          <p:nvPr/>
        </p:nvSpPr>
        <p:spPr>
          <a:xfrm>
            <a:off x="572798" y="1034321"/>
            <a:ext cx="1284423" cy="28244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49F7D6-4078-1242-8064-46360F4DCEBF}"/>
              </a:ext>
            </a:extLst>
          </p:cNvPr>
          <p:cNvCxnSpPr>
            <a:cxnSpLocks/>
          </p:cNvCxnSpPr>
          <p:nvPr/>
        </p:nvCxnSpPr>
        <p:spPr>
          <a:xfrm flipH="1">
            <a:off x="8938123" y="1376340"/>
            <a:ext cx="489189" cy="0"/>
          </a:xfrm>
          <a:prstGeom prst="line">
            <a:avLst/>
          </a:prstGeom>
          <a:ln>
            <a:solidFill>
              <a:srgbClr val="FF3A4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n 67">
            <a:extLst>
              <a:ext uri="{FF2B5EF4-FFF2-40B4-BE49-F238E27FC236}">
                <a16:creationId xmlns:a16="http://schemas.microsoft.com/office/drawing/2014/main" id="{AC25085D-55FB-3242-9D3C-A9780CB00A70}"/>
              </a:ext>
            </a:extLst>
          </p:cNvPr>
          <p:cNvSpPr/>
          <p:nvPr/>
        </p:nvSpPr>
        <p:spPr>
          <a:xfrm>
            <a:off x="5299502" y="2795906"/>
            <a:ext cx="1112822" cy="962086"/>
          </a:xfrm>
          <a:prstGeom prst="can">
            <a:avLst/>
          </a:prstGeom>
          <a:solidFill>
            <a:srgbClr val="2E75B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Repo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(Docker hub)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ECE0444-DC86-4345-8F87-A54602C1EE77}"/>
              </a:ext>
            </a:extLst>
          </p:cNvPr>
          <p:cNvSpPr/>
          <p:nvPr/>
        </p:nvSpPr>
        <p:spPr>
          <a:xfrm>
            <a:off x="675802" y="2627347"/>
            <a:ext cx="3946521" cy="364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34567E-FD44-AB4C-AAEC-52BD363333B7}"/>
              </a:ext>
            </a:extLst>
          </p:cNvPr>
          <p:cNvSpPr/>
          <p:nvPr/>
        </p:nvSpPr>
        <p:spPr>
          <a:xfrm>
            <a:off x="766830" y="5361189"/>
            <a:ext cx="1819419" cy="817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2326DD-E9F8-2C44-98BA-3D9B7F6D2446}"/>
              </a:ext>
            </a:extLst>
          </p:cNvPr>
          <p:cNvSpPr/>
          <p:nvPr/>
        </p:nvSpPr>
        <p:spPr>
          <a:xfrm>
            <a:off x="766171" y="3544392"/>
            <a:ext cx="1819418" cy="817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0F48A0-03BA-FB4A-9236-5685059410F0}"/>
              </a:ext>
            </a:extLst>
          </p:cNvPr>
          <p:cNvSpPr/>
          <p:nvPr/>
        </p:nvSpPr>
        <p:spPr>
          <a:xfrm>
            <a:off x="766830" y="4465594"/>
            <a:ext cx="1819419" cy="817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D299BCF-566A-F84A-A01F-069321820A67}"/>
              </a:ext>
            </a:extLst>
          </p:cNvPr>
          <p:cNvSpPr/>
          <p:nvPr/>
        </p:nvSpPr>
        <p:spPr>
          <a:xfrm>
            <a:off x="2713148" y="3544551"/>
            <a:ext cx="1819418" cy="817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3CD495-C5DA-D64A-88CB-DA6B3C1A4A73}"/>
              </a:ext>
            </a:extLst>
          </p:cNvPr>
          <p:cNvSpPr/>
          <p:nvPr/>
        </p:nvSpPr>
        <p:spPr>
          <a:xfrm>
            <a:off x="2713147" y="4465594"/>
            <a:ext cx="1819419" cy="817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DD5513-29EE-3D43-8D8C-17B62049486C}"/>
              </a:ext>
            </a:extLst>
          </p:cNvPr>
          <p:cNvSpPr/>
          <p:nvPr/>
        </p:nvSpPr>
        <p:spPr>
          <a:xfrm>
            <a:off x="2632081" y="2714002"/>
            <a:ext cx="951304" cy="363283"/>
          </a:xfrm>
          <a:prstGeom prst="rect">
            <a:avLst/>
          </a:prstGeom>
          <a:solidFill>
            <a:srgbClr val="01BAB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Kubelet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EDE230-AC52-DC48-A973-2A8715C8653F}"/>
              </a:ext>
            </a:extLst>
          </p:cNvPr>
          <p:cNvSpPr/>
          <p:nvPr/>
        </p:nvSpPr>
        <p:spPr>
          <a:xfrm>
            <a:off x="1475817" y="2705116"/>
            <a:ext cx="1109772" cy="369341"/>
          </a:xfrm>
          <a:prstGeom prst="rect">
            <a:avLst/>
          </a:prstGeom>
          <a:solidFill>
            <a:srgbClr val="01BAB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Kube</a:t>
            </a:r>
            <a:r>
              <a:rPr lang="en-US" sz="1200" dirty="0">
                <a:solidFill>
                  <a:schemeClr val="tx1"/>
                </a:solidFill>
              </a:rPr>
              <a:t>-proxy</a:t>
            </a: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07812F1E-2B13-574A-A286-892C7BCEE07A}"/>
              </a:ext>
            </a:extLst>
          </p:cNvPr>
          <p:cNvSpPr/>
          <p:nvPr/>
        </p:nvSpPr>
        <p:spPr>
          <a:xfrm>
            <a:off x="3953241" y="2759090"/>
            <a:ext cx="476549" cy="4901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BM Plex Sans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E895F60-F4AA-0444-B9A1-49F8D04EF4D5}"/>
              </a:ext>
            </a:extLst>
          </p:cNvPr>
          <p:cNvSpPr/>
          <p:nvPr/>
        </p:nvSpPr>
        <p:spPr>
          <a:xfrm>
            <a:off x="469682" y="2627347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5060B2-4377-504E-BBFF-FD1254F3AD22}"/>
              </a:ext>
            </a:extLst>
          </p:cNvPr>
          <p:cNvSpPr/>
          <p:nvPr/>
        </p:nvSpPr>
        <p:spPr>
          <a:xfrm>
            <a:off x="722835" y="3535755"/>
            <a:ext cx="566826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6CC9FD-8385-D14F-99C3-01C04474012E}"/>
              </a:ext>
            </a:extLst>
          </p:cNvPr>
          <p:cNvSpPr/>
          <p:nvPr/>
        </p:nvSpPr>
        <p:spPr>
          <a:xfrm>
            <a:off x="2684134" y="3526246"/>
            <a:ext cx="566826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664D305-E123-5841-ADB1-0C49FFA0232E}"/>
              </a:ext>
            </a:extLst>
          </p:cNvPr>
          <p:cNvSpPr/>
          <p:nvPr/>
        </p:nvSpPr>
        <p:spPr>
          <a:xfrm>
            <a:off x="732547" y="4460329"/>
            <a:ext cx="566826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4B2A70-4D95-4E4D-905D-DDDF97187B75}"/>
              </a:ext>
            </a:extLst>
          </p:cNvPr>
          <p:cNvSpPr/>
          <p:nvPr/>
        </p:nvSpPr>
        <p:spPr>
          <a:xfrm>
            <a:off x="2671372" y="4440503"/>
            <a:ext cx="566826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6D88EF8-D3AE-8C4F-A226-513E3C6EC2EA}"/>
              </a:ext>
            </a:extLst>
          </p:cNvPr>
          <p:cNvSpPr/>
          <p:nvPr/>
        </p:nvSpPr>
        <p:spPr>
          <a:xfrm>
            <a:off x="732547" y="5337009"/>
            <a:ext cx="566826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POD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C47C623-8D33-0B4A-8BB4-A8828F4F31C3}"/>
              </a:ext>
            </a:extLst>
          </p:cNvPr>
          <p:cNvCxnSpPr>
            <a:cxnSpLocks/>
          </p:cNvCxnSpPr>
          <p:nvPr/>
        </p:nvCxnSpPr>
        <p:spPr>
          <a:xfrm flipH="1">
            <a:off x="2510781" y="3288994"/>
            <a:ext cx="323344" cy="241572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FFFBCF-A89B-2E43-A266-2C70225FE6C0}"/>
              </a:ext>
            </a:extLst>
          </p:cNvPr>
          <p:cNvCxnSpPr>
            <a:cxnSpLocks/>
          </p:cNvCxnSpPr>
          <p:nvPr/>
        </p:nvCxnSpPr>
        <p:spPr>
          <a:xfrm flipH="1">
            <a:off x="3212493" y="3056300"/>
            <a:ext cx="549473" cy="463799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B34E08F-1B44-1442-9BFA-850EAF5A085E}"/>
              </a:ext>
            </a:extLst>
          </p:cNvPr>
          <p:cNvSpPr/>
          <p:nvPr/>
        </p:nvSpPr>
        <p:spPr>
          <a:xfrm rot="21081397">
            <a:off x="2629395" y="3250604"/>
            <a:ext cx="954611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Push Image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AC1A2A3-393E-5F40-B83A-75D9321D6331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2739313" y="3004161"/>
            <a:ext cx="1213928" cy="334182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402329-1E87-6543-91F3-3985FCEA9C2D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877350" y="1716384"/>
            <a:ext cx="593550" cy="5343"/>
          </a:xfrm>
          <a:prstGeom prst="line">
            <a:avLst/>
          </a:prstGeom>
          <a:ln>
            <a:solidFill>
              <a:srgbClr val="FF3A4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ACE0D70-D126-634D-8A93-E2C8D25742B9}"/>
              </a:ext>
            </a:extLst>
          </p:cNvPr>
          <p:cNvSpPr/>
          <p:nvPr/>
        </p:nvSpPr>
        <p:spPr>
          <a:xfrm>
            <a:off x="7400386" y="2612537"/>
            <a:ext cx="3946521" cy="364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1C5BB6C-671C-D949-B316-41592AEA5867}"/>
              </a:ext>
            </a:extLst>
          </p:cNvPr>
          <p:cNvSpPr/>
          <p:nvPr/>
        </p:nvSpPr>
        <p:spPr>
          <a:xfrm>
            <a:off x="7505557" y="3547333"/>
            <a:ext cx="1819418" cy="817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CD92979-AAB1-D54E-8C45-E5DCC2988B73}"/>
              </a:ext>
            </a:extLst>
          </p:cNvPr>
          <p:cNvSpPr/>
          <p:nvPr/>
        </p:nvSpPr>
        <p:spPr>
          <a:xfrm>
            <a:off x="7505163" y="4486147"/>
            <a:ext cx="1819419" cy="817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8637DB4-D78C-A749-99A0-BEEABD1B233F}"/>
              </a:ext>
            </a:extLst>
          </p:cNvPr>
          <p:cNvSpPr/>
          <p:nvPr/>
        </p:nvSpPr>
        <p:spPr>
          <a:xfrm>
            <a:off x="9451481" y="3565104"/>
            <a:ext cx="1819418" cy="817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FD5841-47FE-744F-89A6-BB8973B505EF}"/>
              </a:ext>
            </a:extLst>
          </p:cNvPr>
          <p:cNvSpPr/>
          <p:nvPr/>
        </p:nvSpPr>
        <p:spPr>
          <a:xfrm>
            <a:off x="9451480" y="4486147"/>
            <a:ext cx="1819419" cy="817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83A166-13B1-3940-8F6D-48EC1F05D2C6}"/>
              </a:ext>
            </a:extLst>
          </p:cNvPr>
          <p:cNvSpPr/>
          <p:nvPr/>
        </p:nvSpPr>
        <p:spPr>
          <a:xfrm>
            <a:off x="8370237" y="2743896"/>
            <a:ext cx="951304" cy="363283"/>
          </a:xfrm>
          <a:prstGeom prst="rect">
            <a:avLst/>
          </a:prstGeom>
          <a:solidFill>
            <a:srgbClr val="01BAB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Kubelet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F39DB9-A23E-D241-9F07-B4AB6EB25D00}"/>
              </a:ext>
            </a:extLst>
          </p:cNvPr>
          <p:cNvSpPr/>
          <p:nvPr/>
        </p:nvSpPr>
        <p:spPr>
          <a:xfrm>
            <a:off x="9394716" y="2750292"/>
            <a:ext cx="1109772" cy="369341"/>
          </a:xfrm>
          <a:prstGeom prst="rect">
            <a:avLst/>
          </a:prstGeom>
          <a:solidFill>
            <a:srgbClr val="01BAB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Kube</a:t>
            </a:r>
            <a:r>
              <a:rPr lang="en-US" sz="1200" dirty="0">
                <a:solidFill>
                  <a:schemeClr val="tx1"/>
                </a:solidFill>
              </a:rPr>
              <a:t>-proxy</a:t>
            </a:r>
          </a:p>
        </p:txBody>
      </p:sp>
      <p:sp>
        <p:nvSpPr>
          <p:cNvPr id="97" name="object 6">
            <a:extLst>
              <a:ext uri="{FF2B5EF4-FFF2-40B4-BE49-F238E27FC236}">
                <a16:creationId xmlns:a16="http://schemas.microsoft.com/office/drawing/2014/main" id="{925EACE6-E586-304E-B0A4-B00E029C6387}"/>
              </a:ext>
            </a:extLst>
          </p:cNvPr>
          <p:cNvSpPr/>
          <p:nvPr/>
        </p:nvSpPr>
        <p:spPr>
          <a:xfrm>
            <a:off x="7479271" y="2889583"/>
            <a:ext cx="476549" cy="4901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BM Plex Sans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9849615-A0F1-2C41-AC84-A02DB228FA25}"/>
              </a:ext>
            </a:extLst>
          </p:cNvPr>
          <p:cNvSpPr/>
          <p:nvPr/>
        </p:nvSpPr>
        <p:spPr>
          <a:xfrm>
            <a:off x="10439348" y="2667264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53A8811-73DD-B945-87C5-E3119EC103BA}"/>
              </a:ext>
            </a:extLst>
          </p:cNvPr>
          <p:cNvSpPr/>
          <p:nvPr/>
        </p:nvSpPr>
        <p:spPr>
          <a:xfrm>
            <a:off x="7461168" y="3556308"/>
            <a:ext cx="566826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8CFB924-D339-5949-9834-D0C10B94E66A}"/>
              </a:ext>
            </a:extLst>
          </p:cNvPr>
          <p:cNvSpPr/>
          <p:nvPr/>
        </p:nvSpPr>
        <p:spPr>
          <a:xfrm>
            <a:off x="9422467" y="3546799"/>
            <a:ext cx="566826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491533-0C7A-1B4E-A472-FEF6209A65A6}"/>
              </a:ext>
            </a:extLst>
          </p:cNvPr>
          <p:cNvSpPr/>
          <p:nvPr/>
        </p:nvSpPr>
        <p:spPr>
          <a:xfrm>
            <a:off x="7470880" y="4480882"/>
            <a:ext cx="566826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0797BE9-ACBC-CC4D-9B40-838E73CC1E14}"/>
              </a:ext>
            </a:extLst>
          </p:cNvPr>
          <p:cNvSpPr/>
          <p:nvPr/>
        </p:nvSpPr>
        <p:spPr>
          <a:xfrm>
            <a:off x="9409705" y="4461056"/>
            <a:ext cx="566826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POD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B4D04BD-D25F-EF49-B5BD-1DEAFE1F5C4E}"/>
              </a:ext>
            </a:extLst>
          </p:cNvPr>
          <p:cNvCxnSpPr>
            <a:cxnSpLocks/>
          </p:cNvCxnSpPr>
          <p:nvPr/>
        </p:nvCxnSpPr>
        <p:spPr>
          <a:xfrm>
            <a:off x="8374377" y="3302483"/>
            <a:ext cx="651119" cy="258223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728A0CC-75F5-2C47-9984-1835A3B514EF}"/>
              </a:ext>
            </a:extLst>
          </p:cNvPr>
          <p:cNvCxnSpPr>
            <a:cxnSpLocks/>
          </p:cNvCxnSpPr>
          <p:nvPr/>
        </p:nvCxnSpPr>
        <p:spPr>
          <a:xfrm>
            <a:off x="9417833" y="3272149"/>
            <a:ext cx="532994" cy="268503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248750-0BD7-604A-AEB4-45C714C8F072}"/>
              </a:ext>
            </a:extLst>
          </p:cNvPr>
          <p:cNvSpPr/>
          <p:nvPr/>
        </p:nvSpPr>
        <p:spPr>
          <a:xfrm rot="21402856">
            <a:off x="8669400" y="3231771"/>
            <a:ext cx="954611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Push Image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1BA396D-D073-5F46-B273-8819F24A3B60}"/>
              </a:ext>
            </a:extLst>
          </p:cNvPr>
          <p:cNvCxnSpPr>
            <a:cxnSpLocks/>
          </p:cNvCxnSpPr>
          <p:nvPr/>
        </p:nvCxnSpPr>
        <p:spPr>
          <a:xfrm flipH="1">
            <a:off x="8003769" y="3265054"/>
            <a:ext cx="1457860" cy="48638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846DD5-AE6F-C640-876D-1309904A635F}"/>
              </a:ext>
            </a:extLst>
          </p:cNvPr>
          <p:cNvCxnSpPr>
            <a:cxnSpLocks/>
          </p:cNvCxnSpPr>
          <p:nvPr/>
        </p:nvCxnSpPr>
        <p:spPr>
          <a:xfrm flipH="1">
            <a:off x="4641444" y="2996231"/>
            <a:ext cx="712844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95D9FD-177A-8042-9F2C-5B25B7D5EFC0}"/>
              </a:ext>
            </a:extLst>
          </p:cNvPr>
          <p:cNvSpPr/>
          <p:nvPr/>
        </p:nvSpPr>
        <p:spPr>
          <a:xfrm>
            <a:off x="4641444" y="3050241"/>
            <a:ext cx="650008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Pull Image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BBC6B8C-366D-F44E-A492-149145428671}"/>
              </a:ext>
            </a:extLst>
          </p:cNvPr>
          <p:cNvCxnSpPr>
            <a:cxnSpLocks/>
          </p:cNvCxnSpPr>
          <p:nvPr/>
        </p:nvCxnSpPr>
        <p:spPr>
          <a:xfrm flipH="1">
            <a:off x="6521900" y="3090625"/>
            <a:ext cx="878005" cy="3569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93262B9-EC20-E645-9DA7-D04C016D4334}"/>
              </a:ext>
            </a:extLst>
          </p:cNvPr>
          <p:cNvSpPr/>
          <p:nvPr/>
        </p:nvSpPr>
        <p:spPr>
          <a:xfrm>
            <a:off x="6687062" y="3144635"/>
            <a:ext cx="650008" cy="260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Pull Image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FC00F29-6946-5F4E-A66B-06EAA19BAAD2}"/>
              </a:ext>
            </a:extLst>
          </p:cNvPr>
          <p:cNvCxnSpPr>
            <a:cxnSpLocks/>
          </p:cNvCxnSpPr>
          <p:nvPr/>
        </p:nvCxnSpPr>
        <p:spPr>
          <a:xfrm flipH="1">
            <a:off x="8893024" y="2160978"/>
            <a:ext cx="558456" cy="0"/>
          </a:xfrm>
          <a:prstGeom prst="line">
            <a:avLst/>
          </a:prstGeom>
          <a:ln>
            <a:solidFill>
              <a:srgbClr val="FF3A4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21C9FC2-01B9-4C49-8121-43932F6DE1F1}"/>
              </a:ext>
            </a:extLst>
          </p:cNvPr>
          <p:cNvCxnSpPr>
            <a:cxnSpLocks/>
          </p:cNvCxnSpPr>
          <p:nvPr/>
        </p:nvCxnSpPr>
        <p:spPr>
          <a:xfrm flipH="1">
            <a:off x="3346950" y="2264398"/>
            <a:ext cx="4865" cy="461553"/>
          </a:xfrm>
          <a:prstGeom prst="line">
            <a:avLst/>
          </a:prstGeom>
          <a:ln>
            <a:solidFill>
              <a:srgbClr val="FF3A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76A4D1-D6D0-6143-A4A5-B057AE616917}"/>
              </a:ext>
            </a:extLst>
          </p:cNvPr>
          <p:cNvCxnSpPr>
            <a:cxnSpLocks/>
          </p:cNvCxnSpPr>
          <p:nvPr/>
        </p:nvCxnSpPr>
        <p:spPr>
          <a:xfrm flipH="1">
            <a:off x="8525337" y="2238327"/>
            <a:ext cx="1" cy="528728"/>
          </a:xfrm>
          <a:prstGeom prst="line">
            <a:avLst/>
          </a:prstGeom>
          <a:ln>
            <a:solidFill>
              <a:srgbClr val="FF3A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13B0F47F-C5E5-1349-8122-8668F0C4C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17391" y="5826829"/>
            <a:ext cx="442326" cy="2948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0CF3C14-7CEE-D545-9991-414E517B2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099339" y="5475026"/>
            <a:ext cx="442326" cy="29488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B1F45056-62EE-044B-8C91-124FE046A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17391" y="4906250"/>
            <a:ext cx="442326" cy="29488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78F3961-A469-D64D-929A-CACC66F9E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17391" y="4549374"/>
            <a:ext cx="442326" cy="29488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D39AD9AC-0254-FB47-9C77-6E5ED5874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701306" y="4064323"/>
            <a:ext cx="442326" cy="29488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BEB1E7A-0C9F-914A-9089-6B344B787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10973" y="3986171"/>
            <a:ext cx="442326" cy="29488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86693CF-2BB1-AB45-820E-C7D5201A1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052982" y="3699380"/>
            <a:ext cx="442326" cy="294884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B82512FA-3594-9B4E-BD50-013B4B3614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11496" y="4936425"/>
            <a:ext cx="442326" cy="29488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CE0EF00-63EE-744C-8F1D-736B1F674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12917" y="4590438"/>
            <a:ext cx="442326" cy="29488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474AD70-9A6D-4246-958E-28ABD5974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999175" y="3658388"/>
            <a:ext cx="442326" cy="29488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176EF0CD-FD2B-A843-AF54-7C19882EC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791315" y="4595897"/>
            <a:ext cx="442326" cy="294884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045E608-F43B-1E40-8447-80977ACE9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63528" y="3994264"/>
            <a:ext cx="442326" cy="29488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DF5E6A1-1DA6-3C40-8E62-B212F3DC3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20359" y="3659838"/>
            <a:ext cx="442326" cy="294884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CB05D341-76D3-D446-9229-4B38D68D5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55711" y="3661236"/>
            <a:ext cx="442326" cy="294884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E105448E-71B9-FF43-9B2B-714194BA8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70518" y="4568290"/>
            <a:ext cx="442326" cy="29488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9BF6871-080B-2D4D-B91B-895216B64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15" b="94231" l="8974" r="89744">
                        <a14:foregroundMark x1="78205" y1="25000" x2="68721" y2="34484"/>
                        <a14:foregroundMark x1="64378" y1="91701" x2="53846" y2="90385"/>
                        <a14:foregroundMark x1="53846" y1="90385" x2="66552" y2="95582"/>
                        <a14:foregroundMark x1="66327" y1="95181" x2="55128" y2="88462"/>
                        <a14:foregroundMark x1="55128" y1="88462" x2="65069" y2="92935"/>
                        <a14:foregroundMark x1="76923" y1="23077" x2="34615" y2="7692"/>
                        <a14:foregroundMark x1="34615" y1="7692" x2="21795" y2="13462"/>
                        <a14:foregroundMark x1="21795" y1="13462" x2="65385" y2="38462"/>
                        <a14:foregroundMark x1="65385" y1="38462" x2="70513" y2="23077"/>
                        <a14:backgroundMark x1="74359" y1="94231" x2="67949" y2="98077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98139" y="4959088"/>
            <a:ext cx="442326" cy="29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5" grpId="0" animBg="1"/>
      <p:bldP spid="57" grpId="0" animBg="1"/>
      <p:bldP spid="61" grpId="0" animBg="1"/>
      <p:bldP spid="66" grpId="0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7" grpId="0"/>
      <p:bldP spid="90" grpId="0" animBg="1"/>
      <p:bldP spid="91" grpId="0" animBg="1"/>
      <p:bldP spid="92" grpId="0" animBg="1"/>
      <p:bldP spid="93" grpId="0" animBg="1"/>
      <p:bldP spid="93" grpId="1" animBg="1"/>
      <p:bldP spid="93" grpId="2" animBg="1"/>
      <p:bldP spid="94" grpId="0" animBg="1"/>
      <p:bldP spid="95" grpId="0" animBg="1"/>
      <p:bldP spid="96" grpId="0" animBg="1"/>
      <p:bldP spid="97" grpId="0" animBg="1"/>
      <p:bldP spid="98" grpId="0"/>
      <p:bldP spid="98" grpId="1"/>
      <p:bldP spid="99" grpId="0"/>
      <p:bldP spid="100" grpId="0"/>
      <p:bldP spid="100" grpId="1"/>
      <p:bldP spid="100" grpId="2"/>
      <p:bldP spid="101" grpId="0"/>
      <p:bldP spid="102" grpId="0"/>
      <p:bldP spid="105" grpId="0"/>
      <p:bldP spid="108" grpId="0"/>
      <p:bldP spid="1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Etcd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/>
              <a:t>etcd</a:t>
            </a:r>
            <a:r>
              <a:rPr lang="en-IN" dirty="0"/>
              <a:t> is a cluster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datastore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Provides highly available key-value store for persisting cluster state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Stores objects and config information</a:t>
            </a:r>
          </a:p>
          <a:p>
            <a:r>
              <a:rPr lang="en-IN" dirty="0"/>
              <a:t>Scheduler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Allocate the node </a:t>
            </a:r>
            <a:r>
              <a:rPr lang="en-IN" dirty="0"/>
              <a:t>for the newly created pod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Scheduling </a:t>
            </a:r>
            <a:r>
              <a:rPr lang="en-IN" dirty="0">
                <a:solidFill>
                  <a:schemeClr val="accent1"/>
                </a:solidFill>
              </a:rPr>
              <a:t>decisions</a:t>
            </a:r>
            <a:r>
              <a:rPr lang="en-IN" dirty="0"/>
              <a:t> are based on hardware/software/policy constraints, data locality and etc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Master components</a:t>
            </a:r>
          </a:p>
        </p:txBody>
      </p:sp>
    </p:spTree>
    <p:extLst>
      <p:ext uri="{BB962C8B-B14F-4D97-AF65-F5344CB8AC3E}">
        <p14:creationId xmlns:p14="http://schemas.microsoft.com/office/powerpoint/2010/main" val="2662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Controller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Monitors</a:t>
            </a:r>
            <a:r>
              <a:rPr lang="en-IN" dirty="0"/>
              <a:t> the cluster state via the </a:t>
            </a:r>
            <a:r>
              <a:rPr lang="en-IN" dirty="0" err="1"/>
              <a:t>apiserver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Maintain the cluster towards the desired state.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Few controllers are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/>
              <a:t>Node Controller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/>
              <a:t>Replication Controller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/>
              <a:t>Endpoints Controller</a:t>
            </a:r>
          </a:p>
          <a:p>
            <a:r>
              <a:rPr lang="en-IN" dirty="0"/>
              <a:t>API Server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Main management point of the entire cluster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When we issued command through </a:t>
            </a:r>
            <a:r>
              <a:rPr lang="en-IN" dirty="0" err="1"/>
              <a:t>kubectl</a:t>
            </a:r>
            <a:r>
              <a:rPr lang="en-IN" dirty="0"/>
              <a:t>, it communicates with API Server component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Handles authentication and authorization, request validation and etc</a:t>
            </a:r>
          </a:p>
          <a:p>
            <a:pPr lvl="2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Master components  …</a:t>
            </a:r>
          </a:p>
        </p:txBody>
      </p:sp>
    </p:spTree>
    <p:extLst>
      <p:ext uri="{BB962C8B-B14F-4D97-AF65-F5344CB8AC3E}">
        <p14:creationId xmlns:p14="http://schemas.microsoft.com/office/powerpoint/2010/main" val="4160934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kubelet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agent</a:t>
            </a:r>
            <a:r>
              <a:rPr lang="en-IN" dirty="0"/>
              <a:t> that runs on each node in the cluster.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It makes sure that containers are running in a pod as per pod spec.</a:t>
            </a:r>
          </a:p>
          <a:p>
            <a:r>
              <a:rPr lang="en-IN" dirty="0" err="1"/>
              <a:t>kube</a:t>
            </a:r>
            <a:r>
              <a:rPr lang="en-IN" dirty="0"/>
              <a:t>-proxy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Manages 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  <a:r>
              <a:rPr lang="en-IN" dirty="0"/>
              <a:t> rules on each node.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Performs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connection forwarding </a:t>
            </a:r>
            <a:r>
              <a:rPr lang="en-IN" dirty="0"/>
              <a:t>or load balancing for Kubernetes cluster services. </a:t>
            </a:r>
          </a:p>
          <a:p>
            <a:r>
              <a:rPr lang="en-US" dirty="0"/>
              <a:t>Container Runtime Engine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container runtime is a Container Runtime Interface compatible application that executes and manages containers.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/>
              <a:t>Containerd</a:t>
            </a:r>
            <a:r>
              <a:rPr lang="en-US" dirty="0"/>
              <a:t> (docker)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/>
              <a:t>Rkt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Nodes Components</a:t>
            </a:r>
          </a:p>
        </p:txBody>
      </p:sp>
    </p:spTree>
    <p:extLst>
      <p:ext uri="{BB962C8B-B14F-4D97-AF65-F5344CB8AC3E}">
        <p14:creationId xmlns:p14="http://schemas.microsoft.com/office/powerpoint/2010/main" val="87496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D80EF-7B4E-3A45-87C9-C5FDFC75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8051" y="6054804"/>
            <a:ext cx="2743200" cy="365125"/>
          </a:xfrm>
        </p:spPr>
        <p:txBody>
          <a:bodyPr/>
          <a:lstStyle/>
          <a:p>
            <a:fld id="{5D425F9E-BE9E-3E4B-A065-6D955E0DE51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AA653B-5302-E043-8C81-B514B521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Deploy an application on IBM Cloud Kubernetes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B09CE-A929-B140-8F26-C18A212A6223}"/>
              </a:ext>
            </a:extLst>
          </p:cNvPr>
          <p:cNvSpPr/>
          <p:nvPr/>
        </p:nvSpPr>
        <p:spPr>
          <a:xfrm>
            <a:off x="6500181" y="1636436"/>
            <a:ext cx="4781441" cy="471991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endParaRPr lang="en-US" sz="1588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D7C4D-6F3A-214B-AB31-87BE7194CCBC}"/>
              </a:ext>
            </a:extLst>
          </p:cNvPr>
          <p:cNvSpPr/>
          <p:nvPr/>
        </p:nvSpPr>
        <p:spPr>
          <a:xfrm>
            <a:off x="7028752" y="2538362"/>
            <a:ext cx="3684895" cy="3214901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endParaRPr lang="en-US" sz="1588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244BA-7188-534D-8078-DFE75ACCEBC0}"/>
              </a:ext>
            </a:extLst>
          </p:cNvPr>
          <p:cNvSpPr/>
          <p:nvPr/>
        </p:nvSpPr>
        <p:spPr>
          <a:xfrm>
            <a:off x="8111145" y="3660218"/>
            <a:ext cx="1364212" cy="15374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4277BB"/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endParaRPr lang="en-US" sz="1588">
              <a:solidFill>
                <a:schemeClr val="tx1"/>
              </a:solidFill>
            </a:endParaRP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D9C66BC-43A5-B446-83A3-174DCAAE7F5B}"/>
              </a:ext>
            </a:extLst>
          </p:cNvPr>
          <p:cNvSpPr/>
          <p:nvPr/>
        </p:nvSpPr>
        <p:spPr>
          <a:xfrm>
            <a:off x="5874326" y="873310"/>
            <a:ext cx="6040170" cy="5848160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sz="1588"/>
          </a:p>
        </p:txBody>
      </p:sp>
      <p:grpSp>
        <p:nvGrpSpPr>
          <p:cNvPr id="13" name="Group 79">
            <a:extLst>
              <a:ext uri="{FF2B5EF4-FFF2-40B4-BE49-F238E27FC236}">
                <a16:creationId xmlns:a16="http://schemas.microsoft.com/office/drawing/2014/main" id="{C5A274D9-0B88-2843-BDD8-0A4F3AB5BF2E}"/>
              </a:ext>
            </a:extLst>
          </p:cNvPr>
          <p:cNvGrpSpPr/>
          <p:nvPr/>
        </p:nvGrpSpPr>
        <p:grpSpPr>
          <a:xfrm>
            <a:off x="4424505" y="4017381"/>
            <a:ext cx="990977" cy="965874"/>
            <a:chOff x="0" y="0"/>
            <a:chExt cx="716058" cy="707232"/>
          </a:xfrm>
        </p:grpSpPr>
        <p:sp>
          <p:nvSpPr>
            <p:cNvPr id="14" name="Shape 77">
              <a:extLst>
                <a:ext uri="{FF2B5EF4-FFF2-40B4-BE49-F238E27FC236}">
                  <a16:creationId xmlns:a16="http://schemas.microsoft.com/office/drawing/2014/main" id="{D9BCD62F-406E-1741-8AED-B0F8431BFD75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79C6FF"/>
                  </a:solidFill>
                </a:defRPr>
              </a:pPr>
              <a:endParaRPr sz="9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5" name="_-02.png">
              <a:extLst>
                <a:ext uri="{FF2B5EF4-FFF2-40B4-BE49-F238E27FC236}">
                  <a16:creationId xmlns:a16="http://schemas.microsoft.com/office/drawing/2014/main" id="{60120BE1-F6DB-BC46-8E99-6938F0FA5291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07232" cy="70723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1EAF92-4CAC-0043-88D7-FC71F8FAB015}"/>
              </a:ext>
            </a:extLst>
          </p:cNvPr>
          <p:cNvGrpSpPr/>
          <p:nvPr/>
        </p:nvGrpSpPr>
        <p:grpSpPr>
          <a:xfrm>
            <a:off x="8232310" y="3861665"/>
            <a:ext cx="1044177" cy="914505"/>
            <a:chOff x="4824841" y="4606521"/>
            <a:chExt cx="701160" cy="6270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0D66DA-0FEB-784A-BECF-F7FD11FDF6B4}"/>
                </a:ext>
              </a:extLst>
            </p:cNvPr>
            <p:cNvGrpSpPr/>
            <p:nvPr/>
          </p:nvGrpSpPr>
          <p:grpSpPr>
            <a:xfrm>
              <a:off x="4901971" y="4609566"/>
              <a:ext cx="624030" cy="624029"/>
              <a:chOff x="4901971" y="4609566"/>
              <a:chExt cx="624030" cy="624029"/>
            </a:xfrm>
          </p:grpSpPr>
          <p:sp>
            <p:nvSpPr>
              <p:cNvPr id="22" name="Shape 195">
                <a:extLst>
                  <a:ext uri="{FF2B5EF4-FFF2-40B4-BE49-F238E27FC236}">
                    <a16:creationId xmlns:a16="http://schemas.microsoft.com/office/drawing/2014/main" id="{281BC722-E71B-1F4F-B9B8-85B206247992}"/>
                  </a:ext>
                </a:extLst>
              </p:cNvPr>
              <p:cNvSpPr/>
              <p:nvPr/>
            </p:nvSpPr>
            <p:spPr>
              <a:xfrm>
                <a:off x="4901971" y="4609566"/>
                <a:ext cx="624030" cy="624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/>
              </a:p>
            </p:txBody>
          </p:sp>
          <p:pic>
            <p:nvPicPr>
              <p:cNvPr id="23" name="_-03.png">
                <a:extLst>
                  <a:ext uri="{FF2B5EF4-FFF2-40B4-BE49-F238E27FC236}">
                    <a16:creationId xmlns:a16="http://schemas.microsoft.com/office/drawing/2014/main" id="{76E5A823-9259-6F46-B7A6-D200C451ADD0}"/>
                  </a:ext>
                </a:extLst>
              </p:cNvPr>
              <p:cNvPicPr/>
              <p:nvPr/>
            </p:nvPicPr>
            <p:blipFill>
              <a:blip r:embed="rId3"/>
              <a:srcRect l="22990" t="22678" r="12110" b="12057"/>
              <a:stretch>
                <a:fillRect/>
              </a:stretch>
            </p:blipFill>
            <p:spPr>
              <a:xfrm>
                <a:off x="4973832" y="4780746"/>
                <a:ext cx="406617" cy="4072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C878774-D55B-4245-9204-CA5BA156F148}"/>
                </a:ext>
              </a:extLst>
            </p:cNvPr>
            <p:cNvGrpSpPr/>
            <p:nvPr/>
          </p:nvGrpSpPr>
          <p:grpSpPr>
            <a:xfrm>
              <a:off x="4824841" y="4606521"/>
              <a:ext cx="624030" cy="624029"/>
              <a:chOff x="3982891" y="4559812"/>
              <a:chExt cx="624030" cy="624029"/>
            </a:xfrm>
          </p:grpSpPr>
          <p:sp>
            <p:nvSpPr>
              <p:cNvPr id="20" name="Shape 195">
                <a:extLst>
                  <a:ext uri="{FF2B5EF4-FFF2-40B4-BE49-F238E27FC236}">
                    <a16:creationId xmlns:a16="http://schemas.microsoft.com/office/drawing/2014/main" id="{A12147D3-C3C4-5E4E-84FF-5DA67935A5DD}"/>
                  </a:ext>
                </a:extLst>
              </p:cNvPr>
              <p:cNvSpPr/>
              <p:nvPr/>
            </p:nvSpPr>
            <p:spPr>
              <a:xfrm>
                <a:off x="3982891" y="4559812"/>
                <a:ext cx="624030" cy="624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/>
              </a:p>
            </p:txBody>
          </p:sp>
          <p:pic>
            <p:nvPicPr>
              <p:cNvPr id="21" name="_-03.png">
                <a:extLst>
                  <a:ext uri="{FF2B5EF4-FFF2-40B4-BE49-F238E27FC236}">
                    <a16:creationId xmlns:a16="http://schemas.microsoft.com/office/drawing/2014/main" id="{60DB71A1-6D62-384C-B43F-E816D2774D2D}"/>
                  </a:ext>
                </a:extLst>
              </p:cNvPr>
              <p:cNvPicPr/>
              <p:nvPr/>
            </p:nvPicPr>
            <p:blipFill>
              <a:blip r:embed="rId3"/>
              <a:srcRect l="22990" t="22678" r="12110" b="12057"/>
              <a:stretch>
                <a:fillRect/>
              </a:stretch>
            </p:blipFill>
            <p:spPr>
              <a:xfrm>
                <a:off x="4122675" y="4734037"/>
                <a:ext cx="406617" cy="4072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54A7ECA6-A12C-8940-8C97-4E3A4378D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06" y="1750027"/>
            <a:ext cx="577822" cy="577822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11399F-1526-7346-961E-570869330BE0}"/>
              </a:ext>
            </a:extLst>
          </p:cNvPr>
          <p:cNvCxnSpPr>
            <a:cxnSpLocks/>
          </p:cNvCxnSpPr>
          <p:nvPr/>
        </p:nvCxnSpPr>
        <p:spPr>
          <a:xfrm>
            <a:off x="5430718" y="4198772"/>
            <a:ext cx="2680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A39ECEC-40FF-7045-A43A-7875383E39EC}"/>
              </a:ext>
            </a:extLst>
          </p:cNvPr>
          <p:cNvSpPr txBox="1"/>
          <p:nvPr/>
        </p:nvSpPr>
        <p:spPr>
          <a:xfrm>
            <a:off x="8124655" y="4871722"/>
            <a:ext cx="1373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HelloWorld App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18AB5C-F2B6-2D43-A451-34EE048DCC7C}"/>
              </a:ext>
            </a:extLst>
          </p:cNvPr>
          <p:cNvSpPr txBox="1"/>
          <p:nvPr/>
        </p:nvSpPr>
        <p:spPr>
          <a:xfrm>
            <a:off x="4707932" y="5133676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961CD1BB-9CA1-2D4D-9987-9377FAB4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310" y="939284"/>
            <a:ext cx="931318" cy="6162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15FA9C6-85E7-B04B-B1AC-28C388221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174" y="1746145"/>
            <a:ext cx="1850342" cy="66001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F45E2CF-9001-4D45-B49C-649538FAD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1734" y="2705175"/>
            <a:ext cx="997177" cy="744530"/>
          </a:xfrm>
          <a:prstGeom prst="rect">
            <a:avLst/>
          </a:prstGeom>
        </p:spPr>
      </p:pic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C438885C-CC94-C840-BBBB-57D638790863}"/>
              </a:ext>
            </a:extLst>
          </p:cNvPr>
          <p:cNvSpPr txBox="1">
            <a:spLocks/>
          </p:cNvSpPr>
          <p:nvPr/>
        </p:nvSpPr>
        <p:spPr>
          <a:xfrm>
            <a:off x="401717" y="1487492"/>
            <a:ext cx="3551729" cy="431825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983" rtl="0" eaLnBrk="1" latinLnBrk="0" hangingPunct="1">
              <a:defRPr sz="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67" b="1" dirty="0"/>
              <a:t>Architectural Flow:</a:t>
            </a:r>
          </a:p>
          <a:p>
            <a:pPr algn="l"/>
            <a:r>
              <a:rPr lang="en-US" sz="1467" dirty="0"/>
              <a:t>Deploy HelloWorld App</a:t>
            </a:r>
          </a:p>
          <a:p>
            <a:pPr algn="l"/>
            <a:r>
              <a:rPr lang="en-US" sz="1467" dirty="0"/>
              <a:t>Access App</a:t>
            </a:r>
          </a:p>
          <a:p>
            <a:pPr algn="l"/>
            <a:r>
              <a:rPr lang="en-US" sz="1467" dirty="0"/>
              <a:t>Scale App</a:t>
            </a:r>
          </a:p>
          <a:p>
            <a:pPr algn="l"/>
            <a:endParaRPr lang="en-US" sz="1467" dirty="0"/>
          </a:p>
          <a:p>
            <a:pPr algn="l"/>
            <a:endParaRPr lang="en-US" sz="1867" dirty="0"/>
          </a:p>
          <a:p>
            <a:pPr algn="l"/>
            <a:endParaRPr lang="en-US" sz="1867" dirty="0"/>
          </a:p>
          <a:p>
            <a:pPr algn="l"/>
            <a:endParaRPr lang="en-US" sz="1867" dirty="0"/>
          </a:p>
          <a:p>
            <a:pPr algn="l"/>
            <a:endParaRPr lang="en-US" sz="800" dirty="0"/>
          </a:p>
          <a:p>
            <a:pPr algn="l"/>
            <a:r>
              <a:rPr lang="en-US" sz="1867" b="1" dirty="0"/>
              <a:t>Technology Stack (IBM Cloud):</a:t>
            </a:r>
          </a:p>
          <a:p>
            <a:pPr algn="l"/>
            <a:r>
              <a:rPr lang="en-US" sz="1467" dirty="0"/>
              <a:t>Docker Container</a:t>
            </a:r>
          </a:p>
          <a:p>
            <a:pPr algn="l"/>
            <a:r>
              <a:rPr lang="en-US" sz="1467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881285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C901-2E4F-1C45-BB07-A2DE5C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>
                <a:solidFill>
                  <a:schemeClr val="bg1"/>
                </a:solidFill>
              </a:rPr>
              <a:pPr/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389E-E5CB-F34A-883C-296B0E3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46" y="2650961"/>
            <a:ext cx="2818507" cy="111743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94C451-BC35-5742-94B6-9411076FFC2B}"/>
              </a:ext>
            </a:extLst>
          </p:cNvPr>
          <p:cNvSpPr txBox="1">
            <a:spLocks/>
          </p:cNvSpPr>
          <p:nvPr/>
        </p:nvSpPr>
        <p:spPr>
          <a:xfrm>
            <a:off x="211735" y="2970004"/>
            <a:ext cx="11768528" cy="917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Hands on lab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1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C901-2E4F-1C45-BB07-A2DE5C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>
                <a:solidFill>
                  <a:schemeClr val="bg1"/>
                </a:solidFill>
              </a:rPr>
              <a:pPr/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389E-E5CB-F34A-883C-296B0E3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46" y="2650961"/>
            <a:ext cx="2818507" cy="111743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94C451-BC35-5742-94B6-9411076FFC2B}"/>
              </a:ext>
            </a:extLst>
          </p:cNvPr>
          <p:cNvSpPr txBox="1">
            <a:spLocks/>
          </p:cNvSpPr>
          <p:nvPr/>
        </p:nvSpPr>
        <p:spPr>
          <a:xfrm>
            <a:off x="211735" y="2970004"/>
            <a:ext cx="11768528" cy="917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9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F4FC6-67F6-D74C-AF5E-FBED9D23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20">
            <a:extLst>
              <a:ext uri="{FF2B5EF4-FFF2-40B4-BE49-F238E27FC236}">
                <a16:creationId xmlns:a16="http://schemas.microsoft.com/office/drawing/2014/main" id="{8B5838B3-5E13-1041-A656-A159A312B450}"/>
              </a:ext>
            </a:extLst>
          </p:cNvPr>
          <p:cNvSpPr txBox="1">
            <a:spLocks/>
          </p:cNvSpPr>
          <p:nvPr/>
        </p:nvSpPr>
        <p:spPr>
          <a:xfrm>
            <a:off x="1728787" y="505696"/>
            <a:ext cx="8734425" cy="6786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Stay Connected and continue coding !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098AA501-3DCC-894E-A029-87598374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763242"/>
            <a:ext cx="992981" cy="992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7BAF2-B3AC-2446-A3D4-76787D0BD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9" y="4369125"/>
            <a:ext cx="790574" cy="736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54E022-C73D-0C48-BDDF-0210DFD24E1C}"/>
              </a:ext>
            </a:extLst>
          </p:cNvPr>
          <p:cNvSpPr/>
          <p:nvPr/>
        </p:nvSpPr>
        <p:spPr>
          <a:xfrm>
            <a:off x="1869713" y="1999567"/>
            <a:ext cx="3824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Instructions available here </a:t>
            </a:r>
            <a:r>
              <a:rPr lang="en-US" altLang="en-US" sz="1200" dirty="0">
                <a:hlinkClick r:id="rId4"/>
              </a:rPr>
              <a:t>https://github.com/IBMEvent/HandsOnCloud-201906</a:t>
            </a:r>
            <a:endParaRPr lang="en-US" alt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C9B9E-9AF8-E545-9087-8C2E1A2DA799}"/>
              </a:ext>
            </a:extLst>
          </p:cNvPr>
          <p:cNvSpPr/>
          <p:nvPr/>
        </p:nvSpPr>
        <p:spPr>
          <a:xfrm>
            <a:off x="1869712" y="3032702"/>
            <a:ext cx="3790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Check out the cool developer journeys</a:t>
            </a:r>
          </a:p>
          <a:p>
            <a:r>
              <a:rPr lang="en-US" altLang="en-US" dirty="0">
                <a:hlinkClick r:id="rId5"/>
              </a:rPr>
              <a:t>https://developer.ibm.com/patterns/</a:t>
            </a:r>
            <a:r>
              <a:rPr lang="en-US" alt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44A77-9A0E-8B4A-9740-03B8C82B697B}"/>
              </a:ext>
            </a:extLst>
          </p:cNvPr>
          <p:cNvSpPr/>
          <p:nvPr/>
        </p:nvSpPr>
        <p:spPr>
          <a:xfrm>
            <a:off x="1869713" y="4369125"/>
            <a:ext cx="6955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Join our Slack team and stay in touch with the experts</a:t>
            </a:r>
          </a:p>
          <a:p>
            <a:r>
              <a:rPr lang="en-US" dirty="0">
                <a:hlinkClick r:id="rId6"/>
              </a:rPr>
              <a:t>https://ibmdevconnect.slack.com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Send in your request to  - </a:t>
            </a:r>
            <a:r>
              <a:rPr lang="en-US" dirty="0">
                <a:hlinkClick r:id="rId7"/>
              </a:rPr>
              <a:t>http://ibm.biz/slackrequest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D6171-BB5D-4B46-81A0-EDB56F86F260}"/>
              </a:ext>
            </a:extLst>
          </p:cNvPr>
          <p:cNvSpPr/>
          <p:nvPr/>
        </p:nvSpPr>
        <p:spPr>
          <a:xfrm>
            <a:off x="6105902" y="2501898"/>
            <a:ext cx="58952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Join</a:t>
            </a:r>
            <a:r>
              <a:rPr lang="en-US" altLang="en-US" dirty="0"/>
              <a:t> our Meetup groups</a:t>
            </a:r>
          </a:p>
          <a:p>
            <a:endParaRPr lang="en-US" altLang="en-US" sz="1500" dirty="0"/>
          </a:p>
          <a:p>
            <a:r>
              <a:rPr lang="en-US" altLang="en-US" sz="1500" b="1" dirty="0"/>
              <a:t>Mumbai :</a:t>
            </a:r>
            <a:r>
              <a:rPr lang="en-US" altLang="en-US" sz="1500" dirty="0"/>
              <a:t>	  </a:t>
            </a:r>
            <a:r>
              <a:rPr lang="en-US" altLang="en-US" sz="1500" dirty="0">
                <a:hlinkClick r:id="rId8"/>
              </a:rPr>
              <a:t>https://www.meetup.com/Cloud-Mumbai-Meetup/</a:t>
            </a:r>
            <a:r>
              <a:rPr lang="en-US" altLang="en-US" sz="1500" dirty="0"/>
              <a:t> </a:t>
            </a:r>
          </a:p>
          <a:p>
            <a:r>
              <a:rPr lang="en-US" altLang="en-US" sz="1500" b="1" dirty="0"/>
              <a:t>Hyderabad: </a:t>
            </a:r>
            <a:r>
              <a:rPr lang="en-US" altLang="en-US" sz="1500" dirty="0">
                <a:hlinkClick r:id="rId9"/>
              </a:rPr>
              <a:t>https://www.meetup.com/Hyderabad-Cognitive-with-Cloud</a:t>
            </a:r>
            <a:r>
              <a:rPr lang="en-US" altLang="en-US" sz="1500" dirty="0"/>
              <a:t> </a:t>
            </a:r>
          </a:p>
          <a:p>
            <a:r>
              <a:rPr lang="en-US" altLang="en-US" sz="1500" b="1" dirty="0"/>
              <a:t>Bangalore :</a:t>
            </a:r>
            <a:r>
              <a:rPr lang="en-US" altLang="en-US" sz="1500" dirty="0"/>
              <a:t> </a:t>
            </a:r>
            <a:r>
              <a:rPr lang="en-US" altLang="en-US" sz="1500" dirty="0">
                <a:hlinkClick r:id="rId10"/>
              </a:rPr>
              <a:t>https://www.meetup.com/IBMDevConnect-Bangalore</a:t>
            </a:r>
            <a:endParaRPr lang="en-US" altLang="en-US" sz="1500" dirty="0"/>
          </a:p>
          <a:p>
            <a:r>
              <a:rPr lang="en-US" altLang="en-US" sz="1500" b="1" dirty="0"/>
              <a:t>Chennai: </a:t>
            </a:r>
            <a:r>
              <a:rPr lang="en-US" altLang="en-US" sz="1500" dirty="0">
                <a:hlinkClick r:id="rId11"/>
              </a:rPr>
              <a:t>https://www.meetup.com/Chennai-CodeWeekend-Meetup/</a:t>
            </a:r>
            <a:r>
              <a:rPr lang="en-US" altLang="en-US" sz="1500" dirty="0"/>
              <a:t> </a:t>
            </a:r>
          </a:p>
          <a:p>
            <a:endParaRPr lang="en-US" altLang="en-US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BE55E-4B94-3D4F-905C-1E8B4EA3DF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86034"/>
            <a:ext cx="1409213" cy="502220"/>
          </a:xfrm>
          <a:prstGeom prst="rect">
            <a:avLst/>
          </a:prstGeom>
        </p:spPr>
      </p:pic>
      <p:pic>
        <p:nvPicPr>
          <p:cNvPr id="12" name="Picture 2" descr="Image result for IBM Developer">
            <a:extLst>
              <a:ext uri="{FF2B5EF4-FFF2-40B4-BE49-F238E27FC236}">
                <a16:creationId xmlns:a16="http://schemas.microsoft.com/office/drawing/2014/main" id="{E53EC7A4-54C6-9F48-82B7-EDDEBC69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9" y="3032702"/>
            <a:ext cx="789284" cy="78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5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E7DC9D-5A6B-3E4C-A686-F0DC3BB2AE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C901-2E4F-1C45-BB07-A2DE5C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>
                <a:solidFill>
                  <a:schemeClr val="bg1"/>
                </a:solidFill>
              </a:rPr>
              <a:pPr/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389E-E5CB-F34A-883C-296B0E3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46" y="2650961"/>
            <a:ext cx="2818507" cy="11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1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77B7-DE82-CD47-AFF5-529F492E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6F04EE-76E6-1F46-B75A-977DD9915DB2}"/>
              </a:ext>
            </a:extLst>
          </p:cNvPr>
          <p:cNvSpPr txBox="1">
            <a:spLocks/>
          </p:cNvSpPr>
          <p:nvPr/>
        </p:nvSpPr>
        <p:spPr>
          <a:xfrm>
            <a:off x="211736" y="2475496"/>
            <a:ext cx="11768528" cy="1073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lvl="1" indent="-22860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Evolution of Application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5607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Application Architectures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B91256-5A2D-8646-A815-635884571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13780"/>
              </p:ext>
            </p:extLst>
          </p:nvPr>
        </p:nvGraphicFramePr>
        <p:xfrm>
          <a:off x="2812651" y="796292"/>
          <a:ext cx="8166087" cy="5925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201">
                  <a:extLst>
                    <a:ext uri="{9D8B030D-6E8A-4147-A177-3AD203B41FA5}">
                      <a16:colId xmlns:a16="http://schemas.microsoft.com/office/drawing/2014/main" val="946750162"/>
                    </a:ext>
                  </a:extLst>
                </a:gridCol>
                <a:gridCol w="6751886">
                  <a:extLst>
                    <a:ext uri="{9D8B030D-6E8A-4147-A177-3AD203B41FA5}">
                      <a16:colId xmlns:a16="http://schemas.microsoft.com/office/drawing/2014/main" val="2977884302"/>
                    </a:ext>
                  </a:extLst>
                </a:gridCol>
              </a:tblGrid>
              <a:tr h="161941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800" dirty="0"/>
                        <a:t>Late 90’s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="1" dirty="0"/>
                        <a:t>Enterprise Application (EAI) Services and Models</a:t>
                      </a:r>
                      <a:br>
                        <a:rPr lang="en-US" sz="1600" b="1" dirty="0"/>
                      </a:br>
                      <a:endParaRPr lang="en-US" sz="1600" b="1" dirty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dirty="0"/>
                        <a:t>Addressed integration and transactional challenges primarily  by using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message oriented middleware</a:t>
                      </a:r>
                      <a:r>
                        <a:rPr lang="en-US" sz="1600" dirty="0"/>
                        <a:t>. Mostly proprietary systems needing a proliferation of custom interfaces.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06352"/>
                  </a:ext>
                </a:extLst>
              </a:tr>
              <a:tr h="129936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800" dirty="0"/>
                        <a:t>Mid 00’s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="1" dirty="0"/>
                        <a:t>Service Oriented Architectures</a:t>
                      </a:r>
                      <a:br>
                        <a:rPr lang="en-US" sz="1600" b="1" dirty="0"/>
                      </a:br>
                      <a:br>
                        <a:rPr lang="en-US" sz="1600" b="1" dirty="0"/>
                      </a:br>
                      <a:r>
                        <a:rPr lang="en-US" sz="1600" b="0" dirty="0"/>
                        <a:t>Based on open protocols like </a:t>
                      </a: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SOAP and WSDL </a:t>
                      </a:r>
                      <a:r>
                        <a:rPr lang="en-US" sz="1600" b="0" dirty="0"/>
                        <a:t>making integration and adoption easier. Usually deployed on an Enterprise </a:t>
                      </a: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ESB</a:t>
                      </a:r>
                      <a:r>
                        <a:rPr lang="en-US" sz="1600" b="0" dirty="0"/>
                        <a:t> which is hard to manage and scale.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20680"/>
                  </a:ext>
                </a:extLst>
              </a:tr>
              <a:tr h="154111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800" dirty="0"/>
                        <a:t>Early 10’s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="1" dirty="0"/>
                        <a:t>API Platforms and API Management</a:t>
                      </a:r>
                      <a:br>
                        <a:rPr lang="en-US" sz="1600" b="1" dirty="0"/>
                      </a:br>
                      <a:endParaRPr lang="en-US" sz="1600" b="1" dirty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REST and JSON </a:t>
                      </a:r>
                      <a:r>
                        <a:rPr lang="en-US" sz="1600" b="0" dirty="0"/>
                        <a:t>become the </a:t>
                      </a:r>
                      <a:r>
                        <a:rPr lang="en-US" sz="1600" b="0" dirty="0" err="1"/>
                        <a:t>defacto</a:t>
                      </a:r>
                      <a:r>
                        <a:rPr lang="en-US" sz="1600" b="0" dirty="0"/>
                        <a:t> standard for consuming backend data. Mobile apps become major consumers of backend data. New Open protocols like OAuth become available further simplifying API development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20920"/>
                  </a:ext>
                </a:extLst>
              </a:tr>
              <a:tr h="145401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800" dirty="0"/>
                        <a:t>2015 and beyond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b="1" dirty="0"/>
                        <a:t>Microservice Architecture</a:t>
                      </a:r>
                      <a:br>
                        <a:rPr lang="en-US" sz="1600" b="1" dirty="0"/>
                      </a:br>
                      <a:endParaRPr lang="en-US" sz="1600" b="1" dirty="0"/>
                    </a:p>
                    <a:p>
                      <a:pPr marL="0" indent="0" algn="l">
                        <a:buNone/>
                      </a:pPr>
                      <a:r>
                        <a:rPr lang="en-US" sz="1600" b="0" dirty="0"/>
                        <a:t>A</a:t>
                      </a:r>
                      <a:r>
                        <a:rPr lang="en-US" sz="1600" dirty="0"/>
                        <a:t>pplications are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composed of small, independently deployable </a:t>
                      </a:r>
                      <a:r>
                        <a:rPr lang="en-US" sz="1600" dirty="0"/>
                        <a:t>processes communicating with each other using language-agnostic APIs and protocols.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33085"/>
                  </a:ext>
                </a:extLst>
              </a:tr>
            </a:tbl>
          </a:graphicData>
        </a:graphic>
      </p:graphicFrame>
      <p:sp>
        <p:nvSpPr>
          <p:cNvPr id="9" name="Down Arrow 8">
            <a:extLst>
              <a:ext uri="{FF2B5EF4-FFF2-40B4-BE49-F238E27FC236}">
                <a16:creationId xmlns:a16="http://schemas.microsoft.com/office/drawing/2014/main" id="{ECA29C94-3350-BB47-A75B-86D8B7D3829B}"/>
              </a:ext>
            </a:extLst>
          </p:cNvPr>
          <p:cNvSpPr/>
          <p:nvPr/>
        </p:nvSpPr>
        <p:spPr>
          <a:xfrm>
            <a:off x="1799112" y="1188716"/>
            <a:ext cx="851243" cy="4994644"/>
          </a:xfrm>
          <a:prstGeom prst="downArrow">
            <a:avLst/>
          </a:prstGeom>
          <a:solidFill>
            <a:srgbClr val="2B2B2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05739" marR="0" indent="-205739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2B2B2B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8881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77B7-DE82-CD47-AFF5-529F492E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6F04EE-76E6-1F46-B75A-977DD9915DB2}"/>
              </a:ext>
            </a:extLst>
          </p:cNvPr>
          <p:cNvSpPr txBox="1">
            <a:spLocks/>
          </p:cNvSpPr>
          <p:nvPr/>
        </p:nvSpPr>
        <p:spPr>
          <a:xfrm>
            <a:off x="211736" y="2475496"/>
            <a:ext cx="11768528" cy="1073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lvl="1" indent="-22860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Microservices and App Modernization</a:t>
            </a:r>
          </a:p>
        </p:txBody>
      </p:sp>
    </p:spTree>
    <p:extLst>
      <p:ext uri="{BB962C8B-B14F-4D97-AF65-F5344CB8AC3E}">
        <p14:creationId xmlns:p14="http://schemas.microsoft.com/office/powerpoint/2010/main" val="248900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Microservices</a:t>
            </a:r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16938CF-6EA3-C445-80FB-EEA205DB6165}"/>
              </a:ext>
            </a:extLst>
          </p:cNvPr>
          <p:cNvSpPr txBox="1"/>
          <p:nvPr/>
        </p:nvSpPr>
        <p:spPr>
          <a:xfrm>
            <a:off x="9227127" y="1156440"/>
            <a:ext cx="2465176" cy="427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60" rIns="22860">
            <a:spAutoFit/>
          </a:bodyPr>
          <a:lstStyle/>
          <a:p>
            <a:pPr defTabSz="914621">
              <a:defRPr sz="44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r>
              <a:rPr sz="16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IBM Plex Sans Light"/>
              </a:rPr>
              <a:t>An engineering approach focused on </a:t>
            </a:r>
            <a:r>
              <a:rPr sz="1600" dirty="0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IBM Plex Sans Light"/>
              </a:rPr>
              <a:t>decomposing an application</a:t>
            </a:r>
            <a:r>
              <a:rPr sz="16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IBM Plex Sans Light"/>
              </a:rPr>
              <a:t> into </a:t>
            </a:r>
            <a:r>
              <a:rPr sz="1600" dirty="0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IBM Plex Sans Light"/>
              </a:rPr>
              <a:t>single-function modules</a:t>
            </a:r>
            <a:r>
              <a:rPr sz="16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IBM Plex Sans Light"/>
              </a:rPr>
              <a:t> with well defined interfaces which are </a:t>
            </a:r>
            <a:r>
              <a:rPr sz="1600" dirty="0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IBM Plex Sans Light"/>
              </a:rPr>
              <a:t>independently deployed</a:t>
            </a:r>
            <a:r>
              <a:rPr sz="16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IBM Plex Sans Light"/>
              </a:rPr>
              <a:t> and operated by a </a:t>
            </a:r>
            <a:r>
              <a:rPr sz="1600" dirty="0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IBM Plex Sans Light"/>
              </a:rPr>
              <a:t>small team </a:t>
            </a:r>
            <a:r>
              <a:rPr sz="16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IBM Plex Sans Light"/>
              </a:rPr>
              <a:t>who owns the entire lifecycle of the service. </a:t>
            </a:r>
            <a:endParaRPr sz="1600" b="1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IBM Plex Sans"/>
            </a:endParaRPr>
          </a:p>
          <a:p>
            <a:pPr defTabSz="914621">
              <a:defRPr sz="44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endParaRPr sz="1600" b="1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IBM Plex Sans"/>
            </a:endParaRPr>
          </a:p>
          <a:p>
            <a:pPr defTabSz="914621">
              <a:defRPr sz="44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r>
              <a:rPr sz="16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IBM Plex Sans Light"/>
              </a:rPr>
              <a:t>Microservices </a:t>
            </a:r>
            <a:r>
              <a:rPr sz="1600" dirty="0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IBM Plex Sans Light"/>
              </a:rPr>
              <a:t>accelerate delivery</a:t>
            </a:r>
            <a:r>
              <a:rPr sz="16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IBM Plex Sans Light"/>
              </a:rPr>
              <a:t> by minimizing communication and coordination between people while reducing the scope and risk of change. </a:t>
            </a:r>
          </a:p>
        </p:txBody>
      </p:sp>
      <p:pic>
        <p:nvPicPr>
          <p:cNvPr id="10" name="Picture 4" descr="Picture 4">
            <a:extLst>
              <a:ext uri="{FF2B5EF4-FFF2-40B4-BE49-F238E27FC236}">
                <a16:creationId xmlns:a16="http://schemas.microsoft.com/office/drawing/2014/main" id="{4527A2A0-D6B3-F94C-A3B3-AE6BAB99AE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295" y="1047384"/>
            <a:ext cx="8788879" cy="47240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6853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Microservices  …</a:t>
            </a:r>
            <a:endParaRPr lang="en-US" dirty="0"/>
          </a:p>
        </p:txBody>
      </p:sp>
      <p:sp>
        <p:nvSpPr>
          <p:cNvPr id="8" name="Hybrid deployments with choice of entry points">
            <a:extLst>
              <a:ext uri="{FF2B5EF4-FFF2-40B4-BE49-F238E27FC236}">
                <a16:creationId xmlns:a16="http://schemas.microsoft.com/office/drawing/2014/main" id="{273FA189-AE60-874E-AF63-4F0DA5931925}"/>
              </a:ext>
            </a:extLst>
          </p:cNvPr>
          <p:cNvSpPr txBox="1">
            <a:spLocks/>
          </p:cNvSpPr>
          <p:nvPr/>
        </p:nvSpPr>
        <p:spPr>
          <a:xfrm>
            <a:off x="7334086" y="1129134"/>
            <a:ext cx="3950119" cy="55721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b="1" kern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lang="en-IN" sz="26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Microservice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AEF05B-4800-9E45-A281-B8A494DAC860}"/>
              </a:ext>
            </a:extLst>
          </p:cNvPr>
          <p:cNvGrpSpPr/>
          <p:nvPr/>
        </p:nvGrpSpPr>
        <p:grpSpPr>
          <a:xfrm>
            <a:off x="163642" y="2378033"/>
            <a:ext cx="4860234" cy="3182587"/>
            <a:chOff x="436133" y="1959429"/>
            <a:chExt cx="4860234" cy="31825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868B55-86CD-C645-B733-367E4086AF39}"/>
                </a:ext>
              </a:extLst>
            </p:cNvPr>
            <p:cNvSpPr/>
            <p:nvPr/>
          </p:nvSpPr>
          <p:spPr>
            <a:xfrm>
              <a:off x="570016" y="1959429"/>
              <a:ext cx="4726351" cy="318258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4BD43B-A2CC-7E46-BF83-6E4FFA745BA9}"/>
                </a:ext>
              </a:extLst>
            </p:cNvPr>
            <p:cNvSpPr/>
            <p:nvPr/>
          </p:nvSpPr>
          <p:spPr>
            <a:xfrm>
              <a:off x="1996551" y="2241595"/>
              <a:ext cx="1718230" cy="2603429"/>
            </a:xfrm>
            <a:prstGeom prst="rect">
              <a:avLst/>
            </a:prstGeom>
            <a:solidFill>
              <a:srgbClr val="2E75B6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9F5BDD35-E3B2-3B49-8C24-B76A79A8DEDB}"/>
                </a:ext>
              </a:extLst>
            </p:cNvPr>
            <p:cNvSpPr/>
            <p:nvPr/>
          </p:nvSpPr>
          <p:spPr>
            <a:xfrm>
              <a:off x="4305512" y="2916887"/>
              <a:ext cx="795073" cy="827445"/>
            </a:xfrm>
            <a:prstGeom prst="can">
              <a:avLst/>
            </a:prstGeom>
            <a:solidFill>
              <a:srgbClr val="2E75B6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DB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1C9282-EC60-704F-9084-E1E30E5A293E}"/>
                </a:ext>
              </a:extLst>
            </p:cNvPr>
            <p:cNvSpPr/>
            <p:nvPr/>
          </p:nvSpPr>
          <p:spPr>
            <a:xfrm>
              <a:off x="2230363" y="2436748"/>
              <a:ext cx="1223161" cy="480139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Catalog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725192-B22C-0B45-BF15-CDAAC5EA19B1}"/>
                </a:ext>
              </a:extLst>
            </p:cNvPr>
            <p:cNvSpPr/>
            <p:nvPr/>
          </p:nvSpPr>
          <p:spPr>
            <a:xfrm>
              <a:off x="2230361" y="3041354"/>
              <a:ext cx="1223161" cy="480139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Cart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647C06-C170-9041-B7F7-82B6E01F70F9}"/>
                </a:ext>
              </a:extLst>
            </p:cNvPr>
            <p:cNvSpPr/>
            <p:nvPr/>
          </p:nvSpPr>
          <p:spPr>
            <a:xfrm>
              <a:off x="2230361" y="3628730"/>
              <a:ext cx="1223161" cy="480139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Order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6BBF16-B77E-6344-AD09-0760706B9F0F}"/>
                </a:ext>
              </a:extLst>
            </p:cNvPr>
            <p:cNvSpPr/>
            <p:nvPr/>
          </p:nvSpPr>
          <p:spPr>
            <a:xfrm>
              <a:off x="2230361" y="4200443"/>
              <a:ext cx="1223161" cy="480139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Account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5FF9AC-D27F-3040-BB1B-AEBFA30629AB}"/>
                </a:ext>
              </a:extLst>
            </p:cNvPr>
            <p:cNvSpPr/>
            <p:nvPr/>
          </p:nvSpPr>
          <p:spPr>
            <a:xfrm>
              <a:off x="731040" y="2963083"/>
              <a:ext cx="633349" cy="60460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9343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89217C-3C3B-BE4C-A270-5F9ACE14DBF8}"/>
                </a:ext>
              </a:extLst>
            </p:cNvPr>
            <p:cNvSpPr/>
            <p:nvPr/>
          </p:nvSpPr>
          <p:spPr>
            <a:xfrm>
              <a:off x="436133" y="3543310"/>
              <a:ext cx="1223161" cy="4801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Browser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A0527B2-E0A9-624C-AAC3-4906A437F9B9}"/>
                </a:ext>
              </a:extLst>
            </p:cNvPr>
            <p:cNvCxnSpPr/>
            <p:nvPr/>
          </p:nvCxnSpPr>
          <p:spPr>
            <a:xfrm>
              <a:off x="1405624" y="3281992"/>
              <a:ext cx="50733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4E8A2C-4FDC-944B-B591-3EAC51CCB1D2}"/>
                </a:ext>
              </a:extLst>
            </p:cNvPr>
            <p:cNvCxnSpPr/>
            <p:nvPr/>
          </p:nvCxnSpPr>
          <p:spPr>
            <a:xfrm>
              <a:off x="3756477" y="3291887"/>
              <a:ext cx="50733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2" name="Hybrid deployments with choice of entry points">
            <a:extLst>
              <a:ext uri="{FF2B5EF4-FFF2-40B4-BE49-F238E27FC236}">
                <a16:creationId xmlns:a16="http://schemas.microsoft.com/office/drawing/2014/main" id="{A9B19A9B-7EA1-BD4E-82D0-DC21DB3CDD29}"/>
              </a:ext>
            </a:extLst>
          </p:cNvPr>
          <p:cNvSpPr txBox="1">
            <a:spLocks/>
          </p:cNvSpPr>
          <p:nvPr/>
        </p:nvSpPr>
        <p:spPr>
          <a:xfrm>
            <a:off x="1523638" y="1147887"/>
            <a:ext cx="2274124" cy="7974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b="1" kern="12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lang="en-IN" sz="26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Monolith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55E153-5EFD-9B4E-8184-1B7315330F7B}"/>
              </a:ext>
            </a:extLst>
          </p:cNvPr>
          <p:cNvGrpSpPr/>
          <p:nvPr/>
        </p:nvGrpSpPr>
        <p:grpSpPr>
          <a:xfrm>
            <a:off x="6016021" y="2119307"/>
            <a:ext cx="5740488" cy="3856054"/>
            <a:chOff x="6359764" y="1694582"/>
            <a:chExt cx="5740488" cy="38560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5C64B1-076F-DC42-87BC-7C31431D38A1}"/>
                </a:ext>
              </a:extLst>
            </p:cNvPr>
            <p:cNvSpPr/>
            <p:nvPr/>
          </p:nvSpPr>
          <p:spPr>
            <a:xfrm>
              <a:off x="6552974" y="1694582"/>
              <a:ext cx="5547278" cy="385605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D9684B-072B-9044-998F-3E5218D3D903}"/>
                </a:ext>
              </a:extLst>
            </p:cNvPr>
            <p:cNvSpPr/>
            <p:nvPr/>
          </p:nvSpPr>
          <p:spPr>
            <a:xfrm>
              <a:off x="9247105" y="1959199"/>
              <a:ext cx="1408713" cy="775627"/>
            </a:xfrm>
            <a:prstGeom prst="rect">
              <a:avLst/>
            </a:prstGeom>
            <a:solidFill>
              <a:srgbClr val="2E75B6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552FD43-7429-A543-A7EF-BED2D32AE71A}"/>
                </a:ext>
              </a:extLst>
            </p:cNvPr>
            <p:cNvSpPr/>
            <p:nvPr/>
          </p:nvSpPr>
          <p:spPr>
            <a:xfrm>
              <a:off x="11066068" y="2056385"/>
              <a:ext cx="851117" cy="626422"/>
            </a:xfrm>
            <a:prstGeom prst="can">
              <a:avLst/>
            </a:prstGeom>
            <a:solidFill>
              <a:srgbClr val="2E75B6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DB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0041E8-6454-A24D-9D61-FA95ED12A09E}"/>
                </a:ext>
              </a:extLst>
            </p:cNvPr>
            <p:cNvSpPr/>
            <p:nvPr/>
          </p:nvSpPr>
          <p:spPr>
            <a:xfrm>
              <a:off x="9356055" y="2052287"/>
              <a:ext cx="1172470" cy="62642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Catalog</a:t>
              </a:r>
            </a:p>
            <a:p>
              <a:pPr algn="ctr"/>
              <a:r>
                <a:rPr lang="en-US" sz="1600" dirty="0">
                  <a:latin typeface="Arial"/>
                  <a:cs typeface="Arial"/>
                </a:rPr>
                <a:t>Service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6B3CA7-FA74-4A43-A841-100D90985BA6}"/>
                </a:ext>
              </a:extLst>
            </p:cNvPr>
            <p:cNvSpPr/>
            <p:nvPr/>
          </p:nvSpPr>
          <p:spPr>
            <a:xfrm>
              <a:off x="6675459" y="3097467"/>
              <a:ext cx="677993" cy="60460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9343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8C1707-D19C-634B-AF64-2726492436B5}"/>
                </a:ext>
              </a:extLst>
            </p:cNvPr>
            <p:cNvSpPr/>
            <p:nvPr/>
          </p:nvSpPr>
          <p:spPr>
            <a:xfrm>
              <a:off x="6359764" y="3677694"/>
              <a:ext cx="1309381" cy="4801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Browser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AAB39E-67D4-C742-AAA8-98BACD4018F4}"/>
                </a:ext>
              </a:extLst>
            </p:cNvPr>
            <p:cNvCxnSpPr/>
            <p:nvPr/>
          </p:nvCxnSpPr>
          <p:spPr>
            <a:xfrm>
              <a:off x="7406279" y="3445966"/>
              <a:ext cx="54310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495463-363F-AB4B-85C0-EE0DF270E8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0852" y="2405800"/>
              <a:ext cx="25118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F8358D-19F8-B842-AEE5-34FFBA4CBCA0}"/>
                </a:ext>
              </a:extLst>
            </p:cNvPr>
            <p:cNvSpPr/>
            <p:nvPr/>
          </p:nvSpPr>
          <p:spPr>
            <a:xfrm>
              <a:off x="8023630" y="1953375"/>
              <a:ext cx="592741" cy="342905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AA45E8-3BD9-F045-BE3D-C59A5FB9268C}"/>
                </a:ext>
              </a:extLst>
            </p:cNvPr>
            <p:cNvCxnSpPr>
              <a:cxnSpLocks/>
            </p:cNvCxnSpPr>
            <p:nvPr/>
          </p:nvCxnSpPr>
          <p:spPr>
            <a:xfrm>
              <a:off x="8675746" y="2389034"/>
              <a:ext cx="46330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2880E8-F707-6E40-9C68-032E9B754D59}"/>
                </a:ext>
              </a:extLst>
            </p:cNvPr>
            <p:cNvSpPr/>
            <p:nvPr/>
          </p:nvSpPr>
          <p:spPr>
            <a:xfrm rot="16200000">
              <a:off x="6714238" y="3512126"/>
              <a:ext cx="3242842" cy="385563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UI   Service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B9F9DC9-914A-CA41-A28E-2AB5A7BD2A4E}"/>
                </a:ext>
              </a:extLst>
            </p:cNvPr>
            <p:cNvSpPr/>
            <p:nvPr/>
          </p:nvSpPr>
          <p:spPr>
            <a:xfrm>
              <a:off x="9239742" y="2840725"/>
              <a:ext cx="1408713" cy="775627"/>
            </a:xfrm>
            <a:prstGeom prst="rect">
              <a:avLst/>
            </a:prstGeom>
            <a:solidFill>
              <a:srgbClr val="2E75B6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223C8BEE-1763-D344-A976-9112A0311CF5}"/>
                </a:ext>
              </a:extLst>
            </p:cNvPr>
            <p:cNvSpPr/>
            <p:nvPr/>
          </p:nvSpPr>
          <p:spPr>
            <a:xfrm>
              <a:off x="11058705" y="2937911"/>
              <a:ext cx="851117" cy="626422"/>
            </a:xfrm>
            <a:prstGeom prst="can">
              <a:avLst/>
            </a:prstGeom>
            <a:solidFill>
              <a:srgbClr val="2E75B6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DB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85EFB2-E0D0-404C-BD65-59FBB7B5AEFD}"/>
                </a:ext>
              </a:extLst>
            </p:cNvPr>
            <p:cNvSpPr/>
            <p:nvPr/>
          </p:nvSpPr>
          <p:spPr>
            <a:xfrm>
              <a:off x="9348692" y="2933813"/>
              <a:ext cx="1172470" cy="62642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Cart</a:t>
              </a:r>
            </a:p>
            <a:p>
              <a:pPr algn="ctr"/>
              <a:r>
                <a:rPr lang="en-US" sz="1600" dirty="0">
                  <a:latin typeface="Arial"/>
                  <a:cs typeface="Arial"/>
                </a:rPr>
                <a:t>Service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DE07FF-99B5-9C4E-9FD6-6F4F1F1FDC4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489" y="3287326"/>
              <a:ext cx="25118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4DCFAED-B5AF-5D49-A9C5-FCC321AA16DA}"/>
                </a:ext>
              </a:extLst>
            </p:cNvPr>
            <p:cNvCxnSpPr>
              <a:cxnSpLocks/>
            </p:cNvCxnSpPr>
            <p:nvPr/>
          </p:nvCxnSpPr>
          <p:spPr>
            <a:xfrm>
              <a:off x="8668383" y="3270560"/>
              <a:ext cx="46330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CCEDF4-92DC-6345-A00B-47B44E15EB2B}"/>
                </a:ext>
              </a:extLst>
            </p:cNvPr>
            <p:cNvSpPr/>
            <p:nvPr/>
          </p:nvSpPr>
          <p:spPr>
            <a:xfrm>
              <a:off x="9247105" y="3712778"/>
              <a:ext cx="1408713" cy="775627"/>
            </a:xfrm>
            <a:prstGeom prst="rect">
              <a:avLst/>
            </a:prstGeom>
            <a:solidFill>
              <a:srgbClr val="2E75B6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AEF54CC2-310A-9E4A-81FD-0BDD98A92C36}"/>
                </a:ext>
              </a:extLst>
            </p:cNvPr>
            <p:cNvSpPr/>
            <p:nvPr/>
          </p:nvSpPr>
          <p:spPr>
            <a:xfrm>
              <a:off x="11066068" y="3809964"/>
              <a:ext cx="851117" cy="626422"/>
            </a:xfrm>
            <a:prstGeom prst="can">
              <a:avLst/>
            </a:prstGeom>
            <a:solidFill>
              <a:srgbClr val="2E75B6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DB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E2E1940-78DD-B548-9BD6-8DFECB24102F}"/>
                </a:ext>
              </a:extLst>
            </p:cNvPr>
            <p:cNvSpPr/>
            <p:nvPr/>
          </p:nvSpPr>
          <p:spPr>
            <a:xfrm>
              <a:off x="9356055" y="3805866"/>
              <a:ext cx="1172470" cy="62642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Order</a:t>
              </a:r>
            </a:p>
            <a:p>
              <a:pPr algn="ctr"/>
              <a:r>
                <a:rPr lang="en-US" sz="1600" dirty="0">
                  <a:latin typeface="Arial"/>
                  <a:cs typeface="Arial"/>
                </a:rPr>
                <a:t>Service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29EF8A-77A9-D14A-852B-AE4D3C9CB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760852" y="4159379"/>
              <a:ext cx="25118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EAB271-FAFE-F54C-8DAF-F641FA990E57}"/>
                </a:ext>
              </a:extLst>
            </p:cNvPr>
            <p:cNvCxnSpPr>
              <a:cxnSpLocks/>
            </p:cNvCxnSpPr>
            <p:nvPr/>
          </p:nvCxnSpPr>
          <p:spPr>
            <a:xfrm>
              <a:off x="8675746" y="4142613"/>
              <a:ext cx="46330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7C9917-C295-A549-98B1-FE2FEF78AE3C}"/>
                </a:ext>
              </a:extLst>
            </p:cNvPr>
            <p:cNvSpPr/>
            <p:nvPr/>
          </p:nvSpPr>
          <p:spPr>
            <a:xfrm>
              <a:off x="9260253" y="4606819"/>
              <a:ext cx="1408713" cy="775627"/>
            </a:xfrm>
            <a:prstGeom prst="rect">
              <a:avLst/>
            </a:prstGeom>
            <a:solidFill>
              <a:srgbClr val="2E75B6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n 45">
              <a:extLst>
                <a:ext uri="{FF2B5EF4-FFF2-40B4-BE49-F238E27FC236}">
                  <a16:creationId xmlns:a16="http://schemas.microsoft.com/office/drawing/2014/main" id="{2B83F7D9-166B-3244-918F-0AAB541F9F2B}"/>
                </a:ext>
              </a:extLst>
            </p:cNvPr>
            <p:cNvSpPr/>
            <p:nvPr/>
          </p:nvSpPr>
          <p:spPr>
            <a:xfrm>
              <a:off x="11079216" y="4704005"/>
              <a:ext cx="851117" cy="626422"/>
            </a:xfrm>
            <a:prstGeom prst="can">
              <a:avLst/>
            </a:prstGeom>
            <a:solidFill>
              <a:srgbClr val="2E75B6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DB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D7CF696-3AD7-E44A-BBBB-CEB308A5DBB0}"/>
                </a:ext>
              </a:extLst>
            </p:cNvPr>
            <p:cNvSpPr/>
            <p:nvPr/>
          </p:nvSpPr>
          <p:spPr>
            <a:xfrm>
              <a:off x="9369203" y="4699907"/>
              <a:ext cx="1172470" cy="62642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Account</a:t>
              </a:r>
            </a:p>
            <a:p>
              <a:pPr algn="ctr"/>
              <a:r>
                <a:rPr lang="en-US" sz="1600" dirty="0">
                  <a:latin typeface="Arial"/>
                  <a:cs typeface="Arial"/>
                </a:rPr>
                <a:t>Service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4B32830-2F5E-874E-8D3E-A9A8EC614A18}"/>
                </a:ext>
              </a:extLst>
            </p:cNvPr>
            <p:cNvCxnSpPr>
              <a:cxnSpLocks/>
            </p:cNvCxnSpPr>
            <p:nvPr/>
          </p:nvCxnSpPr>
          <p:spPr>
            <a:xfrm>
              <a:off x="10774000" y="5053420"/>
              <a:ext cx="25118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314191-C0E4-D344-8E9B-1A3ACA80CD16}"/>
                </a:ext>
              </a:extLst>
            </p:cNvPr>
            <p:cNvCxnSpPr>
              <a:cxnSpLocks/>
            </p:cNvCxnSpPr>
            <p:nvPr/>
          </p:nvCxnSpPr>
          <p:spPr>
            <a:xfrm>
              <a:off x="8688894" y="5036654"/>
              <a:ext cx="463309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BC9F4E-3CC3-2F4F-AB1A-BF8E88214246}"/>
              </a:ext>
            </a:extLst>
          </p:cNvPr>
          <p:cNvCxnSpPr/>
          <p:nvPr/>
        </p:nvCxnSpPr>
        <p:spPr>
          <a:xfrm>
            <a:off x="5558294" y="745052"/>
            <a:ext cx="0" cy="6112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1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Does App Modernization Mean Anyway ?</a:t>
            </a:r>
          </a:p>
        </p:txBody>
      </p:sp>
      <p:sp>
        <p:nvSpPr>
          <p:cNvPr id="51" name="Text Placeholder 1">
            <a:extLst>
              <a:ext uri="{FF2B5EF4-FFF2-40B4-BE49-F238E27FC236}">
                <a16:creationId xmlns:a16="http://schemas.microsoft.com/office/drawing/2014/main" id="{D9122ADB-ED05-A847-838E-1804AC2332EE}"/>
              </a:ext>
            </a:extLst>
          </p:cNvPr>
          <p:cNvSpPr txBox="1">
            <a:spLocks/>
          </p:cNvSpPr>
          <p:nvPr/>
        </p:nvSpPr>
        <p:spPr>
          <a:xfrm>
            <a:off x="84667" y="1264304"/>
            <a:ext cx="4344829" cy="5243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mtClean="0">
                <a:solidFill>
                  <a:schemeClr val="bg2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IBM Plex Sans Text" charset="0"/>
                <a:ea typeface="IBM Plex Sans Text" charset="0"/>
                <a:cs typeface="IBM Plex Sans Text" charset="0"/>
              </a:rPr>
              <a:t>Containerize an Existing Application / Workload  ?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00" dirty="0"/>
              <a:t>Refactor Applications into Microservices ?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IBM Plex Sans Text" charset="0"/>
                <a:ea typeface="IBM Plex Sans Text" charset="0"/>
                <a:cs typeface="IBM Plex Sans Text" charset="0"/>
              </a:rPr>
              <a:t>Strangle Monolith over time with new Microservices ?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00" dirty="0"/>
              <a:t>Completely rewrite into new microservices ?</a:t>
            </a:r>
            <a:endParaRPr lang="en-IN" sz="1800" dirty="0">
              <a:solidFill>
                <a:schemeClr val="tx1"/>
              </a:solidFill>
              <a:latin typeface="IBM Plex Sans Text" charset="0"/>
              <a:ea typeface="IBM Plex Sans Text" charset="0"/>
              <a:cs typeface="IBM Plex Sans Text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IBM Plex Sans Text" charset="0"/>
                <a:ea typeface="IBM Plex Sans Text" charset="0"/>
                <a:cs typeface="IBM Plex Sans Text" charset="0"/>
              </a:rPr>
              <a:t>Automate deployment ?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IBM Plex Sans Text" charset="0"/>
                <a:ea typeface="IBM Plex Sans Text" charset="0"/>
                <a:cs typeface="IBM Plex Sans Text" charset="0"/>
              </a:rPr>
              <a:t>Lift and Shift into a Cloud ?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00" dirty="0"/>
              <a:t>Expose Applications through API’s ?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IBM Plex Sans Text" charset="0"/>
                <a:ea typeface="IBM Plex Sans Text" charset="0"/>
                <a:cs typeface="IBM Plex Sans Text" charset="0"/>
              </a:rPr>
              <a:t>Augment Old Code with new microservices ? APIs / Services (AI, Data Science)  ?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00" dirty="0"/>
              <a:t>What About My Data !!!!!!!!</a:t>
            </a:r>
            <a:endParaRPr lang="en-IN" sz="1800" dirty="0">
              <a:solidFill>
                <a:schemeClr val="tx1"/>
              </a:solidFill>
              <a:latin typeface="IBM Plex Sans Text" charset="0"/>
              <a:ea typeface="IBM Plex Sans Text" charset="0"/>
              <a:cs typeface="IBM Plex Sans Text" charset="0"/>
            </a:endParaRPr>
          </a:p>
          <a:p>
            <a:endParaRPr lang="en-IN" dirty="0">
              <a:solidFill>
                <a:schemeClr val="tx1"/>
              </a:solidFill>
              <a:latin typeface="IBM Plex Sans Text" charset="0"/>
              <a:ea typeface="IBM Plex Sans Text" charset="0"/>
              <a:cs typeface="IBM Plex Sans Text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5C21DBC-07D6-5D47-BA04-C8A4A1FB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382" y="938149"/>
            <a:ext cx="7451951" cy="57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6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Typical App Modernization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EAF8B-46CA-D44D-8355-EFF638791B5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4482" y="3927637"/>
            <a:ext cx="957261" cy="95726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2522D2-D5F3-584D-8386-6D7EDC27814A}"/>
              </a:ext>
            </a:extLst>
          </p:cNvPr>
          <p:cNvSpPr/>
          <p:nvPr/>
        </p:nvSpPr>
        <p:spPr>
          <a:xfrm>
            <a:off x="8747558" y="1901511"/>
            <a:ext cx="809837" cy="20517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200" b="1" dirty="0">
                <a:latin typeface="Arial"/>
                <a:cs typeface="Arial"/>
              </a:rPr>
              <a:t>Container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C009C3-F924-284C-AE83-B0661EFECF2E}"/>
              </a:ext>
            </a:extLst>
          </p:cNvPr>
          <p:cNvSpPr/>
          <p:nvPr/>
        </p:nvSpPr>
        <p:spPr>
          <a:xfrm>
            <a:off x="4892099" y="1963346"/>
            <a:ext cx="1343353" cy="20517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200" b="1" dirty="0">
                <a:latin typeface="Arial"/>
                <a:cs typeface="Arial"/>
              </a:rPr>
              <a:t>Container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D82F6D-9570-F847-9D64-2E3E7A459672}"/>
              </a:ext>
            </a:extLst>
          </p:cNvPr>
          <p:cNvSpPr/>
          <p:nvPr/>
        </p:nvSpPr>
        <p:spPr>
          <a:xfrm>
            <a:off x="1242573" y="1946854"/>
            <a:ext cx="1572067" cy="2068267"/>
          </a:xfrm>
          <a:prstGeom prst="roundRect">
            <a:avLst/>
          </a:prstGeom>
          <a:solidFill>
            <a:srgbClr val="0070C0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Arial"/>
                <a:cs typeface="Arial"/>
              </a:rPr>
              <a:t>VM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87D0C8-0DF3-7F4A-855A-1B998ED24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633557" y="4093368"/>
            <a:ext cx="27432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05B555-AECB-1748-A7F2-EDC636DE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309390" y="4090179"/>
            <a:ext cx="2680965" cy="9144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5C5CA21-0A03-8D47-AE6A-73A90BED6D3D}"/>
              </a:ext>
            </a:extLst>
          </p:cNvPr>
          <p:cNvSpPr/>
          <p:nvPr/>
        </p:nvSpPr>
        <p:spPr>
          <a:xfrm>
            <a:off x="1328738" y="2085975"/>
            <a:ext cx="1428750" cy="757238"/>
          </a:xfrm>
          <a:prstGeom prst="roundRect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   </a:t>
            </a:r>
            <a:r>
              <a:rPr lang="en-US" sz="1200" b="1" dirty="0">
                <a:solidFill>
                  <a:schemeClr val="bg1"/>
                </a:solidFill>
                <a:latin typeface="Arial"/>
                <a:cs typeface="Arial"/>
              </a:rPr>
              <a:t>App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61229B-58F2-0746-A945-2DDC7E27D1A4}"/>
              </a:ext>
            </a:extLst>
          </p:cNvPr>
          <p:cNvSpPr/>
          <p:nvPr/>
        </p:nvSpPr>
        <p:spPr>
          <a:xfrm>
            <a:off x="1328738" y="2886077"/>
            <a:ext cx="1428750" cy="757238"/>
          </a:xfrm>
          <a:prstGeom prst="roundRect">
            <a:avLst/>
          </a:prstGeom>
          <a:solidFill>
            <a:srgbClr val="7030A0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Arial"/>
                <a:cs typeface="Arial"/>
              </a:rPr>
              <a:t>Traditional Runtime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8F26196-326A-E547-9A4D-5AB6407A6CB4}"/>
              </a:ext>
            </a:extLst>
          </p:cNvPr>
          <p:cNvSpPr/>
          <p:nvPr/>
        </p:nvSpPr>
        <p:spPr>
          <a:xfrm>
            <a:off x="4950760" y="2085975"/>
            <a:ext cx="1228727" cy="757238"/>
          </a:xfrm>
          <a:prstGeom prst="roundRect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en-US" sz="1200" b="1" dirty="0">
                <a:solidFill>
                  <a:schemeClr val="bg1"/>
                </a:solidFill>
                <a:latin typeface="Arial"/>
                <a:cs typeface="Arial"/>
              </a:rPr>
              <a:t>App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2426078-DD54-C14B-9C7A-954595AA7871}"/>
              </a:ext>
            </a:extLst>
          </p:cNvPr>
          <p:cNvSpPr/>
          <p:nvPr/>
        </p:nvSpPr>
        <p:spPr>
          <a:xfrm>
            <a:off x="5212690" y="2900365"/>
            <a:ext cx="738193" cy="757238"/>
          </a:xfrm>
          <a:prstGeom prst="roundRect">
            <a:avLst/>
          </a:prstGeom>
          <a:solidFill>
            <a:srgbClr val="D883F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Arial"/>
                <a:cs typeface="Arial"/>
              </a:rPr>
              <a:t>Cloud 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  <a:latin typeface="Arial"/>
                <a:cs typeface="Arial"/>
              </a:rPr>
              <a:t>Runtime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D9CDAB-F932-B94B-A724-80FF0C26D340}"/>
              </a:ext>
            </a:extLst>
          </p:cNvPr>
          <p:cNvSpPr/>
          <p:nvPr/>
        </p:nvSpPr>
        <p:spPr>
          <a:xfrm>
            <a:off x="5141258" y="4086224"/>
            <a:ext cx="300037" cy="28574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56D496-976C-5F42-AA58-2110F8C71C43}"/>
              </a:ext>
            </a:extLst>
          </p:cNvPr>
          <p:cNvSpPr/>
          <p:nvPr/>
        </p:nvSpPr>
        <p:spPr>
          <a:xfrm>
            <a:off x="5879450" y="4081459"/>
            <a:ext cx="300037" cy="28574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D73C75-98A6-8141-A0B3-C847E86B2848}"/>
              </a:ext>
            </a:extLst>
          </p:cNvPr>
          <p:cNvSpPr txBox="1"/>
          <p:nvPr/>
        </p:nvSpPr>
        <p:spPr>
          <a:xfrm>
            <a:off x="5217388" y="4851372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DevOps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53F7389-12A1-BC4C-B583-5012488E76C3}"/>
              </a:ext>
            </a:extLst>
          </p:cNvPr>
          <p:cNvSpPr/>
          <p:nvPr/>
        </p:nvSpPr>
        <p:spPr>
          <a:xfrm>
            <a:off x="5536545" y="2240592"/>
            <a:ext cx="573743" cy="471488"/>
          </a:xfrm>
          <a:prstGeom prst="roundRect">
            <a:avLst/>
          </a:prstGeom>
          <a:solidFill>
            <a:srgbClr val="D883FF">
              <a:alpha val="25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New value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152452-DB58-DD4E-8A5F-9B4D0B7CB7DA}"/>
              </a:ext>
            </a:extLst>
          </p:cNvPr>
          <p:cNvGrpSpPr/>
          <p:nvPr/>
        </p:nvGrpSpPr>
        <p:grpSpPr>
          <a:xfrm>
            <a:off x="8802617" y="2018864"/>
            <a:ext cx="679949" cy="757238"/>
            <a:chOff x="7543772" y="1989172"/>
            <a:chExt cx="679949" cy="75723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A8D7350-70AD-5840-B37A-DBFC07654132}"/>
                </a:ext>
              </a:extLst>
            </p:cNvPr>
            <p:cNvSpPr/>
            <p:nvPr/>
          </p:nvSpPr>
          <p:spPr>
            <a:xfrm>
              <a:off x="7543772" y="1989172"/>
              <a:ext cx="679949" cy="75723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191BBDF-0D89-D84F-86A4-CAAB3E0A1EB1}"/>
                </a:ext>
              </a:extLst>
            </p:cNvPr>
            <p:cNvSpPr/>
            <p:nvPr/>
          </p:nvSpPr>
          <p:spPr>
            <a:xfrm>
              <a:off x="7543772" y="1989172"/>
              <a:ext cx="679949" cy="747716"/>
            </a:xfrm>
            <a:prstGeom prst="roundRect">
              <a:avLst/>
            </a:prstGeom>
            <a:solidFill>
              <a:srgbClr val="D883FF">
                <a:alpha val="2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Micro-service</a:t>
              </a: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5CBBF81-CD00-4E4C-9428-D6720519DF96}"/>
              </a:ext>
            </a:extLst>
          </p:cNvPr>
          <p:cNvSpPr/>
          <p:nvPr/>
        </p:nvSpPr>
        <p:spPr>
          <a:xfrm>
            <a:off x="8804710" y="2808638"/>
            <a:ext cx="679950" cy="757238"/>
          </a:xfrm>
          <a:prstGeom prst="roundRect">
            <a:avLst/>
          </a:prstGeom>
          <a:solidFill>
            <a:srgbClr val="D883F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Arial"/>
                <a:cs typeface="Arial"/>
              </a:rPr>
              <a:t>Cloud Runtime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55A018-8067-7340-B82C-52C2A4D1DF2F}"/>
              </a:ext>
            </a:extLst>
          </p:cNvPr>
          <p:cNvSpPr/>
          <p:nvPr/>
        </p:nvSpPr>
        <p:spPr>
          <a:xfrm>
            <a:off x="8809466" y="4080223"/>
            <a:ext cx="300037" cy="28574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DE6E89-1C06-7D47-BACF-830FFB7387DA}"/>
              </a:ext>
            </a:extLst>
          </p:cNvPr>
          <p:cNvSpPr/>
          <p:nvPr/>
        </p:nvSpPr>
        <p:spPr>
          <a:xfrm>
            <a:off x="9228782" y="4087063"/>
            <a:ext cx="300037" cy="28574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CD48E4-BDAB-C247-97C1-C477ADC920B4}"/>
              </a:ext>
            </a:extLst>
          </p:cNvPr>
          <p:cNvSpPr/>
          <p:nvPr/>
        </p:nvSpPr>
        <p:spPr>
          <a:xfrm>
            <a:off x="9750619" y="4092253"/>
            <a:ext cx="300037" cy="28574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249B98-AE81-884C-B2E9-FE5F98941A0F}"/>
              </a:ext>
            </a:extLst>
          </p:cNvPr>
          <p:cNvSpPr/>
          <p:nvPr/>
        </p:nvSpPr>
        <p:spPr>
          <a:xfrm>
            <a:off x="10169935" y="4099093"/>
            <a:ext cx="300037" cy="28574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CF596D-B067-5847-A55E-A1246BCD1E35}"/>
              </a:ext>
            </a:extLst>
          </p:cNvPr>
          <p:cNvSpPr/>
          <p:nvPr/>
        </p:nvSpPr>
        <p:spPr>
          <a:xfrm>
            <a:off x="10649390" y="4101772"/>
            <a:ext cx="300037" cy="28574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95FA750-7422-4F4A-968D-B25D966B1B78}"/>
              </a:ext>
            </a:extLst>
          </p:cNvPr>
          <p:cNvSpPr/>
          <p:nvPr/>
        </p:nvSpPr>
        <p:spPr>
          <a:xfrm>
            <a:off x="11068706" y="4108612"/>
            <a:ext cx="300037" cy="28574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F06CF5-C146-314B-AB6F-9A1E530D008E}"/>
              </a:ext>
            </a:extLst>
          </p:cNvPr>
          <p:cNvSpPr txBox="1"/>
          <p:nvPr/>
        </p:nvSpPr>
        <p:spPr>
          <a:xfrm>
            <a:off x="9685964" y="49036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DevOps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2A978F-C9B4-664C-8FED-C23013C594A5}"/>
              </a:ext>
            </a:extLst>
          </p:cNvPr>
          <p:cNvSpPr txBox="1"/>
          <p:nvPr/>
        </p:nvSpPr>
        <p:spPr>
          <a:xfrm>
            <a:off x="1452288" y="4861118"/>
            <a:ext cx="1130438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Automation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5806948A-B2DD-644E-B53F-E1E96E152E9C}"/>
              </a:ext>
            </a:extLst>
          </p:cNvPr>
          <p:cNvSpPr/>
          <p:nvPr/>
        </p:nvSpPr>
        <p:spPr>
          <a:xfrm>
            <a:off x="3357563" y="3082711"/>
            <a:ext cx="1185862" cy="632039"/>
          </a:xfrm>
          <a:prstGeom prst="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App Mod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18909CC-5F51-724C-A4E0-C8FE4124B449}"/>
              </a:ext>
            </a:extLst>
          </p:cNvPr>
          <p:cNvSpPr/>
          <p:nvPr/>
        </p:nvSpPr>
        <p:spPr>
          <a:xfrm>
            <a:off x="6955847" y="3096998"/>
            <a:ext cx="1428749" cy="632039"/>
          </a:xfrm>
          <a:prstGeom prst="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Microservices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563DFC-24AB-CE44-9363-6CA7ED439CBE}"/>
              </a:ext>
            </a:extLst>
          </p:cNvPr>
          <p:cNvSpPr txBox="1"/>
          <p:nvPr/>
        </p:nvSpPr>
        <p:spPr>
          <a:xfrm>
            <a:off x="1402491" y="152950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Traditional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8E4138-72F5-F940-B827-22F91F4CF6F9}"/>
              </a:ext>
            </a:extLst>
          </p:cNvPr>
          <p:cNvSpPr txBox="1"/>
          <p:nvPr/>
        </p:nvSpPr>
        <p:spPr>
          <a:xfrm>
            <a:off x="4820992" y="14914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Modernized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0DB8ED-3E4C-1F4E-97A9-E0128A305BE6}"/>
              </a:ext>
            </a:extLst>
          </p:cNvPr>
          <p:cNvSpPr txBox="1"/>
          <p:nvPr/>
        </p:nvSpPr>
        <p:spPr>
          <a:xfrm>
            <a:off x="9113647" y="139700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Native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A96126D-9AF4-244C-A5A2-C0ABDA21DB69}"/>
              </a:ext>
            </a:extLst>
          </p:cNvPr>
          <p:cNvSpPr/>
          <p:nvPr/>
        </p:nvSpPr>
        <p:spPr>
          <a:xfrm>
            <a:off x="9666506" y="1894178"/>
            <a:ext cx="809837" cy="20517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200" b="1" dirty="0">
                <a:latin typeface="Arial"/>
                <a:cs typeface="Arial"/>
              </a:rPr>
              <a:t>Container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58FE54-B967-0D43-9520-52AC28264C5A}"/>
              </a:ext>
            </a:extLst>
          </p:cNvPr>
          <p:cNvGrpSpPr/>
          <p:nvPr/>
        </p:nvGrpSpPr>
        <p:grpSpPr>
          <a:xfrm>
            <a:off x="9721565" y="2011531"/>
            <a:ext cx="679949" cy="757238"/>
            <a:chOff x="7543772" y="1989172"/>
            <a:chExt cx="679949" cy="7572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C38E3E3-D7A2-7045-8395-2F40569503F7}"/>
                </a:ext>
              </a:extLst>
            </p:cNvPr>
            <p:cNvSpPr/>
            <p:nvPr/>
          </p:nvSpPr>
          <p:spPr>
            <a:xfrm>
              <a:off x="7543772" y="1989172"/>
              <a:ext cx="679949" cy="75723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D72B6198-B383-A249-844A-BDBD7F746FF2}"/>
                </a:ext>
              </a:extLst>
            </p:cNvPr>
            <p:cNvSpPr/>
            <p:nvPr/>
          </p:nvSpPr>
          <p:spPr>
            <a:xfrm>
              <a:off x="7543772" y="1989172"/>
              <a:ext cx="679949" cy="747716"/>
            </a:xfrm>
            <a:prstGeom prst="roundRect">
              <a:avLst/>
            </a:prstGeom>
            <a:solidFill>
              <a:srgbClr val="D883FF">
                <a:alpha val="2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Micro-service</a:t>
              </a: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2CD654B-8680-A843-995E-933AE88A6B1D}"/>
              </a:ext>
            </a:extLst>
          </p:cNvPr>
          <p:cNvSpPr/>
          <p:nvPr/>
        </p:nvSpPr>
        <p:spPr>
          <a:xfrm>
            <a:off x="9723658" y="2801305"/>
            <a:ext cx="679950" cy="757238"/>
          </a:xfrm>
          <a:prstGeom prst="roundRect">
            <a:avLst/>
          </a:prstGeom>
          <a:solidFill>
            <a:srgbClr val="D883F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Arial"/>
                <a:cs typeface="Arial"/>
              </a:rPr>
              <a:t>Cloud Runtime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DBE6A58-9E9F-1D46-871C-925190AA535D}"/>
              </a:ext>
            </a:extLst>
          </p:cNvPr>
          <p:cNvSpPr/>
          <p:nvPr/>
        </p:nvSpPr>
        <p:spPr>
          <a:xfrm>
            <a:off x="10585454" y="1901511"/>
            <a:ext cx="809837" cy="20517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200" b="1" dirty="0">
                <a:latin typeface="Arial"/>
                <a:cs typeface="Arial"/>
              </a:rPr>
              <a:t>Container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91078-935F-E744-97A7-3A035CAD522D}"/>
              </a:ext>
            </a:extLst>
          </p:cNvPr>
          <p:cNvGrpSpPr/>
          <p:nvPr/>
        </p:nvGrpSpPr>
        <p:grpSpPr>
          <a:xfrm>
            <a:off x="10640513" y="2018864"/>
            <a:ext cx="679949" cy="757238"/>
            <a:chOff x="7543772" y="1989172"/>
            <a:chExt cx="679949" cy="75723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E1673C0-1FAE-F048-8672-27B564FD3E46}"/>
                </a:ext>
              </a:extLst>
            </p:cNvPr>
            <p:cNvSpPr/>
            <p:nvPr/>
          </p:nvSpPr>
          <p:spPr>
            <a:xfrm>
              <a:off x="7543772" y="1989172"/>
              <a:ext cx="679949" cy="75723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8D278F86-B04D-F547-BFA3-0AF3D9E26C6F}"/>
                </a:ext>
              </a:extLst>
            </p:cNvPr>
            <p:cNvSpPr/>
            <p:nvPr/>
          </p:nvSpPr>
          <p:spPr>
            <a:xfrm>
              <a:off x="7543772" y="1989172"/>
              <a:ext cx="679949" cy="747716"/>
            </a:xfrm>
            <a:prstGeom prst="roundRect">
              <a:avLst/>
            </a:prstGeom>
            <a:solidFill>
              <a:srgbClr val="D883FF">
                <a:alpha val="2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Micro-service</a:t>
              </a:r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959BD44-BCCF-4542-9A60-3B2A09F6FD54}"/>
              </a:ext>
            </a:extLst>
          </p:cNvPr>
          <p:cNvSpPr/>
          <p:nvPr/>
        </p:nvSpPr>
        <p:spPr>
          <a:xfrm>
            <a:off x="10642606" y="2808638"/>
            <a:ext cx="679950" cy="757238"/>
          </a:xfrm>
          <a:prstGeom prst="roundRect">
            <a:avLst/>
          </a:prstGeom>
          <a:solidFill>
            <a:srgbClr val="D883FF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Arial"/>
                <a:cs typeface="Arial"/>
              </a:rPr>
              <a:t>Cloud Runtime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C32A016-2D12-8141-89A5-8F1FC08F74E4}"/>
              </a:ext>
            </a:extLst>
          </p:cNvPr>
          <p:cNvSpPr/>
          <p:nvPr/>
        </p:nvSpPr>
        <p:spPr>
          <a:xfrm>
            <a:off x="2121369" y="2228850"/>
            <a:ext cx="573743" cy="471488"/>
          </a:xfrm>
          <a:prstGeom prst="roundRect">
            <a:avLst/>
          </a:prstGeom>
          <a:solidFill>
            <a:schemeClr val="bg2">
              <a:lumMod val="65000"/>
              <a:alpha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Tech Debt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36CC9E-DCD6-0641-A11E-9C20E8A5F970}"/>
              </a:ext>
            </a:extLst>
          </p:cNvPr>
          <p:cNvCxnSpPr>
            <a:cxnSpLocks/>
          </p:cNvCxnSpPr>
          <p:nvPr/>
        </p:nvCxnSpPr>
        <p:spPr>
          <a:xfrm flipV="1">
            <a:off x="2138481" y="2226050"/>
            <a:ext cx="511703" cy="442792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071BF2-25F1-764F-A56A-47ED9DDF57A5}"/>
              </a:ext>
            </a:extLst>
          </p:cNvPr>
          <p:cNvCxnSpPr>
            <a:cxnSpLocks/>
          </p:cNvCxnSpPr>
          <p:nvPr/>
        </p:nvCxnSpPr>
        <p:spPr>
          <a:xfrm flipH="1" flipV="1">
            <a:off x="2161984" y="2240592"/>
            <a:ext cx="416807" cy="428520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5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2" id="{6970708D-CC71-4E46-8F73-FE5744A2F3E3}" vid="{A5EFC6E6-D0A9-B847-9B2B-DF712B7AD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1064</Words>
  <Application>Microsoft Macintosh PowerPoint</Application>
  <PresentationFormat>Widescreen</PresentationFormat>
  <Paragraphs>290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.AppleSystemUIFont</vt:lpstr>
      <vt:lpstr>Arial</vt:lpstr>
      <vt:lpstr>Calibri</vt:lpstr>
      <vt:lpstr>Calibri Light</vt:lpstr>
      <vt:lpstr>Courier New</vt:lpstr>
      <vt:lpstr>Helvetica Neue</vt:lpstr>
      <vt:lpstr>IBM Plex Sans</vt:lpstr>
      <vt:lpstr>IBM Plex Sans Text</vt:lpstr>
      <vt:lpstr>LucidaGrande</vt:lpstr>
      <vt:lpstr>Wingdings</vt:lpstr>
      <vt:lpstr>Office Theme</vt:lpstr>
      <vt:lpstr>PowerPoint Presentation</vt:lpstr>
      <vt:lpstr>Agenda</vt:lpstr>
      <vt:lpstr>PowerPoint Presentation</vt:lpstr>
      <vt:lpstr>Evolution of Application Architectures</vt:lpstr>
      <vt:lpstr>PowerPoint Presentation</vt:lpstr>
      <vt:lpstr>Microservices</vt:lpstr>
      <vt:lpstr>Microservices  …</vt:lpstr>
      <vt:lpstr>What Does App Modernization Mean Anyway ?</vt:lpstr>
      <vt:lpstr>Typical App Modernization</vt:lpstr>
      <vt:lpstr>PowerPoint Presentation</vt:lpstr>
      <vt:lpstr>Why do you need containers?</vt:lpstr>
      <vt:lpstr>Dockers</vt:lpstr>
      <vt:lpstr>Dockers …</vt:lpstr>
      <vt:lpstr>Docker Architecture</vt:lpstr>
      <vt:lpstr>PowerPoint Presentation</vt:lpstr>
      <vt:lpstr>Containers Deployed on 3 servers – Simple </vt:lpstr>
      <vt:lpstr>Jump from 3 – 50 servers</vt:lpstr>
      <vt:lpstr>Kubernetes – (Κυβερνήτης - Captain in Greek) </vt:lpstr>
      <vt:lpstr>Kubernetes</vt:lpstr>
      <vt:lpstr>Cluster</vt:lpstr>
      <vt:lpstr>Kubernetes Cluster</vt:lpstr>
      <vt:lpstr>Kubernetes Master components</vt:lpstr>
      <vt:lpstr>Kubernetes Master components  …</vt:lpstr>
      <vt:lpstr>Kubernetes Nodes Components</vt:lpstr>
      <vt:lpstr>Hands On : Deploy an application on IBM Cloud Kubernetes Cluster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sachin.jha@gmail.com</dc:creator>
  <cp:lastModifiedBy>Jeya Gandhi Rajan M</cp:lastModifiedBy>
  <cp:revision>440</cp:revision>
  <dcterms:created xsi:type="dcterms:W3CDTF">2019-04-30T13:23:33Z</dcterms:created>
  <dcterms:modified xsi:type="dcterms:W3CDTF">2019-12-02T16:07:16Z</dcterms:modified>
</cp:coreProperties>
</file>