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0"/>
  </p:notesMasterIdLst>
  <p:sldIdLst>
    <p:sldId id="263" r:id="rId3"/>
    <p:sldId id="264" r:id="rId4"/>
    <p:sldId id="265" r:id="rId5"/>
    <p:sldId id="256" r:id="rId6"/>
    <p:sldId id="269" r:id="rId7"/>
    <p:sldId id="270" r:id="rId8"/>
    <p:sldId id="268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13E7FD69-2399-4103-8E19-1A4A7BF40878}"/>
    <pc:docChg chg="undo modSld modMainMaster">
      <pc:chgData name="Pyrcz, Michael" userId="0efd8a38-3f8e-46fd-9886-7800c0196e80" providerId="ADAL" clId="{13E7FD69-2399-4103-8E19-1A4A7BF40878}" dt="2023-01-19T18:48:34.331" v="287" actId="20577"/>
      <pc:docMkLst>
        <pc:docMk/>
      </pc:docMkLst>
      <pc:sldChg chg="modSp">
        <pc:chgData name="Pyrcz, Michael" userId="0efd8a38-3f8e-46fd-9886-7800c0196e80" providerId="ADAL" clId="{13E7FD69-2399-4103-8E19-1A4A7BF40878}" dt="2023-01-19T18:44:45.963" v="37" actId="20577"/>
        <pc:sldMkLst>
          <pc:docMk/>
          <pc:sldMk cId="0" sldId="263"/>
        </pc:sldMkLst>
        <pc:spChg chg="mod">
          <ac:chgData name="Pyrcz, Michael" userId="0efd8a38-3f8e-46fd-9886-7800c0196e80" providerId="ADAL" clId="{13E7FD69-2399-4103-8E19-1A4A7BF40878}" dt="2023-01-19T18:44:45.963" v="37" actId="20577"/>
          <ac:spMkLst>
            <pc:docMk/>
            <pc:sldMk cId="0" sldId="263"/>
            <ac:spMk id="9" creationId="{C3CAC856-1BBB-45BD-8E9F-47D8B49C9EFA}"/>
          </ac:spMkLst>
        </pc:spChg>
      </pc:sldChg>
      <pc:sldChg chg="modSp">
        <pc:chgData name="Pyrcz, Michael" userId="0efd8a38-3f8e-46fd-9886-7800c0196e80" providerId="ADAL" clId="{13E7FD69-2399-4103-8E19-1A4A7BF40878}" dt="2023-01-19T18:48:34.331" v="287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13E7FD69-2399-4103-8E19-1A4A7BF40878}" dt="2023-01-19T18:48:34.331" v="287" actId="20577"/>
          <ac:spMkLst>
            <pc:docMk/>
            <pc:sldMk cId="2036120476" sldId="267"/>
            <ac:spMk id="9" creationId="{C3CAC856-1BBB-45BD-8E9F-47D8B49C9EFA}"/>
          </ac:spMkLst>
        </pc:spChg>
      </pc:sldChg>
      <pc:sldMasterChg chg="modSp">
        <pc:chgData name="Pyrcz, Michael" userId="0efd8a38-3f8e-46fd-9886-7800c0196e80" providerId="ADAL" clId="{13E7FD69-2399-4103-8E19-1A4A7BF40878}" dt="2023-01-19T18:45:22.012" v="39" actId="20577"/>
        <pc:sldMasterMkLst>
          <pc:docMk/>
          <pc:sldMasterMk cId="0" sldId="2147483648"/>
        </pc:sldMasterMkLst>
        <pc:spChg chg="mod">
          <ac:chgData name="Pyrcz, Michael" userId="0efd8a38-3f8e-46fd-9886-7800c0196e80" providerId="ADAL" clId="{13E7FD69-2399-4103-8E19-1A4A7BF40878}" dt="2023-01-19T18:45:22.012" v="39" actId="20577"/>
          <ac:spMkLst>
            <pc:docMk/>
            <pc:sldMasterMk cId="0" sldId="2147483648"/>
            <ac:spMk id="3" creationId="{6647E0C5-B503-4AC3-9922-270730B2950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e4ee22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e4ee22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2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3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2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4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715533"/>
            <a:ext cx="77235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4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2023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  <p:sldLayoutId id="2147483684" r:id="rId7"/>
    <p:sldLayoutId id="2147483685" r:id="rId8"/>
    <p:sldLayoutId id="2147483686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8188" y="1892221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January 22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u="sng" strike="noStrike" baseline="0" dirty="0" err="1">
                <a:latin typeface="+mn-lt"/>
                <a:cs typeface="Arial" panose="020B0604020202020204" pitchFamily="34" charset="0"/>
              </a:rPr>
              <a:t>LongHorns</a:t>
            </a:r>
            <a:r>
              <a:rPr lang="en-US" sz="2000" b="1" u="sng" strike="noStrike" baseline="0" dirty="0">
                <a:latin typeface="+mn-lt"/>
                <a:cs typeface="Arial" panose="020B0604020202020204" pitchFamily="34" charset="0"/>
              </a:rPr>
              <a:t>-of-McCombs</a:t>
            </a:r>
            <a:endParaRPr lang="en-US" sz="1800" b="1" u="sng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</a:t>
            </a:r>
            <a:r>
              <a:rPr lang="en-US" sz="1800" b="1" dirty="0" err="1">
                <a:latin typeface="+mn-lt"/>
                <a:cs typeface="Arial" panose="020B0604020202020204" pitchFamily="34" charset="0"/>
              </a:rPr>
              <a:t>Naoufal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 E.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IN" sz="1800" i="1" dirty="0">
                <a:latin typeface="+mn-lt"/>
                <a:cs typeface="Arial" panose="020B0604020202020204" pitchFamily="34" charset="0"/>
              </a:rPr>
              <a:t>Cockrell School of Engineering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Disha Gandhi ,</a:t>
            </a:r>
            <a:r>
              <a:rPr lang="en-IN" sz="1800" i="1" dirty="0">
                <a:latin typeface="+mn-lt"/>
                <a:cs typeface="Arial" panose="020B0604020202020204" pitchFamily="34" charset="0"/>
              </a:rPr>
              <a:t>Masters in Business Analytics candidate</a:t>
            </a:r>
            <a:r>
              <a:rPr lang="en-US" sz="1800" i="1" dirty="0">
                <a:latin typeface="+mn-lt"/>
                <a:cs typeface="Arial" panose="020B0604020202020204" pitchFamily="34" charset="0"/>
              </a:rPr>
              <a:t>, McCombs School of Business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Muskaan Singhania,</a:t>
            </a:r>
            <a:r>
              <a:rPr lang="en-IN" sz="1800" i="1" dirty="0">
                <a:latin typeface="+mn-lt"/>
                <a:cs typeface="Arial" panose="020B0604020202020204" pitchFamily="34" charset="0"/>
              </a:rPr>
              <a:t> Masters in Business Analytics candidate</a:t>
            </a:r>
            <a:r>
              <a:rPr lang="en-US" sz="1800" i="1" dirty="0">
                <a:latin typeface="+mn-lt"/>
                <a:cs typeface="Arial" panose="020B0604020202020204" pitchFamily="34" charset="0"/>
              </a:rPr>
              <a:t>, McCombs School of Business</a:t>
            </a:r>
            <a:r>
              <a:rPr lang="en-US" sz="1800" b="1" i="1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   Anudeep Kumar Akkana,</a:t>
            </a:r>
            <a:r>
              <a:rPr lang="en-IN" sz="1800" i="1" dirty="0">
                <a:latin typeface="+mn-lt"/>
                <a:cs typeface="Arial" panose="020B0604020202020204" pitchFamily="34" charset="0"/>
              </a:rPr>
              <a:t> Masters in Business Analytics candidate</a:t>
            </a:r>
            <a:r>
              <a:rPr lang="en-US" sz="1800" i="1" dirty="0">
                <a:latin typeface="+mn-lt"/>
                <a:cs typeface="Arial" panose="020B0604020202020204" pitchFamily="34" charset="0"/>
              </a:rPr>
              <a:t>, McCombs School of Business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803633" y="857928"/>
            <a:ext cx="804316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What is the problem?</a:t>
            </a:r>
          </a:p>
          <a:p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              Classifying 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40 artificial lift Electronic Submersible Pumps as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"fail" or "not fail" 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within next 30 days.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endParaRPr lang="en-US" sz="1600" dirty="0">
              <a:solidFill>
                <a:srgbClr val="24292F"/>
              </a:solidFill>
              <a:latin typeface="-apple-system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            </a:t>
            </a:r>
            <a:r>
              <a:rPr lang="en-US" sz="1600" b="0" i="0" dirty="0">
                <a:effectLst/>
                <a:latin typeface="-apple-system"/>
              </a:rPr>
              <a:t>We tackled this problem by plotting some </a:t>
            </a:r>
            <a:r>
              <a:rPr lang="en-US" sz="1600" b="0" i="0" dirty="0" err="1">
                <a:effectLst/>
                <a:latin typeface="-apple-system"/>
              </a:rPr>
              <a:t>visualisations</a:t>
            </a:r>
            <a:r>
              <a:rPr lang="en-US" sz="1600" b="0" i="0" dirty="0">
                <a:effectLst/>
                <a:latin typeface="-apple-system"/>
              </a:rPr>
              <a:t> , imputing missing values , creating models to help us </a:t>
            </a:r>
            <a:r>
              <a:rPr lang="en-US" sz="1600" dirty="0">
                <a:latin typeface="-apple-system"/>
              </a:rPr>
              <a:t>detect when an ESP is within 30 days of failure</a:t>
            </a:r>
            <a:r>
              <a:rPr lang="en-US" sz="1600" b="0" i="0" dirty="0">
                <a:effectLst/>
                <a:latin typeface="-apple-system"/>
              </a:rPr>
              <a:t> </a:t>
            </a:r>
            <a:endParaRPr lang="en-US" sz="1600" dirty="0">
              <a:latin typeface="-apple-system"/>
            </a:endParaRP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            </a:t>
            </a:r>
            <a:r>
              <a:rPr lang="en-US" sz="1600" dirty="0">
                <a:latin typeface="-apple-system"/>
              </a:rPr>
              <a:t>We learned how to use a LSTM model to classify time series data and solve our </a:t>
            </a:r>
            <a:r>
              <a:rPr lang="en-US" sz="1600" dirty="0" err="1">
                <a:latin typeface="-apple-system"/>
              </a:rPr>
              <a:t>problem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-apple-system"/>
              </a:rPr>
              <a:t>We</a:t>
            </a:r>
            <a:r>
              <a:rPr lang="en-US" sz="1600" b="0" i="0" dirty="0">
                <a:effectLst/>
                <a:latin typeface="-apple-system"/>
              </a:rPr>
              <a:t> also </a:t>
            </a:r>
            <a:r>
              <a:rPr lang="en-US" sz="1600" dirty="0">
                <a:latin typeface="-apple-system"/>
              </a:rPr>
              <a:t>implemented few </a:t>
            </a:r>
            <a:r>
              <a:rPr lang="en-IN" sz="1600" dirty="0">
                <a:latin typeface="-apple-system"/>
              </a:rPr>
              <a:t>effective techniques of handling missing data</a:t>
            </a:r>
            <a:r>
              <a:rPr lang="en-US" sz="1600" dirty="0">
                <a:latin typeface="-apple-system"/>
              </a:rPr>
              <a:t> (such as Multiple Imputation by Chained Equation ) as a part of EDA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75549" y="1308549"/>
            <a:ext cx="804316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C6C6B7-0D4B-C7DF-0FF2-34245E887E0D}"/>
              </a:ext>
            </a:extLst>
          </p:cNvPr>
          <p:cNvSpPr/>
          <p:nvPr/>
        </p:nvSpPr>
        <p:spPr>
          <a:xfrm>
            <a:off x="71779" y="2980214"/>
            <a:ext cx="1745505" cy="10290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endParaRPr lang="en-IN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endParaRPr lang="en-IN" sz="18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IN" sz="2000" dirty="0"/>
              <a:t>Data</a:t>
            </a: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IN" sz="2000" dirty="0"/>
              <a:t>Interpretation</a:t>
            </a:r>
          </a:p>
          <a:p>
            <a:br>
              <a:rPr lang="en-IN" dirty="0"/>
            </a:b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CC0EA-0F81-D450-10D1-C9721F141BF4}"/>
              </a:ext>
            </a:extLst>
          </p:cNvPr>
          <p:cNvSpPr/>
          <p:nvPr/>
        </p:nvSpPr>
        <p:spPr>
          <a:xfrm>
            <a:off x="2652022" y="2938637"/>
            <a:ext cx="1788943" cy="1036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Engineering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9DA4-EBD3-ADE8-C667-75041CD27D1F}"/>
              </a:ext>
            </a:extLst>
          </p:cNvPr>
          <p:cNvSpPr/>
          <p:nvPr/>
        </p:nvSpPr>
        <p:spPr>
          <a:xfrm>
            <a:off x="5275704" y="2919086"/>
            <a:ext cx="1516965" cy="10773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FF"/>
                </a:solidFill>
                <a:latin typeface="Calibri" panose="020F0502020204030204" pitchFamily="34" charset="0"/>
              </a:rPr>
              <a:t>     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 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FF"/>
                </a:solidFill>
                <a:latin typeface="Calibri" panose="020F0502020204030204" pitchFamily="34" charset="0"/>
              </a:rPr>
              <a:t>       </a:t>
            </a:r>
            <a:r>
              <a:rPr lang="en-IN" sz="2000" dirty="0"/>
              <a:t>Data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  Wrangling</a:t>
            </a:r>
          </a:p>
          <a:p>
            <a:br>
              <a:rPr lang="en-IN" sz="1200" dirty="0"/>
            </a:b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5FF6B-89BD-86A8-FF06-88E809185A40}"/>
              </a:ext>
            </a:extLst>
          </p:cNvPr>
          <p:cNvSpPr/>
          <p:nvPr/>
        </p:nvSpPr>
        <p:spPr>
          <a:xfrm>
            <a:off x="7555256" y="2946020"/>
            <a:ext cx="1516965" cy="10773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Classifer</a:t>
            </a:r>
            <a:endParaRPr lang="en-IN" sz="20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B9F47C-0037-9BA8-DD74-DB6C739EA4CE}"/>
              </a:ext>
            </a:extLst>
          </p:cNvPr>
          <p:cNvSpPr/>
          <p:nvPr/>
        </p:nvSpPr>
        <p:spPr>
          <a:xfrm>
            <a:off x="1874111" y="3146837"/>
            <a:ext cx="730172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6AFF69-DA6B-5F4F-A1C3-507768693689}"/>
              </a:ext>
            </a:extLst>
          </p:cNvPr>
          <p:cNvSpPr/>
          <p:nvPr/>
        </p:nvSpPr>
        <p:spPr>
          <a:xfrm>
            <a:off x="4468280" y="3270692"/>
            <a:ext cx="780108" cy="4284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C5A7F7-E43E-723E-FA38-9D00B53A3F88}"/>
              </a:ext>
            </a:extLst>
          </p:cNvPr>
          <p:cNvSpPr/>
          <p:nvPr/>
        </p:nvSpPr>
        <p:spPr>
          <a:xfrm>
            <a:off x="6819985" y="3238949"/>
            <a:ext cx="76258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-111918" y="994738"/>
            <a:ext cx="9144000" cy="419379"/>
          </a:xfrm>
        </p:spPr>
        <p:txBody>
          <a:bodyPr/>
          <a:lstStyle/>
          <a:p>
            <a: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Target Variable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580707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www.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373" name="Group 19">
            <a:extLst>
              <a:ext uri="{FF2B5EF4-FFF2-40B4-BE49-F238E27FC236}">
                <a16:creationId xmlns:a16="http://schemas.microsoft.com/office/drawing/2014/main" id="{13A8FB7D-7AA8-4E94-917F-A221646DB9FF}"/>
              </a:ext>
            </a:extLst>
          </p:cNvPr>
          <p:cNvGrpSpPr/>
          <p:nvPr/>
        </p:nvGrpSpPr>
        <p:grpSpPr>
          <a:xfrm>
            <a:off x="535782" y="3017862"/>
            <a:ext cx="1878806" cy="1518496"/>
            <a:chOff x="1685925" y="2899865"/>
            <a:chExt cx="2505075" cy="2024661"/>
          </a:xfrm>
        </p:grpSpPr>
        <p:sp>
          <p:nvSpPr>
            <p:cNvPr id="374" name="Arc 13">
              <a:extLst>
                <a:ext uri="{FF2B5EF4-FFF2-40B4-BE49-F238E27FC236}">
                  <a16:creationId xmlns:a16="http://schemas.microsoft.com/office/drawing/2014/main" id="{A774CA71-17EF-4EC2-88FB-A5295B55099B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1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cxnSp>
          <p:nvCxnSpPr>
            <p:cNvPr id="375" name="Straight Connector 15">
              <a:extLst>
                <a:ext uri="{FF2B5EF4-FFF2-40B4-BE49-F238E27FC236}">
                  <a16:creationId xmlns:a16="http://schemas.microsoft.com/office/drawing/2014/main" id="{6BB732E0-4D76-4F80-9559-5BA4014C1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52875"/>
              <a:ext cx="508989" cy="0"/>
            </a:xfrm>
            <a:prstGeom prst="line">
              <a:avLst/>
            </a:prstGeom>
            <a:ln w="889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oup 20">
            <a:extLst>
              <a:ext uri="{FF2B5EF4-FFF2-40B4-BE49-F238E27FC236}">
                <a16:creationId xmlns:a16="http://schemas.microsoft.com/office/drawing/2014/main" id="{0BC82EA8-2C27-45EC-ABCC-B52D9B5131CB}"/>
              </a:ext>
            </a:extLst>
          </p:cNvPr>
          <p:cNvGrpSpPr/>
          <p:nvPr/>
        </p:nvGrpSpPr>
        <p:grpSpPr>
          <a:xfrm flipV="1">
            <a:off x="2581276" y="3069802"/>
            <a:ext cx="1878806" cy="1518496"/>
            <a:chOff x="1685925" y="2899865"/>
            <a:chExt cx="2505075" cy="2024661"/>
          </a:xfrm>
        </p:grpSpPr>
        <p:sp>
          <p:nvSpPr>
            <p:cNvPr id="377" name="Arc 21">
              <a:extLst>
                <a:ext uri="{FF2B5EF4-FFF2-40B4-BE49-F238E27FC236}">
                  <a16:creationId xmlns:a16="http://schemas.microsoft.com/office/drawing/2014/main" id="{1BDD89FA-67F0-4F08-9E4E-9BF87B4C09AA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2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cxnSp>
          <p:nvCxnSpPr>
            <p:cNvPr id="378" name="Straight Connector 22">
              <a:extLst>
                <a:ext uri="{FF2B5EF4-FFF2-40B4-BE49-F238E27FC236}">
                  <a16:creationId xmlns:a16="http://schemas.microsoft.com/office/drawing/2014/main" id="{FD9F1DFA-B0FD-4504-97EA-7C7DBB008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52875"/>
              <a:ext cx="508989" cy="0"/>
            </a:xfrm>
            <a:prstGeom prst="line">
              <a:avLst/>
            </a:prstGeom>
            <a:ln w="889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23">
            <a:extLst>
              <a:ext uri="{FF2B5EF4-FFF2-40B4-BE49-F238E27FC236}">
                <a16:creationId xmlns:a16="http://schemas.microsoft.com/office/drawing/2014/main" id="{67A5AFEF-F358-4859-8B49-0970E957618D}"/>
              </a:ext>
            </a:extLst>
          </p:cNvPr>
          <p:cNvGrpSpPr/>
          <p:nvPr/>
        </p:nvGrpSpPr>
        <p:grpSpPr>
          <a:xfrm>
            <a:off x="4626769" y="3017862"/>
            <a:ext cx="1878806" cy="1518496"/>
            <a:chOff x="1685925" y="2899865"/>
            <a:chExt cx="2505075" cy="2024661"/>
          </a:xfrm>
        </p:grpSpPr>
        <p:sp>
          <p:nvSpPr>
            <p:cNvPr id="380" name="Arc 24">
              <a:extLst>
                <a:ext uri="{FF2B5EF4-FFF2-40B4-BE49-F238E27FC236}">
                  <a16:creationId xmlns:a16="http://schemas.microsoft.com/office/drawing/2014/main" id="{3734E8DA-DEEC-4B41-AF62-FC6515848D2B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3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cxnSp>
          <p:nvCxnSpPr>
            <p:cNvPr id="381" name="Straight Connector 25">
              <a:extLst>
                <a:ext uri="{FF2B5EF4-FFF2-40B4-BE49-F238E27FC236}">
                  <a16:creationId xmlns:a16="http://schemas.microsoft.com/office/drawing/2014/main" id="{7A512169-16BE-471A-B7D5-2105A3462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52875"/>
              <a:ext cx="508989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26">
            <a:extLst>
              <a:ext uri="{FF2B5EF4-FFF2-40B4-BE49-F238E27FC236}">
                <a16:creationId xmlns:a16="http://schemas.microsoft.com/office/drawing/2014/main" id="{545E38B8-3F6A-4A38-B076-71441848B114}"/>
              </a:ext>
            </a:extLst>
          </p:cNvPr>
          <p:cNvGrpSpPr/>
          <p:nvPr/>
        </p:nvGrpSpPr>
        <p:grpSpPr>
          <a:xfrm flipV="1">
            <a:off x="6672263" y="3069802"/>
            <a:ext cx="1878806" cy="1518496"/>
            <a:chOff x="1685925" y="2899865"/>
            <a:chExt cx="2505075" cy="2024661"/>
          </a:xfrm>
        </p:grpSpPr>
        <p:sp>
          <p:nvSpPr>
            <p:cNvPr id="383" name="Arc 27">
              <a:extLst>
                <a:ext uri="{FF2B5EF4-FFF2-40B4-BE49-F238E27FC236}">
                  <a16:creationId xmlns:a16="http://schemas.microsoft.com/office/drawing/2014/main" id="{854E16CC-5BC2-422C-975B-BF250848B9AF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4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cxnSp>
          <p:nvCxnSpPr>
            <p:cNvPr id="384" name="Straight Connector 28">
              <a:extLst>
                <a:ext uri="{FF2B5EF4-FFF2-40B4-BE49-F238E27FC236}">
                  <a16:creationId xmlns:a16="http://schemas.microsoft.com/office/drawing/2014/main" id="{4CC1D3FA-B94B-4396-B859-295AF0D72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52875"/>
              <a:ext cx="508989" cy="0"/>
            </a:xfrm>
            <a:prstGeom prst="line">
              <a:avLst/>
            </a:prstGeom>
            <a:ln w="889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40">
            <a:extLst>
              <a:ext uri="{FF2B5EF4-FFF2-40B4-BE49-F238E27FC236}">
                <a16:creationId xmlns:a16="http://schemas.microsoft.com/office/drawing/2014/main" id="{245399EA-6EC9-43A1-A7CB-862C1B61D1D8}"/>
              </a:ext>
            </a:extLst>
          </p:cNvPr>
          <p:cNvGrpSpPr/>
          <p:nvPr/>
        </p:nvGrpSpPr>
        <p:grpSpPr>
          <a:xfrm>
            <a:off x="1054635" y="3233445"/>
            <a:ext cx="1009287" cy="604699"/>
            <a:chOff x="1406180" y="3197473"/>
            <a:chExt cx="1345716" cy="806266"/>
          </a:xfrm>
        </p:grpSpPr>
        <p:sp>
          <p:nvSpPr>
            <p:cNvPr id="386" name="Freeform: Shape 29">
              <a:extLst>
                <a:ext uri="{FF2B5EF4-FFF2-40B4-BE49-F238E27FC236}">
                  <a16:creationId xmlns:a16="http://schemas.microsoft.com/office/drawing/2014/main" id="{3063CA15-AB18-4742-8BA4-A1D0A443387E}"/>
                </a:ext>
              </a:extLst>
            </p:cNvPr>
            <p:cNvSpPr/>
            <p:nvPr/>
          </p:nvSpPr>
          <p:spPr>
            <a:xfrm>
              <a:off x="2435038" y="3197473"/>
              <a:ext cx="316858" cy="724247"/>
            </a:xfrm>
            <a:custGeom>
              <a:avLst/>
              <a:gdLst/>
              <a:ahLst/>
              <a:cxnLst/>
              <a:rect l="l" t="t" r="r" b="b"/>
              <a:pathLst>
                <a:path w="158744" h="362843">
                  <a:moveTo>
                    <a:pt x="102543" y="0"/>
                  </a:moveTo>
                  <a:lnTo>
                    <a:pt x="158744" y="0"/>
                  </a:lnTo>
                  <a:lnTo>
                    <a:pt x="158744" y="362843"/>
                  </a:lnTo>
                  <a:lnTo>
                    <a:pt x="89479" y="362843"/>
                  </a:lnTo>
                  <a:lnTo>
                    <a:pt x="89479" y="101803"/>
                  </a:lnTo>
                  <a:cubicBezTo>
                    <a:pt x="64172" y="125467"/>
                    <a:pt x="34346" y="142968"/>
                    <a:pt x="0" y="154307"/>
                  </a:cubicBezTo>
                  <a:lnTo>
                    <a:pt x="0" y="91450"/>
                  </a:lnTo>
                  <a:cubicBezTo>
                    <a:pt x="18077" y="85534"/>
                    <a:pt x="37714" y="74319"/>
                    <a:pt x="58913" y="57804"/>
                  </a:cubicBezTo>
                  <a:cubicBezTo>
                    <a:pt x="80112" y="41288"/>
                    <a:pt x="94655" y="22020"/>
                    <a:pt x="102543" y="0"/>
                  </a:cubicBezTo>
                  <a:close/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0465AAE-48A2-4A67-B8C7-A39E61E248CB}"/>
                </a:ext>
              </a:extLst>
            </p:cNvPr>
            <p:cNvSpPr txBox="1"/>
            <p:nvPr/>
          </p:nvSpPr>
          <p:spPr>
            <a:xfrm>
              <a:off x="1406180" y="3449741"/>
              <a:ext cx="96607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accent1"/>
                  </a:solidFill>
                  <a:cs typeface="Arial" pitchFamily="34" charset="0"/>
                </a:rPr>
                <a:t>Step</a:t>
              </a:r>
              <a:endParaRPr lang="ko-KR" altLang="en-US" sz="21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88" name="Group 41">
            <a:extLst>
              <a:ext uri="{FF2B5EF4-FFF2-40B4-BE49-F238E27FC236}">
                <a16:creationId xmlns:a16="http://schemas.microsoft.com/office/drawing/2014/main" id="{F778B9BB-3119-448A-8108-5621D38DB893}"/>
              </a:ext>
            </a:extLst>
          </p:cNvPr>
          <p:cNvGrpSpPr/>
          <p:nvPr/>
        </p:nvGrpSpPr>
        <p:grpSpPr>
          <a:xfrm>
            <a:off x="3146887" y="3725405"/>
            <a:ext cx="1072205" cy="630351"/>
            <a:chOff x="1406180" y="4034373"/>
            <a:chExt cx="1429606" cy="840467"/>
          </a:xfrm>
        </p:grpSpPr>
        <p:sp>
          <p:nvSpPr>
            <p:cNvPr id="389" name="Freeform: Shape 32">
              <a:extLst>
                <a:ext uri="{FF2B5EF4-FFF2-40B4-BE49-F238E27FC236}">
                  <a16:creationId xmlns:a16="http://schemas.microsoft.com/office/drawing/2014/main" id="{90269FBF-CEF8-43A6-9954-33299B764BFA}"/>
                </a:ext>
              </a:extLst>
            </p:cNvPr>
            <p:cNvSpPr/>
            <p:nvPr/>
          </p:nvSpPr>
          <p:spPr>
            <a:xfrm>
              <a:off x="2351149" y="4034373"/>
              <a:ext cx="484637" cy="724247"/>
            </a:xfrm>
            <a:custGeom>
              <a:avLst/>
              <a:gdLst/>
              <a:ahLst/>
              <a:cxnLst/>
              <a:rect l="l" t="t" r="r" b="b"/>
              <a:pathLst>
                <a:path w="242800" h="362843">
                  <a:moveTo>
                    <a:pt x="128179" y="0"/>
                  </a:moveTo>
                  <a:cubicBezTo>
                    <a:pt x="163838" y="0"/>
                    <a:pt x="191857" y="9613"/>
                    <a:pt x="212234" y="28840"/>
                  </a:cubicBezTo>
                  <a:cubicBezTo>
                    <a:pt x="232611" y="48067"/>
                    <a:pt x="242800" y="71977"/>
                    <a:pt x="242800" y="100571"/>
                  </a:cubicBezTo>
                  <a:cubicBezTo>
                    <a:pt x="242800" y="116839"/>
                    <a:pt x="239883" y="132328"/>
                    <a:pt x="234049" y="147035"/>
                  </a:cubicBezTo>
                  <a:cubicBezTo>
                    <a:pt x="228215" y="161743"/>
                    <a:pt x="218972" y="177149"/>
                    <a:pt x="206318" y="193253"/>
                  </a:cubicBezTo>
                  <a:cubicBezTo>
                    <a:pt x="197937" y="203935"/>
                    <a:pt x="182819" y="219300"/>
                    <a:pt x="160963" y="239348"/>
                  </a:cubicBezTo>
                  <a:cubicBezTo>
                    <a:pt x="139107" y="259397"/>
                    <a:pt x="125262" y="272707"/>
                    <a:pt x="119428" y="279281"/>
                  </a:cubicBezTo>
                  <a:cubicBezTo>
                    <a:pt x="113594" y="285854"/>
                    <a:pt x="108870" y="292263"/>
                    <a:pt x="105254" y="298507"/>
                  </a:cubicBezTo>
                  <a:lnTo>
                    <a:pt x="242800" y="298507"/>
                  </a:lnTo>
                  <a:lnTo>
                    <a:pt x="242800" y="362843"/>
                  </a:lnTo>
                  <a:lnTo>
                    <a:pt x="0" y="362843"/>
                  </a:lnTo>
                  <a:cubicBezTo>
                    <a:pt x="2630" y="338522"/>
                    <a:pt x="10518" y="315475"/>
                    <a:pt x="23664" y="293701"/>
                  </a:cubicBezTo>
                  <a:cubicBezTo>
                    <a:pt x="36811" y="271927"/>
                    <a:pt x="62775" y="243046"/>
                    <a:pt x="101557" y="207057"/>
                  </a:cubicBezTo>
                  <a:cubicBezTo>
                    <a:pt x="132780" y="177971"/>
                    <a:pt x="151924" y="158251"/>
                    <a:pt x="158991" y="147898"/>
                  </a:cubicBezTo>
                  <a:cubicBezTo>
                    <a:pt x="168522" y="133601"/>
                    <a:pt x="173287" y="119469"/>
                    <a:pt x="173287" y="105501"/>
                  </a:cubicBezTo>
                  <a:cubicBezTo>
                    <a:pt x="173287" y="90053"/>
                    <a:pt x="169138" y="78181"/>
                    <a:pt x="160839" y="69882"/>
                  </a:cubicBezTo>
                  <a:cubicBezTo>
                    <a:pt x="152541" y="61583"/>
                    <a:pt x="141079" y="57434"/>
                    <a:pt x="126453" y="57434"/>
                  </a:cubicBezTo>
                  <a:cubicBezTo>
                    <a:pt x="111992" y="57434"/>
                    <a:pt x="100489" y="61789"/>
                    <a:pt x="91944" y="70498"/>
                  </a:cubicBezTo>
                  <a:cubicBezTo>
                    <a:pt x="83398" y="79208"/>
                    <a:pt x="78468" y="93669"/>
                    <a:pt x="77154" y="113881"/>
                  </a:cubicBezTo>
                  <a:lnTo>
                    <a:pt x="8135" y="106980"/>
                  </a:lnTo>
                  <a:cubicBezTo>
                    <a:pt x="12243" y="68855"/>
                    <a:pt x="25143" y="41494"/>
                    <a:pt x="46835" y="24896"/>
                  </a:cubicBezTo>
                  <a:cubicBezTo>
                    <a:pt x="68526" y="8299"/>
                    <a:pt x="95641" y="0"/>
                    <a:pt x="128179" y="0"/>
                  </a:cubicBezTo>
                  <a:close/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DD104CBA-0A6C-477C-A734-10C581B64B0F}"/>
                </a:ext>
              </a:extLst>
            </p:cNvPr>
            <p:cNvSpPr txBox="1"/>
            <p:nvPr/>
          </p:nvSpPr>
          <p:spPr>
            <a:xfrm>
              <a:off x="1406180" y="4320843"/>
              <a:ext cx="966072" cy="553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accent2"/>
                  </a:solidFill>
                  <a:cs typeface="Arial" pitchFamily="34" charset="0"/>
                </a:rPr>
                <a:t>Step</a:t>
              </a:r>
              <a:endParaRPr lang="ko-KR" altLang="en-US" sz="21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91" name="Group 42">
            <a:extLst>
              <a:ext uri="{FF2B5EF4-FFF2-40B4-BE49-F238E27FC236}">
                <a16:creationId xmlns:a16="http://schemas.microsoft.com/office/drawing/2014/main" id="{652A13B5-B8C2-4AD9-AC89-2E92D1F14C71}"/>
              </a:ext>
            </a:extLst>
          </p:cNvPr>
          <p:cNvGrpSpPr/>
          <p:nvPr/>
        </p:nvGrpSpPr>
        <p:grpSpPr>
          <a:xfrm>
            <a:off x="5163814" y="3233447"/>
            <a:ext cx="1070174" cy="631182"/>
            <a:chOff x="1406180" y="5141907"/>
            <a:chExt cx="1426899" cy="841575"/>
          </a:xfrm>
        </p:grpSpPr>
        <p:sp>
          <p:nvSpPr>
            <p:cNvPr id="392" name="Freeform: Shape 34">
              <a:extLst>
                <a:ext uri="{FF2B5EF4-FFF2-40B4-BE49-F238E27FC236}">
                  <a16:creationId xmlns:a16="http://schemas.microsoft.com/office/drawing/2014/main" id="{3925DD8A-7A37-4C93-B72E-C85605D8DFE2}"/>
                </a:ext>
              </a:extLst>
            </p:cNvPr>
            <p:cNvSpPr/>
            <p:nvPr/>
          </p:nvSpPr>
          <p:spPr>
            <a:xfrm>
              <a:off x="2353855" y="5141907"/>
              <a:ext cx="479224" cy="736547"/>
            </a:xfrm>
            <a:custGeom>
              <a:avLst/>
              <a:gdLst/>
              <a:ahLst/>
              <a:cxnLst/>
              <a:rect l="l" t="t" r="r" b="b"/>
              <a:pathLst>
                <a:path w="240088" h="369005">
                  <a:moveTo>
                    <a:pt x="116593" y="0"/>
                  </a:moveTo>
                  <a:cubicBezTo>
                    <a:pt x="150610" y="0"/>
                    <a:pt x="177889" y="10846"/>
                    <a:pt x="198430" y="32538"/>
                  </a:cubicBezTo>
                  <a:cubicBezTo>
                    <a:pt x="215356" y="50285"/>
                    <a:pt x="223819" y="70334"/>
                    <a:pt x="223819" y="92683"/>
                  </a:cubicBezTo>
                  <a:cubicBezTo>
                    <a:pt x="223819" y="124399"/>
                    <a:pt x="206482" y="149706"/>
                    <a:pt x="171808" y="168604"/>
                  </a:cubicBezTo>
                  <a:cubicBezTo>
                    <a:pt x="192514" y="173041"/>
                    <a:pt x="209071" y="182983"/>
                    <a:pt x="221477" y="198430"/>
                  </a:cubicBezTo>
                  <a:cubicBezTo>
                    <a:pt x="233884" y="213877"/>
                    <a:pt x="240088" y="232529"/>
                    <a:pt x="240088" y="254385"/>
                  </a:cubicBezTo>
                  <a:cubicBezTo>
                    <a:pt x="240088" y="286100"/>
                    <a:pt x="228503" y="313133"/>
                    <a:pt x="205332" y="335482"/>
                  </a:cubicBezTo>
                  <a:cubicBezTo>
                    <a:pt x="182161" y="357831"/>
                    <a:pt x="153321" y="369005"/>
                    <a:pt x="118812" y="369005"/>
                  </a:cubicBezTo>
                  <a:cubicBezTo>
                    <a:pt x="86110" y="369005"/>
                    <a:pt x="58995" y="359597"/>
                    <a:pt x="37468" y="340782"/>
                  </a:cubicBezTo>
                  <a:cubicBezTo>
                    <a:pt x="15940" y="321966"/>
                    <a:pt x="3451" y="297357"/>
                    <a:pt x="0" y="266956"/>
                  </a:cubicBezTo>
                  <a:lnTo>
                    <a:pt x="67047" y="258821"/>
                  </a:lnTo>
                  <a:cubicBezTo>
                    <a:pt x="69184" y="275912"/>
                    <a:pt x="74935" y="288976"/>
                    <a:pt x="84302" y="298014"/>
                  </a:cubicBezTo>
                  <a:cubicBezTo>
                    <a:pt x="93669" y="307053"/>
                    <a:pt x="105008" y="311572"/>
                    <a:pt x="118319" y="311572"/>
                  </a:cubicBezTo>
                  <a:cubicBezTo>
                    <a:pt x="132615" y="311572"/>
                    <a:pt x="144653" y="306149"/>
                    <a:pt x="154430" y="295303"/>
                  </a:cubicBezTo>
                  <a:cubicBezTo>
                    <a:pt x="164208" y="284457"/>
                    <a:pt x="169097" y="269832"/>
                    <a:pt x="169097" y="251427"/>
                  </a:cubicBezTo>
                  <a:cubicBezTo>
                    <a:pt x="169097" y="234007"/>
                    <a:pt x="164414" y="220204"/>
                    <a:pt x="155047" y="210015"/>
                  </a:cubicBezTo>
                  <a:cubicBezTo>
                    <a:pt x="145680" y="199827"/>
                    <a:pt x="134259" y="194732"/>
                    <a:pt x="120784" y="194732"/>
                  </a:cubicBezTo>
                  <a:cubicBezTo>
                    <a:pt x="111910" y="194732"/>
                    <a:pt x="101310" y="196458"/>
                    <a:pt x="88986" y="199909"/>
                  </a:cubicBezTo>
                  <a:lnTo>
                    <a:pt x="96627" y="143461"/>
                  </a:lnTo>
                  <a:cubicBezTo>
                    <a:pt x="115361" y="143954"/>
                    <a:pt x="129658" y="139887"/>
                    <a:pt x="139517" y="131259"/>
                  </a:cubicBezTo>
                  <a:cubicBezTo>
                    <a:pt x="149377" y="122632"/>
                    <a:pt x="154307" y="111170"/>
                    <a:pt x="154307" y="96873"/>
                  </a:cubicBezTo>
                  <a:cubicBezTo>
                    <a:pt x="154307" y="84713"/>
                    <a:pt x="150692" y="75017"/>
                    <a:pt x="143461" y="67787"/>
                  </a:cubicBezTo>
                  <a:cubicBezTo>
                    <a:pt x="136231" y="60556"/>
                    <a:pt x="126617" y="56941"/>
                    <a:pt x="114621" y="56941"/>
                  </a:cubicBezTo>
                  <a:cubicBezTo>
                    <a:pt x="102789" y="56941"/>
                    <a:pt x="92683" y="61049"/>
                    <a:pt x="84302" y="69266"/>
                  </a:cubicBezTo>
                  <a:cubicBezTo>
                    <a:pt x="75921" y="77482"/>
                    <a:pt x="70827" y="89478"/>
                    <a:pt x="69019" y="105254"/>
                  </a:cubicBezTo>
                  <a:lnTo>
                    <a:pt x="5177" y="94408"/>
                  </a:lnTo>
                  <a:cubicBezTo>
                    <a:pt x="9614" y="72552"/>
                    <a:pt x="16310" y="55092"/>
                    <a:pt x="25266" y="42028"/>
                  </a:cubicBezTo>
                  <a:cubicBezTo>
                    <a:pt x="34222" y="28963"/>
                    <a:pt x="46711" y="18693"/>
                    <a:pt x="62734" y="11216"/>
                  </a:cubicBezTo>
                  <a:cubicBezTo>
                    <a:pt x="78756" y="3739"/>
                    <a:pt x="96709" y="0"/>
                    <a:pt x="116593" y="0"/>
                  </a:cubicBezTo>
                  <a:close/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9E4E393-9672-4B58-BEE6-A4D847FAB24C}"/>
                </a:ext>
              </a:extLst>
            </p:cNvPr>
            <p:cNvSpPr txBox="1"/>
            <p:nvPr/>
          </p:nvSpPr>
          <p:spPr>
            <a:xfrm>
              <a:off x="1406180" y="5429485"/>
              <a:ext cx="966072" cy="553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accent3"/>
                  </a:solidFill>
                  <a:cs typeface="Arial" pitchFamily="34" charset="0"/>
                </a:rPr>
                <a:t>Step</a:t>
              </a:r>
              <a:endParaRPr lang="ko-KR" altLang="en-US" sz="21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94" name="Group 39">
            <a:extLst>
              <a:ext uri="{FF2B5EF4-FFF2-40B4-BE49-F238E27FC236}">
                <a16:creationId xmlns:a16="http://schemas.microsoft.com/office/drawing/2014/main" id="{6E803BC0-9F0F-468B-8DF9-6736DD6DC713}"/>
              </a:ext>
            </a:extLst>
          </p:cNvPr>
          <p:cNvGrpSpPr/>
          <p:nvPr/>
        </p:nvGrpSpPr>
        <p:grpSpPr>
          <a:xfrm>
            <a:off x="7260070" y="3723742"/>
            <a:ext cx="1084934" cy="632013"/>
            <a:chOff x="1406180" y="1817089"/>
            <a:chExt cx="1446579" cy="842683"/>
          </a:xfrm>
        </p:grpSpPr>
        <p:sp>
          <p:nvSpPr>
            <p:cNvPr id="395" name="Freeform: Shape 36">
              <a:extLst>
                <a:ext uri="{FF2B5EF4-FFF2-40B4-BE49-F238E27FC236}">
                  <a16:creationId xmlns:a16="http://schemas.microsoft.com/office/drawing/2014/main" id="{6E8C00FD-6A5C-463E-833E-0266C362F2C4}"/>
                </a:ext>
              </a:extLst>
            </p:cNvPr>
            <p:cNvSpPr/>
            <p:nvPr/>
          </p:nvSpPr>
          <p:spPr>
            <a:xfrm>
              <a:off x="2334175" y="1817089"/>
              <a:ext cx="518584" cy="724247"/>
            </a:xfrm>
            <a:custGeom>
              <a:avLst/>
              <a:gdLst/>
              <a:ahLst/>
              <a:cxnLst/>
              <a:rect l="l" t="t" r="r" b="b"/>
              <a:pathLst>
                <a:path w="259807" h="362843">
                  <a:moveTo>
                    <a:pt x="147898" y="105747"/>
                  </a:moveTo>
                  <a:lnTo>
                    <a:pt x="64829" y="229242"/>
                  </a:lnTo>
                  <a:lnTo>
                    <a:pt x="147898" y="229242"/>
                  </a:lnTo>
                  <a:close/>
                  <a:moveTo>
                    <a:pt x="156772" y="0"/>
                  </a:moveTo>
                  <a:lnTo>
                    <a:pt x="214945" y="0"/>
                  </a:lnTo>
                  <a:lnTo>
                    <a:pt x="214945" y="229242"/>
                  </a:lnTo>
                  <a:lnTo>
                    <a:pt x="259807" y="229242"/>
                  </a:lnTo>
                  <a:lnTo>
                    <a:pt x="259807" y="290127"/>
                  </a:lnTo>
                  <a:lnTo>
                    <a:pt x="214945" y="290127"/>
                  </a:lnTo>
                  <a:lnTo>
                    <a:pt x="214945" y="362843"/>
                  </a:lnTo>
                  <a:lnTo>
                    <a:pt x="147898" y="362843"/>
                  </a:lnTo>
                  <a:lnTo>
                    <a:pt x="147898" y="290127"/>
                  </a:lnTo>
                  <a:lnTo>
                    <a:pt x="0" y="290127"/>
                  </a:lnTo>
                  <a:lnTo>
                    <a:pt x="0" y="229488"/>
                  </a:lnTo>
                  <a:close/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71AD141-D1D4-4102-A474-F4EEB7DEE1F2}"/>
                </a:ext>
              </a:extLst>
            </p:cNvPr>
            <p:cNvSpPr txBox="1"/>
            <p:nvPr/>
          </p:nvSpPr>
          <p:spPr>
            <a:xfrm>
              <a:off x="1406180" y="2105775"/>
              <a:ext cx="966072" cy="553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accent4"/>
                  </a:solidFill>
                  <a:cs typeface="Arial" pitchFamily="34" charset="0"/>
                </a:rPr>
                <a:t>Step</a:t>
              </a:r>
              <a:endParaRPr lang="ko-KR" altLang="en-US" sz="21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97" name="Group 43">
            <a:extLst>
              <a:ext uri="{FF2B5EF4-FFF2-40B4-BE49-F238E27FC236}">
                <a16:creationId xmlns:a16="http://schemas.microsoft.com/office/drawing/2014/main" id="{8FF8481E-D2CF-4E27-93D4-E01F43B5604A}"/>
              </a:ext>
            </a:extLst>
          </p:cNvPr>
          <p:cNvGrpSpPr/>
          <p:nvPr/>
        </p:nvGrpSpPr>
        <p:grpSpPr>
          <a:xfrm>
            <a:off x="738153" y="4254643"/>
            <a:ext cx="2242046" cy="1200329"/>
            <a:chOff x="7709676" y="4269086"/>
            <a:chExt cx="3698250" cy="1539744"/>
          </a:xfrm>
        </p:grpSpPr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C1117A94-17B7-4B98-8062-10EB81960D95}"/>
                </a:ext>
              </a:extLst>
            </p:cNvPr>
            <p:cNvSpPr txBox="1"/>
            <p:nvPr/>
          </p:nvSpPr>
          <p:spPr>
            <a:xfrm>
              <a:off x="7709676" y="4269086"/>
              <a:ext cx="3401085" cy="1539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+mn-lt"/>
                  <a:cs typeface="Arial" pitchFamily="34" charset="0"/>
                </a:rPr>
                <a:t>Filtering out success and failure in daily data leveraging solution dataset</a:t>
              </a:r>
              <a:endParaRPr lang="ko-KR" altLang="en-US"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ACF9D59E-5B2B-4FF4-AE23-2482C774ABE3}"/>
                </a:ext>
              </a:extLst>
            </p:cNvPr>
            <p:cNvSpPr txBox="1"/>
            <p:nvPr/>
          </p:nvSpPr>
          <p:spPr>
            <a:xfrm>
              <a:off x="8006841" y="4693219"/>
              <a:ext cx="340108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900" dirty="0"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AA8C27A-9627-EA35-A90B-7D1CC3EE0E21}"/>
              </a:ext>
            </a:extLst>
          </p:cNvPr>
          <p:cNvSpPr txBox="1"/>
          <p:nvPr/>
        </p:nvSpPr>
        <p:spPr>
          <a:xfrm>
            <a:off x="2885281" y="2104757"/>
            <a:ext cx="2278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Setting up target variable value for all possible combinations</a:t>
            </a:r>
          </a:p>
          <a:p>
            <a:r>
              <a:rPr lang="en-US" altLang="ko-KR" sz="1800" dirty="0">
                <a:latin typeface="+mn-lt"/>
                <a:cs typeface="Arial" pitchFamily="34" charset="0"/>
              </a:rPr>
              <a:t>based on filtering 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05FD92-BFA6-F693-657B-C1B37C98F2FE}"/>
              </a:ext>
            </a:extLst>
          </p:cNvPr>
          <p:cNvSpPr txBox="1"/>
          <p:nvPr/>
        </p:nvSpPr>
        <p:spPr>
          <a:xfrm>
            <a:off x="4863229" y="4127901"/>
            <a:ext cx="2061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Removed last 30 days from both success and failure</a:t>
            </a:r>
          </a:p>
          <a:p>
            <a:r>
              <a:rPr lang="en-US" altLang="ko-KR" sz="1800" dirty="0">
                <a:latin typeface="+mn-lt"/>
                <a:cs typeface="Arial" pitchFamily="34" charset="0"/>
              </a:rPr>
              <a:t>cases for all unique scenarios 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2467B-4DEC-E057-B112-B05A83AFDB7E}"/>
              </a:ext>
            </a:extLst>
          </p:cNvPr>
          <p:cNvSpPr txBox="1"/>
          <p:nvPr/>
        </p:nvSpPr>
        <p:spPr>
          <a:xfrm>
            <a:off x="6862042" y="2224627"/>
            <a:ext cx="217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Merging last 30 days of all combinations with solution dataset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Fitting</a:t>
            </a:r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DB4927B6-1708-4E27-AE3A-80E6067848C0}"/>
              </a:ext>
            </a:extLst>
          </p:cNvPr>
          <p:cNvSpPr/>
          <p:nvPr/>
        </p:nvSpPr>
        <p:spPr>
          <a:xfrm>
            <a:off x="0" y="4708283"/>
            <a:ext cx="2755109" cy="1044165"/>
          </a:xfrm>
          <a:prstGeom prst="ellipse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35C3225-F2A4-43E1-9E27-3A0276E58431}"/>
              </a:ext>
            </a:extLst>
          </p:cNvPr>
          <p:cNvGrpSpPr/>
          <p:nvPr/>
        </p:nvGrpSpPr>
        <p:grpSpPr>
          <a:xfrm>
            <a:off x="922814" y="3302518"/>
            <a:ext cx="786924" cy="2145644"/>
            <a:chOff x="1886449" y="3242250"/>
            <a:chExt cx="1049232" cy="2860859"/>
          </a:xfrm>
        </p:grpSpPr>
        <p:sp>
          <p:nvSpPr>
            <p:cNvPr id="459" name="Rectangle: Top Corners Rounded 458">
              <a:extLst>
                <a:ext uri="{FF2B5EF4-FFF2-40B4-BE49-F238E27FC236}">
                  <a16:creationId xmlns:a16="http://schemas.microsoft.com/office/drawing/2014/main" id="{F41846EB-EF9A-47C8-9FB7-47136738C124}"/>
                </a:ext>
              </a:extLst>
            </p:cNvPr>
            <p:cNvSpPr/>
            <p:nvPr/>
          </p:nvSpPr>
          <p:spPr>
            <a:xfrm rot="12600000">
              <a:off x="1886449" y="3812582"/>
              <a:ext cx="153833" cy="229052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0" name="Rectangle: Top Corners Rounded 459">
              <a:extLst>
                <a:ext uri="{FF2B5EF4-FFF2-40B4-BE49-F238E27FC236}">
                  <a16:creationId xmlns:a16="http://schemas.microsoft.com/office/drawing/2014/main" id="{9AA2C6B4-B04F-40F7-9376-5A20183F285B}"/>
                </a:ext>
              </a:extLst>
            </p:cNvPr>
            <p:cNvSpPr/>
            <p:nvPr/>
          </p:nvSpPr>
          <p:spPr>
            <a:xfrm rot="9900000">
              <a:off x="2781848" y="3812582"/>
              <a:ext cx="153833" cy="229052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1" name="Rectangle: Top Corners Rounded 460">
              <a:extLst>
                <a:ext uri="{FF2B5EF4-FFF2-40B4-BE49-F238E27FC236}">
                  <a16:creationId xmlns:a16="http://schemas.microsoft.com/office/drawing/2014/main" id="{9976126D-8E37-4C41-8FD9-E624235B5644}"/>
                </a:ext>
              </a:extLst>
            </p:cNvPr>
            <p:cNvSpPr/>
            <p:nvPr/>
          </p:nvSpPr>
          <p:spPr>
            <a:xfrm rot="11700000">
              <a:off x="2596447" y="3242250"/>
              <a:ext cx="153833" cy="229052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593C5D51-45CA-4FD5-87DC-BC9CF6E431B4}"/>
              </a:ext>
            </a:extLst>
          </p:cNvPr>
          <p:cNvGrpSpPr/>
          <p:nvPr/>
        </p:nvGrpSpPr>
        <p:grpSpPr>
          <a:xfrm rot="9503794" flipV="1">
            <a:off x="580110" y="2540201"/>
            <a:ext cx="2265353" cy="226535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glow" dir="t"/>
          </a:scene3d>
        </p:grpSpPr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768F74E8-3521-4F01-859A-E0F0E529F13C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accent4"/>
              </a:solidFill>
            </a:ln>
            <a:sp3d extrusionH="171450" contourW="12700" prstMaterial="plastic">
              <a:extrusionClr>
                <a:schemeClr val="accent4">
                  <a:lumMod val="50000"/>
                </a:schemeClr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1A74658B-81E0-4E33-9245-963C2EDFA755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accent4"/>
              </a:solidFill>
            </a:ln>
            <a:sp3d extrusionH="171450" contourW="12700">
              <a:extrusionClr>
                <a:schemeClr val="bg1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CE935462-ED1E-40E6-9447-EF4A36E8D718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accent4"/>
              </a:solidFill>
            </a:ln>
            <a:sp3d extrusionH="171450" contourW="12700">
              <a:extrusionClr>
                <a:schemeClr val="bg1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665CA432-119E-42C7-939A-C964CF69ACA5}"/>
              </a:ext>
            </a:extLst>
          </p:cNvPr>
          <p:cNvGrpSpPr/>
          <p:nvPr/>
        </p:nvGrpSpPr>
        <p:grpSpPr>
          <a:xfrm rot="17507821" flipH="1">
            <a:off x="1657117" y="3258667"/>
            <a:ext cx="654518" cy="652812"/>
            <a:chOff x="5137988" y="1148280"/>
            <a:chExt cx="1160378" cy="1157352"/>
          </a:xfrm>
        </p:grpSpPr>
        <p:sp>
          <p:nvSpPr>
            <p:cNvPr id="467" name="Isosceles Triangle 49">
              <a:extLst>
                <a:ext uri="{FF2B5EF4-FFF2-40B4-BE49-F238E27FC236}">
                  <a16:creationId xmlns:a16="http://schemas.microsoft.com/office/drawing/2014/main" id="{0500F104-ABFE-41C3-9A45-4A81F0093352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8" name="Isosceles Triangle 47">
              <a:extLst>
                <a:ext uri="{FF2B5EF4-FFF2-40B4-BE49-F238E27FC236}">
                  <a16:creationId xmlns:a16="http://schemas.microsoft.com/office/drawing/2014/main" id="{0EB1824C-A7E3-4099-8475-4692926FEEB1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9" name="Isosceles Triangle 47">
              <a:extLst>
                <a:ext uri="{FF2B5EF4-FFF2-40B4-BE49-F238E27FC236}">
                  <a16:creationId xmlns:a16="http://schemas.microsoft.com/office/drawing/2014/main" id="{489B1BA8-3828-4182-A935-20956EF87438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0" name="Isosceles Triangle 469">
              <a:extLst>
                <a:ext uri="{FF2B5EF4-FFF2-40B4-BE49-F238E27FC236}">
                  <a16:creationId xmlns:a16="http://schemas.microsoft.com/office/drawing/2014/main" id="{82A28678-BC1E-4F92-8B05-CD870C4C76B4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18BBEC8-80BC-40D7-8738-7ABFC6401810}"/>
              </a:ext>
            </a:extLst>
          </p:cNvPr>
          <p:cNvGrpSpPr/>
          <p:nvPr/>
        </p:nvGrpSpPr>
        <p:grpSpPr>
          <a:xfrm rot="18470493" flipH="1">
            <a:off x="2990627" y="2679129"/>
            <a:ext cx="817148" cy="815018"/>
            <a:chOff x="5137988" y="1148280"/>
            <a:chExt cx="1160378" cy="1157352"/>
          </a:xfrm>
        </p:grpSpPr>
        <p:sp>
          <p:nvSpPr>
            <p:cNvPr id="472" name="Isosceles Triangle 49">
              <a:extLst>
                <a:ext uri="{FF2B5EF4-FFF2-40B4-BE49-F238E27FC236}">
                  <a16:creationId xmlns:a16="http://schemas.microsoft.com/office/drawing/2014/main" id="{27CCDF47-C635-4CCC-9C9D-9A74350B8F1F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3" name="Isosceles Triangle 47">
              <a:extLst>
                <a:ext uri="{FF2B5EF4-FFF2-40B4-BE49-F238E27FC236}">
                  <a16:creationId xmlns:a16="http://schemas.microsoft.com/office/drawing/2014/main" id="{1C38C3FE-E892-44E9-8AA6-EEA06F8291C4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4" name="Isosceles Triangle 47">
              <a:extLst>
                <a:ext uri="{FF2B5EF4-FFF2-40B4-BE49-F238E27FC236}">
                  <a16:creationId xmlns:a16="http://schemas.microsoft.com/office/drawing/2014/main" id="{22CB75BD-4B77-483F-80FB-C44F1D4C096D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5" name="Isosceles Triangle 474">
              <a:extLst>
                <a:ext uri="{FF2B5EF4-FFF2-40B4-BE49-F238E27FC236}">
                  <a16:creationId xmlns:a16="http://schemas.microsoft.com/office/drawing/2014/main" id="{78731764-9D05-434B-AD24-733A5B06A5A7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C3F478CC-71AB-4E4E-98F1-342052B26469}"/>
              </a:ext>
            </a:extLst>
          </p:cNvPr>
          <p:cNvGrpSpPr/>
          <p:nvPr/>
        </p:nvGrpSpPr>
        <p:grpSpPr>
          <a:xfrm rot="18892988" flipH="1">
            <a:off x="4489898" y="2122699"/>
            <a:ext cx="1107072" cy="1104185"/>
            <a:chOff x="5137988" y="1148280"/>
            <a:chExt cx="1160378" cy="1157352"/>
          </a:xfrm>
        </p:grpSpPr>
        <p:sp>
          <p:nvSpPr>
            <p:cNvPr id="477" name="Isosceles Triangle 49">
              <a:extLst>
                <a:ext uri="{FF2B5EF4-FFF2-40B4-BE49-F238E27FC236}">
                  <a16:creationId xmlns:a16="http://schemas.microsoft.com/office/drawing/2014/main" id="{3BD95ED6-98D8-4A80-ABC9-F0A5AD2978B5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8" name="Isosceles Triangle 47">
              <a:extLst>
                <a:ext uri="{FF2B5EF4-FFF2-40B4-BE49-F238E27FC236}">
                  <a16:creationId xmlns:a16="http://schemas.microsoft.com/office/drawing/2014/main" id="{60B85D50-5EA6-41E1-8C06-8C3EDA189B7B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79" name="Isosceles Triangle 47">
              <a:extLst>
                <a:ext uri="{FF2B5EF4-FFF2-40B4-BE49-F238E27FC236}">
                  <a16:creationId xmlns:a16="http://schemas.microsoft.com/office/drawing/2014/main" id="{3DDB5D1E-3789-4733-BAC9-BE7B7DBFAAD8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0" name="Isosceles Triangle 479">
              <a:extLst>
                <a:ext uri="{FF2B5EF4-FFF2-40B4-BE49-F238E27FC236}">
                  <a16:creationId xmlns:a16="http://schemas.microsoft.com/office/drawing/2014/main" id="{295B2806-546C-472F-B226-EFE4C1DCDD2B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CBE8D60C-9F6F-4CF4-BB32-45EDC60AA541}"/>
              </a:ext>
            </a:extLst>
          </p:cNvPr>
          <p:cNvGrpSpPr/>
          <p:nvPr/>
        </p:nvGrpSpPr>
        <p:grpSpPr>
          <a:xfrm rot="18852018" flipH="1">
            <a:off x="6760073" y="1676524"/>
            <a:ext cx="1369098" cy="1365528"/>
            <a:chOff x="5137988" y="1148280"/>
            <a:chExt cx="1160378" cy="1157352"/>
          </a:xfrm>
        </p:grpSpPr>
        <p:sp>
          <p:nvSpPr>
            <p:cNvPr id="482" name="Isosceles Triangle 49">
              <a:extLst>
                <a:ext uri="{FF2B5EF4-FFF2-40B4-BE49-F238E27FC236}">
                  <a16:creationId xmlns:a16="http://schemas.microsoft.com/office/drawing/2014/main" id="{C728B4EB-35A5-45E1-BB87-228FBA42C506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3" name="Isosceles Triangle 47">
              <a:extLst>
                <a:ext uri="{FF2B5EF4-FFF2-40B4-BE49-F238E27FC236}">
                  <a16:creationId xmlns:a16="http://schemas.microsoft.com/office/drawing/2014/main" id="{0B539AA5-F661-4211-B586-F4F2D5F9D218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84" name="Isosceles Triangle 47">
              <a:extLst>
                <a:ext uri="{FF2B5EF4-FFF2-40B4-BE49-F238E27FC236}">
                  <a16:creationId xmlns:a16="http://schemas.microsoft.com/office/drawing/2014/main" id="{9B495B16-0F1F-410C-854F-9E59EAD12FB0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5" name="Isosceles Triangle 484">
              <a:extLst>
                <a:ext uri="{FF2B5EF4-FFF2-40B4-BE49-F238E27FC236}">
                  <a16:creationId xmlns:a16="http://schemas.microsoft.com/office/drawing/2014/main" id="{618DAC60-8E8C-4779-8041-E30544D85AD0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DF3367D-7F2A-22A8-155E-1BF86B4DBB85}"/>
              </a:ext>
            </a:extLst>
          </p:cNvPr>
          <p:cNvSpPr txBox="1"/>
          <p:nvPr/>
        </p:nvSpPr>
        <p:spPr>
          <a:xfrm>
            <a:off x="2986597" y="3569592"/>
            <a:ext cx="128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 Validating the Model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E5ED35-3F75-77A4-ED35-71822D994376}"/>
              </a:ext>
            </a:extLst>
          </p:cNvPr>
          <p:cNvSpPr txBox="1"/>
          <p:nvPr/>
        </p:nvSpPr>
        <p:spPr>
          <a:xfrm>
            <a:off x="4516933" y="3439551"/>
            <a:ext cx="20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Fitting LSTM Model  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1A3EE0-D8CA-DD7E-5CE2-DB884BDC7312}"/>
              </a:ext>
            </a:extLst>
          </p:cNvPr>
          <p:cNvSpPr txBox="1"/>
          <p:nvPr/>
        </p:nvSpPr>
        <p:spPr>
          <a:xfrm>
            <a:off x="7082109" y="2869117"/>
            <a:ext cx="206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Splitting into train and test data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7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710275" y="139390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/>
              <a:t>SWOT Analysis Infographics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4037725" y="3521645"/>
            <a:ext cx="1068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SWOT</a:t>
            </a:r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4353586" y="3134468"/>
            <a:ext cx="436878" cy="435255"/>
            <a:chOff x="898875" y="4399275"/>
            <a:chExt cx="483700" cy="481850"/>
          </a:xfrm>
        </p:grpSpPr>
        <p:sp>
          <p:nvSpPr>
            <p:cNvPr id="154" name="Google Shape;154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4612035" y="2250463"/>
            <a:ext cx="3538183" cy="1320906"/>
            <a:chOff x="4612034" y="1393213"/>
            <a:chExt cx="3538183" cy="1320906"/>
          </a:xfrm>
        </p:grpSpPr>
        <p:sp>
          <p:nvSpPr>
            <p:cNvPr id="163" name="Google Shape;163;p17"/>
            <p:cNvSpPr/>
            <p:nvPr/>
          </p:nvSpPr>
          <p:spPr>
            <a:xfrm>
              <a:off x="4612034" y="1393225"/>
              <a:ext cx="1320894" cy="1320894"/>
            </a:xfrm>
            <a:custGeom>
              <a:avLst/>
              <a:gdLst/>
              <a:ahLst/>
              <a:cxnLst/>
              <a:rect l="l" t="t" r="r" b="b"/>
              <a:pathLst>
                <a:path w="46173" h="46173" extrusionOk="0">
                  <a:moveTo>
                    <a:pt x="0" y="1"/>
                  </a:moveTo>
                  <a:lnTo>
                    <a:pt x="0" y="15907"/>
                  </a:lnTo>
                  <a:cubicBezTo>
                    <a:pt x="16395" y="16622"/>
                    <a:pt x="29563" y="29778"/>
                    <a:pt x="30278" y="46173"/>
                  </a:cubicBezTo>
                  <a:lnTo>
                    <a:pt x="46173" y="46173"/>
                  </a:lnTo>
                  <a:cubicBezTo>
                    <a:pt x="45446" y="21003"/>
                    <a:pt x="25170" y="739"/>
                    <a:pt x="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6237725" y="13932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6265617" y="1825586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Lack of domain knowledge has not enabled usage of simpler models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6" name="Google Shape;166;p17"/>
            <p:cNvCxnSpPr>
              <a:stCxn id="164" idx="1"/>
            </p:cNvCxnSpPr>
            <p:nvPr/>
          </p:nvCxnSpPr>
          <p:spPr>
            <a:xfrm rot="10800000">
              <a:off x="5138525" y="1608013"/>
              <a:ext cx="1099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7" name="Google Shape;167;p17"/>
          <p:cNvGrpSpPr/>
          <p:nvPr/>
        </p:nvGrpSpPr>
        <p:grpSpPr>
          <a:xfrm rot="10800000">
            <a:off x="5241649" y="2745766"/>
            <a:ext cx="315665" cy="287742"/>
            <a:chOff x="3300325" y="335525"/>
            <a:chExt cx="433725" cy="395250"/>
          </a:xfrm>
        </p:grpSpPr>
        <p:sp>
          <p:nvSpPr>
            <p:cNvPr id="168" name="Google Shape;168;p1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1021726" y="3651716"/>
            <a:ext cx="3509967" cy="1320923"/>
            <a:chOff x="1021725" y="2794465"/>
            <a:chExt cx="3509967" cy="1320923"/>
          </a:xfrm>
        </p:grpSpPr>
        <p:sp>
          <p:nvSpPr>
            <p:cNvPr id="171" name="Google Shape;171;p17"/>
            <p:cNvSpPr/>
            <p:nvPr/>
          </p:nvSpPr>
          <p:spPr>
            <a:xfrm>
              <a:off x="3211113" y="2794465"/>
              <a:ext cx="1320579" cy="1320923"/>
            </a:xfrm>
            <a:custGeom>
              <a:avLst/>
              <a:gdLst/>
              <a:ahLst/>
              <a:cxnLst/>
              <a:rect l="l" t="t" r="r" b="b"/>
              <a:pathLst>
                <a:path w="46162" h="46174" extrusionOk="0">
                  <a:moveTo>
                    <a:pt x="1" y="1"/>
                  </a:moveTo>
                  <a:cubicBezTo>
                    <a:pt x="727" y="25171"/>
                    <a:pt x="21003" y="45435"/>
                    <a:pt x="46161" y="46173"/>
                  </a:cubicBezTo>
                  <a:lnTo>
                    <a:pt x="46161" y="30266"/>
                  </a:lnTo>
                  <a:cubicBezTo>
                    <a:pt x="29778" y="29552"/>
                    <a:pt x="16610" y="16396"/>
                    <a:pt x="1589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1021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1206484" y="3350374"/>
              <a:ext cx="1647047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More amount of data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might have increased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model accuracy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4" name="Google Shape;174;p17"/>
            <p:cNvCxnSpPr>
              <a:stCxn id="172" idx="3"/>
            </p:cNvCxnSpPr>
            <p:nvPr/>
          </p:nvCxnSpPr>
          <p:spPr>
            <a:xfrm>
              <a:off x="2906325" y="3218325"/>
              <a:ext cx="54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5" name="Google Shape;175;p17"/>
          <p:cNvGrpSpPr/>
          <p:nvPr/>
        </p:nvGrpSpPr>
        <p:grpSpPr>
          <a:xfrm>
            <a:off x="3554466" y="4207632"/>
            <a:ext cx="293682" cy="290845"/>
            <a:chOff x="5049725" y="1435050"/>
            <a:chExt cx="486550" cy="481850"/>
          </a:xfrm>
        </p:grpSpPr>
        <p:sp>
          <p:nvSpPr>
            <p:cNvPr id="176" name="Google Shape;176;p17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1021726" y="2250476"/>
            <a:ext cx="3509967" cy="1395497"/>
            <a:chOff x="1021725" y="1393225"/>
            <a:chExt cx="3509967" cy="1395497"/>
          </a:xfrm>
        </p:grpSpPr>
        <p:sp>
          <p:nvSpPr>
            <p:cNvPr id="181" name="Google Shape;181;p17"/>
            <p:cNvSpPr/>
            <p:nvPr/>
          </p:nvSpPr>
          <p:spPr>
            <a:xfrm>
              <a:off x="3211113" y="1393568"/>
              <a:ext cx="1320579" cy="1320551"/>
            </a:xfrm>
            <a:custGeom>
              <a:avLst/>
              <a:gdLst/>
              <a:ahLst/>
              <a:cxnLst/>
              <a:rect l="l" t="t" r="r" b="b"/>
              <a:pathLst>
                <a:path w="46162" h="46161" extrusionOk="0">
                  <a:moveTo>
                    <a:pt x="46161" y="0"/>
                  </a:moveTo>
                  <a:cubicBezTo>
                    <a:pt x="21003" y="727"/>
                    <a:pt x="727" y="20991"/>
                    <a:pt x="1" y="46161"/>
                  </a:cubicBezTo>
                  <a:lnTo>
                    <a:pt x="15896" y="46161"/>
                  </a:lnTo>
                  <a:cubicBezTo>
                    <a:pt x="16610" y="29766"/>
                    <a:pt x="29778" y="16610"/>
                    <a:pt x="46161" y="15895"/>
                  </a:cubicBezTo>
                  <a:lnTo>
                    <a:pt x="4616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1021725" y="1740073"/>
              <a:ext cx="2016566" cy="1048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LSTM Model for time series data fits with very good accuracy. It also </a:t>
              </a:r>
              <a:r>
                <a:rPr lang="en-I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has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feedback connections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1021725" y="1393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84" name="Google Shape;184;p17"/>
            <p:cNvCxnSpPr>
              <a:stCxn id="183" idx="3"/>
            </p:cNvCxnSpPr>
            <p:nvPr/>
          </p:nvCxnSpPr>
          <p:spPr>
            <a:xfrm>
              <a:off x="2906325" y="1608025"/>
              <a:ext cx="113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5" name="Google Shape;185;p17"/>
          <p:cNvGrpSpPr/>
          <p:nvPr/>
        </p:nvGrpSpPr>
        <p:grpSpPr>
          <a:xfrm>
            <a:off x="3555841" y="2744213"/>
            <a:ext cx="290920" cy="290830"/>
            <a:chOff x="5642475" y="1435075"/>
            <a:chExt cx="481975" cy="481825"/>
          </a:xfrm>
        </p:grpSpPr>
        <p:sp>
          <p:nvSpPr>
            <p:cNvPr id="186" name="Google Shape;186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4612035" y="3651716"/>
            <a:ext cx="3510291" cy="1320923"/>
            <a:chOff x="4612034" y="2794465"/>
            <a:chExt cx="3510291" cy="1320923"/>
          </a:xfrm>
        </p:grpSpPr>
        <p:sp>
          <p:nvSpPr>
            <p:cNvPr id="190" name="Google Shape;190;p17"/>
            <p:cNvSpPr/>
            <p:nvPr/>
          </p:nvSpPr>
          <p:spPr>
            <a:xfrm>
              <a:off x="4612034" y="2794465"/>
              <a:ext cx="1320894" cy="1320923"/>
            </a:xfrm>
            <a:custGeom>
              <a:avLst/>
              <a:gdLst/>
              <a:ahLst/>
              <a:cxnLst/>
              <a:rect l="l" t="t" r="r" b="b"/>
              <a:pathLst>
                <a:path w="46173" h="46174" extrusionOk="0">
                  <a:moveTo>
                    <a:pt x="30278" y="1"/>
                  </a:moveTo>
                  <a:cubicBezTo>
                    <a:pt x="29563" y="16396"/>
                    <a:pt x="16395" y="29552"/>
                    <a:pt x="0" y="30266"/>
                  </a:cubicBezTo>
                  <a:lnTo>
                    <a:pt x="0" y="46173"/>
                  </a:lnTo>
                  <a:cubicBezTo>
                    <a:pt x="25170" y="45435"/>
                    <a:pt x="45446" y="25171"/>
                    <a:pt x="4617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6237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6237725" y="33503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Class Imbalance 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" name="Google Shape;193;p17"/>
            <p:cNvCxnSpPr>
              <a:stCxn id="191" idx="1"/>
            </p:cNvCxnSpPr>
            <p:nvPr/>
          </p:nvCxnSpPr>
          <p:spPr>
            <a:xfrm rot="10800000">
              <a:off x="5692625" y="3218325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" name="Google Shape;194;p17"/>
          <p:cNvGrpSpPr/>
          <p:nvPr/>
        </p:nvGrpSpPr>
        <p:grpSpPr>
          <a:xfrm>
            <a:off x="5243751" y="4217841"/>
            <a:ext cx="311458" cy="270413"/>
            <a:chOff x="6218300" y="4416175"/>
            <a:chExt cx="516000" cy="448000"/>
          </a:xfrm>
        </p:grpSpPr>
        <p:sp>
          <p:nvSpPr>
            <p:cNvPr id="195" name="Google Shape;195;p17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24673" y="1223688"/>
            <a:ext cx="8043169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r>
              <a:rPr lang="en-US" sz="1800" dirty="0">
                <a:latin typeface="+mn-lt"/>
                <a:cs typeface="Arial" panose="020B0604020202020204" pitchFamily="34" charset="0"/>
              </a:rPr>
              <a:t>Usage of LSTM models with time series data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r>
              <a:rPr lang="en-US" sz="1800" dirty="0">
                <a:latin typeface="+mn-lt"/>
                <a:cs typeface="Arial" panose="020B0604020202020204" pitchFamily="34" charset="0"/>
              </a:rPr>
              <a:t>Problem Statement was very intriguing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r>
              <a:rPr lang="en-US" sz="1800" dirty="0">
                <a:latin typeface="+mn-lt"/>
                <a:cs typeface="Arial" panose="020B0604020202020204" pitchFamily="34" charset="0"/>
              </a:rPr>
              <a:t>Team Formations should be Automatic.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7961</TotalTime>
  <Words>363</Words>
  <Application>Microsoft Office PowerPoint</Application>
  <PresentationFormat>On-screen Show (4:3)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Fira Sans Extra Condensed Medium</vt:lpstr>
      <vt:lpstr>Lucida Grande</vt:lpstr>
      <vt:lpstr>Roboto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SWOT Analysis Infographics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Akkana, Anudeep Kumar</cp:lastModifiedBy>
  <cp:revision>84</cp:revision>
  <dcterms:created xsi:type="dcterms:W3CDTF">2017-10-04T14:25:29Z</dcterms:created>
  <dcterms:modified xsi:type="dcterms:W3CDTF">2023-01-22T17:57:40Z</dcterms:modified>
</cp:coreProperties>
</file>