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919A-8A73-47C9-BD08-0C1AD3B26603}" type="datetimeFigureOut">
              <a:rPr lang="ru-RU" smtClean="0"/>
              <a:pPr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222222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Облачные вычислительные среды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Варианты развертывания ОВС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2880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Публичное облако</a:t>
            </a:r>
            <a:r>
              <a:rPr lang="ru-RU" sz="2000" dirty="0" smtClean="0"/>
              <a:t> - используется облачными провайдерами для предоставления сервисов внешним заказчикам.</a:t>
            </a:r>
          </a:p>
          <a:p>
            <a:r>
              <a:rPr lang="ru-RU" sz="2000" b="1" dirty="0" smtClean="0"/>
              <a:t>Смешанное (гибридное) облако</a:t>
            </a:r>
            <a:r>
              <a:rPr lang="ru-RU" sz="2000" dirty="0" smtClean="0"/>
              <a:t> - совместное использование двух вышеперечисленных моделей развёртывания</a:t>
            </a:r>
          </a:p>
          <a:p>
            <a:r>
              <a:rPr lang="ru-RU" sz="2000" dirty="0" smtClean="0"/>
              <a:t>Вообще одна из ключевых идей </a:t>
            </a:r>
            <a:r>
              <a:rPr lang="ru-RU" sz="2000" dirty="0" err="1" smtClean="0"/>
              <a:t>Cloud</a:t>
            </a:r>
            <a:r>
              <a:rPr lang="ru-RU" sz="2000" dirty="0" smtClean="0"/>
              <a:t> заключается как раз в том, чтобы с технологической точки зрения разницы между внутренними и внешними облаками не было и заказчик мог гибко перемещать свои задания между собственной и арендуемой </a:t>
            </a:r>
            <a:r>
              <a:rPr lang="ru-RU" sz="2000" dirty="0" err="1" smtClean="0"/>
              <a:t>ИТ-инфраструктурой</a:t>
            </a:r>
            <a:r>
              <a:rPr lang="ru-RU" sz="2000" dirty="0" smtClean="0"/>
              <a:t>, не задумываясь, где конкретно они выполняются.</a:t>
            </a:r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Преимущества ОВС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2880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Доступность и </a:t>
            </a:r>
            <a:r>
              <a:rPr lang="ru-RU" sz="2000" b="1" dirty="0" smtClean="0"/>
              <a:t>отказоустойчивость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/>
              <a:t>Не надо закупать дорогостоящее оборудование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/>
              <a:t>Доступ к документа из любого места, подключенного к Интернет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/>
              <a:t>Устойчивость к потере данных или краже оборудования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/>
              <a:t>Надежность</a:t>
            </a:r>
          </a:p>
          <a:p>
            <a:pPr marL="92075" lvl="1" indent="-92075"/>
            <a:r>
              <a:rPr lang="ru-RU" sz="2000" b="1" dirty="0" smtClean="0"/>
              <a:t>Экономичность и эффективность</a:t>
            </a:r>
            <a:r>
              <a:rPr lang="ru-RU" sz="2000" dirty="0" smtClean="0"/>
              <a:t> </a:t>
            </a:r>
            <a:endParaRPr lang="ru-RU" sz="2000" dirty="0" smtClean="0"/>
          </a:p>
          <a:p>
            <a:pPr marL="92075" lvl="1" indent="-92075">
              <a:buFont typeface="Arial" pitchFamily="34" charset="0"/>
              <a:buChar char="•"/>
            </a:pPr>
            <a:r>
              <a:rPr lang="ru-RU" sz="2000" i="1" dirty="0" smtClean="0"/>
              <a:t>Аренда </a:t>
            </a:r>
            <a:r>
              <a:rPr lang="ru-RU" sz="2000" i="1" dirty="0" smtClean="0"/>
              <a:t>ресурсов</a:t>
            </a:r>
          </a:p>
          <a:p>
            <a:pPr marL="92075" lvl="1" indent="-92075">
              <a:buFont typeface="Arial" pitchFamily="34" charset="0"/>
              <a:buChar char="•"/>
            </a:pPr>
            <a:r>
              <a:rPr lang="ru-RU" sz="2000" i="1" dirty="0" smtClean="0"/>
              <a:t>Аренда ПО</a:t>
            </a:r>
          </a:p>
          <a:p>
            <a:pPr marL="92075" lvl="1" indent="-92075">
              <a:buFont typeface="Arial" pitchFamily="34" charset="0"/>
              <a:buChar char="•"/>
            </a:pPr>
            <a:endParaRPr lang="ru-RU" sz="2000" i="1" dirty="0" smtClean="0"/>
          </a:p>
          <a:p>
            <a:pPr marL="92075" lvl="1" indent="-92075"/>
            <a:r>
              <a:rPr lang="ru-RU" sz="2000" b="1" dirty="0" smtClean="0"/>
              <a:t>Простота</a:t>
            </a:r>
          </a:p>
          <a:p>
            <a:pPr marL="92075" lvl="1" indent="-92075"/>
            <a:r>
              <a:rPr lang="ru-RU" sz="2000" b="1" dirty="0" smtClean="0"/>
              <a:t>Гибкость и </a:t>
            </a:r>
            <a:r>
              <a:rPr lang="ru-RU" sz="2000" b="1" dirty="0" err="1" smtClean="0"/>
              <a:t>масштабируемость</a:t>
            </a:r>
            <a:endParaRPr lang="ru-RU" sz="2000" b="1" dirty="0" smtClean="0"/>
          </a:p>
          <a:p>
            <a:pPr marL="92075" lvl="1" indent="-92075"/>
            <a:endParaRPr lang="ru-RU" sz="2000" b="1" dirty="0" smtClean="0"/>
          </a:p>
          <a:p>
            <a:pPr lvl="1">
              <a:buFont typeface="Arial" pitchFamily="34" charset="0"/>
              <a:buChar char="•"/>
            </a:pPr>
            <a:endParaRPr lang="ru-RU" sz="2000" dirty="0" smtClean="0"/>
          </a:p>
          <a:p>
            <a:pPr lvl="1">
              <a:buFont typeface="Arial" pitchFamily="34" charset="0"/>
              <a:buChar char="•"/>
            </a:pPr>
            <a:endParaRPr lang="ru-RU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Недостатки ОВС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2880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Постоянное соединение с </a:t>
            </a:r>
            <a:r>
              <a:rPr lang="ru-RU" sz="2000" b="1" dirty="0" smtClean="0"/>
              <a:t>сетью</a:t>
            </a:r>
          </a:p>
          <a:p>
            <a:r>
              <a:rPr lang="ru-RU" sz="2000" b="1" dirty="0" smtClean="0"/>
              <a:t>Безопасность</a:t>
            </a:r>
          </a:p>
          <a:p>
            <a:r>
              <a:rPr lang="ru-RU" sz="2000" b="1" dirty="0" smtClean="0"/>
              <a:t>Функциональность "облачных" </a:t>
            </a:r>
            <a:r>
              <a:rPr lang="ru-RU" sz="2000" b="1" dirty="0" smtClean="0"/>
              <a:t>приложений</a:t>
            </a:r>
          </a:p>
          <a:p>
            <a:r>
              <a:rPr lang="ru-RU" sz="2000" b="1" dirty="0" smtClean="0"/>
              <a:t>Зависимость от "облачного" провайдера</a:t>
            </a:r>
          </a:p>
          <a:p>
            <a:endParaRPr lang="ru-RU" sz="2000" dirty="0" smtClean="0"/>
          </a:p>
          <a:p>
            <a:pPr lvl="1">
              <a:buFont typeface="Arial" pitchFamily="34" charset="0"/>
              <a:buChar char="•"/>
            </a:pPr>
            <a:endParaRPr lang="ru-RU" sz="2000" dirty="0" smtClean="0"/>
          </a:p>
          <a:p>
            <a:pPr lvl="1">
              <a:buFont typeface="Arial" pitchFamily="34" charset="0"/>
              <a:buChar char="•"/>
            </a:pPr>
            <a:endParaRPr lang="ru-RU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Коммуникация как Сервис (</a:t>
            </a:r>
            <a:r>
              <a:rPr lang="en-US" b="1" dirty="0" err="1" smtClean="0"/>
              <a:t>CaaS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2880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Коммуникация </a:t>
            </a:r>
            <a:r>
              <a:rPr lang="ru-RU" sz="2000" i="1" dirty="0" smtClean="0"/>
              <a:t>как Сервис (</a:t>
            </a:r>
            <a:r>
              <a:rPr lang="ru-RU" sz="2000" i="1" dirty="0" err="1" smtClean="0"/>
              <a:t>CaaS</a:t>
            </a:r>
            <a:r>
              <a:rPr lang="ru-RU" sz="2000" i="1" dirty="0" smtClean="0"/>
              <a:t>)</a:t>
            </a:r>
            <a:r>
              <a:rPr lang="ru-RU" sz="2000" dirty="0" smtClean="0"/>
              <a:t> - построенное в облаке коммуникационное решение для предприятия. Поставщики этого типа облачного решения отвечают за управление аппаратным и программным обеспечением, требуемым для того, чтобы предоставить:</a:t>
            </a:r>
          </a:p>
          <a:p>
            <a:pPr indent="538163" algn="just">
              <a:buFont typeface="Arial" pitchFamily="34" charset="0"/>
              <a:buChar char="•"/>
              <a:tabLst>
                <a:tab pos="538163" algn="l"/>
              </a:tabLst>
            </a:pPr>
            <a:r>
              <a:rPr lang="ru-RU" sz="2000" dirty="0" smtClean="0"/>
              <a:t>систему связи, обеспечивающую передачу речевого сигнала по сети Интернет или по любым другим IP-сетям (</a:t>
            </a:r>
            <a:r>
              <a:rPr lang="ru-RU" sz="2000" dirty="0" err="1" smtClean="0"/>
              <a:t>VoIP</a:t>
            </a:r>
            <a:r>
              <a:rPr lang="ru-RU" sz="2000" dirty="0" smtClean="0"/>
              <a:t>),</a:t>
            </a:r>
          </a:p>
          <a:p>
            <a:pPr indent="538163" algn="just">
              <a:buFont typeface="Arial" pitchFamily="34" charset="0"/>
              <a:buChar char="•"/>
            </a:pPr>
            <a:r>
              <a:rPr lang="ru-RU" sz="2000" dirty="0" smtClean="0"/>
              <a:t>обмен мгновенными сообщениями (IM),</a:t>
            </a:r>
          </a:p>
          <a:p>
            <a:pPr indent="538163" algn="just">
              <a:buFont typeface="Arial" pitchFamily="34" charset="0"/>
              <a:buChar char="•"/>
            </a:pPr>
            <a:r>
              <a:rPr lang="ru-RU" sz="2000" dirty="0" smtClean="0"/>
              <a:t>видеоконференц-связь.</a:t>
            </a:r>
          </a:p>
          <a:p>
            <a:pPr algn="just"/>
            <a:r>
              <a:rPr lang="ru-RU" sz="2000" dirty="0" smtClean="0"/>
              <a:t>Эта модель начала свой эволюционный процесс в индустрии телекоммуникаций, не сильно отличаясь от модели SaaS, стала результатом сектора служб доставки программного обеспечения. </a:t>
            </a:r>
            <a:r>
              <a:rPr lang="ru-RU" sz="2000" dirty="0" err="1" smtClean="0"/>
              <a:t>Вендоры</a:t>
            </a:r>
            <a:r>
              <a:rPr lang="ru-RU" sz="2000" dirty="0" smtClean="0"/>
              <a:t> </a:t>
            </a:r>
            <a:r>
              <a:rPr lang="ru-RU" sz="2000" i="1" dirty="0" err="1" smtClean="0"/>
              <a:t>CaaS</a:t>
            </a:r>
            <a:r>
              <a:rPr lang="ru-RU" sz="2000" dirty="0" smtClean="0"/>
              <a:t> ответственные за управление аппаратным и программным обеспечением их пользователей. </a:t>
            </a:r>
            <a:r>
              <a:rPr lang="ru-RU" sz="2000" dirty="0" err="1" smtClean="0"/>
              <a:t>Вендоры</a:t>
            </a:r>
            <a:r>
              <a:rPr lang="ru-RU" sz="2000" dirty="0" smtClean="0"/>
              <a:t> </a:t>
            </a:r>
            <a:r>
              <a:rPr lang="ru-RU" sz="2000" i="1" dirty="0" err="1" smtClean="0"/>
              <a:t>CaaS</a:t>
            </a:r>
            <a:r>
              <a:rPr lang="ru-RU" sz="2000" dirty="0" smtClean="0"/>
              <a:t>, как правило, предоставляют гарантируемое качество обслуживания (</a:t>
            </a:r>
            <a:r>
              <a:rPr lang="ru-RU" sz="2000" dirty="0" err="1" smtClean="0"/>
              <a:t>QoS</a:t>
            </a:r>
            <a:r>
              <a:rPr lang="ru-RU" sz="2000" dirty="0" smtClean="0"/>
              <a:t>) в соответствии с соглашением сервисного обслуживания (SLA).</a:t>
            </a:r>
            <a:endParaRPr lang="ru-RU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b="1" dirty="0" smtClean="0"/>
              <a:t>Архитектура </a:t>
            </a:r>
            <a:r>
              <a:rPr lang="en-US" sz="4000" b="1" dirty="0" smtClean="0"/>
              <a:t>OpenStack </a:t>
            </a:r>
            <a:r>
              <a:rPr lang="ru-RU" sz="4000" b="1" dirty="0" smtClean="0"/>
              <a:t>(общий пример)</a:t>
            </a:r>
            <a:endParaRPr lang="ru-RU" sz="4000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99753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Структура</a:t>
            </a:r>
            <a:br>
              <a:rPr lang="ru-RU" sz="4000" b="1" dirty="0" smtClean="0"/>
            </a:br>
            <a:r>
              <a:rPr lang="ru-RU" sz="4000" b="1" dirty="0" smtClean="0"/>
              <a:t>облачных вычислительных сред</a:t>
            </a:r>
            <a:endParaRPr lang="ru-RU" sz="40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428596" y="2714620"/>
          <a:ext cx="8305800" cy="2586397"/>
        </p:xfrm>
        <a:graphic>
          <a:graphicData uri="http://schemas.openxmlformats.org/presentationml/2006/ole">
            <p:oleObj spid="_x0000_s21506" r:id="rId3" imgW="6019913" imgH="1876500" progId="">
              <p:embed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Логическая архитектура</a:t>
            </a:r>
            <a:br>
              <a:rPr lang="ru-RU" sz="4000" b="1" dirty="0" smtClean="0"/>
            </a:br>
            <a:endParaRPr lang="ru-RU" sz="40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2532" name="Picture 4" descr="http://support.mdl.ru/openstack-ops/content/figures/osog_01in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639669"/>
            <a:ext cx="5429288" cy="6055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Как проходит сетевой трафик в </a:t>
            </a:r>
            <a:r>
              <a:rPr lang="en-US" sz="4000" b="1" dirty="0" smtClean="0"/>
              <a:t>OpenStack</a:t>
            </a:r>
            <a:endParaRPr lang="ru-RU" sz="40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1746" name="Picture 2" descr="http://support.mdl.ru/openstack-ops/content/figures/osog_01in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7224391" cy="4618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Контроллер</a:t>
            </a:r>
            <a:endParaRPr lang="ru-RU" sz="40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92880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Узлы контроллера отвечают за выполнение служб управляющего программного обеспечения, необходимого для работы окружения OpenStack. Эти узлы:</a:t>
            </a:r>
          </a:p>
          <a:p>
            <a:pPr marL="268288" indent="538163">
              <a:buFont typeface="Arial" pitchFamily="34" charset="0"/>
              <a:buChar char="•"/>
            </a:pPr>
            <a:r>
              <a:rPr lang="ru-RU" sz="2000" dirty="0" smtClean="0"/>
              <a:t>Обеспечивают интерфейс переднего плана для доступа клиентов, а также службы API, которые являются средством общения для всех других компонентов в среде.</a:t>
            </a:r>
          </a:p>
          <a:p>
            <a:pPr marL="268288" indent="538163">
              <a:buFont typeface="Arial" pitchFamily="34" charset="0"/>
              <a:buChar char="•"/>
            </a:pPr>
            <a:r>
              <a:rPr lang="ru-RU" sz="2000" dirty="0" smtClean="0"/>
              <a:t>Выполняют ряд служб в режиме высокой доступности с использованием </a:t>
            </a:r>
            <a:r>
              <a:rPr lang="ru-RU" sz="2000" dirty="0" err="1" smtClean="0"/>
              <a:t>Pacemaker</a:t>
            </a:r>
            <a:r>
              <a:rPr lang="ru-RU" sz="2000" dirty="0" smtClean="0"/>
              <a:t> и </a:t>
            </a:r>
            <a:r>
              <a:rPr lang="ru-RU" sz="2000" dirty="0" err="1" smtClean="0"/>
              <a:t>HAProxy</a:t>
            </a:r>
            <a:r>
              <a:rPr lang="ru-RU" sz="2000" dirty="0" smtClean="0"/>
              <a:t> для поддержки виртуальных IP и функций балансировки нагрузки, что обеспечивает использование всех узлов.</a:t>
            </a:r>
          </a:p>
          <a:p>
            <a:pPr marL="268288" indent="538163">
              <a:buFont typeface="Arial" pitchFamily="34" charset="0"/>
              <a:buChar char="•"/>
            </a:pPr>
            <a:r>
              <a:rPr lang="ru-RU" sz="2000" dirty="0" smtClean="0"/>
              <a:t>Поддержание служб "инфраструктуры" высокой доступности таких как </a:t>
            </a:r>
            <a:r>
              <a:rPr lang="ru-RU" sz="2000" dirty="0" err="1" smtClean="0"/>
              <a:t>MySQL</a:t>
            </a:r>
            <a:r>
              <a:rPr lang="ru-RU" sz="2000" dirty="0" smtClean="0"/>
              <a:t> и </a:t>
            </a:r>
            <a:r>
              <a:rPr lang="ru-RU" sz="2000" dirty="0" err="1" smtClean="0"/>
              <a:t>Qpid</a:t>
            </a:r>
            <a:r>
              <a:rPr lang="ru-RU" sz="2000" dirty="0" smtClean="0"/>
              <a:t>, которые лежат в основе всех остальных служб.</a:t>
            </a:r>
          </a:p>
          <a:p>
            <a:pPr marL="268288" indent="538163">
              <a:buFont typeface="Arial" pitchFamily="34" charset="0"/>
              <a:buChar char="•"/>
            </a:pPr>
            <a:r>
              <a:rPr lang="ru-RU" sz="2000" dirty="0" smtClean="0"/>
              <a:t>Обеспечение того, что называется "постоянным хранением" с помощью служб также размещенных на этих хостах. Эти системы постоянного хранения являются основой на узлах хранения для обеспечения надежности.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Узел хранения</a:t>
            </a:r>
            <a:endParaRPr lang="ru-RU" sz="40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28586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Узлы хранения содержат все необходимые среде данные, включая образы дисков в библиотеке службы образов и постоянные тома системы хранения, создаваемые службой блочного хранения. Узлы хранения используют технологию </a:t>
            </a:r>
            <a:r>
              <a:rPr lang="ru-RU" sz="2000" dirty="0" err="1" smtClean="0"/>
              <a:t>GlusterFS</a:t>
            </a:r>
            <a:r>
              <a:rPr lang="ru-RU" sz="2000" dirty="0" smtClean="0"/>
              <a:t> для хранения высоко доступных и масштабируемых данных.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307181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Сетевой узел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42913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Сетевые узлы отвечают за обеспечение всех виртуальных сетей для клиентов, для создания общедоступных или частных сетей и выдачи виртуальных машин наружу, во внешние сети. Сетевые узлы:</a:t>
            </a:r>
          </a:p>
          <a:p>
            <a:pPr indent="627063">
              <a:buFont typeface="Arial" pitchFamily="34" charset="0"/>
              <a:buChar char="•"/>
            </a:pPr>
            <a:r>
              <a:rPr lang="ru-RU" sz="2000" dirty="0" smtClean="0"/>
              <a:t>Формируют только входную и выходную точку для исполняемых поверх OpenStack экземпляров.</a:t>
            </a:r>
          </a:p>
          <a:p>
            <a:pPr indent="627063">
              <a:buFont typeface="Arial" pitchFamily="34" charset="0"/>
              <a:buChar char="•"/>
            </a:pPr>
            <a:r>
              <a:rPr lang="ru-RU" sz="2000" dirty="0" smtClean="0"/>
              <a:t>Запускают все службы сетевой среды за исключением службы сетевого API (которая работает на узле контроллера)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ОВС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43050"/>
            <a:ext cx="91440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ru-RU" sz="2000" dirty="0" smtClean="0"/>
              <a:t>	Первые </a:t>
            </a:r>
            <a:r>
              <a:rPr lang="ru-RU" sz="2000" dirty="0" smtClean="0"/>
              <a:t>идеи об использовании облачных вычислений (</a:t>
            </a:r>
            <a:r>
              <a:rPr lang="ru-RU" sz="2000" dirty="0" err="1" smtClean="0"/>
              <a:t>Cloud</a:t>
            </a:r>
            <a:r>
              <a:rPr lang="ru-RU" sz="2000" dirty="0" smtClean="0"/>
              <a:t> </a:t>
            </a:r>
            <a:r>
              <a:rPr lang="ru-RU" sz="2000" dirty="0" err="1" smtClean="0"/>
              <a:t>Computing</a:t>
            </a:r>
            <a:r>
              <a:rPr lang="ru-RU" sz="2000" dirty="0" smtClean="0"/>
              <a:t>) как публичной услуги были предложены еще в 1960-х известным ученым в области информационных технологий, изобретателем языка </a:t>
            </a:r>
            <a:r>
              <a:rPr lang="ru-RU" sz="2000" dirty="0" err="1" smtClean="0"/>
              <a:t>Lisp</a:t>
            </a:r>
            <a:r>
              <a:rPr lang="ru-RU" sz="2000" dirty="0" smtClean="0"/>
              <a:t>, профессором MIT и </a:t>
            </a:r>
            <a:r>
              <a:rPr lang="ru-RU" sz="2000" dirty="0" err="1" smtClean="0"/>
              <a:t>Стэнфордского</a:t>
            </a:r>
            <a:r>
              <a:rPr lang="ru-RU" sz="2000" dirty="0" smtClean="0"/>
              <a:t> университета </a:t>
            </a:r>
            <a:r>
              <a:rPr lang="ru-RU" sz="2000" b="1" dirty="0" smtClean="0"/>
              <a:t>Джоном Маккарти </a:t>
            </a:r>
            <a:r>
              <a:rPr lang="ru-RU" sz="2000" dirty="0" smtClean="0"/>
              <a:t>(</a:t>
            </a:r>
            <a:r>
              <a:rPr lang="ru-RU" sz="2000" dirty="0" err="1" smtClean="0"/>
              <a:t>John</a:t>
            </a:r>
            <a:r>
              <a:rPr lang="ru-RU" sz="2000" dirty="0" smtClean="0"/>
              <a:t> </a:t>
            </a:r>
            <a:r>
              <a:rPr lang="ru-RU" sz="2000" dirty="0" err="1" smtClean="0"/>
              <a:t>McCarthy</a:t>
            </a:r>
            <a:r>
              <a:rPr lang="ru-RU" sz="2000" dirty="0" smtClean="0"/>
              <a:t>). Понятие облака (</a:t>
            </a:r>
            <a:r>
              <a:rPr lang="ru-RU" sz="2000" dirty="0" err="1" smtClean="0"/>
              <a:t>cloud</a:t>
            </a:r>
            <a:r>
              <a:rPr lang="ru-RU" sz="2000" dirty="0" smtClean="0"/>
              <a:t>) уже давно ассоциируется с метафорическим изображением Интернета, с помощью которого доступны некоторые сервисы. Облачные вычисления – это практическая реализация данной идеи. Облачные вычисления основаны на масштабированных и </a:t>
            </a:r>
            <a:r>
              <a:rPr lang="ru-RU" sz="2000" dirty="0" err="1" smtClean="0"/>
              <a:t>виртуализованных</a:t>
            </a:r>
            <a:r>
              <a:rPr lang="ru-RU" sz="2000" dirty="0" smtClean="0"/>
              <a:t> ресурсах (данных и программах), которые доступны пользователям через Интернет и реализуются на базе мощных центров обработки данных (</a:t>
            </a:r>
            <a:r>
              <a:rPr lang="ru-RU" sz="2000" dirty="0" err="1" smtClean="0"/>
              <a:t>data</a:t>
            </a:r>
            <a:r>
              <a:rPr lang="ru-RU" sz="2000" dirty="0" smtClean="0"/>
              <a:t> </a:t>
            </a:r>
            <a:r>
              <a:rPr lang="ru-RU" sz="2000" dirty="0" err="1" smtClean="0"/>
              <a:t>centers</a:t>
            </a:r>
            <a:r>
              <a:rPr lang="ru-RU" sz="2000" dirty="0" smtClean="0"/>
              <a:t>).</a:t>
            </a:r>
            <a:endParaRPr lang="ru-RU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Возникновение Облаков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43050"/>
            <a:ext cx="9144000" cy="4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ru-RU" sz="2000" dirty="0" smtClean="0"/>
              <a:t>	Реализация </a:t>
            </a:r>
            <a:r>
              <a:rPr lang="ru-RU" sz="2000" dirty="0" smtClean="0"/>
              <a:t>первого реального проекта приписывается компании </a:t>
            </a:r>
            <a:r>
              <a:rPr lang="ru-RU" sz="2000" dirty="0" err="1" smtClean="0"/>
              <a:t>Salesforce.</a:t>
            </a:r>
            <a:r>
              <a:rPr lang="ru-RU" sz="2000" i="1" dirty="0" err="1" smtClean="0"/>
              <a:t>com</a:t>
            </a:r>
            <a:r>
              <a:rPr lang="ru-RU" sz="2000" dirty="0" smtClean="0"/>
              <a:t>, основанной </a:t>
            </a:r>
            <a:r>
              <a:rPr lang="ru-RU" sz="2000" b="1" dirty="0" smtClean="0"/>
              <a:t>в 1999 году</a:t>
            </a:r>
            <a:r>
              <a:rPr lang="ru-RU" sz="2000" dirty="0" smtClean="0"/>
              <a:t>. Именно тогда и появилось первое предложение нового вида b2b продукта "</a:t>
            </a:r>
            <a:r>
              <a:rPr lang="ru-RU" sz="2000" i="1" dirty="0" smtClean="0"/>
              <a:t>Программное обеспечение</a:t>
            </a:r>
            <a:r>
              <a:rPr lang="ru-RU" sz="2000" dirty="0" smtClean="0"/>
              <a:t> как сервис" ("</a:t>
            </a:r>
            <a:r>
              <a:rPr lang="ru-RU" sz="2000" i="1" dirty="0" err="1" smtClean="0"/>
              <a:t>Software</a:t>
            </a:r>
            <a:r>
              <a:rPr lang="ru-RU" sz="2000" dirty="0" smtClean="0"/>
              <a:t> </a:t>
            </a:r>
            <a:r>
              <a:rPr lang="ru-RU" sz="2000" i="1" dirty="0" err="1" smtClean="0"/>
              <a:t>as</a:t>
            </a:r>
            <a:r>
              <a:rPr lang="ru-RU" sz="2000" dirty="0" smtClean="0"/>
              <a:t> </a:t>
            </a:r>
            <a:r>
              <a:rPr lang="ru-RU" sz="2000" dirty="0" err="1" smtClean="0"/>
              <a:t>a</a:t>
            </a:r>
            <a:r>
              <a:rPr lang="ru-RU" sz="2000" dirty="0" smtClean="0"/>
              <a:t> </a:t>
            </a:r>
            <a:r>
              <a:rPr lang="ru-RU" sz="2000" i="1" dirty="0" err="1" smtClean="0"/>
              <a:t>Service</a:t>
            </a:r>
            <a:r>
              <a:rPr lang="ru-RU" sz="2000" dirty="0" smtClean="0"/>
              <a:t>", "SaaS"). Определенный успех </a:t>
            </a:r>
            <a:r>
              <a:rPr lang="ru-RU" sz="2000" dirty="0" err="1" smtClean="0"/>
              <a:t>Salesforce</a:t>
            </a:r>
            <a:r>
              <a:rPr lang="ru-RU" sz="2000" dirty="0" smtClean="0"/>
              <a:t> в этой области возбудил интерес у гигантов ИТ индустрии, которые спешно сообщили о своих исследованиях в области облачных технологий. И вот уже первое бизнес-решение под названием "</a:t>
            </a:r>
            <a:r>
              <a:rPr lang="ru-RU" sz="2000" b="1" dirty="0" err="1" smtClean="0"/>
              <a:t>Amazon</a:t>
            </a:r>
            <a:r>
              <a:rPr lang="ru-RU" sz="2000" b="1" dirty="0" smtClean="0"/>
              <a:t> </a:t>
            </a:r>
            <a:r>
              <a:rPr lang="ru-RU" sz="2000" b="1" i="1" dirty="0" err="1" smtClean="0"/>
              <a:t>Web</a:t>
            </a:r>
            <a:r>
              <a:rPr lang="ru-RU" sz="2000" b="1" dirty="0" smtClean="0"/>
              <a:t> </a:t>
            </a:r>
            <a:r>
              <a:rPr lang="ru-RU" sz="2000" b="1" dirty="0" err="1" smtClean="0"/>
              <a:t>Services</a:t>
            </a:r>
            <a:r>
              <a:rPr lang="ru-RU" sz="2000" b="1" dirty="0" smtClean="0"/>
              <a:t>" было запущено в 2005 году </a:t>
            </a:r>
            <a:r>
              <a:rPr lang="ru-RU" sz="2000" dirty="0" smtClean="0"/>
              <a:t>компанией </a:t>
            </a:r>
            <a:r>
              <a:rPr lang="ru-RU" sz="2000" dirty="0" err="1" smtClean="0"/>
              <a:t>Amazon.</a:t>
            </a:r>
            <a:r>
              <a:rPr lang="ru-RU" sz="2000" i="1" dirty="0" err="1" smtClean="0"/>
              <a:t>com</a:t>
            </a:r>
            <a:r>
              <a:rPr lang="ru-RU" sz="2000" dirty="0" smtClean="0"/>
              <a:t>, которая со времен кризиса </a:t>
            </a:r>
            <a:r>
              <a:rPr lang="ru-RU" sz="2000" dirty="0" err="1" smtClean="0"/>
              <a:t>доткомов</a:t>
            </a:r>
            <a:r>
              <a:rPr lang="ru-RU" sz="2000" dirty="0" smtClean="0"/>
              <a:t> активно занималась модернизацией своих </a:t>
            </a:r>
            <a:r>
              <a:rPr lang="ru-RU" sz="2000" dirty="0" err="1" smtClean="0"/>
              <a:t>датацентров</a:t>
            </a:r>
            <a:r>
              <a:rPr lang="ru-RU" sz="2000" dirty="0" smtClean="0"/>
              <a:t>. Следующим свою технологию постепенно ввела </a:t>
            </a:r>
            <a:r>
              <a:rPr lang="ru-RU" sz="2000" dirty="0" err="1" smtClean="0"/>
              <a:t>Google</a:t>
            </a:r>
            <a:r>
              <a:rPr lang="ru-RU" sz="2000" dirty="0" smtClean="0"/>
              <a:t>, начав с </a:t>
            </a:r>
            <a:r>
              <a:rPr lang="ru-RU" sz="2000" b="1" dirty="0" smtClean="0"/>
              <a:t>2006</a:t>
            </a:r>
            <a:r>
              <a:rPr lang="ru-RU" sz="2000" dirty="0" smtClean="0"/>
              <a:t> года b2b предложение SaaS сервисов под названием "</a:t>
            </a:r>
            <a:r>
              <a:rPr lang="ru-RU" sz="2000" b="1" dirty="0" err="1" smtClean="0"/>
              <a:t>Google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Apps</a:t>
            </a:r>
            <a:r>
              <a:rPr lang="ru-RU" sz="2000" b="1" dirty="0" smtClean="0"/>
              <a:t>". </a:t>
            </a:r>
            <a:r>
              <a:rPr lang="ru-RU" sz="2000" dirty="0" smtClean="0"/>
              <a:t>И, наконец, свое предложение анонсировала компания </a:t>
            </a:r>
            <a:r>
              <a:rPr lang="ru-RU" sz="2000" dirty="0" err="1" smtClean="0"/>
              <a:t>Microsoft</a:t>
            </a:r>
            <a:r>
              <a:rPr lang="ru-RU" sz="2000" dirty="0" smtClean="0"/>
              <a:t>, презентовав ее на </a:t>
            </a:r>
            <a:r>
              <a:rPr lang="ru-RU" sz="2000" b="1" dirty="0" smtClean="0"/>
              <a:t>конференции </a:t>
            </a:r>
            <a:r>
              <a:rPr lang="ru-RU" sz="2000" b="1" i="1" dirty="0" smtClean="0"/>
              <a:t>PDC</a:t>
            </a:r>
            <a:r>
              <a:rPr lang="ru-RU" sz="2000" b="1" dirty="0" smtClean="0"/>
              <a:t> 2008 </a:t>
            </a:r>
            <a:r>
              <a:rPr lang="ru-RU" sz="2000" dirty="0" smtClean="0"/>
              <a:t>под названием "</a:t>
            </a:r>
            <a:r>
              <a:rPr lang="ru-RU" sz="2000" dirty="0" err="1" smtClean="0"/>
              <a:t>Azure</a:t>
            </a:r>
            <a:r>
              <a:rPr lang="ru-RU" sz="2000" dirty="0" smtClean="0"/>
              <a:t> </a:t>
            </a:r>
            <a:r>
              <a:rPr lang="ru-RU" sz="2000" dirty="0" err="1" smtClean="0"/>
              <a:t>Services</a:t>
            </a:r>
            <a:r>
              <a:rPr lang="ru-RU" sz="2000" dirty="0" smtClean="0"/>
              <a:t> </a:t>
            </a:r>
            <a:r>
              <a:rPr lang="ru-RU" sz="2000" i="1" dirty="0" err="1" smtClean="0"/>
              <a:t>Platform</a:t>
            </a:r>
            <a:r>
              <a:rPr lang="ru-RU" sz="2000" dirty="0" smtClean="0"/>
              <a:t>".</a:t>
            </a:r>
            <a:endParaRPr lang="ru-RU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облаков	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0024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С понятием облачных вычислений часто связывают такие </a:t>
            </a:r>
            <a:r>
              <a:rPr lang="ru-RU" sz="2000" dirty="0" err="1" smtClean="0"/>
              <a:t>сервис-предоставляющие</a:t>
            </a:r>
            <a:r>
              <a:rPr lang="ru-RU" sz="2000" dirty="0" smtClean="0"/>
              <a:t> (</a:t>
            </a:r>
            <a:r>
              <a:rPr lang="en-US" sz="2000" dirty="0" smtClean="0"/>
              <a:t>Everything as a service) </a:t>
            </a:r>
            <a:r>
              <a:rPr lang="ru-RU" sz="2000" dirty="0" smtClean="0"/>
              <a:t>технологии, как</a:t>
            </a:r>
            <a:r>
              <a:rPr lang="ru-RU" sz="2000" dirty="0" smtClean="0"/>
              <a:t>:</a:t>
            </a:r>
          </a:p>
          <a:p>
            <a:pPr algn="just"/>
            <a:endParaRPr lang="ru-RU" sz="2000" dirty="0" smtClean="0"/>
          </a:p>
          <a:p>
            <a:pPr indent="447675" algn="just">
              <a:buFont typeface="Arial" pitchFamily="34" charset="0"/>
              <a:buChar char="•"/>
              <a:tabLst>
                <a:tab pos="447675" algn="l"/>
              </a:tabLst>
            </a:pPr>
            <a:r>
              <a:rPr lang="ru-RU" sz="2000" b="1" dirty="0" smtClean="0"/>
              <a:t>"Инфраструктура как сервис"</a:t>
            </a:r>
            <a:r>
              <a:rPr lang="ru-RU" sz="2000" dirty="0" smtClean="0"/>
              <a:t> ("</a:t>
            </a:r>
            <a:r>
              <a:rPr lang="en-US" sz="2000" dirty="0" smtClean="0"/>
              <a:t>Infrastructure as a Service" </a:t>
            </a:r>
            <a:r>
              <a:rPr lang="ru-RU" sz="2000" dirty="0" smtClean="0"/>
              <a:t>или "</a:t>
            </a:r>
            <a:r>
              <a:rPr lang="en-US" sz="2000" dirty="0" smtClean="0"/>
              <a:t>IaaS")</a:t>
            </a:r>
          </a:p>
          <a:p>
            <a:pPr indent="447675" algn="just">
              <a:buFont typeface="Arial" pitchFamily="34" charset="0"/>
              <a:buChar char="•"/>
              <a:tabLst>
                <a:tab pos="447675" algn="l"/>
              </a:tabLst>
            </a:pPr>
            <a:r>
              <a:rPr lang="en-US" sz="2000" b="1" dirty="0" smtClean="0"/>
              <a:t>"</a:t>
            </a:r>
            <a:r>
              <a:rPr lang="ru-RU" sz="2000" b="1" dirty="0" smtClean="0"/>
              <a:t>Платформа как сервис"</a:t>
            </a:r>
            <a:r>
              <a:rPr lang="ru-RU" sz="2000" dirty="0" smtClean="0"/>
              <a:t> ("</a:t>
            </a:r>
            <a:r>
              <a:rPr lang="en-US" sz="2000" dirty="0" smtClean="0"/>
              <a:t>Platform as a Service", "PaaS")</a:t>
            </a:r>
          </a:p>
          <a:p>
            <a:pPr indent="447675" algn="just">
              <a:buFont typeface="Arial" pitchFamily="34" charset="0"/>
              <a:buChar char="•"/>
              <a:tabLst>
                <a:tab pos="447675" algn="l"/>
              </a:tabLst>
            </a:pPr>
            <a:r>
              <a:rPr lang="en-US" sz="2000" b="1" dirty="0" smtClean="0"/>
              <a:t>"</a:t>
            </a:r>
            <a:r>
              <a:rPr lang="ru-RU" sz="2000" b="1" dirty="0" smtClean="0"/>
              <a:t>Программное обеспечение как сервис"</a:t>
            </a:r>
            <a:r>
              <a:rPr lang="ru-RU" sz="2000" dirty="0" smtClean="0"/>
              <a:t> ("</a:t>
            </a:r>
            <a:r>
              <a:rPr lang="en-US" sz="2000" dirty="0" smtClean="0"/>
              <a:t>Software as a Service" </a:t>
            </a:r>
            <a:r>
              <a:rPr lang="ru-RU" sz="2000" dirty="0" smtClean="0"/>
              <a:t>или "</a:t>
            </a:r>
            <a:r>
              <a:rPr lang="en-US" sz="2000" dirty="0" smtClean="0"/>
              <a:t>SaaS").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IaaS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0024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Инфраструктура как сервис (IaaS)</a:t>
            </a:r>
          </a:p>
          <a:p>
            <a:pPr algn="just"/>
            <a:r>
              <a:rPr lang="ru-RU" sz="2000" dirty="0" smtClean="0"/>
              <a:t>IaaS - это предоставление компьютерной инфраструктуры как услуги на основе концепции облачных вычислений.</a:t>
            </a:r>
          </a:p>
          <a:p>
            <a:pPr algn="just"/>
            <a:r>
              <a:rPr lang="ru-RU" sz="2000" dirty="0" smtClean="0"/>
              <a:t>IaaS состоит из трех основных компонентов: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Аппаратные средства (серверы, системы хранения данных, клиентские системы, сетевое оборудование)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Операционные системы и системное ПО (средства виртуализации, автоматизации, основные средства управления ресурсами)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/>
              <a:t>Связующее ПО (например, для управления системами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/>
            <a:r>
              <a:rPr lang="ru-RU" sz="2000" dirty="0" smtClean="0"/>
              <a:t>Примеры: </a:t>
            </a:r>
            <a:r>
              <a:rPr lang="en-US" sz="2000" dirty="0" smtClean="0"/>
              <a:t>Amazon, OpenStack, Eucalyptus</a:t>
            </a:r>
            <a:endParaRPr lang="ru-RU" sz="2000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Платформа как сервис (PaaS)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71546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PaaS </a:t>
            </a:r>
            <a:r>
              <a:rPr lang="ru-RU" sz="2000" i="1" dirty="0" smtClean="0"/>
              <a:t>- это предоставление интегрированной платформы для разработки, тестирования, развертывания и поддержки </a:t>
            </a:r>
            <a:r>
              <a:rPr lang="ru-RU" sz="2000" i="1" dirty="0" err="1" smtClean="0"/>
              <a:t>веб-приложений</a:t>
            </a:r>
            <a:r>
              <a:rPr lang="ru-RU" sz="2000" i="1" dirty="0" smtClean="0"/>
              <a:t> как услуги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smtClean="0"/>
              <a:t>Для разворачивания </a:t>
            </a:r>
            <a:r>
              <a:rPr lang="ru-RU" sz="2000" dirty="0" err="1" smtClean="0"/>
              <a:t>веб-приложений</a:t>
            </a:r>
            <a:r>
              <a:rPr lang="ru-RU" sz="2000" dirty="0" smtClean="0"/>
              <a:t> разработчику </a:t>
            </a:r>
            <a:r>
              <a:rPr lang="ru-RU" sz="2000" b="1" dirty="0" smtClean="0"/>
              <a:t>не нужно приобретать оборудование и программное обеспечение</a:t>
            </a:r>
            <a:r>
              <a:rPr lang="ru-RU" sz="2000" dirty="0" smtClean="0"/>
              <a:t>, нет необходимости организовывать их поддержку. Доступ для клиента может быть организован на условиях аренды.</a:t>
            </a:r>
          </a:p>
          <a:p>
            <a:pPr algn="just"/>
            <a:r>
              <a:rPr lang="ru-RU" sz="2000" dirty="0" err="1" smtClean="0"/>
              <a:t>Масштабируемость</a:t>
            </a:r>
            <a:r>
              <a:rPr lang="ru-RU" sz="2000" dirty="0" smtClean="0"/>
              <a:t> </a:t>
            </a:r>
            <a:r>
              <a:rPr lang="ru-RU" sz="2000" b="1" i="1" dirty="0" smtClean="0"/>
              <a:t>PaaS</a:t>
            </a:r>
            <a:r>
              <a:rPr lang="ru-RU" sz="2000" b="1" dirty="0" smtClean="0"/>
              <a:t> предполагает автоматическое выделение и освобождение необходимых ресурсов </a:t>
            </a:r>
            <a:r>
              <a:rPr lang="ru-RU" sz="2000" dirty="0" smtClean="0"/>
              <a:t>в зависимости от количества обслуживаемых приложением пользователей.</a:t>
            </a:r>
          </a:p>
          <a:p>
            <a:pPr algn="just"/>
            <a:r>
              <a:rPr lang="en-US" sz="2000" i="1" dirty="0" smtClean="0"/>
              <a:t>	</a:t>
            </a:r>
            <a:r>
              <a:rPr lang="ru-RU" sz="2000" i="1" dirty="0" smtClean="0"/>
              <a:t>PaaS</a:t>
            </a:r>
            <a:r>
              <a:rPr lang="ru-RU" sz="2000" dirty="0" smtClean="0"/>
              <a:t> как интегрированная платформа для разработки, тестирования, разворачивания и поддержки </a:t>
            </a:r>
            <a:r>
              <a:rPr lang="ru-RU" sz="2000" dirty="0" err="1" smtClean="0"/>
              <a:t>веб-приложений</a:t>
            </a:r>
            <a:r>
              <a:rPr lang="ru-RU" sz="2000" dirty="0" smtClean="0"/>
              <a:t> позволит </a:t>
            </a:r>
            <a:r>
              <a:rPr lang="ru-RU" sz="2000" b="1" dirty="0" smtClean="0"/>
              <a:t>весь перечень операций </a:t>
            </a:r>
            <a:r>
              <a:rPr lang="ru-RU" sz="2000" dirty="0" smtClean="0"/>
              <a:t>по разработке, тестированию и разворачиванию </a:t>
            </a:r>
            <a:r>
              <a:rPr lang="ru-RU" sz="2000" dirty="0" err="1" smtClean="0"/>
              <a:t>веб-приложений</a:t>
            </a:r>
            <a:r>
              <a:rPr lang="ru-RU" sz="2000" dirty="0" smtClean="0"/>
              <a:t> выполнять </a:t>
            </a:r>
            <a:r>
              <a:rPr lang="ru-RU" sz="2000" b="1" dirty="0" smtClean="0"/>
              <a:t>в одной интегрированной среде</a:t>
            </a:r>
            <a:r>
              <a:rPr lang="ru-RU" sz="2000" dirty="0" smtClean="0"/>
              <a:t>, исключая тем самым затраты на поддержку отдельных сред для отдельных этапов.</a:t>
            </a:r>
          </a:p>
          <a:p>
            <a:pPr algn="just"/>
            <a:r>
              <a:rPr lang="en-US" sz="2000" dirty="0" smtClean="0"/>
              <a:t>	</a:t>
            </a:r>
            <a:r>
              <a:rPr lang="ru-RU" sz="2000" dirty="0" smtClean="0"/>
              <a:t>Способность </a:t>
            </a:r>
            <a:r>
              <a:rPr lang="ru-RU" sz="2000" dirty="0" smtClean="0"/>
              <a:t>создавать исходный код и предоставлять его в общий доступ внутри команды разработки значительно </a:t>
            </a:r>
            <a:r>
              <a:rPr lang="ru-RU" sz="2000" b="1" dirty="0" smtClean="0"/>
              <a:t>повышает производительность по созданию приложений</a:t>
            </a:r>
            <a:r>
              <a:rPr lang="ru-RU" sz="2000" dirty="0" smtClean="0"/>
              <a:t> на основе </a:t>
            </a:r>
            <a:r>
              <a:rPr lang="ru-RU" sz="2000" i="1" dirty="0" smtClean="0"/>
              <a:t>PaaS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r>
              <a:rPr lang="ru-RU" sz="2000" dirty="0" smtClean="0"/>
              <a:t>Примеры: </a:t>
            </a:r>
            <a:r>
              <a:rPr lang="en-US" sz="2000" dirty="0" err="1" smtClean="0"/>
              <a:t>AppEngine</a:t>
            </a:r>
            <a:r>
              <a:rPr lang="en-US" sz="2000" dirty="0" smtClean="0"/>
              <a:t>, </a:t>
            </a:r>
            <a:r>
              <a:rPr lang="en-US" sz="2000" dirty="0" err="1" smtClean="0"/>
              <a:t>Hadoop</a:t>
            </a:r>
            <a:r>
              <a:rPr lang="en-US" sz="2000" dirty="0" smtClean="0"/>
              <a:t>, Windows Azure, 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Программное обеспечение как сервис (SaaS).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28736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SaaS</a:t>
            </a:r>
            <a:r>
              <a:rPr lang="ru-RU" sz="2000" dirty="0" smtClean="0"/>
              <a:t> – модель развертывания приложения, которая подразумевает предоставление приложения конечному пользователю как услуги по требованию (</a:t>
            </a:r>
            <a:r>
              <a:rPr lang="ru-RU" sz="2000" dirty="0" err="1" smtClean="0"/>
              <a:t>on</a:t>
            </a:r>
            <a:r>
              <a:rPr lang="ru-RU" sz="2000" dirty="0" smtClean="0"/>
              <a:t> </a:t>
            </a:r>
            <a:r>
              <a:rPr lang="ru-RU" sz="2000" dirty="0" err="1" smtClean="0"/>
              <a:t>demand</a:t>
            </a:r>
            <a:r>
              <a:rPr lang="ru-RU" sz="2000" dirty="0" smtClean="0"/>
              <a:t>). Доступ к такому приложению осуществляется посредством сети, а чаще всего посредством </a:t>
            </a:r>
            <a:r>
              <a:rPr lang="ru-RU" sz="2000" dirty="0" err="1" smtClean="0"/>
              <a:t>Интернет-браузера</a:t>
            </a:r>
            <a:r>
              <a:rPr lang="ru-RU" sz="2000" dirty="0" smtClean="0"/>
              <a:t>. В данном случае, основное преимущество модели SaaS для клиента состоит в отсутствии затрат, связанных с установкой, обновлением и поддержкой работоспособности оборудования и программного обеспечения, работающего на нём. Целевая аудитория - конечные потребители.</a:t>
            </a:r>
          </a:p>
          <a:p>
            <a:pPr algn="just"/>
            <a:r>
              <a:rPr lang="ru-RU" sz="2000" dirty="0" smtClean="0"/>
              <a:t>В модели SaaS: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000" dirty="0" smtClean="0"/>
              <a:t>приложение приспособлено для удаленного использования;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000" dirty="0" smtClean="0"/>
              <a:t>одним приложением могут пользоваться несколько клиентов;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000" dirty="0" smtClean="0"/>
              <a:t>оплата за услугу взимается либо как ежемесячная абонентская плата, либо на основе суммарного объема транзакций;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000" dirty="0" smtClean="0"/>
              <a:t>поддержка приложения входит уже в состав оплаты;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000" dirty="0" smtClean="0"/>
              <a:t>модернизация приложения может производиться обслуживающим персоналом плавно и прозрачно для клиентов.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Отличие </a:t>
            </a:r>
            <a:r>
              <a:rPr lang="en-US" b="1" dirty="0" smtClean="0"/>
              <a:t>IaaS, PaaS, SaaS</a:t>
            </a:r>
            <a:endParaRPr lang="ru-RU" b="1" dirty="0"/>
          </a:p>
        </p:txBody>
      </p:sp>
      <p:pic>
        <p:nvPicPr>
          <p:cNvPr id="1028" name="Picture 4" descr="Взаимосвязь облачных сервисов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7858180" cy="4486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Варианты развертывания ОВС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2568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Частное облако (</a:t>
            </a:r>
            <a:r>
              <a:rPr lang="ru-RU" sz="2000" b="1" dirty="0" err="1" smtClean="0"/>
              <a:t>private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cloud</a:t>
            </a:r>
            <a:r>
              <a:rPr lang="ru-RU" sz="2000" b="1" dirty="0" smtClean="0"/>
              <a:t>)</a:t>
            </a:r>
            <a:r>
              <a:rPr lang="ru-RU" sz="2000" dirty="0" smtClean="0"/>
              <a:t> - используется для предоставления сервисов внутри одной компании, которая является одновременно и заказчиком и поставщиком услуг. Это вариант реализации "облачной концепции", когда компания создает ее для себя самой, в рамках организации. В первую очередь реализация </a:t>
            </a:r>
            <a:r>
              <a:rPr lang="ru-RU" sz="2000" i="1" dirty="0" err="1" smtClean="0"/>
              <a:t>private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cloud</a:t>
            </a:r>
            <a:r>
              <a:rPr lang="ru-RU" sz="2000" dirty="0" smtClean="0"/>
              <a:t> снимает один из важных вопросов, который непременно возникает у заказчиков при ознакомлении с этой концепцией – вопрос о защите данных с точки зрения информационной безопасности. Поскольку "облако" ограничено рамками самой компании, этот вопрос решается стандартными существующими методами. Для </a:t>
            </a:r>
            <a:r>
              <a:rPr lang="ru-RU" sz="2000" i="1" dirty="0" err="1" smtClean="0"/>
              <a:t>private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cloud</a:t>
            </a:r>
            <a:r>
              <a:rPr lang="ru-RU" sz="2000" dirty="0" smtClean="0"/>
              <a:t> характерно снижение стоимости оборудования за счет использования простаивающих или неэффективно используемых ресурсов. А также, снижение затрат на закупки оборудования за счет сокращения логистики (не думаем, какие сервера закупать, в каких конфигурациях, какие производительные мощности, сколько места каждый раз резервировать и т.д.</a:t>
            </a:r>
          </a:p>
          <a:p>
            <a:r>
              <a:rPr lang="ru-RU" sz="2000" dirty="0" smtClean="0"/>
              <a:t>В сущности, мощность наращивается пропорционально растущей в целом нагрузке, не в зависимости от каждой возникающей задачи – а, так сказать, в среднем. И становится легче и планировать, и закупать и реализовывать — запускать новые задачи в производство.</a:t>
            </a:r>
            <a:endParaRPr lang="ru-RU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495</Words>
  <Application>Microsoft Office PowerPoint</Application>
  <PresentationFormat>Экран (4:3)</PresentationFormat>
  <Paragraphs>90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Облачные вычислительные среды</vt:lpstr>
      <vt:lpstr>Концепция ОВС</vt:lpstr>
      <vt:lpstr>Возникновение Облаков</vt:lpstr>
      <vt:lpstr>Виды облаков </vt:lpstr>
      <vt:lpstr>IaaS</vt:lpstr>
      <vt:lpstr>Платформа как сервис (PaaS) </vt:lpstr>
      <vt:lpstr>Программное обеспечение как сервис (SaaS).</vt:lpstr>
      <vt:lpstr>Отличие IaaS, PaaS, SaaS</vt:lpstr>
      <vt:lpstr>Варианты развертывания ОВС</vt:lpstr>
      <vt:lpstr>Варианты развертывания ОВС</vt:lpstr>
      <vt:lpstr>Преимущества ОВС</vt:lpstr>
      <vt:lpstr>Недостатки ОВС</vt:lpstr>
      <vt:lpstr>Коммуникация как Сервис (CaaS)</vt:lpstr>
      <vt:lpstr>Архитектура OpenStack (общий пример)</vt:lpstr>
      <vt:lpstr>Структура облачных вычислительных сред</vt:lpstr>
      <vt:lpstr>Логическая архитектура </vt:lpstr>
      <vt:lpstr>Как проходит сетевой трафик в OpenStack</vt:lpstr>
      <vt:lpstr>Контроллер</vt:lpstr>
      <vt:lpstr>Узел хранения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KostyaHome</dc:creator>
  <cp:lastModifiedBy>Константин</cp:lastModifiedBy>
  <cp:revision>36</cp:revision>
  <dcterms:created xsi:type="dcterms:W3CDTF">2017-11-08T14:35:59Z</dcterms:created>
  <dcterms:modified xsi:type="dcterms:W3CDTF">2017-11-16T10:24:18Z</dcterms:modified>
</cp:coreProperties>
</file>