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90" y="-96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E6BEA-3215-47DB-A271-3674D8B0095C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799E4-2859-465A-9AD4-B55850ABAF3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96680-D817-4AD5-A408-E22CB2362DA2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CA8E-9F0F-4852-8F38-5B9883724D44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DCE7-B7A6-4A27-8101-EFE6CDFDC7E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8375-029C-4D2F-A3EE-5CD78D9E0C41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32AE-AD0F-4DF7-B383-9C417FBD77F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327A-9A99-47F3-8416-D80B75742226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534F-A730-48BF-AA79-4C6F1308DAB7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9F06-4055-4430-88CB-B6ABA033A515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0F0-53E4-4612-A8E2-F9B19E0D8BB4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638F-F617-4CF0-8038-2407C9185F04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A61A-264C-4A1C-8CE9-4BF490D4680D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763F-F31F-4AE3-B5C5-E20931A7A15D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00BF-D661-4EF6-8C1C-F2AB5A21C96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Введение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://www.intuit.ru/department/se/ialgdate/" TargetMode="External"/><Relationship Id="rId5" Type="http://schemas.openxmlformats.org/officeDocument/2006/relationships/hyperlink" Target="http://www.intuit.ru/lector/127.html" TargetMode="External"/><Relationship Id="rId4" Type="http://schemas.openxmlformats.org/officeDocument/2006/relationships/hyperlink" Target="http://www.intuit.ru/department/algorithms/dscm/" TargetMode="External"/><Relationship Id="rId3" Type="http://schemas.openxmlformats.org/officeDocument/2006/relationships/hyperlink" Target="http://www.intuit.ru/lector/163.html" TargetMode="External"/><Relationship Id="rId2" Type="http://schemas.openxmlformats.org/officeDocument/2006/relationships/hyperlink" Target="http://www.intuit.ru/lector/162.html" TargetMode="External"/><Relationship Id="rId1" Type="http://schemas.openxmlformats.org/officeDocument/2006/relationships/hyperlink" Target="http://lib.ru/CPPHB/cpptut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070E39-9047-4E33-A97A-39EA9127125D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Введение</a:t>
            </a:r>
            <a:endParaRPr lang="ru-RU" altLang="ru-RU" dirty="0" smtClean="0"/>
          </a:p>
          <a:p>
            <a:endParaRPr lang="ru-RU" altLang="ru-RU" dirty="0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786874" cy="642942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br>
              <a:rPr lang="ru-RU" altLang="ru-RU" sz="2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br>
              <a:rPr lang="ru-RU" altLang="ru-RU" sz="2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ru-RU" altLang="ru-RU" sz="2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Алгоритмы и структуры данных</a:t>
            </a:r>
            <a:br>
              <a:rPr lang="ru-RU" altLang="ru-RU" sz="2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br>
              <a:rPr lang="ru-RU" altLang="ru-RU" sz="28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</a:b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b="1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1571604" y="3286124"/>
            <a:ext cx="5000660" cy="643736"/>
            <a:chOff x="1857356" y="3214686"/>
            <a:chExt cx="4714908" cy="715174"/>
          </a:xfrm>
        </p:grpSpPr>
        <p:cxnSp>
          <p:nvCxnSpPr>
            <p:cNvPr id="8" name="Прямая со стрелкой 7"/>
            <p:cNvCxnSpPr/>
            <p:nvPr/>
          </p:nvCxnSpPr>
          <p:spPr>
            <a:xfrm>
              <a:off x="1857356" y="3286124"/>
              <a:ext cx="242889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5400000">
              <a:off x="3892545" y="3607595"/>
              <a:ext cx="64373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10800000" flipV="1">
              <a:off x="4214810" y="3214686"/>
              <a:ext cx="235745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1285852" y="4143380"/>
            <a:ext cx="5500726" cy="571504"/>
            <a:chOff x="1285852" y="4214818"/>
            <a:chExt cx="5500726" cy="571504"/>
          </a:xfrm>
        </p:grpSpPr>
        <p:cxnSp>
          <p:nvCxnSpPr>
            <p:cNvPr id="26" name="Прямая со стрелкой 25"/>
            <p:cNvCxnSpPr/>
            <p:nvPr/>
          </p:nvCxnSpPr>
          <p:spPr>
            <a:xfrm rot="10800000" flipV="1">
              <a:off x="1285852" y="4214818"/>
              <a:ext cx="278608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rot="10800000" flipV="1">
              <a:off x="3428992" y="4214818"/>
              <a:ext cx="642942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rot="16200000" flipH="1">
              <a:off x="3821901" y="4464851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>
              <a:off x="4071934" y="4214818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>
              <a:off x="4071934" y="4214818"/>
              <a:ext cx="200026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4071934" y="4214818"/>
              <a:ext cx="2714644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50"/>
            <a:ext cx="8644255" cy="5500370"/>
          </a:xfrm>
          <a:noFill/>
        </p:spPr>
        <p:txBody>
          <a:bodyPr>
            <a:normAutofit fontScale="40000" lnSpcReduction="20000"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3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3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ru-RU" altLang="ru-RU" sz="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Лекции – 36 ч., ЛР – 18 ч., ПЗ - 18 ч., </a:t>
            </a:r>
            <a:endParaRPr lang="ru-RU" altLang="ru-RU" sz="5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5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самостоятельная работа - 108 ч., </a:t>
            </a:r>
            <a:r>
              <a:rPr lang="ru-RU" altLang="ru-RU" sz="5000" dirty="0" smtClean="0">
                <a:solidFill>
                  <a:srgbClr val="FF0000"/>
                </a:solidFill>
                <a:latin typeface="Comic Sans MS" panose="030F0702030302020204" pitchFamily="66" charset="0"/>
                <a:sym typeface="+mn-ea"/>
              </a:rPr>
              <a:t>КР	Экзамен</a:t>
            </a:r>
            <a:endParaRPr lang="ru-RU" altLang="ru-RU" sz="5000" dirty="0" smtClean="0">
              <a:solidFill>
                <a:srgbClr val="FF0000"/>
              </a:solidFill>
              <a:latin typeface="Comic Sans MS" panose="030F0702030302020204" pitchFamily="66" charset="0"/>
              <a:sym typeface="+mn-ea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12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55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Цель</a:t>
            </a:r>
            <a:r>
              <a:rPr lang="ru-RU" altLang="ru-RU" sz="3800" dirty="0" smtClean="0">
                <a:latin typeface="Comic Sans MS" panose="030F0702030302020204" pitchFamily="66" charset="0"/>
              </a:rPr>
              <a:t>: </a:t>
            </a:r>
            <a:r>
              <a:rPr lang="ru-RU" altLang="ru-RU" sz="4800" dirty="0" smtClean="0">
                <a:latin typeface="Comic Sans MS" panose="030F0702030302020204" pitchFamily="66" charset="0"/>
              </a:rPr>
              <a:t>изучение</a:t>
            </a:r>
            <a:r>
              <a:rPr lang="ru-RU" sz="4800" dirty="0" smtClean="0"/>
              <a:t> </a:t>
            </a:r>
            <a:r>
              <a:rPr lang="ru-RU" altLang="ru-RU" sz="4800" dirty="0" smtClean="0">
                <a:latin typeface="Comic Sans MS" panose="030F0702030302020204" pitchFamily="66" charset="0"/>
              </a:rPr>
              <a:t>применяемых в информатике и программировании структур данных, их спецификации и реализации, алгоритмов обработки данных.</a:t>
            </a:r>
            <a:endParaRPr lang="ru-RU" altLang="ru-RU" sz="4800" dirty="0" smtClean="0">
              <a:latin typeface="Comic Sans MS" panose="030F0702030302020204" pitchFamily="66" charset="0"/>
            </a:endParaRPr>
          </a:p>
          <a:p>
            <a:pPr marL="514350" indent="-514350" algn="ctr" defTabSz="895350">
              <a:buClr>
                <a:schemeClr val="tx1"/>
              </a:buClr>
              <a:buNone/>
            </a:pPr>
            <a:endParaRPr lang="ru-RU" altLang="ru-RU" sz="1000" dirty="0" smtClean="0">
              <a:latin typeface="Comic Sans MS" panose="030F0702030302020204" pitchFamily="66" charset="0"/>
            </a:endParaRPr>
          </a:p>
          <a:p>
            <a:pPr marL="514350" indent="-514350" algn="ctr" defTabSz="895350">
              <a:buClr>
                <a:schemeClr val="tx1"/>
              </a:buClr>
              <a:buNone/>
            </a:pPr>
            <a:r>
              <a:rPr lang="ru-RU" altLang="ru-RU" sz="55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Место дисциплины в учебном плане</a:t>
            </a:r>
            <a:endParaRPr lang="ru-RU" altLang="ru-RU" sz="55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1400" dirty="0" smtClean="0"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3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ru-RU" altLang="ru-RU" sz="46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Информатика	Программирование		ДМ</a:t>
            </a:r>
            <a:endParaRPr lang="ru-RU" altLang="ru-RU" sz="4600" dirty="0" smtClean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46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4600" dirty="0" smtClean="0">
                <a:latin typeface="Comic Sans MS" panose="030F0702030302020204" pitchFamily="66" charset="0"/>
              </a:rPr>
              <a:t>			</a:t>
            </a:r>
            <a:endParaRPr lang="ru-RU" altLang="ru-RU" sz="4600" dirty="0" smtClean="0"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4600" b="1" dirty="0" smtClean="0">
                <a:solidFill>
                  <a:srgbClr val="006600"/>
                </a:solidFill>
                <a:latin typeface="Comic Sans MS" panose="030F0702030302020204" pitchFamily="66" charset="0"/>
              </a:rPr>
              <a:t>			Алгоритмы и структуры данных</a:t>
            </a:r>
            <a:endParaRPr lang="ru-RU" altLang="ru-RU" sz="4600" b="1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4600" b="1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4600" b="1" dirty="0" smtClean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46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	</a:t>
            </a:r>
            <a:r>
              <a:rPr lang="ru-RU" altLang="ru-RU" sz="4600" b="1" dirty="0" err="1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ПиАА   </a:t>
            </a:r>
            <a:r>
              <a:rPr lang="ru-RU" altLang="ru-RU" sz="4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ПарАлг	ООП	БД	КГ	</a:t>
            </a:r>
            <a:r>
              <a:rPr lang="ru-RU" altLang="ru-RU" sz="4600" b="1" dirty="0" err="1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ТАиФЯ</a:t>
            </a:r>
            <a:r>
              <a:rPr lang="ru-RU" altLang="ru-RU" sz="46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	ТВычСл</a:t>
            </a:r>
            <a:r>
              <a:rPr lang="ru-RU" altLang="ru-RU" sz="4600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																			</a:t>
            </a:r>
            <a:r>
              <a:rPr lang="ru-RU" altLang="ru-RU" b="1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					</a:t>
            </a:r>
            <a:endParaRPr lang="ru-RU" altLang="ru-RU" b="1" dirty="0" smtClean="0">
              <a:solidFill>
                <a:schemeClr val="accent4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" name="Прямая со стрелкой 1"/>
          <p:cNvCxnSpPr/>
          <p:nvPr/>
        </p:nvCxnSpPr>
        <p:spPr>
          <a:xfrm flipH="1">
            <a:off x="2483485" y="4163695"/>
            <a:ext cx="1544955" cy="489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883285"/>
          </a:xfrm>
        </p:spPr>
        <p:txBody>
          <a:bodyPr/>
          <a:lstStyle/>
          <a:p>
            <a:pPr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Система контроля и получения итоговой оценки</a:t>
            </a:r>
            <a:endParaRPr lang="ru-RU" sz="3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BB43-74B0-4109-827B-F99465D5CA7B}" type="datetime1">
              <a:rPr lang="ru-RU" smtClean="0"/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42910" y="1132841"/>
          <a:ext cx="7858180" cy="382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895"/>
                <a:gridCol w="4546459"/>
                <a:gridCol w="1143008"/>
                <a:gridCol w="785818"/>
              </a:tblGrid>
              <a:tr h="6530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 точки контроля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 заданий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Макс. очков</a:t>
                      </a:r>
                      <a:endParaRPr lang="ru-RU" dirty="0"/>
                    </a:p>
                  </a:txBody>
                  <a:tcPr/>
                </a:tc>
              </a:tr>
              <a:tr h="347819">
                <a:tc>
                  <a:txBody>
                    <a:bodyPr/>
                    <a:lstStyle/>
                    <a:p>
                      <a:r>
                        <a:rPr lang="ru-RU" dirty="0" smtClean="0"/>
                        <a:t>КТ1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Деревья и леса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Рекурсивные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608683">
                <a:tc>
                  <a:txBody>
                    <a:bodyPr/>
                    <a:lstStyle/>
                    <a:p>
                      <a:r>
                        <a:rPr lang="ru-RU" dirty="0" smtClean="0"/>
                        <a:t>КТ2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Кодирование сообщений:</a:t>
                      </a:r>
                      <a:endParaRPr lang="ru-RU" dirty="0" smtClean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Статическое кодирование </a:t>
                      </a:r>
                      <a:r>
                        <a:rPr lang="ru-RU" dirty="0" err="1" smtClean="0"/>
                        <a:t>Фано-Шеннона</a:t>
                      </a:r>
                      <a:r>
                        <a:rPr lang="ru-RU" dirty="0" smtClean="0"/>
                        <a:t> и Хаффмана</a:t>
                      </a:r>
                      <a:endParaRPr lang="ru-RU" dirty="0" smtClean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Динамическое кодирование/декодирование Хаффмана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43100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КТ3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Бинарные деревья поиска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</a:tr>
              <a:tr h="43100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Сортировка, хеширование, асимптотическая сложность алгоритмов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Текстовое поле 99"/>
          <p:cNvSpPr txBox="1"/>
          <p:nvPr/>
        </p:nvSpPr>
        <p:spPr>
          <a:xfrm>
            <a:off x="757555" y="4967605"/>
            <a:ext cx="7794625" cy="914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До экзамена </a:t>
            </a:r>
            <a:r>
              <a:rPr b="1" u="sng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не</a:t>
            </a:r>
            <a:r>
              <a:rPr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допускаются студенты, сдавшие менее 3-х  </a:t>
            </a:r>
            <a:r>
              <a:rPr lang="ru-RU"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из 5-ти </a:t>
            </a:r>
            <a:r>
              <a:rPr b="0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лабораторных работ, не сдавшие курсовую работу  и написавшие менее 2-х контрольных работ.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47C11B9-092F-45F4-BB5B-DFE6FF840269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8604"/>
            <a:ext cx="9144000" cy="5786478"/>
          </a:xfrm>
        </p:spPr>
        <p:txBody>
          <a:bodyPr>
            <a:normAutofit fontScale="92500" lnSpcReduction="10000"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Задачи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: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marL="972185" indent="0" defTabSz="89535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ru-RU" sz="2800" i="1" dirty="0" smtClean="0">
                <a:latin typeface="Times New Roman" panose="02020603050405020304"/>
                <a:ea typeface="Times New Roman" panose="02020603050405020304"/>
              </a:rPr>
              <a:t>Сформировать теоретические понятия, лежащие в основе процесса разработки алгоритмов и структур данных</a:t>
            </a:r>
            <a:endParaRPr lang="ru-RU" altLang="ru-RU" sz="2800" i="1" dirty="0" smtClean="0">
              <a:latin typeface="Comic Sans MS" panose="030F0702030302020204" pitchFamily="66" charset="0"/>
            </a:endParaRPr>
          </a:p>
          <a:p>
            <a:pPr marL="972185" lvl="0" indent="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800" i="1" dirty="0" smtClean="0"/>
              <a:t>Сформировать представления и знания о типовых алгоритмах быстрого поиска и сортировки, используемых в них структурах данных и общих схемах решения задач.</a:t>
            </a:r>
            <a:endParaRPr lang="ru-RU" sz="2800" i="1" dirty="0" smtClean="0"/>
          </a:p>
          <a:p>
            <a:pPr marL="972185" lvl="0" indent="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800" i="1" dirty="0" smtClean="0"/>
              <a:t>Научить реализации типовых алгоритмов, структур данных и их модификаций на рабочем языке программирования С++.</a:t>
            </a:r>
            <a:endParaRPr lang="ru-RU" sz="2800" i="1" dirty="0" smtClean="0"/>
          </a:p>
          <a:p>
            <a:pPr marL="972185" indent="0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800" i="1" dirty="0" smtClean="0"/>
              <a:t>Сформировать представления и знания об анализе сложности алгоритмов. </a:t>
            </a:r>
            <a:r>
              <a:rPr lang="ru-RU" altLang="ru-RU" sz="2800" i="1" dirty="0" smtClean="0">
                <a:latin typeface="Comic Sans MS" panose="030F0702030302020204" pitchFamily="66" charset="0"/>
              </a:rPr>
              <a:t>	</a:t>
            </a:r>
            <a:endParaRPr lang="ru-RU" altLang="ru-RU" i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Нижний колонтитул 4"/>
          <p:cNvSpPr txBox="1"/>
          <p:nvPr/>
        </p:nvSpPr>
        <p:spPr>
          <a:xfrm>
            <a:off x="3428992" y="628652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Введение</a:t>
            </a:r>
            <a:endParaRPr kumimoji="0" lang="ru-RU" altLang="ru-R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altLang="ru-R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Введение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BCD4CD7-1B5C-49BD-A2A8-7A1A301CAD5D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428604"/>
            <a:ext cx="8572560" cy="5857916"/>
          </a:xfrm>
        </p:spPr>
        <p:txBody>
          <a:bodyPr>
            <a:normAutofit fontScale="70000" lnSpcReduction="20000"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В результате студенты должны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: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u="sng" dirty="0" smtClean="0"/>
              <a:t>Знать</a:t>
            </a:r>
            <a:r>
              <a:rPr lang="ru-RU" dirty="0" smtClean="0"/>
              <a:t>:</a:t>
            </a:r>
            <a:endParaRPr lang="ru-RU" sz="2000" dirty="0" smtClean="0"/>
          </a:p>
          <a:p>
            <a:pPr lvl="1"/>
            <a:r>
              <a:rPr lang="ru-RU" dirty="0" smtClean="0"/>
              <a:t>Базовые понятия, лежащие в основе процесса разработки алгоритмов и структур данных;</a:t>
            </a:r>
            <a:endParaRPr lang="ru-RU" sz="1800" dirty="0" smtClean="0"/>
          </a:p>
          <a:p>
            <a:pPr lvl="1"/>
            <a:r>
              <a:rPr lang="ru-RU" dirty="0" smtClean="0"/>
              <a:t>Рекурсию как метод разработки алгоритмов, приемы программирования рекурсивных алгоритмов;</a:t>
            </a:r>
            <a:endParaRPr lang="ru-RU" sz="1800" dirty="0" smtClean="0"/>
          </a:p>
          <a:p>
            <a:pPr lvl="1"/>
            <a:r>
              <a:rPr lang="ru-RU" dirty="0" smtClean="0"/>
              <a:t>Модель абстрактного типа данных (спецификация, представление, реализация) как  основу конструирования и использования сложных (динамических) структур данных; </a:t>
            </a:r>
            <a:endParaRPr lang="ru-RU" sz="1800" dirty="0" smtClean="0"/>
          </a:p>
          <a:p>
            <a:pPr lvl="1"/>
            <a:r>
              <a:rPr lang="ru-RU" dirty="0" smtClean="0"/>
              <a:t>Понятия, конструкции и приемы программирования на языке высокого уровня (С++), позволяющие реализовать изучаемые алгоритмы и структуры данных (в различных парадигмах программирования: в процедурном, модульном, объектно-ориентированном программировании); </a:t>
            </a:r>
            <a:endParaRPr lang="ru-RU" sz="1800" dirty="0" smtClean="0"/>
          </a:p>
          <a:p>
            <a:pPr lvl="1"/>
            <a:r>
              <a:rPr lang="ru-RU" dirty="0" smtClean="0"/>
              <a:t>Различные модели представления и реализации динамических структур данных (списков, стеков и очередей, деревьев и лесов).</a:t>
            </a:r>
            <a:endParaRPr lang="ru-RU" sz="1800" dirty="0" smtClean="0"/>
          </a:p>
          <a:p>
            <a:pPr lvl="1"/>
            <a:r>
              <a:rPr lang="ru-RU" dirty="0" smtClean="0"/>
              <a:t>Основные виды алгоритмов быстрого поиска и упорядочения данных, используемые в них структуры данных и общие схемы решения задач;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2C72A8B-8395-45A3-9972-FDDE1448518A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428604"/>
            <a:ext cx="8572560" cy="5857916"/>
          </a:xfrm>
        </p:spPr>
        <p:txBody>
          <a:bodyPr>
            <a:normAutofit fontScale="85000" lnSpcReduction="20000"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В результате студенты должны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: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u="sng" dirty="0" smtClean="0"/>
              <a:t>Уметь</a:t>
            </a:r>
            <a:r>
              <a:rPr lang="ru-RU" dirty="0" smtClean="0"/>
              <a:t>:</a:t>
            </a:r>
            <a:endParaRPr lang="ru-RU" sz="2000" dirty="0" smtClean="0"/>
          </a:p>
          <a:p>
            <a:pPr lvl="1"/>
            <a:r>
              <a:rPr lang="ru-RU" dirty="0" smtClean="0"/>
              <a:t>Самостоятельно составлять, программировать и тестировать рекурсивные алгоритмы;</a:t>
            </a:r>
            <a:endParaRPr lang="ru-RU" sz="1800" dirty="0" smtClean="0"/>
          </a:p>
          <a:p>
            <a:pPr lvl="1"/>
            <a:r>
              <a:rPr lang="ru-RU" dirty="0" smtClean="0"/>
              <a:t>Реализовывать типовые алгоритмы, структуры данных и их модификации на рабочем языке программирования;</a:t>
            </a:r>
            <a:endParaRPr lang="ru-RU" sz="1800" dirty="0" smtClean="0"/>
          </a:p>
          <a:p>
            <a:pPr lvl="1"/>
            <a:r>
              <a:rPr lang="ru-RU" dirty="0" smtClean="0"/>
              <a:t>Разрабатывать алгоритмы и программы решения задач, используя изложенные в курсе общие схемы, методы и приемы построения алгоритмов, выбирая подходящие структуры данных для представления информационных объектов;</a:t>
            </a:r>
            <a:endParaRPr lang="ru-RU" sz="1800" dirty="0" smtClean="0"/>
          </a:p>
          <a:p>
            <a:pPr lvl="1"/>
            <a:r>
              <a:rPr lang="ru-RU" dirty="0" smtClean="0"/>
              <a:t>Определять основные характеристики сложности разработанных алгоритмов и проводить компьютерные испытания для исследования их эффективности;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E03801C-C822-464E-9BBB-783068064D20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428604"/>
            <a:ext cx="8572560" cy="5857916"/>
          </a:xfrm>
        </p:spPr>
        <p:txBody>
          <a:bodyPr>
            <a:normAutofit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В результате студенты должны</a:t>
            </a:r>
            <a:r>
              <a:rPr lang="ru-RU" altLang="ru-RU" sz="2800" dirty="0" smtClean="0">
                <a:latin typeface="Comic Sans MS" panose="030F0702030302020204" pitchFamily="66" charset="0"/>
              </a:rPr>
              <a:t>:</a:t>
            </a:r>
            <a:endParaRPr lang="ru-RU" altLang="ru-RU" sz="2800" dirty="0" smtClean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700" u="sng" dirty="0" smtClean="0"/>
              <a:t>Владеть:</a:t>
            </a:r>
            <a:endParaRPr lang="ru-RU" sz="2700" dirty="0" smtClean="0"/>
          </a:p>
          <a:p>
            <a:pPr lvl="1"/>
            <a:r>
              <a:rPr lang="ru-RU" sz="2400" dirty="0" smtClean="0"/>
              <a:t>Средствами рабочего языка программирования в объеме, необходимом для реализации изучаемых алгоритмов и структур данных;</a:t>
            </a:r>
            <a:endParaRPr lang="ru-RU" sz="2400" dirty="0" smtClean="0"/>
          </a:p>
          <a:p>
            <a:pPr lvl="1"/>
            <a:r>
              <a:rPr lang="ru-RU" sz="2400" dirty="0" smtClean="0"/>
              <a:t>Навыками постановки задач, разработки алгоритмов и программ, их тестирования и отладки, экспериментального (компьютерного) испытания их эффективности;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1147CC-A627-4DEF-844E-FAE25AB1CA70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428604"/>
            <a:ext cx="8358246" cy="5572164"/>
          </a:xfrm>
        </p:spPr>
        <p:txBody>
          <a:bodyPr>
            <a:normAutofit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algn="ctr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Темы лекций и лабораторных работ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ru-RU" sz="2800" dirty="0" smtClean="0"/>
              <a:t>Программирование рекурсивных алгоритмов</a:t>
            </a:r>
            <a:endParaRPr lang="ru-RU" sz="2800" dirty="0" smtClean="0"/>
          </a:p>
          <a:p>
            <a:r>
              <a:rPr lang="ru-RU" sz="2800" dirty="0" smtClean="0"/>
              <a:t>Рекурсивная обработка иерархических списков</a:t>
            </a:r>
            <a:endParaRPr lang="ru-RU" sz="2800" dirty="0" smtClean="0"/>
          </a:p>
          <a:p>
            <a:r>
              <a:rPr lang="ru-RU" sz="2800" dirty="0" smtClean="0"/>
              <a:t>Линейные структуры данных: стек, очередь. </a:t>
            </a:r>
            <a:endParaRPr lang="ru-RU" sz="2800" dirty="0" smtClean="0"/>
          </a:p>
          <a:p>
            <a:r>
              <a:rPr lang="ru-RU" sz="2800" dirty="0" smtClean="0"/>
              <a:t>Деревья и леса</a:t>
            </a:r>
            <a:endParaRPr lang="ru-RU" sz="2800" dirty="0" smtClean="0"/>
          </a:p>
          <a:p>
            <a:r>
              <a:rPr lang="ru-RU" sz="2800" dirty="0" smtClean="0"/>
              <a:t>Быстрый поиск</a:t>
            </a:r>
            <a:endParaRPr lang="ru-RU" sz="2800" dirty="0" smtClean="0"/>
          </a:p>
          <a:p>
            <a:r>
              <a:rPr lang="ru-RU" sz="2800" dirty="0" smtClean="0"/>
              <a:t>Сортировка</a:t>
            </a:r>
            <a:endParaRPr lang="ru-RU" sz="2800" dirty="0" smtClean="0"/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CA1CA2-9020-4DDC-A8E7-32D486A74022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870" y="428625"/>
            <a:ext cx="8468995" cy="5853430"/>
          </a:xfrm>
        </p:spPr>
        <p:txBody>
          <a:bodyPr>
            <a:normAutofit fontScale="70000" lnSpcReduction="20000"/>
          </a:bodyPr>
          <a:lstStyle/>
          <a:p>
            <a:pPr marL="514350" indent="-514350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algn="ctr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Курсовая работа (</a:t>
            </a:r>
            <a:r>
              <a:rPr lang="ru-RU" altLang="ru-RU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≈ 46 ч. самостоятельной работы</a:t>
            </a: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ru-RU" sz="2800" b="1" i="1" dirty="0" smtClean="0"/>
              <a:t>Цель</a:t>
            </a:r>
            <a:r>
              <a:rPr lang="ru-RU" sz="2800" dirty="0" smtClean="0"/>
              <a:t>: реализация и экспериментальное машинное исследование алгоритмов кодирования или быстрого поиска на основе </a:t>
            </a:r>
            <a:r>
              <a:rPr lang="ru-RU" sz="2800" dirty="0" smtClean="0">
                <a:sym typeface="+mn-ea"/>
              </a:rPr>
              <a:t>бинарных деревьев поиска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pPr>
              <a:buNone/>
            </a:pPr>
            <a:r>
              <a:rPr lang="ru-RU" sz="2800" b="1" i="1" dirty="0" smtClean="0"/>
              <a:t>Варианты заданий </a:t>
            </a:r>
            <a:r>
              <a:rPr lang="ru-RU" sz="2800" dirty="0" smtClean="0"/>
              <a:t>различаются заданными  алгоритмами кодирования/декодирования или  </a:t>
            </a:r>
            <a:r>
              <a:rPr lang="ru-RU" sz="2800" dirty="0" smtClean="0">
                <a:sym typeface="+mn-ea"/>
              </a:rPr>
              <a:t>типами</a:t>
            </a:r>
            <a:r>
              <a:rPr lang="ru-RU" sz="2800" dirty="0" smtClean="0"/>
              <a:t> </a:t>
            </a:r>
            <a:r>
              <a:rPr lang="ru-RU" sz="2800" dirty="0" smtClean="0">
                <a:sym typeface="+mn-ea"/>
              </a:rPr>
              <a:t>БДП.</a:t>
            </a:r>
            <a:endParaRPr lang="ru-RU" sz="2800" dirty="0" smtClean="0"/>
          </a:p>
          <a:p>
            <a:pPr>
              <a:buNone/>
            </a:pPr>
            <a:r>
              <a:rPr lang="ru-RU" sz="2800" b="1" dirty="0" smtClean="0"/>
              <a:t>Исследование должно содержать</a:t>
            </a:r>
            <a:r>
              <a:rPr lang="ru-RU" sz="2800" dirty="0" smtClean="0"/>
              <a:t>:</a:t>
            </a:r>
            <a:endParaRPr lang="ru-RU" sz="2800" dirty="0" smtClean="0"/>
          </a:p>
          <a:p>
            <a:pPr lvl="0"/>
            <a:r>
              <a:rPr lang="ru-RU" sz="2800" dirty="0" smtClean="0"/>
              <a:t>Анализ задачи, цели, технологию проведения и план экспериментального исследования.</a:t>
            </a:r>
            <a:endParaRPr lang="ru-RU" sz="2800" dirty="0" smtClean="0"/>
          </a:p>
          <a:p>
            <a:pPr lvl="0"/>
            <a:r>
              <a:rPr lang="ru-RU" sz="2800" dirty="0" smtClean="0"/>
              <a:t>Генерацию представительного множества реализаций входных данных (с заданными особенностями распределения).</a:t>
            </a:r>
            <a:endParaRPr lang="ru-RU" sz="2800" dirty="0" smtClean="0"/>
          </a:p>
          <a:p>
            <a:pPr lvl="0"/>
            <a:r>
              <a:rPr lang="ru-RU" sz="2800" dirty="0" smtClean="0"/>
              <a:t>Выполнение исследуемых алгоритмов на сгенерированных наборах данных. При этом в ходе вычислительного процесса фиксируется как характеристики (например, время) работы программы, так и количество произведенных базовых операций алгоритма.</a:t>
            </a:r>
            <a:endParaRPr lang="ru-RU" sz="2800" dirty="0" smtClean="0"/>
          </a:p>
          <a:p>
            <a:pPr lvl="0"/>
            <a:r>
              <a:rPr lang="ru-RU" sz="2800" dirty="0" smtClean="0"/>
              <a:t>Фиксацию результатов испытаний алгоритма.</a:t>
            </a:r>
            <a:endParaRPr lang="ru-RU" sz="2800" dirty="0" smtClean="0"/>
          </a:p>
          <a:p>
            <a:pPr lvl="0"/>
            <a:r>
              <a:rPr lang="ru-RU" sz="2800" dirty="0" smtClean="0"/>
              <a:t>Представление результатов испытаний, их интерпретацию и сопоставление с теоретическими оценками.</a:t>
            </a:r>
            <a:endParaRPr lang="ru-RU" sz="2800" dirty="0" smtClean="0"/>
          </a:p>
          <a:p>
            <a:pPr marL="514350" indent="-514350" defTabSz="895350">
              <a:buClr>
                <a:schemeClr val="tx1"/>
              </a:buClr>
              <a:buNone/>
            </a:pPr>
            <a:endParaRPr lang="ru-RU" altLang="ru-RU" sz="28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8BAB7E4-90D1-4439-8457-A8D9A1C2DFCA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2064"/>
            <a:ext cx="8286808" cy="5572164"/>
          </a:xfrm>
        </p:spPr>
        <p:txBody>
          <a:bodyPr>
            <a:normAutofit fontScale="55000" lnSpcReduction="20000"/>
          </a:bodyPr>
          <a:lstStyle/>
          <a:p>
            <a:pPr marL="514350" indent="-514350" algn="ctr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ru-RU" altLang="ru-RU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Литература (основная)</a:t>
            </a:r>
            <a:endParaRPr lang="ru-RU" altLang="ru-RU" sz="3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 algn="ctr" defTabSz="895350">
              <a:buClr>
                <a:schemeClr val="tx1"/>
              </a:buClr>
              <a:buNone/>
            </a:pP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ru-RU" sz="2800" dirty="0" smtClean="0"/>
              <a:t>Динамические структуры данных: учеб. пособие / А.Ю. Алексеев, С.А. Ивановский, Д.В. Куликов. - СПб.: Изд-во </a:t>
            </a:r>
            <a:r>
              <a:rPr lang="ru-RU" sz="2800" dirty="0" err="1" smtClean="0"/>
              <a:t>СПбГЭТУ</a:t>
            </a:r>
            <a:r>
              <a:rPr lang="ru-RU" sz="2800" dirty="0" smtClean="0"/>
              <a:t> "ЛЭТИ", 2004.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Ивановский С. А. Деревья кодирования и поиска: Учеб. пособие. СПб.: Изд-во </a:t>
            </a:r>
            <a:r>
              <a:rPr lang="ru-RU" sz="2800" dirty="0" err="1" smtClean="0"/>
              <a:t>СПбГЭТУ</a:t>
            </a:r>
            <a:r>
              <a:rPr lang="ru-RU" sz="2800" dirty="0" smtClean="0"/>
              <a:t> «ЛЭТИ», 2006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Алексеев А.Ю., Ивановский С.А., Фролова С.А. Алгоритмы сортировки: учебное пособие. СПб.: Изд-во </a:t>
            </a:r>
            <a:r>
              <a:rPr lang="ru-RU" sz="2800" dirty="0" err="1" smtClean="0"/>
              <a:t>СПбГЭТУ</a:t>
            </a:r>
            <a:r>
              <a:rPr lang="ru-RU" sz="2800" dirty="0" smtClean="0"/>
              <a:t> «ЛЭТИ», 2009.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Ахо</a:t>
            </a:r>
            <a:r>
              <a:rPr lang="ru-RU" sz="2800" dirty="0" smtClean="0"/>
              <a:t> Альфред В., </a:t>
            </a:r>
            <a:r>
              <a:rPr lang="ru-RU" sz="2800" dirty="0" err="1" smtClean="0"/>
              <a:t>Хопкрофт</a:t>
            </a:r>
            <a:r>
              <a:rPr lang="ru-RU" sz="2800" dirty="0" smtClean="0"/>
              <a:t> Джон, Ульман </a:t>
            </a:r>
            <a:r>
              <a:rPr lang="ru-RU" sz="2800" dirty="0" err="1" smtClean="0"/>
              <a:t>Джеффри</a:t>
            </a:r>
            <a:r>
              <a:rPr lang="ru-RU" sz="2800" dirty="0" smtClean="0"/>
              <a:t> Д. Структуры данных и алгоритмы: Пер. с англ.: </a:t>
            </a:r>
            <a:r>
              <a:rPr lang="ru-RU" sz="2800" dirty="0" err="1" smtClean="0"/>
              <a:t>Уч.пос</a:t>
            </a:r>
            <a:r>
              <a:rPr lang="ru-RU" sz="2800" dirty="0" smtClean="0"/>
              <a:t>.- М.: Издательский дом “Вильямс”, 2000. (2001)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Кнут Д.  Искусство программирования для ЭВМ.  Том 1:  Основные алгоритмы.- М.: Мир, 1976. (3-е изд.: </a:t>
            </a:r>
            <a:r>
              <a:rPr lang="ru-RU" sz="2800" dirty="0" err="1" smtClean="0"/>
              <a:t>Уч.пос.-М.:Издательский</a:t>
            </a:r>
            <a:r>
              <a:rPr lang="ru-RU" sz="2800" dirty="0" smtClean="0"/>
              <a:t> дом “Вильямс”, 2000.) 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Кнут Д. Искусство программирования для ЭВМ. Том 3: Сортировка и поиск.- М.: Мир, 1978. (2-е изд.: </a:t>
            </a:r>
            <a:r>
              <a:rPr lang="ru-RU" sz="2800" dirty="0" err="1" smtClean="0"/>
              <a:t>Уч.пос.-М.:Издательский</a:t>
            </a:r>
            <a:r>
              <a:rPr lang="ru-RU" sz="2800" dirty="0" smtClean="0"/>
              <a:t> дом “Вильямс”, 2000, Доп. тираж 2001 г. и далее.) 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err="1" smtClean="0"/>
              <a:t>Кормен</a:t>
            </a:r>
            <a:r>
              <a:rPr lang="ru-RU" sz="2800" dirty="0" smtClean="0"/>
              <a:t> Т., </a:t>
            </a:r>
            <a:r>
              <a:rPr lang="ru-RU" sz="2800" dirty="0" err="1" smtClean="0"/>
              <a:t>Лейзерсон</a:t>
            </a:r>
            <a:r>
              <a:rPr lang="ru-RU" sz="2800" dirty="0" smtClean="0"/>
              <a:t> Ч., </a:t>
            </a:r>
            <a:r>
              <a:rPr lang="ru-RU" sz="2800" dirty="0" err="1" smtClean="0"/>
              <a:t>Ривест</a:t>
            </a:r>
            <a:r>
              <a:rPr lang="ru-RU" sz="2800" dirty="0" smtClean="0"/>
              <a:t> Р. Алгоритмы: построение и анализ : учеб./ М.: МЦМНО, 1999. - (Классические учебники: </a:t>
            </a:r>
            <a:r>
              <a:rPr lang="ru-RU" sz="2800" dirty="0" err="1" smtClean="0"/>
              <a:t>Computer</a:t>
            </a:r>
            <a:r>
              <a:rPr lang="ru-RU" sz="2800" dirty="0" smtClean="0"/>
              <a:t> </a:t>
            </a:r>
            <a:r>
              <a:rPr lang="ru-RU" sz="2800" dirty="0" err="1" smtClean="0"/>
              <a:t>science</a:t>
            </a:r>
            <a:r>
              <a:rPr lang="ru-RU" sz="2800" dirty="0" smtClean="0"/>
              <a:t>). (Доп. тираж 2000 г., 2001 г., 2002 г.) и </a:t>
            </a:r>
            <a:r>
              <a:rPr lang="ru-RU" sz="2800" dirty="0" err="1" smtClean="0"/>
              <a:t>Кормен</a:t>
            </a:r>
            <a:r>
              <a:rPr lang="ru-RU" sz="2800" dirty="0" smtClean="0"/>
              <a:t> Т., </a:t>
            </a:r>
            <a:r>
              <a:rPr lang="ru-RU" sz="2800" dirty="0" err="1" smtClean="0"/>
              <a:t>Лейзерсон</a:t>
            </a:r>
            <a:r>
              <a:rPr lang="ru-RU" sz="2800" dirty="0" smtClean="0"/>
              <a:t> Ч., </a:t>
            </a:r>
            <a:r>
              <a:rPr lang="ru-RU" sz="2800" dirty="0" err="1" smtClean="0"/>
              <a:t>Ривест</a:t>
            </a:r>
            <a:r>
              <a:rPr lang="ru-RU" sz="2800" dirty="0" smtClean="0"/>
              <a:t> Р., </a:t>
            </a:r>
            <a:r>
              <a:rPr lang="ru-RU" sz="2800" dirty="0" err="1" smtClean="0"/>
              <a:t>Штайн</a:t>
            </a:r>
            <a:r>
              <a:rPr lang="ru-RU" sz="2800" dirty="0" smtClean="0"/>
              <a:t> К. Алгоритмы: построение и анализ, 2-е издание.: Пер. с англ. – М.: Издательский дом «Вильямс», 2007, 2009</a:t>
            </a:r>
            <a:endParaRPr lang="ru-RU" sz="2800" dirty="0" smtClean="0"/>
          </a:p>
          <a:p>
            <a:pPr>
              <a:buFont typeface="+mj-lt"/>
              <a:buAutoNum type="arabicPeriod"/>
            </a:pPr>
            <a:r>
              <a:rPr lang="ru-RU" sz="2800" dirty="0" err="1" smtClean="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Макконелл</a:t>
            </a:r>
            <a:r>
              <a:rPr lang="ru-RU" sz="2800" dirty="0" smtClean="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Дж.</a:t>
            </a:r>
            <a:r>
              <a:rPr lang="ru-RU" sz="2800" dirty="0" smtClean="0">
                <a:solidFill>
                  <a:schemeClr val="tx1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Анализ алгоритмов. Вводный курс: учебное пособие / пер. с англ. С.К. Ландо. - М. : </a:t>
            </a:r>
            <a:r>
              <a:rPr lang="ru-RU" sz="2800" dirty="0" err="1" smtClean="0">
                <a:solidFill>
                  <a:schemeClr val="tx1"/>
                </a:solidFill>
                <a:ea typeface="+Основной текст (восточно-азиат" charset="0"/>
              </a:rPr>
              <a:t>Техносфера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, 2002 и </a:t>
            </a:r>
            <a:b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</a:br>
            <a:r>
              <a:rPr lang="ru-RU" sz="2800" dirty="0" err="1" smtClean="0">
                <a:solidFill>
                  <a:schemeClr val="tx1"/>
                </a:solidFill>
                <a:ea typeface="+Основной текст (восточно-азиат" charset="0"/>
              </a:rPr>
              <a:t>Макконелл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 Дж. 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Основы современных алгоритмов : учеб. пособие для вузов по направлению </a:t>
            </a:r>
            <a:r>
              <a:rPr lang="ru-RU" sz="2800" dirty="0" err="1" smtClean="0">
                <a:solidFill>
                  <a:schemeClr val="tx1"/>
                </a:solidFill>
                <a:ea typeface="+Основной текст (восточно-азиат" charset="0"/>
              </a:rPr>
              <a:t>подгот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. специалистов "Информатика и вычислительная техника" / пер. с англ. под ред. С.К. Ландо. - 2-е доп. изд. - М. : </a:t>
            </a:r>
            <a:r>
              <a:rPr lang="ru-RU" sz="2800" dirty="0" err="1" smtClean="0">
                <a:solidFill>
                  <a:schemeClr val="tx1"/>
                </a:solidFill>
                <a:ea typeface="+Основной текст (восточно-азиат" charset="0"/>
              </a:rPr>
              <a:t>Техносфера</a:t>
            </a:r>
            <a:r>
              <a:rPr lang="ru-RU" sz="2800" dirty="0" smtClean="0">
                <a:solidFill>
                  <a:schemeClr val="tx1"/>
                </a:solidFill>
                <a:ea typeface="+Основной текст (восточно-азиат" charset="0"/>
              </a:rPr>
              <a:t>, 2004. </a:t>
            </a:r>
            <a:endParaRPr lang="ru-RU" sz="2800" dirty="0" smtClean="0">
              <a:solidFill>
                <a:schemeClr val="tx1"/>
              </a:solidFill>
              <a:ea typeface="+Основной текст (восточно-азиат" charset="0"/>
            </a:endParaRPr>
          </a:p>
          <a:p>
            <a:pPr>
              <a:buAutoNum type="arabicPeriod"/>
            </a:pPr>
            <a:r>
              <a:rPr lang="ru-RU" sz="2800" dirty="0" err="1" smtClean="0"/>
              <a:t>Кубенский</a:t>
            </a:r>
            <a:r>
              <a:rPr lang="ru-RU" sz="2800" dirty="0" smtClean="0"/>
              <a:t> А. А. </a:t>
            </a:r>
            <a:r>
              <a:rPr lang="ru-RU" sz="2800" dirty="0" smtClean="0"/>
              <a:t>Структуры и алгоритмы обработки данных: объектно-ориентированный подход и реализация на C++ : учеб. пособие для вузов по специальности "Математическое обеспечение и администрирование </a:t>
            </a:r>
            <a:r>
              <a:rPr lang="ru-RU" sz="2800" dirty="0" err="1" smtClean="0"/>
              <a:t>информ</a:t>
            </a:r>
            <a:r>
              <a:rPr lang="ru-RU" sz="2800" dirty="0" smtClean="0"/>
              <a:t>. систем" - 351500 / - СПб. : </a:t>
            </a:r>
            <a:r>
              <a:rPr lang="ru-RU" sz="2800" dirty="0" err="1" smtClean="0"/>
              <a:t>БХВ-Петербург</a:t>
            </a:r>
            <a:r>
              <a:rPr lang="ru-RU" sz="2800" dirty="0" smtClean="0"/>
              <a:t>, 2004.</a:t>
            </a:r>
            <a:endParaRPr lang="ru-RU" sz="2800" dirty="0" smtClean="0"/>
          </a:p>
          <a:p>
            <a:pPr defTabSz="895350">
              <a:buClr>
                <a:schemeClr val="tx1"/>
              </a:buClr>
              <a:buFont typeface="+mj-lt"/>
              <a:buAutoNum type="arabicPeriod"/>
            </a:pP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39140" y="5511165"/>
            <a:ext cx="83553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sz="16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Методические указания к лабораторным работам и практическим занятиям, по выполнению курсовой работы по дисциплине «Алгоритмы и структуры данных»»: учеб.-метод. пособие / сост.: С.А</a:t>
            </a:r>
            <a:r>
              <a:rPr lang="ru-RU" sz="16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</a:t>
            </a:r>
            <a:r>
              <a:rPr sz="16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Ивановский , Т.Г. Фомичева , О.М. Шолохова. СПб. 2017. 86 с.</a:t>
            </a:r>
            <a:endParaRPr lang="ru-RU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Дата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EE1A941-6649-40C2-A65D-989FE5EAB8F2}" type="datetime1">
              <a:rPr lang="ru-RU" altLang="ru-RU" smtClean="0"/>
            </a:fld>
            <a:endParaRPr lang="ru-RU" altLang="ru-RU" smtClean="0"/>
          </a:p>
        </p:txBody>
      </p:sp>
      <p:sp>
        <p:nvSpPr>
          <p:cNvPr id="2051" name="Нижний колонтитул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ru-RU" altLang="ru-RU" smtClean="0"/>
              <a:t>Введение </a:t>
            </a:r>
            <a:endParaRPr lang="ru-RU" altLang="ru-RU" smtClean="0"/>
          </a:p>
        </p:txBody>
      </p:sp>
      <p:sp>
        <p:nvSpPr>
          <p:cNvPr id="20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E3640-9B11-47F4-879E-8B894B4E97A5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428604"/>
            <a:ext cx="8286808" cy="5572164"/>
          </a:xfrm>
        </p:spPr>
        <p:txBody>
          <a:bodyPr>
            <a:normAutofit fontScale="70000" lnSpcReduction="20000"/>
          </a:bodyPr>
          <a:lstStyle/>
          <a:p>
            <a:pPr marL="514350" indent="-514350" algn="ctr" defTabSz="895350">
              <a:buClr>
                <a:schemeClr val="tx1"/>
              </a:buClr>
              <a:buNone/>
            </a:pPr>
            <a:r>
              <a:rPr lang="ru-RU" altLang="ru-RU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	Литература (дополнительная)</a:t>
            </a: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Вирт  Н.  Алгоритмы + структуры данных = программы.- М.:  Мир, 1985. (Алгоритмы и структуры данных.- М.: Мир, 1989.) (Алгоритмы и структуры данных. – СПб.: Невский Диалект, 2001. (</a:t>
            </a:r>
            <a:r>
              <a:rPr lang="ru-RU" sz="2800" i="1" dirty="0" smtClean="0"/>
              <a:t>2-е изд., </a:t>
            </a:r>
            <a:r>
              <a:rPr lang="ru-RU" sz="2800" i="1" dirty="0" err="1" smtClean="0"/>
              <a:t>испр</a:t>
            </a:r>
            <a:r>
              <a:rPr lang="ru-RU" sz="2800" i="1" dirty="0" smtClean="0"/>
              <a:t>.</a:t>
            </a:r>
            <a:r>
              <a:rPr lang="ru-RU" sz="2800" dirty="0" smtClean="0"/>
              <a:t>)), 2005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err="1" smtClean="0"/>
              <a:t>Седжвик</a:t>
            </a:r>
            <a:r>
              <a:rPr lang="ru-RU" sz="2800" dirty="0" smtClean="0"/>
              <a:t> Р. Фундаментальные алгоритмы на С. Анализ/Структуры данных/Сортировка/Поиск: Пер. с англ. – К.: Издательство “</a:t>
            </a:r>
            <a:r>
              <a:rPr lang="ru-RU" sz="2800" dirty="0" err="1" smtClean="0"/>
              <a:t>ДиаСофт</a:t>
            </a:r>
            <a:r>
              <a:rPr lang="ru-RU" sz="2800" dirty="0" smtClean="0"/>
              <a:t>”, 2003.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Бауэр Ф.Л.,  </a:t>
            </a:r>
            <a:r>
              <a:rPr lang="ru-RU" sz="2800" dirty="0" err="1" smtClean="0"/>
              <a:t>Гооз</a:t>
            </a:r>
            <a:r>
              <a:rPr lang="ru-RU" sz="2800" dirty="0" smtClean="0"/>
              <a:t> Г.  Информатика.  Вводный курс:  В 2 ч.- М.: Мир, 1990.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Лисков Б.,  </a:t>
            </a:r>
            <a:r>
              <a:rPr lang="ru-RU" sz="2800" dirty="0" err="1" smtClean="0"/>
              <a:t>Гатэг</a:t>
            </a:r>
            <a:r>
              <a:rPr lang="ru-RU" sz="2800" dirty="0" smtClean="0"/>
              <a:t> Дж. Использование абстракций и спецификаций при разработке программ.- М.: Мир, 1989.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err="1" smtClean="0"/>
              <a:t>Гудрич</a:t>
            </a:r>
            <a:r>
              <a:rPr lang="ru-RU" sz="2800" dirty="0" smtClean="0"/>
              <a:t> М.Т., </a:t>
            </a:r>
            <a:r>
              <a:rPr lang="ru-RU" sz="2800" dirty="0" err="1" smtClean="0"/>
              <a:t>Тамассия</a:t>
            </a:r>
            <a:r>
              <a:rPr lang="ru-RU" sz="2800" dirty="0" smtClean="0"/>
              <a:t> Р. Структуры данных и алгоритмы в </a:t>
            </a:r>
            <a:r>
              <a:rPr lang="ru-RU" sz="2800" dirty="0" err="1" smtClean="0"/>
              <a:t>Java</a:t>
            </a:r>
            <a:r>
              <a:rPr lang="ru-RU" sz="2800" dirty="0" smtClean="0"/>
              <a:t> / пер.с англ.. - Минск : Новое знание, 2003.</a:t>
            </a:r>
            <a:endParaRPr lang="ru-RU" sz="2800" dirty="0" smtClean="0"/>
          </a:p>
          <a:p>
            <a:pPr algn="ctr">
              <a:buNone/>
            </a:pPr>
            <a:r>
              <a:rPr lang="ru-RU" sz="2900" b="1" i="1" dirty="0" smtClean="0">
                <a:solidFill>
                  <a:srgbClr val="FF0000"/>
                </a:solidFill>
              </a:rPr>
              <a:t>Образовательные ресурсы интернет</a:t>
            </a:r>
            <a:endParaRPr lang="ru-RU" sz="29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Бьерн Страуструп. Язык программирования С++ </a:t>
            </a:r>
            <a:r>
              <a:rPr lang="ru-RU" sz="2400" u="sng" dirty="0" smtClean="0">
                <a:hlinkClick r:id="rId1"/>
              </a:rPr>
              <a:t>http://lib.ru/CPPHB/cpptut.txt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hlinkClick r:id="rId2" tooltip="Алексеев Владимир Евгеньевич"/>
              </a:rPr>
              <a:t>В.Е. Алексеев</a:t>
            </a:r>
            <a:r>
              <a:rPr lang="ru-RU" sz="2400" b="1" dirty="0" smtClean="0"/>
              <a:t>, </a:t>
            </a:r>
            <a:r>
              <a:rPr lang="ru-RU" sz="2400" b="1" dirty="0" smtClean="0">
                <a:hlinkClick r:id="rId3" tooltip="Таланов Владимир Александрович"/>
              </a:rPr>
              <a:t>В.А. Таланов</a:t>
            </a:r>
            <a:r>
              <a:rPr lang="ru-RU" sz="2400" b="1" dirty="0" smtClean="0"/>
              <a:t>  Структуры данных и модели вычислений </a:t>
            </a:r>
            <a:r>
              <a:rPr lang="ru-RU" sz="2400" u="sng" dirty="0" smtClean="0">
                <a:hlinkClick r:id="rId4"/>
              </a:rPr>
              <a:t>http://www.intuit.ru/department/algorithms/dscm/</a:t>
            </a:r>
            <a:r>
              <a:rPr lang="ru-RU" sz="2400" u="sng" dirty="0" smtClean="0"/>
              <a:t> </a:t>
            </a:r>
            <a:r>
              <a:rPr lang="ru-RU" sz="2400" dirty="0" smtClean="0"/>
              <a:t>(ИНТУИТ)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/>
              <a:t>Инструменты, алгоритмы и структуры данных  Автор: </a:t>
            </a:r>
            <a:r>
              <a:rPr lang="ru-RU" sz="2400" b="1" dirty="0" smtClean="0">
                <a:hlinkClick r:id="rId5" tooltip="Мейер Бертран"/>
              </a:rPr>
              <a:t>Б. Мейер</a:t>
            </a:r>
            <a:r>
              <a:rPr lang="ru-RU" sz="2400" b="1" dirty="0" smtClean="0"/>
              <a:t>  </a:t>
            </a:r>
            <a:r>
              <a:rPr lang="ru-RU" sz="2400" u="sng" dirty="0" smtClean="0">
                <a:hlinkClick r:id="rId6"/>
              </a:rPr>
              <a:t>http://www.intuit.ru/department/se/ialgdate/</a:t>
            </a:r>
            <a:r>
              <a:rPr lang="ru-RU" sz="2400" u="sng" dirty="0" smtClean="0"/>
              <a:t> </a:t>
            </a:r>
            <a:r>
              <a:rPr lang="ru-RU" sz="2400" dirty="0" smtClean="0"/>
              <a:t>(ИНТУИТ)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0" indent="0" defTabSz="895350">
              <a:buClr>
                <a:schemeClr val="tx1"/>
              </a:buClr>
              <a:buFont typeface="+mj-lt"/>
              <a:buNone/>
            </a:pPr>
            <a:endParaRPr lang="ru-RU" altLang="ru-RU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7271</Words>
  <Application>WPS Presentation</Application>
  <PresentationFormat>Экран (4:3)</PresentationFormat>
  <Paragraphs>217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Comic Sans MS</vt:lpstr>
      <vt:lpstr>Times New Roman</vt:lpstr>
      <vt:lpstr>+Основной текст (восточно-азиат</vt:lpstr>
      <vt:lpstr>Liberation Mono</vt:lpstr>
      <vt:lpstr>Times New Roman</vt:lpstr>
      <vt:lpstr>Calibri</vt:lpstr>
      <vt:lpstr>Microsoft YaHei</vt:lpstr>
      <vt:lpstr/>
      <vt:lpstr>Arial Unicode MS</vt:lpstr>
      <vt:lpstr>Тема Office</vt:lpstr>
      <vt:lpstr>  Алгоритмы и структуры данных  	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/>
  <cp:lastModifiedBy>user</cp:lastModifiedBy>
  <cp:revision>63</cp:revision>
  <dcterms:created xsi:type="dcterms:W3CDTF">2017-09-03T14:42:00Z</dcterms:created>
  <dcterms:modified xsi:type="dcterms:W3CDTF">2019-09-03T08:58:17Z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1049-11.2.0.8934</vt:lpwstr>
  </property>
</Properties>
</file>