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93" r:id="rId2"/>
    <p:sldId id="259" r:id="rId3"/>
    <p:sldId id="261" r:id="rId4"/>
    <p:sldId id="265" r:id="rId5"/>
    <p:sldId id="294" r:id="rId6"/>
    <p:sldId id="296" r:id="rId7"/>
    <p:sldId id="297" r:id="rId8"/>
    <p:sldId id="298" r:id="rId9"/>
    <p:sldId id="272" r:id="rId10"/>
    <p:sldId id="299" r:id="rId11"/>
  </p:sldIdLst>
  <p:sldSz cx="9144000" cy="5143500" type="screen16x9"/>
  <p:notesSz cx="6858000" cy="9144000"/>
  <p:embeddedFontLst>
    <p:embeddedFont>
      <p:font typeface="Work Sans" pitchFamily="2" charset="0"/>
      <p:regular r:id="rId13"/>
      <p:bold r:id="rId14"/>
      <p:italic r:id="rId15"/>
      <p:boldItalic r:id="rId16"/>
    </p:embeddedFont>
    <p:embeddedFont>
      <p:font typeface="Work Sans Regular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 Kireev" initials="KK" lastIdx="1" clrIdx="0">
    <p:extLst>
      <p:ext uri="{19B8F6BF-5375-455C-9EA6-DF929625EA0E}">
        <p15:presenceInfo xmlns:p15="http://schemas.microsoft.com/office/powerpoint/2012/main" userId="fdd67cc2fba1fe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8AECC-2BF0-4C78-8A59-BA109A4FE1A9}">
  <a:tblStyle styleId="{8578AECC-2BF0-4C78-8A59-BA109A4FE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BACC72-4238-4D2C-A706-23D524BC96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9" autoAdjust="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4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5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67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24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18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387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922745" y="1219199"/>
            <a:ext cx="6073800" cy="2597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Размеры зон визуального и моторного полей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Виды оборудования, размещаемых в этих зонах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6867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551180" y="978970"/>
            <a:ext cx="3486248" cy="3185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/>
              <a:t>Возможные и оптимальные зоны зрительного наблюдения</a:t>
            </a:r>
            <a:r>
              <a:rPr lang="en-US" sz="2400" b="0" dirty="0"/>
              <a:t>:</a:t>
            </a:r>
            <a:br>
              <a:rPr lang="ru-RU" sz="2000" b="0" dirty="0"/>
            </a:br>
            <a:r>
              <a:rPr lang="en-US" sz="2000" b="0" dirty="0"/>
              <a:t> </a:t>
            </a:r>
            <a:br>
              <a:rPr lang="en-US" sz="2000" b="0" dirty="0"/>
            </a:br>
            <a:r>
              <a:rPr lang="en-US" sz="2000" b="0" dirty="0"/>
              <a:t>a – </a:t>
            </a:r>
            <a:r>
              <a:rPr lang="ru-RU" sz="2000" b="0" dirty="0"/>
              <a:t>в вертикальной плоскости</a:t>
            </a:r>
            <a:br>
              <a:rPr lang="ru-RU" sz="2000" b="0" dirty="0"/>
            </a:br>
            <a:r>
              <a:rPr lang="ru-RU" sz="2000" b="0" dirty="0"/>
              <a:t>б – в горизонтальной плоскости</a:t>
            </a:r>
            <a:endParaRPr sz="3200" b="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6956DB-F87D-4BCC-92C6-B8C6A257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03" y="1712374"/>
            <a:ext cx="5214117" cy="22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992018" y="1615135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Рабочее</a:t>
            </a:r>
            <a:r>
              <a:rPr lang="ru-RU" dirty="0"/>
              <a:t> место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47435" y="2659819"/>
            <a:ext cx="1896655" cy="497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Что и как</a:t>
            </a:r>
            <a:endParaRPr sz="2400" dirty="0"/>
          </a:p>
        </p:txBody>
      </p:sp>
      <p:grpSp>
        <p:nvGrpSpPr>
          <p:cNvPr id="9" name="Google Shape;106;p17">
            <a:extLst>
              <a:ext uri="{FF2B5EF4-FFF2-40B4-BE49-F238E27FC236}">
                <a16:creationId xmlns:a16="http://schemas.microsoft.com/office/drawing/2014/main" id="{B56CF01E-C25C-42AB-86EC-40D4E014B95A}"/>
              </a:ext>
            </a:extLst>
          </p:cNvPr>
          <p:cNvGrpSpPr/>
          <p:nvPr/>
        </p:nvGrpSpPr>
        <p:grpSpPr>
          <a:xfrm>
            <a:off x="7530415" y="645408"/>
            <a:ext cx="903434" cy="903434"/>
            <a:chOff x="2594325" y="1627175"/>
            <a:chExt cx="440850" cy="440850"/>
          </a:xfrm>
        </p:grpSpPr>
        <p:sp>
          <p:nvSpPr>
            <p:cNvPr id="10" name="Google Shape;107;p17">
              <a:extLst>
                <a:ext uri="{FF2B5EF4-FFF2-40B4-BE49-F238E27FC236}">
                  <a16:creationId xmlns:a16="http://schemas.microsoft.com/office/drawing/2014/main" id="{463F9190-03A9-4B37-A735-001E3AA2F489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;p17">
              <a:extLst>
                <a:ext uri="{FF2B5EF4-FFF2-40B4-BE49-F238E27FC236}">
                  <a16:creationId xmlns:a16="http://schemas.microsoft.com/office/drawing/2014/main" id="{84074046-B381-43C8-A270-064AB47BC668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;p17">
              <a:extLst>
                <a:ext uri="{FF2B5EF4-FFF2-40B4-BE49-F238E27FC236}">
                  <a16:creationId xmlns:a16="http://schemas.microsoft.com/office/drawing/2014/main" id="{69C378D0-1354-4F5E-815A-B4307D92D3A0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608871"/>
            <a:ext cx="5092200" cy="734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Моторное поле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53699" y="1610651"/>
            <a:ext cx="7405800" cy="302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ru-RU" sz="2400" dirty="0"/>
              <a:t>Пространство рабочего места с размещенными органами управления, в котором осуществляются двигательные действия человека </a:t>
            </a:r>
          </a:p>
          <a:p>
            <a:pPr marL="101600" indent="0" algn="just">
              <a:buNone/>
            </a:pPr>
            <a:endParaRPr lang="ru-RU" dirty="0"/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 sz="2400" dirty="0"/>
              <a:t>Зона досягаемости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 sz="2400" dirty="0"/>
              <a:t>Зона легкой досягаемости</a:t>
            </a:r>
          </a:p>
          <a:p>
            <a:pPr marL="457200" lvl="0" indent="-355600" algn="just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 sz="2400" dirty="0"/>
              <a:t>Оптимальная зона досягаемости</a:t>
            </a:r>
            <a:endParaRPr sz="2400" dirty="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645408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/>
          <a:srcRect r="13867"/>
          <a:stretch/>
        </p:blipFill>
        <p:spPr>
          <a:xfrm>
            <a:off x="3540291" y="526556"/>
            <a:ext cx="5056369" cy="409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1371" y="1720654"/>
            <a:ext cx="3663429" cy="1702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/>
              <a:t>Зоны для выполнения ручных операций и размещения органов</a:t>
            </a:r>
            <a:br>
              <a:rPr lang="ru-RU" sz="2400" b="0" dirty="0"/>
            </a:br>
            <a:r>
              <a:rPr lang="ru-RU" sz="2400" b="0" dirty="0"/>
              <a:t>управления</a:t>
            </a:r>
            <a:endParaRPr sz="3600" b="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/>
          <a:srcRect l="3793" r="3793"/>
          <a:stretch/>
        </p:blipFill>
        <p:spPr>
          <a:xfrm>
            <a:off x="3588409" y="515887"/>
            <a:ext cx="5160279" cy="411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500820" y="1919454"/>
            <a:ext cx="3381863" cy="1304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/>
              <a:t>Зоны досягаемости </a:t>
            </a:r>
            <a:br>
              <a:rPr lang="ru-RU" sz="2400" b="0" dirty="0"/>
            </a:br>
            <a:r>
              <a:rPr lang="ru-RU" sz="2400" b="0" dirty="0"/>
              <a:t>рук в горизонтальной плоскости</a:t>
            </a:r>
            <a:endParaRPr sz="3600" b="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35801" y="1411698"/>
            <a:ext cx="3144367" cy="23201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/>
              <a:t>Пример размещения основных и периферийных составляющих</a:t>
            </a:r>
            <a:br>
              <a:rPr lang="ru-RU" sz="2400" b="0" dirty="0"/>
            </a:br>
            <a:r>
              <a:rPr lang="ru-RU" sz="2400" b="0" dirty="0"/>
              <a:t>ПК на рабочем столе программиста</a:t>
            </a:r>
            <a:endParaRPr sz="3600" b="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41FBB4-1345-4F0D-9127-E5A3429D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80" y="1252538"/>
            <a:ext cx="4978819" cy="26384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19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78347" y="608871"/>
            <a:ext cx="6028144" cy="734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Информационное поле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53699" y="1970830"/>
            <a:ext cx="7405800" cy="1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ru-RU" sz="2400" dirty="0"/>
              <a:t>Пространство рабочего места с размещенными средствами отображения информации и другими источниками сведений, используемых человеком в процессе трудовой деятельности.</a:t>
            </a: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30415" y="645408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410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27216" y="1847264"/>
            <a:ext cx="3382076" cy="1448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dirty="0"/>
              <a:t>Информационные зоны визуального поля</a:t>
            </a:r>
            <a:endParaRPr b="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B4F1CB-3555-4A52-85C2-C52C5196A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7" b="2204"/>
          <a:stretch/>
        </p:blipFill>
        <p:spPr>
          <a:xfrm>
            <a:off x="4393261" y="455362"/>
            <a:ext cx="3688629" cy="42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05846" y="953250"/>
            <a:ext cx="3196413" cy="811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Принципы</a:t>
            </a:r>
            <a:endParaRPr dirty="0"/>
          </a:p>
        </p:txBody>
      </p:sp>
      <p:sp>
        <p:nvSpPr>
          <p:cNvPr id="253" name="Google Shape;253;p28"/>
          <p:cNvSpPr/>
          <p:nvPr/>
        </p:nvSpPr>
        <p:spPr>
          <a:xfrm>
            <a:off x="562708" y="2518850"/>
            <a:ext cx="2658387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Принцип значимости</a:t>
            </a:r>
            <a:endParaRPr sz="20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2869809" y="2518850"/>
            <a:ext cx="3196412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Принцип последовательного использования 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725457" y="2518850"/>
            <a:ext cx="2982742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Принцип частоты использования 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137</Words>
  <Application>Microsoft Office PowerPoint</Application>
  <PresentationFormat>Экран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Work Sans Regular</vt:lpstr>
      <vt:lpstr>Arial</vt:lpstr>
      <vt:lpstr>Work Sans</vt:lpstr>
      <vt:lpstr>Jacquenetta template</vt:lpstr>
      <vt:lpstr>Размеры зон визуального и моторного полей  Виды оборудования, размещаемых в этих зонах</vt:lpstr>
      <vt:lpstr>Рабочее место</vt:lpstr>
      <vt:lpstr>Моторное поле</vt:lpstr>
      <vt:lpstr>Зоны для выполнения ручных операций и размещения органов управления</vt:lpstr>
      <vt:lpstr>Зоны досягаемости  рук в горизонтальной плоскости</vt:lpstr>
      <vt:lpstr>Пример размещения основных и периферийных составляющих ПК на рабочем столе программиста</vt:lpstr>
      <vt:lpstr>Информационное поле</vt:lpstr>
      <vt:lpstr>Информационные зоны визуального поля</vt:lpstr>
      <vt:lpstr>Принципы</vt:lpstr>
      <vt:lpstr>Возможные и оптимальные зоны зрительного наблюдения:   a – в вертикальной плоскости б – в горизонтальной плоскости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Размеры зон визуального и моторного полей.   Виды оборудования, размещаемых в этих зонах.</dc:title>
  <dc:creator>Konstantin Kireev</dc:creator>
  <cp:lastModifiedBy>Konstantin Kireev</cp:lastModifiedBy>
  <cp:revision>13</cp:revision>
  <dcterms:modified xsi:type="dcterms:W3CDTF">2021-12-15T23:47:30Z</dcterms:modified>
</cp:coreProperties>
</file>