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9" r:id="rId4"/>
    <p:sldId id="290" r:id="rId5"/>
    <p:sldId id="294" r:id="rId6"/>
    <p:sldId id="291" r:id="rId7"/>
    <p:sldId id="293" r:id="rId8"/>
    <p:sldId id="298" r:id="rId9"/>
    <p:sldId id="287" r:id="rId10"/>
    <p:sldId id="295" r:id="rId11"/>
    <p:sldId id="296" r:id="rId12"/>
    <p:sldId id="297" r:id="rId13"/>
    <p:sldId id="299" r:id="rId14"/>
  </p:sldIdLst>
  <p:sldSz cx="9144000" cy="5143500" type="screen16x9"/>
  <p:notesSz cx="6858000" cy="9144000"/>
  <p:embeddedFontLst>
    <p:embeddedFont>
      <p:font typeface="Neris Light" panose="00000400000000000000" pitchFamily="50" charset="-52"/>
      <p:regular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SF UI Display" panose="00000400000000000000" pitchFamily="2" charset="0"/>
      <p:regular r:id="rId24"/>
      <p:bold r:id="rId25"/>
    </p:embeddedFont>
    <p:embeddedFont>
      <p:font typeface="Varela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66FF"/>
    <a:srgbClr val="50535C"/>
    <a:srgbClr val="0033CC"/>
    <a:srgbClr val="FF0000"/>
    <a:srgbClr val="CC00FF"/>
    <a:srgbClr val="EFF83B"/>
    <a:srgbClr val="A8A92E"/>
    <a:srgbClr val="DFF175"/>
    <a:srgbClr val="505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12F5-984C-4138-AFC3-60721DBA4A7F}">
  <a:tblStyle styleId="{D72712F5-984C-4138-AFC3-60721DBA4A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2750" autoAdjust="0"/>
  </p:normalViewPr>
  <p:slideViewPr>
    <p:cSldViewPr>
      <p:cViewPr varScale="1">
        <p:scale>
          <a:sx n="106" d="100"/>
          <a:sy n="106" d="100"/>
        </p:scale>
        <p:origin x="94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andh\OneDrive\&#1056;&#1072;&#1073;&#1086;&#1095;&#1080;&#1081;%20&#1089;&#1090;&#1086;&#1083;\Extra\&#1054;&#1059;&#1055;&#1088;\Lineinaya_hueta_v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andh\OneDrive\&#1056;&#1072;&#1073;&#1086;&#1095;&#1080;&#1081;%20&#1089;&#1090;&#1086;&#1083;\Extra\&#1054;&#1059;&#1055;&#1088;\Lineinaya_hueta_v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andh\OneDrive\&#1056;&#1072;&#1073;&#1086;&#1095;&#1080;&#1081;%20&#1089;&#1090;&#1086;&#1083;\Extra\&#1054;&#1059;&#1055;&#1088;\Lineinaya_hueta_v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gandh\OneDrive\&#1056;&#1072;&#1073;&#1086;&#1095;&#1080;&#1081;%20&#1089;&#1090;&#1086;&#1083;\Extra\&#1054;&#1059;&#1055;&#1088;\Lineinaya_hueta_v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gandh\Downloads\Lineinaya_hueta_v2ga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Раннее начало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Лист1!$A$2:$A$24</c:f>
              <c:strCache>
                <c:ptCount val="23"/>
                <c:pt idx="0">
                  <c:v>(1-2)</c:v>
                </c:pt>
                <c:pt idx="1">
                  <c:v>(2-3)</c:v>
                </c:pt>
                <c:pt idx="2">
                  <c:v>(3-4)</c:v>
                </c:pt>
                <c:pt idx="3">
                  <c:v>(3-5)</c:v>
                </c:pt>
                <c:pt idx="4">
                  <c:v>(5-6)</c:v>
                </c:pt>
                <c:pt idx="5">
                  <c:v>(6-7)</c:v>
                </c:pt>
                <c:pt idx="6">
                  <c:v>(6-8)</c:v>
                </c:pt>
                <c:pt idx="7">
                  <c:v>(6-9)</c:v>
                </c:pt>
                <c:pt idx="8">
                  <c:v>(6-10)</c:v>
                </c:pt>
                <c:pt idx="9">
                  <c:v>(7-8)</c:v>
                </c:pt>
                <c:pt idx="10">
                  <c:v>(9-11)</c:v>
                </c:pt>
                <c:pt idx="11">
                  <c:v>(10-12)</c:v>
                </c:pt>
                <c:pt idx="12">
                  <c:v>(11-12)</c:v>
                </c:pt>
                <c:pt idx="13">
                  <c:v>(12-13)</c:v>
                </c:pt>
                <c:pt idx="14">
                  <c:v>(12-14)</c:v>
                </c:pt>
                <c:pt idx="15">
                  <c:v>(13-16)</c:v>
                </c:pt>
                <c:pt idx="16">
                  <c:v>(14-15)</c:v>
                </c:pt>
                <c:pt idx="17">
                  <c:v>(14-16)</c:v>
                </c:pt>
                <c:pt idx="18">
                  <c:v>(15-16)</c:v>
                </c:pt>
                <c:pt idx="19">
                  <c:v>(16-17)</c:v>
                </c:pt>
                <c:pt idx="20">
                  <c:v>(17-18)</c:v>
                </c:pt>
                <c:pt idx="21">
                  <c:v>(17-19)</c:v>
                </c:pt>
                <c:pt idx="22">
                  <c:v>(18-19)</c:v>
                </c:pt>
              </c:strCache>
            </c:strRef>
          </c:cat>
          <c:val>
            <c:numRef>
              <c:f>Лист1!$B$2:$B$24</c:f>
              <c:numCache>
                <c:formatCode>0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7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17</c:v>
                </c:pt>
                <c:pt idx="10">
                  <c:v>15</c:v>
                </c:pt>
                <c:pt idx="11">
                  <c:v>20</c:v>
                </c:pt>
                <c:pt idx="12">
                  <c:v>17</c:v>
                </c:pt>
                <c:pt idx="13">
                  <c:v>22</c:v>
                </c:pt>
                <c:pt idx="14">
                  <c:v>22</c:v>
                </c:pt>
                <c:pt idx="15">
                  <c:v>24</c:v>
                </c:pt>
                <c:pt idx="16">
                  <c:v>26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29</c:v>
                </c:pt>
                <c:pt idx="2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B-4309-8886-583D6BFA72E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tij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Лист1!$A$2:$A$24</c:f>
              <c:strCache>
                <c:ptCount val="23"/>
                <c:pt idx="0">
                  <c:v>(1-2)</c:v>
                </c:pt>
                <c:pt idx="1">
                  <c:v>(2-3)</c:v>
                </c:pt>
                <c:pt idx="2">
                  <c:v>(3-4)</c:v>
                </c:pt>
                <c:pt idx="3">
                  <c:v>(3-5)</c:v>
                </c:pt>
                <c:pt idx="4">
                  <c:v>(5-6)</c:v>
                </c:pt>
                <c:pt idx="5">
                  <c:v>(6-7)</c:v>
                </c:pt>
                <c:pt idx="6">
                  <c:v>(6-8)</c:v>
                </c:pt>
                <c:pt idx="7">
                  <c:v>(6-9)</c:v>
                </c:pt>
                <c:pt idx="8">
                  <c:v>(6-10)</c:v>
                </c:pt>
                <c:pt idx="9">
                  <c:v>(7-8)</c:v>
                </c:pt>
                <c:pt idx="10">
                  <c:v>(9-11)</c:v>
                </c:pt>
                <c:pt idx="11">
                  <c:v>(10-12)</c:v>
                </c:pt>
                <c:pt idx="12">
                  <c:v>(11-12)</c:v>
                </c:pt>
                <c:pt idx="13">
                  <c:v>(12-13)</c:v>
                </c:pt>
                <c:pt idx="14">
                  <c:v>(12-14)</c:v>
                </c:pt>
                <c:pt idx="15">
                  <c:v>(13-16)</c:v>
                </c:pt>
                <c:pt idx="16">
                  <c:v>(14-15)</c:v>
                </c:pt>
                <c:pt idx="17">
                  <c:v>(14-16)</c:v>
                </c:pt>
                <c:pt idx="18">
                  <c:v>(15-16)</c:v>
                </c:pt>
                <c:pt idx="19">
                  <c:v>(16-17)</c:v>
                </c:pt>
                <c:pt idx="20">
                  <c:v>(17-18)</c:v>
                </c:pt>
                <c:pt idx="21">
                  <c:v>(17-19)</c:v>
                </c:pt>
                <c:pt idx="22">
                  <c:v>(18-19)</c:v>
                </c:pt>
              </c:strCache>
            </c:strRef>
          </c:cat>
          <c:val>
            <c:numRef>
              <c:f>Лист1!$C$2:$C$24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6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B-4309-8886-583D6BFA72E4}"/>
            </c:ext>
          </c:extLst>
        </c:ser>
        <c:ser>
          <c:idx val="2"/>
          <c:order val="2"/>
          <c:tx>
            <c:strRef>
              <c:f>Лист1!$H$1</c:f>
              <c:strCache>
                <c:ptCount val="1"/>
                <c:pt idx="0">
                  <c:v>Полный резерв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Лист1!$A$2:$A$24</c:f>
              <c:strCache>
                <c:ptCount val="23"/>
                <c:pt idx="0">
                  <c:v>(1-2)</c:v>
                </c:pt>
                <c:pt idx="1">
                  <c:v>(2-3)</c:v>
                </c:pt>
                <c:pt idx="2">
                  <c:v>(3-4)</c:v>
                </c:pt>
                <c:pt idx="3">
                  <c:v>(3-5)</c:v>
                </c:pt>
                <c:pt idx="4">
                  <c:v>(5-6)</c:v>
                </c:pt>
                <c:pt idx="5">
                  <c:v>(6-7)</c:v>
                </c:pt>
                <c:pt idx="6">
                  <c:v>(6-8)</c:v>
                </c:pt>
                <c:pt idx="7">
                  <c:v>(6-9)</c:v>
                </c:pt>
                <c:pt idx="8">
                  <c:v>(6-10)</c:v>
                </c:pt>
                <c:pt idx="9">
                  <c:v>(7-8)</c:v>
                </c:pt>
                <c:pt idx="10">
                  <c:v>(9-11)</c:v>
                </c:pt>
                <c:pt idx="11">
                  <c:v>(10-12)</c:v>
                </c:pt>
                <c:pt idx="12">
                  <c:v>(11-12)</c:v>
                </c:pt>
                <c:pt idx="13">
                  <c:v>(12-13)</c:v>
                </c:pt>
                <c:pt idx="14">
                  <c:v>(12-14)</c:v>
                </c:pt>
                <c:pt idx="15">
                  <c:v>(13-16)</c:v>
                </c:pt>
                <c:pt idx="16">
                  <c:v>(14-15)</c:v>
                </c:pt>
                <c:pt idx="17">
                  <c:v>(14-16)</c:v>
                </c:pt>
                <c:pt idx="18">
                  <c:v>(15-16)</c:v>
                </c:pt>
                <c:pt idx="19">
                  <c:v>(16-17)</c:v>
                </c:pt>
                <c:pt idx="20">
                  <c:v>(17-18)</c:v>
                </c:pt>
                <c:pt idx="21">
                  <c:v>(17-19)</c:v>
                </c:pt>
                <c:pt idx="22">
                  <c:v>(18-19)</c:v>
                </c:pt>
              </c:strCache>
            </c:strRef>
          </c:cat>
          <c:val>
            <c:numRef>
              <c:f>Лист1!$H$2:$H$24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4</c:v>
                </c:pt>
                <c:pt idx="8">
                  <c:v>5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4</c:v>
                </c:pt>
                <c:pt idx="13">
                  <c:v>3</c:v>
                </c:pt>
                <c:pt idx="14">
                  <c:v>0</c:v>
                </c:pt>
                <c:pt idx="15">
                  <c:v>3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3B-4309-8886-583D6BFA7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076993728"/>
        <c:axId val="1079201536"/>
      </c:barChart>
      <c:catAx>
        <c:axId val="10769937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FF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079201536"/>
        <c:crosses val="autoZero"/>
        <c:auto val="1"/>
        <c:lblAlgn val="ctr"/>
        <c:lblOffset val="100"/>
        <c:noMultiLvlLbl val="0"/>
      </c:catAx>
      <c:valAx>
        <c:axId val="10792015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FF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0769937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lumMod val="95000"/>
        <a:lumOff val="5000"/>
        <a:alpha val="20000"/>
      </a:srgbClr>
    </a:solidFill>
    <a:ln>
      <a:noFill/>
    </a:ln>
    <a:effectLst/>
  </c:spPr>
  <c:txPr>
    <a:bodyPr/>
    <a:lstStyle/>
    <a:p>
      <a:pPr>
        <a:defRPr>
          <a:solidFill>
            <a:srgbClr val="FFFFFF"/>
          </a:solidFill>
          <a:latin typeface="+mn-lt"/>
          <a:ea typeface="+mn-ea"/>
          <a:cs typeface="+mn-cs"/>
        </a:defRPr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Лист1!$C$56</c:f>
              <c:strCache>
                <c:ptCount val="1"/>
                <c:pt idx="0">
                  <c:v>Число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val>
            <c:numRef>
              <c:f>Лист1!$C$57:$C$87</c:f>
              <c:numCache>
                <c:formatCode>General</c:formatCode>
                <c:ptCount val="31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20</c:v>
                </c:pt>
                <c:pt idx="14">
                  <c:v>20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5</c:v>
                </c:pt>
                <c:pt idx="26">
                  <c:v>10</c:v>
                </c:pt>
                <c:pt idx="27">
                  <c:v>5</c:v>
                </c:pt>
                <c:pt idx="28">
                  <c:v>5</c:v>
                </c:pt>
                <c:pt idx="29">
                  <c:v>10</c:v>
                </c:pt>
                <c:pt idx="3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1-41F1-9B5A-0F2AC195C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overlap val="-27"/>
        <c:axId val="1063242672"/>
        <c:axId val="1079202368"/>
      </c:barChart>
      <c:catAx>
        <c:axId val="1063242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079202368"/>
        <c:crosses val="autoZero"/>
        <c:auto val="1"/>
        <c:lblAlgn val="ctr"/>
        <c:lblOffset val="100"/>
        <c:noMultiLvlLbl val="0"/>
      </c:catAx>
      <c:valAx>
        <c:axId val="10792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06324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lumMod val="95000"/>
        <a:lumOff val="5000"/>
        <a:alpha val="30000"/>
      </a:srgb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Лист1!$K$1</c:f>
              <c:strCache>
                <c:ptCount val="1"/>
                <c:pt idx="0">
                  <c:v>Раннее начало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Лист1!$J$2:$J$24</c:f>
              <c:strCache>
                <c:ptCount val="23"/>
                <c:pt idx="0">
                  <c:v>(1-2)</c:v>
                </c:pt>
                <c:pt idx="1">
                  <c:v>(2-3)</c:v>
                </c:pt>
                <c:pt idx="2">
                  <c:v>(3-4)</c:v>
                </c:pt>
                <c:pt idx="3">
                  <c:v>(3-5)</c:v>
                </c:pt>
                <c:pt idx="4">
                  <c:v>(5-6)</c:v>
                </c:pt>
                <c:pt idx="5">
                  <c:v>(6-7)</c:v>
                </c:pt>
                <c:pt idx="6">
                  <c:v>(6-8)</c:v>
                </c:pt>
                <c:pt idx="7">
                  <c:v>(6-9)</c:v>
                </c:pt>
                <c:pt idx="8">
                  <c:v>(6-10)</c:v>
                </c:pt>
                <c:pt idx="9">
                  <c:v>(7-8)</c:v>
                </c:pt>
                <c:pt idx="10">
                  <c:v>(9-11)</c:v>
                </c:pt>
                <c:pt idx="11">
                  <c:v>(10-12)</c:v>
                </c:pt>
                <c:pt idx="12">
                  <c:v>(11-12)</c:v>
                </c:pt>
                <c:pt idx="13">
                  <c:v>(12-13)</c:v>
                </c:pt>
                <c:pt idx="14">
                  <c:v>(12-14)</c:v>
                </c:pt>
                <c:pt idx="15">
                  <c:v>(13-16)</c:v>
                </c:pt>
                <c:pt idx="16">
                  <c:v>(14-15)</c:v>
                </c:pt>
                <c:pt idx="17">
                  <c:v>(14-16)</c:v>
                </c:pt>
                <c:pt idx="18">
                  <c:v>(15-16)</c:v>
                </c:pt>
                <c:pt idx="19">
                  <c:v>(16-17)</c:v>
                </c:pt>
                <c:pt idx="20">
                  <c:v>(17-18)</c:v>
                </c:pt>
                <c:pt idx="21">
                  <c:v>(17-19)</c:v>
                </c:pt>
                <c:pt idx="22">
                  <c:v>(18-19)</c:v>
                </c:pt>
              </c:strCache>
            </c:strRef>
          </c:cat>
          <c:val>
            <c:numRef>
              <c:f>Лист1!$K$2:$K$24</c:f>
              <c:numCache>
                <c:formatCode>0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7</c:v>
                </c:pt>
                <c:pt idx="5">
                  <c:v>13</c:v>
                </c:pt>
                <c:pt idx="6">
                  <c:v>17</c:v>
                </c:pt>
                <c:pt idx="7">
                  <c:v>13</c:v>
                </c:pt>
                <c:pt idx="8">
                  <c:v>18</c:v>
                </c:pt>
                <c:pt idx="9">
                  <c:v>17</c:v>
                </c:pt>
                <c:pt idx="10">
                  <c:v>15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24</c:v>
                </c:pt>
                <c:pt idx="16">
                  <c:v>26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29</c:v>
                </c:pt>
                <c:pt idx="2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8-4815-B1DF-7EE5CF6AB7C0}"/>
            </c:ext>
          </c:extLst>
        </c:ser>
        <c:ser>
          <c:idx val="1"/>
          <c:order val="1"/>
          <c:tx>
            <c:strRef>
              <c:f>Лист1!$L$1</c:f>
              <c:strCache>
                <c:ptCount val="1"/>
                <c:pt idx="0">
                  <c:v>tij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Лист1!$J$2:$J$24</c:f>
              <c:strCache>
                <c:ptCount val="23"/>
                <c:pt idx="0">
                  <c:v>(1-2)</c:v>
                </c:pt>
                <c:pt idx="1">
                  <c:v>(2-3)</c:v>
                </c:pt>
                <c:pt idx="2">
                  <c:v>(3-4)</c:v>
                </c:pt>
                <c:pt idx="3">
                  <c:v>(3-5)</c:v>
                </c:pt>
                <c:pt idx="4">
                  <c:v>(5-6)</c:v>
                </c:pt>
                <c:pt idx="5">
                  <c:v>(6-7)</c:v>
                </c:pt>
                <c:pt idx="6">
                  <c:v>(6-8)</c:v>
                </c:pt>
                <c:pt idx="7">
                  <c:v>(6-9)</c:v>
                </c:pt>
                <c:pt idx="8">
                  <c:v>(6-10)</c:v>
                </c:pt>
                <c:pt idx="9">
                  <c:v>(7-8)</c:v>
                </c:pt>
                <c:pt idx="10">
                  <c:v>(9-11)</c:v>
                </c:pt>
                <c:pt idx="11">
                  <c:v>(10-12)</c:v>
                </c:pt>
                <c:pt idx="12">
                  <c:v>(11-12)</c:v>
                </c:pt>
                <c:pt idx="13">
                  <c:v>(12-13)</c:v>
                </c:pt>
                <c:pt idx="14">
                  <c:v>(12-14)</c:v>
                </c:pt>
                <c:pt idx="15">
                  <c:v>(13-16)</c:v>
                </c:pt>
                <c:pt idx="16">
                  <c:v>(14-15)</c:v>
                </c:pt>
                <c:pt idx="17">
                  <c:v>(14-16)</c:v>
                </c:pt>
                <c:pt idx="18">
                  <c:v>(15-16)</c:v>
                </c:pt>
                <c:pt idx="19">
                  <c:v>(16-17)</c:v>
                </c:pt>
                <c:pt idx="20">
                  <c:v>(17-18)</c:v>
                </c:pt>
                <c:pt idx="21">
                  <c:v>(17-19)</c:v>
                </c:pt>
                <c:pt idx="22">
                  <c:v>(18-19)</c:v>
                </c:pt>
              </c:strCache>
            </c:strRef>
          </c:cat>
          <c:val>
            <c:numRef>
              <c:f>Лист1!$L$2:$L$24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6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8-4815-B1DF-7EE5CF6AB7C0}"/>
            </c:ext>
          </c:extLst>
        </c:ser>
        <c:ser>
          <c:idx val="2"/>
          <c:order val="2"/>
          <c:tx>
            <c:strRef>
              <c:f>Лист1!$M$1</c:f>
              <c:strCache>
                <c:ptCount val="1"/>
                <c:pt idx="0">
                  <c:v>Полный резерв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Лист1!$J$2:$J$24</c:f>
              <c:strCache>
                <c:ptCount val="23"/>
                <c:pt idx="0">
                  <c:v>(1-2)</c:v>
                </c:pt>
                <c:pt idx="1">
                  <c:v>(2-3)</c:v>
                </c:pt>
                <c:pt idx="2">
                  <c:v>(3-4)</c:v>
                </c:pt>
                <c:pt idx="3">
                  <c:v>(3-5)</c:v>
                </c:pt>
                <c:pt idx="4">
                  <c:v>(5-6)</c:v>
                </c:pt>
                <c:pt idx="5">
                  <c:v>(6-7)</c:v>
                </c:pt>
                <c:pt idx="6">
                  <c:v>(6-8)</c:v>
                </c:pt>
                <c:pt idx="7">
                  <c:v>(6-9)</c:v>
                </c:pt>
                <c:pt idx="8">
                  <c:v>(6-10)</c:v>
                </c:pt>
                <c:pt idx="9">
                  <c:v>(7-8)</c:v>
                </c:pt>
                <c:pt idx="10">
                  <c:v>(9-11)</c:v>
                </c:pt>
                <c:pt idx="11">
                  <c:v>(10-12)</c:v>
                </c:pt>
                <c:pt idx="12">
                  <c:v>(11-12)</c:v>
                </c:pt>
                <c:pt idx="13">
                  <c:v>(12-13)</c:v>
                </c:pt>
                <c:pt idx="14">
                  <c:v>(12-14)</c:v>
                </c:pt>
                <c:pt idx="15">
                  <c:v>(13-16)</c:v>
                </c:pt>
                <c:pt idx="16">
                  <c:v>(14-15)</c:v>
                </c:pt>
                <c:pt idx="17">
                  <c:v>(14-16)</c:v>
                </c:pt>
                <c:pt idx="18">
                  <c:v>(15-16)</c:v>
                </c:pt>
                <c:pt idx="19">
                  <c:v>(16-17)</c:v>
                </c:pt>
                <c:pt idx="20">
                  <c:v>(17-18)</c:v>
                </c:pt>
                <c:pt idx="21">
                  <c:v>(17-19)</c:v>
                </c:pt>
                <c:pt idx="22">
                  <c:v>(18-19)</c:v>
                </c:pt>
              </c:strCache>
            </c:strRef>
          </c:cat>
          <c:val>
            <c:numRef>
              <c:f>Лист1!$M$2:$M$24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1</c:v>
                </c:pt>
                <c:pt idx="13">
                  <c:v>3</c:v>
                </c:pt>
                <c:pt idx="14">
                  <c:v>0</c:v>
                </c:pt>
                <c:pt idx="15">
                  <c:v>3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98-4815-B1DF-7EE5CF6AB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100"/>
        <c:axId val="1228348144"/>
        <c:axId val="958698032"/>
      </c:barChart>
      <c:catAx>
        <c:axId val="12283481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958698032"/>
        <c:crosses val="autoZero"/>
        <c:auto val="1"/>
        <c:lblAlgn val="ctr"/>
        <c:lblOffset val="100"/>
        <c:noMultiLvlLbl val="0"/>
      </c:catAx>
      <c:valAx>
        <c:axId val="9586980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228348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lumMod val="95000"/>
        <a:lumOff val="5000"/>
        <a:alpha val="20000"/>
      </a:srgb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Лист1!$D$56</c:f>
              <c:strCache>
                <c:ptCount val="1"/>
                <c:pt idx="0">
                  <c:v>v2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Лист1!$D$57:$D$87</c:f>
              <c:numCache>
                <c:formatCode>General</c:formatCode>
                <c:ptCount val="31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15</c:v>
                </c:pt>
                <c:pt idx="19">
                  <c:v>10</c:v>
                </c:pt>
                <c:pt idx="20">
                  <c:v>10</c:v>
                </c:pt>
                <c:pt idx="21">
                  <c:v>5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5</c:v>
                </c:pt>
                <c:pt idx="26">
                  <c:v>10</c:v>
                </c:pt>
                <c:pt idx="27">
                  <c:v>5</c:v>
                </c:pt>
                <c:pt idx="28">
                  <c:v>5</c:v>
                </c:pt>
                <c:pt idx="29">
                  <c:v>10</c:v>
                </c:pt>
                <c:pt idx="3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7-4A8A-986A-ABFE1C4BB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overlap val="-27"/>
        <c:axId val="1228518576"/>
        <c:axId val="1079202784"/>
      </c:barChart>
      <c:catAx>
        <c:axId val="1228518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079202784"/>
        <c:crosses val="autoZero"/>
        <c:auto val="1"/>
        <c:lblAlgn val="ctr"/>
        <c:lblOffset val="100"/>
        <c:noMultiLvlLbl val="0"/>
      </c:catAx>
      <c:valAx>
        <c:axId val="107920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228518576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lumMod val="95000"/>
        <a:lumOff val="5000"/>
        <a:alpha val="30000"/>
      </a:srgb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4664571200751807"/>
          <c:y val="7.9391744409772189E-2"/>
          <c:w val="0.51507218045566672"/>
          <c:h val="0.8829628072671613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Лист1!$H$96</c:f>
              <c:strCache>
                <c:ptCount val="1"/>
                <c:pt idx="0">
                  <c:v> Начало для Гранта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Лист1!$G$97:$G$119</c:f>
              <c:strCache>
                <c:ptCount val="23"/>
                <c:pt idx="0">
                  <c:v>Поиск, выбор и приготовление участка.</c:v>
                </c:pt>
                <c:pt idx="1">
                  <c:v>Оформление документов на участок.</c:v>
                </c:pt>
                <c:pt idx="2">
                  <c:v>Строительство фундамента.</c:v>
                </c:pt>
                <c:pt idx="3">
                  <c:v>Ландшафтное проектирование.</c:v>
                </c:pt>
                <c:pt idx="4">
                  <c:v>Сборка каркаса.</c:v>
                </c:pt>
                <c:pt idx="5">
                  <c:v>Монтаж дымоходов под камин</c:v>
                </c:pt>
                <c:pt idx="6">
                  <c:v>Монтаж кровли.</c:v>
                </c:pt>
                <c:pt idx="7">
                  <c:v>Обшивка и облицовка каркаса снаружи.</c:v>
                </c:pt>
                <c:pt idx="8">
                  <c:v>Установка оконных блоков и входной двери.</c:v>
                </c:pt>
                <c:pt idx="9">
                  <c:v>Разводка инженерных сетей.</c:v>
                </c:pt>
                <c:pt idx="10">
                  <c:v>Утепление контура.</c:v>
                </c:pt>
                <c:pt idx="11">
                  <c:v>Инженерные системы.</c:v>
                </c:pt>
                <c:pt idx="12">
                  <c:v>Отопление: установка электрокотла.</c:v>
                </c:pt>
                <c:pt idx="13">
                  <c:v>Укладка плитки на пол первого этажа и в санузлах.</c:v>
                </c:pt>
                <c:pt idx="14">
                  <c:v>Монтаж сантехнического оборудования.</c:v>
                </c:pt>
                <c:pt idx="15">
                  <c:v>Обшивка стен внутри дома.</c:v>
                </c:pt>
                <c:pt idx="16">
                  <c:v>Монтаж электроустановочного оборудования.</c:v>
                </c:pt>
                <c:pt idx="17">
                  <c:v>Укладка ламината.</c:v>
                </c:pt>
                <c:pt idx="18">
                  <c:v>Установка лестницы.</c:v>
                </c:pt>
                <c:pt idx="19">
                  <c:v>Монтаж декоративных элементов.</c:v>
                </c:pt>
                <c:pt idx="20">
                  <c:v>Доводка: ремонт и подкраска дефектов.</c:v>
                </c:pt>
                <c:pt idx="21">
                  <c:v>Генеральная уборка дома.</c:v>
                </c:pt>
                <c:pt idx="22">
                  <c:v>Оформление документов на строение.</c:v>
                </c:pt>
              </c:strCache>
            </c:strRef>
          </c:cat>
          <c:val>
            <c:numRef>
              <c:f>Лист1!$H$97:$H$119</c:f>
              <c:numCache>
                <c:formatCode>m/d/yyyy</c:formatCode>
                <c:ptCount val="23"/>
                <c:pt idx="0">
                  <c:v>44145</c:v>
                </c:pt>
                <c:pt idx="1">
                  <c:v>44152</c:v>
                </c:pt>
                <c:pt idx="2">
                  <c:v>44159</c:v>
                </c:pt>
                <c:pt idx="3">
                  <c:v>44159</c:v>
                </c:pt>
                <c:pt idx="4">
                  <c:v>44194</c:v>
                </c:pt>
                <c:pt idx="5">
                  <c:v>44236</c:v>
                </c:pt>
                <c:pt idx="6">
                  <c:v>44264</c:v>
                </c:pt>
                <c:pt idx="7">
                  <c:v>44236</c:v>
                </c:pt>
                <c:pt idx="8">
                  <c:v>44271</c:v>
                </c:pt>
                <c:pt idx="9">
                  <c:v>44264</c:v>
                </c:pt>
                <c:pt idx="10">
                  <c:v>44250</c:v>
                </c:pt>
                <c:pt idx="11">
                  <c:v>44285</c:v>
                </c:pt>
                <c:pt idx="12">
                  <c:v>44285</c:v>
                </c:pt>
                <c:pt idx="13">
                  <c:v>44299</c:v>
                </c:pt>
                <c:pt idx="14">
                  <c:v>44299</c:v>
                </c:pt>
                <c:pt idx="15">
                  <c:v>44313</c:v>
                </c:pt>
                <c:pt idx="16">
                  <c:v>44327</c:v>
                </c:pt>
                <c:pt idx="17">
                  <c:v>44327</c:v>
                </c:pt>
                <c:pt idx="18">
                  <c:v>44334</c:v>
                </c:pt>
                <c:pt idx="19">
                  <c:v>44341</c:v>
                </c:pt>
                <c:pt idx="20">
                  <c:v>44348</c:v>
                </c:pt>
                <c:pt idx="21">
                  <c:v>44348</c:v>
                </c:pt>
                <c:pt idx="22">
                  <c:v>44355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F-4630-9F03-62642FE194F8}"/>
            </c:ext>
          </c:extLst>
        </c:ser>
        <c:ser>
          <c:idx val="1"/>
          <c:order val="1"/>
          <c:tx>
            <c:strRef>
              <c:f>Лист1!$I$96</c:f>
              <c:strCache>
                <c:ptCount val="1"/>
                <c:pt idx="0">
                  <c:v>Длительность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Лист1!$G$97:$G$119</c:f>
              <c:strCache>
                <c:ptCount val="23"/>
                <c:pt idx="0">
                  <c:v>Поиск, выбор и приготовление участка.</c:v>
                </c:pt>
                <c:pt idx="1">
                  <c:v>Оформление документов на участок.</c:v>
                </c:pt>
                <c:pt idx="2">
                  <c:v>Строительство фундамента.</c:v>
                </c:pt>
                <c:pt idx="3">
                  <c:v>Ландшафтное проектирование.</c:v>
                </c:pt>
                <c:pt idx="4">
                  <c:v>Сборка каркаса.</c:v>
                </c:pt>
                <c:pt idx="5">
                  <c:v>Монтаж дымоходов под камин</c:v>
                </c:pt>
                <c:pt idx="6">
                  <c:v>Монтаж кровли.</c:v>
                </c:pt>
                <c:pt idx="7">
                  <c:v>Обшивка и облицовка каркаса снаружи.</c:v>
                </c:pt>
                <c:pt idx="8">
                  <c:v>Установка оконных блоков и входной двери.</c:v>
                </c:pt>
                <c:pt idx="9">
                  <c:v>Разводка инженерных сетей.</c:v>
                </c:pt>
                <c:pt idx="10">
                  <c:v>Утепление контура.</c:v>
                </c:pt>
                <c:pt idx="11">
                  <c:v>Инженерные системы.</c:v>
                </c:pt>
                <c:pt idx="12">
                  <c:v>Отопление: установка электрокотла.</c:v>
                </c:pt>
                <c:pt idx="13">
                  <c:v>Укладка плитки на пол первого этажа и в санузлах.</c:v>
                </c:pt>
                <c:pt idx="14">
                  <c:v>Монтаж сантехнического оборудования.</c:v>
                </c:pt>
                <c:pt idx="15">
                  <c:v>Обшивка стен внутри дома.</c:v>
                </c:pt>
                <c:pt idx="16">
                  <c:v>Монтаж электроустановочного оборудования.</c:v>
                </c:pt>
                <c:pt idx="17">
                  <c:v>Укладка ламината.</c:v>
                </c:pt>
                <c:pt idx="18">
                  <c:v>Установка лестницы.</c:v>
                </c:pt>
                <c:pt idx="19">
                  <c:v>Монтаж декоративных элементов.</c:v>
                </c:pt>
                <c:pt idx="20">
                  <c:v>Доводка: ремонт и подкраска дефектов.</c:v>
                </c:pt>
                <c:pt idx="21">
                  <c:v>Генеральная уборка дома.</c:v>
                </c:pt>
                <c:pt idx="22">
                  <c:v>Оформление документов на строение.</c:v>
                </c:pt>
              </c:strCache>
            </c:strRef>
          </c:cat>
          <c:val>
            <c:numRef>
              <c:f>Лист1!$I$97:$I$119</c:f>
              <c:numCache>
                <c:formatCode>General</c:formatCode>
                <c:ptCount val="23"/>
                <c:pt idx="0">
                  <c:v>7</c:v>
                </c:pt>
                <c:pt idx="1">
                  <c:v>7</c:v>
                </c:pt>
                <c:pt idx="2">
                  <c:v>35</c:v>
                </c:pt>
                <c:pt idx="3">
                  <c:v>14</c:v>
                </c:pt>
                <c:pt idx="4">
                  <c:v>42</c:v>
                </c:pt>
                <c:pt idx="5">
                  <c:v>28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21</c:v>
                </c:pt>
                <c:pt idx="10">
                  <c:v>14</c:v>
                </c:pt>
                <c:pt idx="11">
                  <c:v>14</c:v>
                </c:pt>
                <c:pt idx="12">
                  <c:v>7</c:v>
                </c:pt>
                <c:pt idx="13">
                  <c:v>14</c:v>
                </c:pt>
                <c:pt idx="14">
                  <c:v>28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F-4630-9F03-62642FE19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416478879"/>
        <c:axId val="1144043071"/>
      </c:barChart>
      <c:catAx>
        <c:axId val="1416478879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8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ctr">
              <a:defRPr lang="en-US" sz="9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144043071"/>
        <c:crosses val="autoZero"/>
        <c:auto val="0"/>
        <c:lblAlgn val="ctr"/>
        <c:lblOffset val="5"/>
        <c:tickLblSkip val="1"/>
        <c:noMultiLvlLbl val="0"/>
      </c:catAx>
      <c:valAx>
        <c:axId val="1144043071"/>
        <c:scaling>
          <c:orientation val="minMax"/>
          <c:max val="44362"/>
          <c:min val="44145"/>
        </c:scaling>
        <c:delete val="0"/>
        <c:axPos val="t"/>
        <c:majorGridlines>
          <c:spPr>
            <a:ln w="9525" cap="flat" cmpd="sng" algn="ctr">
              <a:solidFill>
                <a:srgbClr val="000000">
                  <a:lumMod val="15000"/>
                  <a:lumOff val="85000"/>
                </a:srgbClr>
              </a:solidFill>
              <a:round/>
            </a:ln>
            <a:effectLst/>
          </c:spPr>
        </c:majorGridlines>
        <c:numFmt formatCode="d/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bg1"/>
                </a:solidFill>
                <a:latin typeface="SF UI Text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416478879"/>
        <c:crosses val="autoZero"/>
        <c:crossBetween val="between"/>
        <c:majorUnit val="7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00D60C5-6516-47C7-9598-51765F6FB3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F2D67B-BE50-45D3-835A-B53344E6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8F5F0-36E8-4F2D-B9F0-3D22320C2E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50912A-9144-424C-98B0-2465C523EC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3CECA7-0547-4C2F-B1DB-45BF8F768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DBCEA-DCAC-40AD-9A9A-20429CFF3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758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563287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04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88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4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7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95536" y="2787774"/>
            <a:ext cx="4427984" cy="1807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Комплекс работ </a:t>
            </a:r>
            <a:br>
              <a:rPr lang="ru-RU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</a:br>
            <a:r>
              <a:rPr lang="ru-RU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по строительству </a:t>
            </a:r>
            <a:br>
              <a:rPr lang="ru-RU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</a:br>
            <a:r>
              <a:rPr lang="ru-RU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каркасного дома</a:t>
            </a:r>
            <a:endParaRPr sz="4000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UI Display" panose="000004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A97A01D-D30B-4D08-901E-E015FA556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541254"/>
              </p:ext>
            </p:extLst>
          </p:nvPr>
        </p:nvGraphicFramePr>
        <p:xfrm>
          <a:off x="503548" y="699542"/>
          <a:ext cx="8136903" cy="424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68;p14">
            <a:extLst>
              <a:ext uri="{FF2B5EF4-FFF2-40B4-BE49-F238E27FC236}">
                <a16:creationId xmlns:a16="http://schemas.microsoft.com/office/drawing/2014/main" id="{040ADA4A-5F28-476D-AE3D-B7EF76B7E991}"/>
              </a:ext>
            </a:extLst>
          </p:cNvPr>
          <p:cNvSpPr txBox="1">
            <a:spLocks/>
          </p:cNvSpPr>
          <p:nvPr/>
        </p:nvSpPr>
        <p:spPr>
          <a:xfrm>
            <a:off x="215516" y="0"/>
            <a:ext cx="8784976" cy="57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Оптимизация по исполнителям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“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До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”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. Эпюра загруженности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33665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67CAD03C-C68C-4145-84C9-E5BC83567431}"/>
              </a:ext>
            </a:extLst>
          </p:cNvPr>
          <p:cNvSpPr txBox="1">
            <a:spLocks/>
          </p:cNvSpPr>
          <p:nvPr/>
        </p:nvSpPr>
        <p:spPr>
          <a:xfrm>
            <a:off x="179512" y="37777"/>
            <a:ext cx="8784976" cy="57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Оптимизация по исполнителям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“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После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”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. Линейный график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9B5EFED6-0861-4897-9903-521B3D32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39394"/>
              </p:ext>
            </p:extLst>
          </p:nvPr>
        </p:nvGraphicFramePr>
        <p:xfrm>
          <a:off x="539552" y="698098"/>
          <a:ext cx="8136904" cy="432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8E7D998-E827-488C-B54A-2ECA4525A5F7}"/>
              </a:ext>
            </a:extLst>
          </p:cNvPr>
          <p:cNvSpPr/>
          <p:nvPr/>
        </p:nvSpPr>
        <p:spPr>
          <a:xfrm>
            <a:off x="4067944" y="2067694"/>
            <a:ext cx="864096" cy="72008"/>
          </a:xfrm>
          <a:prstGeom prst="rightArrow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9FD2585-F94C-43F5-A833-F050F875586B}"/>
              </a:ext>
            </a:extLst>
          </p:cNvPr>
          <p:cNvSpPr/>
          <p:nvPr/>
        </p:nvSpPr>
        <p:spPr>
          <a:xfrm>
            <a:off x="4067944" y="2427734"/>
            <a:ext cx="1080120" cy="72008"/>
          </a:xfrm>
          <a:prstGeom prst="rightArrow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2F365E5-8EE7-48C4-8074-CA8480C2CEBA}"/>
              </a:ext>
            </a:extLst>
          </p:cNvPr>
          <p:cNvSpPr/>
          <p:nvPr/>
        </p:nvSpPr>
        <p:spPr>
          <a:xfrm>
            <a:off x="4932040" y="3075806"/>
            <a:ext cx="648072" cy="72008"/>
          </a:xfrm>
          <a:prstGeom prst="rightArrow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;p14">
            <a:extLst>
              <a:ext uri="{FF2B5EF4-FFF2-40B4-BE49-F238E27FC236}">
                <a16:creationId xmlns:a16="http://schemas.microsoft.com/office/drawing/2014/main" id="{040ADA4A-5F28-476D-AE3D-B7EF76B7E9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Оптимизация по исполнителям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“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После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”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. Эпюра загруженности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1A537C02-CD7B-4F34-ACE8-2DF7A445B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289297"/>
              </p:ext>
            </p:extLst>
          </p:nvPr>
        </p:nvGraphicFramePr>
        <p:xfrm>
          <a:off x="503548" y="699543"/>
          <a:ext cx="8172908" cy="4248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140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67CAD03C-C68C-4145-84C9-E5BC83567431}"/>
              </a:ext>
            </a:extLst>
          </p:cNvPr>
          <p:cNvSpPr txBox="1">
            <a:spLocks/>
          </p:cNvSpPr>
          <p:nvPr/>
        </p:nvSpPr>
        <p:spPr>
          <a:xfrm>
            <a:off x="1979712" y="51470"/>
            <a:ext cx="5688632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Диаграмма Ганта для варианта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“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После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”</a:t>
            </a:r>
            <a:endParaRPr lang="ru-RU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UI Display" panose="00000400000000000000" pitchFamily="2" charset="0"/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75CDC503-87E7-419A-A75A-87FBBE97F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198791"/>
              </p:ext>
            </p:extLst>
          </p:nvPr>
        </p:nvGraphicFramePr>
        <p:xfrm>
          <a:off x="-1908720" y="483518"/>
          <a:ext cx="11377264" cy="465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796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D9D25B-E345-44AF-B02B-68B200AF0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8384" y="-179114"/>
            <a:ext cx="1093516" cy="1385120"/>
          </a:xfrm>
          <a:prstGeom prst="rect">
            <a:avLst/>
          </a:prstGeom>
        </p:spPr>
      </p:pic>
      <p:sp>
        <p:nvSpPr>
          <p:cNvPr id="68" name="Google Shape;68;p14"/>
          <p:cNvSpPr txBox="1">
            <a:spLocks noGrp="1"/>
          </p:cNvSpPr>
          <p:nvPr>
            <p:ph type="title" idx="4294967295"/>
          </p:nvPr>
        </p:nvSpPr>
        <p:spPr>
          <a:xfrm>
            <a:off x="2195736" y="135345"/>
            <a:ext cx="4927314" cy="574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Комплекс работ</a:t>
            </a:r>
            <a:endParaRPr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UI Display" panose="00000400000000000000" pitchFamily="2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6043F7-14F0-4361-AB01-B42CC1567BA2}"/>
              </a:ext>
            </a:extLst>
          </p:cNvPr>
          <p:cNvSpPr/>
          <p:nvPr/>
        </p:nvSpPr>
        <p:spPr>
          <a:xfrm>
            <a:off x="8145640" y="135345"/>
            <a:ext cx="889331" cy="86846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aphicFrame>
        <p:nvGraphicFramePr>
          <p:cNvPr id="13" name="Google Shape;163;p25">
            <a:extLst>
              <a:ext uri="{FF2B5EF4-FFF2-40B4-BE49-F238E27FC236}">
                <a16:creationId xmlns:a16="http://schemas.microsoft.com/office/drawing/2014/main" id="{ADEB4A79-ECDC-4CD7-BC3F-30C779FE5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489476"/>
              </p:ext>
            </p:extLst>
          </p:nvPr>
        </p:nvGraphicFramePr>
        <p:xfrm>
          <a:off x="1060129" y="658919"/>
          <a:ext cx="6984776" cy="4364542"/>
        </p:xfrm>
        <a:graphic>
          <a:graphicData uri="http://schemas.openxmlformats.org/drawingml/2006/table">
            <a:tbl>
              <a:tblPr>
                <a:noFill/>
                <a:tableStyleId>{D72712F5-984C-4138-AFC3-60721DBA4A7F}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Код работы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Наименование работы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Ожидаемая длительность, нед.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1-2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Поиск, выбор и приготовление участка.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1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2-3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Оформление документов на участок.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1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3-4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Строительство фундамента.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3-5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9640" algn="l"/>
                        </a:tabLs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Ландшафтное проектирование.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5-6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Сборка каркаса.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6-7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Монтаж кровли.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4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6-8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оконных блоков и входной двери.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6-9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Монтаж дымоходов под камин.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6-10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Разводка инженерных сетей: эл-во, трубы ХВ и ГВ.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7-8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Обшивка и облицовка каркаса снаружи.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3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9-11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Инженерные системы: монтаж в котельной насосной станции, бойлера.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3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D9D25B-E345-44AF-B02B-68B200AF0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8384" y="-179114"/>
            <a:ext cx="1093516" cy="1385120"/>
          </a:xfrm>
          <a:prstGeom prst="rect">
            <a:avLst/>
          </a:prstGeom>
        </p:spPr>
      </p:pic>
      <p:sp>
        <p:nvSpPr>
          <p:cNvPr id="68" name="Google Shape;68;p14"/>
          <p:cNvSpPr txBox="1">
            <a:spLocks noGrp="1"/>
          </p:cNvSpPr>
          <p:nvPr>
            <p:ph type="title" idx="4294967295"/>
          </p:nvPr>
        </p:nvSpPr>
        <p:spPr>
          <a:xfrm>
            <a:off x="2195736" y="135345"/>
            <a:ext cx="4927314" cy="574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Комплекс работ</a:t>
            </a:r>
            <a:endParaRPr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UI Display" panose="00000400000000000000" pitchFamily="2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6043F7-14F0-4361-AB01-B42CC1567BA2}"/>
              </a:ext>
            </a:extLst>
          </p:cNvPr>
          <p:cNvSpPr/>
          <p:nvPr/>
        </p:nvSpPr>
        <p:spPr>
          <a:xfrm>
            <a:off x="8145640" y="135345"/>
            <a:ext cx="889331" cy="86846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aphicFrame>
        <p:nvGraphicFramePr>
          <p:cNvPr id="13" name="Google Shape;163;p25">
            <a:extLst>
              <a:ext uri="{FF2B5EF4-FFF2-40B4-BE49-F238E27FC236}">
                <a16:creationId xmlns:a16="http://schemas.microsoft.com/office/drawing/2014/main" id="{ADEB4A79-ECDC-4CD7-BC3F-30C779FE5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733947"/>
              </p:ext>
            </p:extLst>
          </p:nvPr>
        </p:nvGraphicFramePr>
        <p:xfrm>
          <a:off x="1060129" y="658919"/>
          <a:ext cx="6984776" cy="4404564"/>
        </p:xfrm>
        <a:graphic>
          <a:graphicData uri="http://schemas.openxmlformats.org/drawingml/2006/table">
            <a:tbl>
              <a:tblPr>
                <a:noFill/>
                <a:tableStyleId>{D72712F5-984C-4138-AFC3-60721DBA4A7F}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8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Код работы</a:t>
                      </a:r>
                      <a:endParaRPr sz="12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Наименование работы</a:t>
                      </a:r>
                      <a:endParaRPr sz="12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Ожидаемая длительность, нед.</a:t>
                      </a:r>
                      <a:endParaRPr sz="12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10-12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Утепление контура: укладка утеплителя в кровлю, стены, перегородки.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Отопление: установка электрокотла.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Укладка плитки на пол первого этажа и в санузлах.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12-14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Обшивка стен внутри дома.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13-16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Монтаж сантехнического оборудования (унитазы, раковины, душевая кабинка.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Укладка ламината.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14-16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Монтаж электроустановочного оборудования (розетки, выключатели, осветительные приборы и др.)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лестницы.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Монтаж плинтусов, галтелей и других декоративных элементов.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Доводка: ремонт и подкраска дефектов.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17-19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документов на строение.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333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Генеральная уборка дома.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66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65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A2DDF7-C768-49E7-A1B1-8681B7B803F3}"/>
              </a:ext>
            </a:extLst>
          </p:cNvPr>
          <p:cNvSpPr/>
          <p:nvPr/>
        </p:nvSpPr>
        <p:spPr>
          <a:xfrm rot="5400000">
            <a:off x="3301004" y="-1784228"/>
            <a:ext cx="2448271" cy="914400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40000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Google Shape;68;p14">
            <a:extLst>
              <a:ext uri="{FF2B5EF4-FFF2-40B4-BE49-F238E27FC236}">
                <a16:creationId xmlns:a16="http://schemas.microsoft.com/office/drawing/2014/main" id="{2AE10B30-3184-491D-BCAB-C881019EF03B}"/>
              </a:ext>
            </a:extLst>
          </p:cNvPr>
          <p:cNvSpPr txBox="1">
            <a:spLocks/>
          </p:cNvSpPr>
          <p:nvPr/>
        </p:nvSpPr>
        <p:spPr>
          <a:xfrm>
            <a:off x="2987824" y="411510"/>
            <a:ext cx="3312368" cy="57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4000" b="0" dirty="0">
                <a:latin typeface="SF UI Display" panose="00000400000000000000" pitchFamily="2" charset="0"/>
              </a:rPr>
              <a:t>Работа-дуга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10ADB7-285A-4A16-8979-FCD1ADFF64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8432" y="1779662"/>
            <a:ext cx="9144000" cy="1887184"/>
          </a:xfrm>
          <a:prstGeom prst="rect">
            <a:avLst/>
          </a:prstGeom>
          <a:ln>
            <a:noFill/>
          </a:ln>
          <a:effectLst>
            <a:outerShdw blurRad="495300" sx="97000" sy="97000" algn="tl" rotWithShape="0">
              <a:srgbClr val="000000">
                <a:alpha val="64000"/>
              </a:srgbClr>
            </a:outerShdw>
          </a:effectLst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EF5924E3-132F-4BFB-975D-6D4077610C67}"/>
              </a:ext>
            </a:extLst>
          </p:cNvPr>
          <p:cNvSpPr/>
          <p:nvPr/>
        </p:nvSpPr>
        <p:spPr>
          <a:xfrm>
            <a:off x="8145640" y="135345"/>
            <a:ext cx="889331" cy="86846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DE677F-63D8-4944-B308-CEAD7D853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00392" y="-53503"/>
            <a:ext cx="907975" cy="1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2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A2DDF7-C768-49E7-A1B1-8681B7B803F3}"/>
              </a:ext>
            </a:extLst>
          </p:cNvPr>
          <p:cNvSpPr/>
          <p:nvPr/>
        </p:nvSpPr>
        <p:spPr>
          <a:xfrm rot="5400000">
            <a:off x="3238191" y="-1760797"/>
            <a:ext cx="2448271" cy="9097141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40000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Google Shape;68;p14">
            <a:extLst>
              <a:ext uri="{FF2B5EF4-FFF2-40B4-BE49-F238E27FC236}">
                <a16:creationId xmlns:a16="http://schemas.microsoft.com/office/drawing/2014/main" id="{2AE10B30-3184-491D-BCAB-C881019EF03B}"/>
              </a:ext>
            </a:extLst>
          </p:cNvPr>
          <p:cNvSpPr txBox="1">
            <a:spLocks/>
          </p:cNvSpPr>
          <p:nvPr/>
        </p:nvSpPr>
        <p:spPr>
          <a:xfrm>
            <a:off x="1301119" y="429192"/>
            <a:ext cx="6479195" cy="57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3600" b="0" dirty="0">
                <a:latin typeface="SF UI Display" panose="00000400000000000000" pitchFamily="2" charset="0"/>
              </a:rPr>
              <a:t>Работа-дуга (рассчитанный)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10ADB7-285A-4A16-8979-FCD1ADFF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510" y="1758340"/>
            <a:ext cx="8491085" cy="1916567"/>
          </a:xfrm>
          <a:prstGeom prst="rect">
            <a:avLst/>
          </a:prstGeom>
          <a:ln>
            <a:noFill/>
          </a:ln>
          <a:effectLst>
            <a:outerShdw blurRad="495300" sx="97000" sy="97000" algn="tl" rotWithShape="0">
              <a:srgbClr val="000000">
                <a:alpha val="64000"/>
              </a:srgbClr>
            </a:outerShdw>
          </a:effectLst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EF5924E3-132F-4BFB-975D-6D4077610C67}"/>
              </a:ext>
            </a:extLst>
          </p:cNvPr>
          <p:cNvSpPr/>
          <p:nvPr/>
        </p:nvSpPr>
        <p:spPr>
          <a:xfrm>
            <a:off x="8145640" y="135345"/>
            <a:ext cx="889331" cy="86846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DE677F-63D8-4944-B308-CEAD7D85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00392" y="-53503"/>
            <a:ext cx="907975" cy="1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88B63C-1427-45AF-B3D3-2682EE9F7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803" y="-164554"/>
            <a:ext cx="1095004" cy="1387005"/>
          </a:xfrm>
          <a:prstGeom prst="rect">
            <a:avLst/>
          </a:prstGeom>
        </p:spPr>
      </p:pic>
      <p:sp>
        <p:nvSpPr>
          <p:cNvPr id="68" name="Google Shape;68;p14"/>
          <p:cNvSpPr txBox="1">
            <a:spLocks noGrp="1"/>
          </p:cNvSpPr>
          <p:nvPr>
            <p:ph type="title" idx="4294967295"/>
          </p:nvPr>
        </p:nvSpPr>
        <p:spPr>
          <a:xfrm>
            <a:off x="1187624" y="52913"/>
            <a:ext cx="6593966" cy="574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Таблица с параметрами работ</a:t>
            </a:r>
            <a:endParaRPr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UI Display" panose="00000400000000000000" pitchFamily="2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6043F7-14F0-4361-AB01-B42CC1567BA2}"/>
              </a:ext>
            </a:extLst>
          </p:cNvPr>
          <p:cNvSpPr/>
          <p:nvPr/>
        </p:nvSpPr>
        <p:spPr>
          <a:xfrm>
            <a:off x="8145640" y="135345"/>
            <a:ext cx="889331" cy="86846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2">
                    <a:lumMod val="40000"/>
                    <a:lumOff val="60000"/>
                  </a:schemeClr>
                </a:gs>
                <a:gs pos="66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aphicFrame>
        <p:nvGraphicFramePr>
          <p:cNvPr id="13" name="Google Shape;163;p25">
            <a:extLst>
              <a:ext uri="{FF2B5EF4-FFF2-40B4-BE49-F238E27FC236}">
                <a16:creationId xmlns:a16="http://schemas.microsoft.com/office/drawing/2014/main" id="{ADEB4A79-ECDC-4CD7-BC3F-30C779FE5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321092"/>
              </p:ext>
            </p:extLst>
          </p:nvPr>
        </p:nvGraphicFramePr>
        <p:xfrm>
          <a:off x="395539" y="627534"/>
          <a:ext cx="7647269" cy="413787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50800" dir="5400000" algn="ctr" rotWithShape="0">
                    <a:schemeClr val="accent2">
                      <a:lumMod val="20000"/>
                      <a:lumOff val="80000"/>
                      <a:alpha val="60000"/>
                    </a:schemeClr>
                  </a:outerShdw>
                </a:effectLst>
                <a:tableStyleId>{D72712F5-984C-4138-AFC3-60721DBA4A7F}</a:tableStyleId>
              </a:tblPr>
              <a:tblGrid>
                <a:gridCol w="95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09">
                  <a:extLst>
                    <a:ext uri="{9D8B030D-6E8A-4147-A177-3AD203B41FA5}">
                      <a16:colId xmlns:a16="http://schemas.microsoft.com/office/drawing/2014/main" val="2988875143"/>
                    </a:ext>
                  </a:extLst>
                </a:gridCol>
                <a:gridCol w="955909">
                  <a:extLst>
                    <a:ext uri="{9D8B030D-6E8A-4147-A177-3AD203B41FA5}">
                      <a16:colId xmlns:a16="http://schemas.microsoft.com/office/drawing/2014/main" val="3713110577"/>
                    </a:ext>
                  </a:extLst>
                </a:gridCol>
                <a:gridCol w="955908">
                  <a:extLst>
                    <a:ext uri="{9D8B030D-6E8A-4147-A177-3AD203B41FA5}">
                      <a16:colId xmlns:a16="http://schemas.microsoft.com/office/drawing/2014/main" val="2319051332"/>
                    </a:ext>
                  </a:extLst>
                </a:gridCol>
                <a:gridCol w="955909">
                  <a:extLst>
                    <a:ext uri="{9D8B030D-6E8A-4147-A177-3AD203B41FA5}">
                      <a16:colId xmlns:a16="http://schemas.microsoft.com/office/drawing/2014/main" val="3822257244"/>
                    </a:ext>
                  </a:extLst>
                </a:gridCol>
                <a:gridCol w="889288">
                  <a:extLst>
                    <a:ext uri="{9D8B030D-6E8A-4147-A177-3AD203B41FA5}">
                      <a16:colId xmlns:a16="http://schemas.microsoft.com/office/drawing/2014/main" val="2312750039"/>
                    </a:ext>
                  </a:extLst>
                </a:gridCol>
                <a:gridCol w="102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Код работы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Дли-</a:t>
                      </a:r>
                      <a:r>
                        <a:rPr lang="ru-RU" sz="1200" b="1" i="0" dirty="0" err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ть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, </a:t>
                      </a: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нед.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Раннее начало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Раннее окончание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Позднее окончание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Позднее начало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Полный резерв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Свободный резерв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1-2 (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A</a:t>
                      </a: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1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2-3 (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B</a:t>
                      </a: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1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3-4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(D)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3-5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(C)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9640" algn="l"/>
                        </a:tabLs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9640" algn="l"/>
                        </a:tabLs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9640" algn="l"/>
                        </a:tabLs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9640" algn="l"/>
                        </a:tabLs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9640" algn="l"/>
                        </a:tabLs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3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5-6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(E)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6-7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(F)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4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6-8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(G)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6-9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(H)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6-10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(I)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7-8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(J)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3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9-11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 (K)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2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0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776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88B63C-1427-45AF-B3D3-2682EE9F7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803" y="-164554"/>
            <a:ext cx="1095004" cy="1387005"/>
          </a:xfrm>
          <a:prstGeom prst="rect">
            <a:avLst/>
          </a:prstGeom>
        </p:spPr>
      </p:pic>
      <p:sp>
        <p:nvSpPr>
          <p:cNvPr id="68" name="Google Shape;68;p14"/>
          <p:cNvSpPr txBox="1">
            <a:spLocks noGrp="1"/>
          </p:cNvSpPr>
          <p:nvPr>
            <p:ph type="title" idx="4294967295"/>
          </p:nvPr>
        </p:nvSpPr>
        <p:spPr>
          <a:xfrm>
            <a:off x="1187624" y="36387"/>
            <a:ext cx="6593966" cy="574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Таблица с параметрами работ</a:t>
            </a:r>
            <a:endParaRPr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UI Display" panose="00000400000000000000" pitchFamily="2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6043F7-14F0-4361-AB01-B42CC1567BA2}"/>
              </a:ext>
            </a:extLst>
          </p:cNvPr>
          <p:cNvSpPr/>
          <p:nvPr/>
        </p:nvSpPr>
        <p:spPr>
          <a:xfrm>
            <a:off x="8145640" y="135345"/>
            <a:ext cx="889331" cy="86846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2">
                    <a:lumMod val="40000"/>
                    <a:lumOff val="60000"/>
                  </a:schemeClr>
                </a:gs>
                <a:gs pos="66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aphicFrame>
        <p:nvGraphicFramePr>
          <p:cNvPr id="13" name="Google Shape;163;p25">
            <a:extLst>
              <a:ext uri="{FF2B5EF4-FFF2-40B4-BE49-F238E27FC236}">
                <a16:creationId xmlns:a16="http://schemas.microsoft.com/office/drawing/2014/main" id="{ADEB4A79-ECDC-4CD7-BC3F-30C779FE5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982978"/>
              </p:ext>
            </p:extLst>
          </p:nvPr>
        </p:nvGraphicFramePr>
        <p:xfrm>
          <a:off x="391899" y="616912"/>
          <a:ext cx="7647264" cy="4399647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50800" dir="5400000" algn="ctr" rotWithShape="0">
                    <a:schemeClr val="accent2">
                      <a:lumMod val="20000"/>
                      <a:lumOff val="80000"/>
                      <a:alpha val="60000"/>
                    </a:schemeClr>
                  </a:outerShdw>
                </a:effectLst>
                <a:tableStyleId>{D72712F5-984C-4138-AFC3-60721DBA4A7F}</a:tableStyleId>
              </a:tblPr>
              <a:tblGrid>
                <a:gridCol w="95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08">
                  <a:extLst>
                    <a:ext uri="{9D8B030D-6E8A-4147-A177-3AD203B41FA5}">
                      <a16:colId xmlns:a16="http://schemas.microsoft.com/office/drawing/2014/main" val="2988875143"/>
                    </a:ext>
                  </a:extLst>
                </a:gridCol>
                <a:gridCol w="955908">
                  <a:extLst>
                    <a:ext uri="{9D8B030D-6E8A-4147-A177-3AD203B41FA5}">
                      <a16:colId xmlns:a16="http://schemas.microsoft.com/office/drawing/2014/main" val="3713110577"/>
                    </a:ext>
                  </a:extLst>
                </a:gridCol>
                <a:gridCol w="955908">
                  <a:extLst>
                    <a:ext uri="{9D8B030D-6E8A-4147-A177-3AD203B41FA5}">
                      <a16:colId xmlns:a16="http://schemas.microsoft.com/office/drawing/2014/main" val="2319051332"/>
                    </a:ext>
                  </a:extLst>
                </a:gridCol>
                <a:gridCol w="955908">
                  <a:extLst>
                    <a:ext uri="{9D8B030D-6E8A-4147-A177-3AD203B41FA5}">
                      <a16:colId xmlns:a16="http://schemas.microsoft.com/office/drawing/2014/main" val="3822257244"/>
                    </a:ext>
                  </a:extLst>
                </a:gridCol>
                <a:gridCol w="889288">
                  <a:extLst>
                    <a:ext uri="{9D8B030D-6E8A-4147-A177-3AD203B41FA5}">
                      <a16:colId xmlns:a16="http://schemas.microsoft.com/office/drawing/2014/main" val="2312750039"/>
                    </a:ext>
                  </a:extLst>
                </a:gridCol>
                <a:gridCol w="102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Код работы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Дли-</a:t>
                      </a:r>
                      <a:r>
                        <a:rPr lang="ru-RU" sz="1200" b="1" i="0" dirty="0" err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ть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, </a:t>
                      </a: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нед.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Раннее начало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Раннее окончание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Позднее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окончание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Позднее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начало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Полный резерв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Varela"/>
                          <a:cs typeface="Varela"/>
                          <a:sym typeface="Varela"/>
                        </a:rPr>
                        <a:t>Свободный резерв</a:t>
                      </a:r>
                      <a:endParaRPr sz="1200" b="1" i="0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10-12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(L)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11-12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(M)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12-14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(O)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13-16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(Q)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14-16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(R)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(T)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(U)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17-19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(V)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333"/>
                  </a:ext>
                </a:extLst>
              </a:tr>
              <a:tr h="33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(W)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Neris Light" panose="00000400000000000000" pitchFamily="50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Neris Light" panose="00000400000000000000" pitchFamily="50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1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7536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A2DDF7-C768-49E7-A1B1-8681B7B803F3}"/>
              </a:ext>
            </a:extLst>
          </p:cNvPr>
          <p:cNvSpPr/>
          <p:nvPr/>
        </p:nvSpPr>
        <p:spPr>
          <a:xfrm rot="5400000">
            <a:off x="2944198" y="-1936373"/>
            <a:ext cx="3347358" cy="941330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40000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Google Shape;68;p14">
            <a:extLst>
              <a:ext uri="{FF2B5EF4-FFF2-40B4-BE49-F238E27FC236}">
                <a16:creationId xmlns:a16="http://schemas.microsoft.com/office/drawing/2014/main" id="{2AE10B30-3184-491D-BCAB-C881019EF03B}"/>
              </a:ext>
            </a:extLst>
          </p:cNvPr>
          <p:cNvSpPr txBox="1">
            <a:spLocks/>
          </p:cNvSpPr>
          <p:nvPr/>
        </p:nvSpPr>
        <p:spPr>
          <a:xfrm>
            <a:off x="1301119" y="429192"/>
            <a:ext cx="6479195" cy="57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3600" b="0" dirty="0">
                <a:latin typeface="SF UI Display" panose="00000400000000000000" pitchFamily="2" charset="0"/>
              </a:rPr>
              <a:t>Работа-вершина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10ADB7-285A-4A16-8979-FCD1ADFF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503" y="1595472"/>
            <a:ext cx="8927467" cy="2419593"/>
          </a:xfrm>
          <a:prstGeom prst="rect">
            <a:avLst/>
          </a:prstGeom>
          <a:ln>
            <a:noFill/>
          </a:ln>
          <a:effectLst>
            <a:outerShdw blurRad="495300" sx="97000" sy="97000" algn="tl" rotWithShape="0">
              <a:srgbClr val="000000">
                <a:alpha val="64000"/>
              </a:srgbClr>
            </a:outerShdw>
          </a:effectLst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EF5924E3-132F-4BFB-975D-6D4077610C67}"/>
              </a:ext>
            </a:extLst>
          </p:cNvPr>
          <p:cNvSpPr/>
          <p:nvPr/>
        </p:nvSpPr>
        <p:spPr>
          <a:xfrm>
            <a:off x="8145640" y="135345"/>
            <a:ext cx="889331" cy="86846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DE677F-63D8-4944-B308-CEAD7D85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00392" y="-53503"/>
            <a:ext cx="907975" cy="1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6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67CAD03C-C68C-4145-84C9-E5BC83567431}"/>
              </a:ext>
            </a:extLst>
          </p:cNvPr>
          <p:cNvSpPr txBox="1">
            <a:spLocks/>
          </p:cNvSpPr>
          <p:nvPr/>
        </p:nvSpPr>
        <p:spPr>
          <a:xfrm>
            <a:off x="215516" y="0"/>
            <a:ext cx="8784976" cy="57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Оптимизация по исполнителям 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“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До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”</a:t>
            </a:r>
            <a:r>
              <a:rPr lang="ru-RU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UI Display" panose="00000400000000000000" pitchFamily="2" charset="0"/>
              </a:rPr>
              <a:t>. Линейный график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3F0FF37-AFD2-40D4-A899-2E89967A8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66021"/>
              </p:ext>
            </p:extLst>
          </p:nvPr>
        </p:nvGraphicFramePr>
        <p:xfrm>
          <a:off x="539552" y="698098"/>
          <a:ext cx="8136904" cy="432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1359208"/>
      </p:ext>
    </p:extLst>
  </p:cSld>
  <p:clrMapOvr>
    <a:masterClrMapping/>
  </p:clrMapOvr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629</TotalTime>
  <Words>573</Words>
  <Application>Microsoft Office PowerPoint</Application>
  <PresentationFormat>Экран (16:9)</PresentationFormat>
  <Paragraphs>290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Twentieth Century</vt:lpstr>
      <vt:lpstr>SF UI Display</vt:lpstr>
      <vt:lpstr>Raleway</vt:lpstr>
      <vt:lpstr>Neris Light</vt:lpstr>
      <vt:lpstr>Varela</vt:lpstr>
      <vt:lpstr>Ragozine template</vt:lpstr>
      <vt:lpstr>Комплекс работ  по строительству  каркасного дома</vt:lpstr>
      <vt:lpstr>Комплекс работ</vt:lpstr>
      <vt:lpstr>Комплекс работ</vt:lpstr>
      <vt:lpstr>Презентация PowerPoint</vt:lpstr>
      <vt:lpstr>Презентация PowerPoint</vt:lpstr>
      <vt:lpstr>Таблица с параметрами работ</vt:lpstr>
      <vt:lpstr>Таблица с параметрами работ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ОУПр</dc:title>
  <dc:creator>El Gandhi</dc:creator>
  <cp:lastModifiedBy>El Gandhi</cp:lastModifiedBy>
  <cp:revision>102</cp:revision>
  <dcterms:modified xsi:type="dcterms:W3CDTF">2020-11-11T13:08:30Z</dcterms:modified>
</cp:coreProperties>
</file>